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1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substitute the columns with their data-source counterpart (as inferred previously)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 materialization can be greatly leveraged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 here if an index exists on salary, it would return the bit-vectors and then we would use those to get the actual column values.</a:t>
            </a: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Compare with row and column stores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10% of relation size is reserved as main memory buffer</a:t>
            </a: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 queries to baseline fragment compare against fragments by FAST</a:t>
            </a: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and Q6 operate on a single relation whereas Q14 and Q19 contain joins on multiple relations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 performs especially well on Q6, as all attributes are in main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right,....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Attain near-optimal performance for Q6 pretty soon and then ROI is small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Perf on Q1 steadily improves until 200 MB</a:t>
            </a: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all cases, FAST converges to an optimized main memory layout</a:t>
            </a: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eg, PAX proposes a column-based layout for records within a DB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HYRISE - hybrid main memory storage engine, that uses a highly accurate model of cache misses to create vertical partitions of relations.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morphing - c</a:t>
            </a:r>
            <a:r>
              <a:rPr lang="en-US" sz="950">
                <a:latin typeface="Arial"/>
                <a:ea typeface="Arial"/>
                <a:cs typeface="Arial"/>
                <a:sym typeface="Arial"/>
              </a:rPr>
              <a:t>reate disjoint attribute partitions of relations leading to an adaptive, cache-efficient layout.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FSM - to handle both OLAP and OLTP workloads by creating vertical partitions of closely related attributes through k-means clustering</a:t>
            </a:r>
            <a:endParaRPr sz="950"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Font typeface="Arial"/>
              <a:buChar char="-"/>
            </a:pPr>
            <a:r>
              <a:rPr lang="en-US" sz="950"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We want to provide FAST as a commercial off the shelf system</a:t>
            </a:r>
            <a:endParaRPr sz="950"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Reading row-by-row brings all attributes into the cache irrespective of query using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Reading column-by-column =&gt; high join cost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Goal: Attain a middle ground between the two storage structures, leverage the main memory trends without increasing complexity of implementation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To lay out the specific contributions of the work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subset of attributes together so that it's somewhere between a pure row store and a pure column store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SS: </a:t>
            </a:r>
            <a:r>
              <a:rPr lang="en-US">
                <a:solidFill>
                  <a:schemeClr val="dk1"/>
                </a:solidFill>
              </a:rPr>
              <a:t>Ensures that I/O cost is minimum if and when we have to access secondary storage</a:t>
            </a:r>
            <a:br>
              <a:rPr lang="en-US"/>
            </a:br>
            <a:r>
              <a:rPr lang="en-US"/>
              <a:t>- We will refer to these are vertical fragments</a:t>
            </a: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If we consider the attributes in a relation as the items, then the set of attributes accessed by a query is the itemset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Quantify the value of the fragment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Essentially gives us the benefit of materializing this fragment in main memory</a:t>
            </a:r>
            <a:endParaRPr dirty="0"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Also consider indexes for sharing main memory space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We define a similar value model for indexes, based on the block accesses and frequency of access</a:t>
            </a:r>
            <a:endParaRPr dirty="0"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2F5496"/>
                </a:solidFill>
              </a:rPr>
              <a:t>FAST: Fragment Assisted Storage for efficient query execution in read-only databases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645919" y="3975847"/>
            <a:ext cx="10058401" cy="104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- </a:t>
            </a:r>
            <a:r>
              <a:rPr lang="en-US" b="1">
                <a:solidFill>
                  <a:schemeClr val="dk2"/>
                </a:solidFill>
              </a:rPr>
              <a:t>Vivek Hamirwasia</a:t>
            </a:r>
            <a:r>
              <a:rPr lang="en-US">
                <a:solidFill>
                  <a:schemeClr val="dk2"/>
                </a:solidFill>
              </a:rPr>
              <a:t> (IIIT Hyderabad), </a:t>
            </a:r>
            <a:r>
              <a:rPr lang="en-US" b="1">
                <a:solidFill>
                  <a:schemeClr val="dk2"/>
                </a:solidFill>
              </a:rPr>
              <a:t>Kamalakar Karlapalem </a:t>
            </a:r>
            <a:r>
              <a:rPr lang="en-US">
                <a:solidFill>
                  <a:schemeClr val="dk2"/>
                </a:solidFill>
              </a:rPr>
              <a:t>(IIIT Hyderabad), </a:t>
            </a:r>
            <a:r>
              <a:rPr lang="en-US" b="1">
                <a:solidFill>
                  <a:schemeClr val="dk2"/>
                </a:solidFill>
              </a:rPr>
              <a:t>Satyanarayana R Valluri </a:t>
            </a:r>
            <a:r>
              <a:rPr lang="en-US">
                <a:solidFill>
                  <a:schemeClr val="dk2"/>
                </a:solidFill>
              </a:rPr>
              <a:t>(Oracle)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Query reformulation &amp; execution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548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Query Reconstruction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SELECT</a:t>
            </a:r>
            <a:r>
              <a:rPr lang="en-US" sz="2000"/>
              <a:t> first_name , last_name , gender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FROM</a:t>
            </a:r>
            <a:r>
              <a:rPr lang="en-US" sz="2000"/>
              <a:t> EMP</a:t>
            </a:r>
            <a:br>
              <a:rPr lang="en-US" sz="2000"/>
            </a:br>
            <a:r>
              <a:rPr lang="en-US" sz="2000" b="1"/>
              <a:t>WHERE</a:t>
            </a:r>
            <a:r>
              <a:rPr lang="en-US" sz="2000"/>
              <a:t> salary &gt;= 50000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SELECT</a:t>
            </a:r>
            <a:r>
              <a:rPr lang="en-US" sz="2000"/>
              <a:t> EMP</a:t>
            </a:r>
            <a:r>
              <a:rPr lang="en-US" sz="2000" baseline="-25000"/>
              <a:t>3</a:t>
            </a:r>
            <a:r>
              <a:rPr lang="en-US" sz="2000"/>
              <a:t>.first_name, f</a:t>
            </a:r>
            <a:r>
              <a:rPr lang="en-US" sz="2000" baseline="-25000"/>
              <a:t>3</a:t>
            </a:r>
            <a:r>
              <a:rPr lang="en-US" sz="2000"/>
              <a:t>. last_name , f</a:t>
            </a:r>
            <a:r>
              <a:rPr lang="en-US" sz="2000" baseline="-25000"/>
              <a:t>2</a:t>
            </a:r>
            <a:r>
              <a:rPr lang="en-US" sz="2000"/>
              <a:t>. gender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FROM</a:t>
            </a:r>
            <a:r>
              <a:rPr lang="en-US" sz="2000"/>
              <a:t> EMP</a:t>
            </a:r>
            <a:r>
              <a:rPr lang="en-US" sz="2000" baseline="-25000"/>
              <a:t>3</a:t>
            </a:r>
            <a:r>
              <a:rPr lang="en-US" sz="2000"/>
              <a:t>, f</a:t>
            </a:r>
            <a:r>
              <a:rPr lang="en-US" sz="2000" baseline="-25000"/>
              <a:t>3</a:t>
            </a:r>
            <a:r>
              <a:rPr lang="en-US" sz="2000"/>
              <a:t>, f</a:t>
            </a:r>
            <a:r>
              <a:rPr lang="en-US" sz="2000" baseline="-25000"/>
              <a:t>2</a:t>
            </a:r>
            <a:r>
              <a:rPr lang="en-US" sz="20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WHERE</a:t>
            </a:r>
            <a:r>
              <a:rPr lang="en-US" sz="2000"/>
              <a:t> salary &gt;= 50000 </a:t>
            </a:r>
            <a:r>
              <a:rPr lang="en-US" sz="2000" b="1"/>
              <a:t>AND</a:t>
            </a:r>
            <a:r>
              <a:rPr lang="en-US" sz="2000"/>
              <a:t> EMP</a:t>
            </a:r>
            <a:r>
              <a:rPr lang="en-US" sz="2000" baseline="-25000"/>
              <a:t>3</a:t>
            </a:r>
            <a:r>
              <a:rPr lang="en-US" sz="2000"/>
              <a:t>.k = f</a:t>
            </a:r>
            <a:r>
              <a:rPr lang="en-US" sz="2000" baseline="-25000"/>
              <a:t>3</a:t>
            </a:r>
            <a:r>
              <a:rPr lang="en-US" sz="2000"/>
              <a:t>.k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6515100" y="1690688"/>
            <a:ext cx="0" cy="44862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 txBox="1"/>
          <p:nvPr/>
        </p:nvSpPr>
        <p:spPr>
          <a:xfrm>
            <a:off x="7273093" y="1825625"/>
            <a:ext cx="4636401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Optimization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materialization – operate on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bit-vectors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returned by indexes and materialize only when producing the result or performing a join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Delegate the query optimization to a Selinger-style optimizer that uses dynamic programming to determine the order of joins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Workload-aware reorganization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Goal : Dynamically adapt the main memory to the changes in workload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Two possible strategies: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1. Periodically generate and allocate fragments after some time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Expensive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Blocks query execution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2. Detect changes in workload and incrementally reorganize main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Amortize cost over several queries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be done in a background process -&gt; does not block query execution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Workload-aware reorganization - continued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a lightweight logging framework to measure main memory &amp; disk usage to detect change in workload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Actual reorganization happens incrementally in four independent stages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87" y="3286125"/>
            <a:ext cx="2657475" cy="215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6149" y="3286125"/>
            <a:ext cx="2271711" cy="190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3286125"/>
            <a:ext cx="2476500" cy="243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362" y="3286125"/>
            <a:ext cx="2675550" cy="21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1557338" y="5722588"/>
            <a:ext cx="643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254098" y="5722588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885195" y="5722588"/>
            <a:ext cx="8651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9038399" y="5722588"/>
            <a:ext cx="1932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Load/Build index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2F5496"/>
                </a:solidFill>
              </a:rPr>
              <a:t>Experiment: Custom benchmark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838200" y="1147763"/>
            <a:ext cx="10515600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Single relation A with 50 integer attributes, selectivity of queries is 1%.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30% Q1: </a:t>
            </a:r>
            <a:r>
              <a:rPr lang="en-US" sz="2000" b="1"/>
              <a:t>SELECT</a:t>
            </a:r>
            <a:r>
              <a:rPr lang="en-US" sz="2000"/>
              <a:t> AVG(a0 +a1 +a2 +a3 +a4 +a5 +a6) </a:t>
            </a:r>
            <a:r>
              <a:rPr lang="en-US" sz="2000" b="1"/>
              <a:t>FROM</a:t>
            </a:r>
            <a:r>
              <a:rPr lang="en-US" sz="2000"/>
              <a:t> A </a:t>
            </a:r>
            <a:r>
              <a:rPr lang="en-US" sz="2000" b="1"/>
              <a:t>WHERE</a:t>
            </a:r>
            <a:r>
              <a:rPr lang="en-US" sz="2000"/>
              <a:t> a7 &lt; X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20% Q2: </a:t>
            </a:r>
            <a:r>
              <a:rPr lang="en-US" sz="2000" b="1"/>
              <a:t>SELECT</a:t>
            </a:r>
            <a:r>
              <a:rPr lang="en-US" sz="2000"/>
              <a:t> AVG(a5 +a6 +a8 +a9 +a10) </a:t>
            </a:r>
            <a:r>
              <a:rPr lang="en-US" sz="2000" b="1"/>
              <a:t>FROM</a:t>
            </a:r>
            <a:r>
              <a:rPr lang="en-US" sz="2000"/>
              <a:t> A </a:t>
            </a:r>
            <a:r>
              <a:rPr lang="en-US" sz="2000" b="1"/>
              <a:t>WHERE</a:t>
            </a:r>
            <a:r>
              <a:rPr lang="en-US" sz="2000"/>
              <a:t> a7 &lt; X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20% Q3: </a:t>
            </a:r>
            <a:r>
              <a:rPr lang="en-US" sz="2000" b="1"/>
              <a:t>SELECT</a:t>
            </a:r>
            <a:r>
              <a:rPr lang="en-US" sz="2000"/>
              <a:t> AVG(a11 +a12 +a13 +a14 +a15) </a:t>
            </a:r>
            <a:r>
              <a:rPr lang="en-US" sz="2000" b="1"/>
              <a:t>FROM</a:t>
            </a:r>
            <a:r>
              <a:rPr lang="en-US" sz="2000"/>
              <a:t> A </a:t>
            </a:r>
            <a:r>
              <a:rPr lang="en-US" sz="2000" b="1"/>
              <a:t>WHERE</a:t>
            </a:r>
            <a:r>
              <a:rPr lang="en-US" sz="2000"/>
              <a:t> a16 &lt; 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20% Q4: </a:t>
            </a:r>
            <a:r>
              <a:rPr lang="en-US" sz="2000" b="1"/>
              <a:t>SELECT</a:t>
            </a:r>
            <a:r>
              <a:rPr lang="en-US" sz="2000"/>
              <a:t> AVG(a15 +a17 +a18 +a19) </a:t>
            </a:r>
            <a:r>
              <a:rPr lang="en-US" sz="2000" b="1"/>
              <a:t>FROM</a:t>
            </a:r>
            <a:r>
              <a:rPr lang="en-US" sz="2000"/>
              <a:t> A </a:t>
            </a:r>
            <a:r>
              <a:rPr lang="en-US" sz="2000" b="1"/>
              <a:t>WHERE</a:t>
            </a:r>
            <a:r>
              <a:rPr lang="en-US" sz="2000"/>
              <a:t> a16 &lt; 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10% Q5: Remaining queries operating on ≤ 6 random attributes between a20 and a50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550" y="3581400"/>
            <a:ext cx="5406549" cy="31487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862763" y="4801843"/>
            <a:ext cx="46529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7 times faster than row store and 1.3 times faster than column store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862763" y="3919121"/>
            <a:ext cx="365283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(a5, a6), F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(a15) and F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(a0, a1) allocated by FAST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Experiment: Analyzing cache efficiency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Compare fragments allocated by FAST to a baseline fragment: F</a:t>
            </a:r>
            <a:r>
              <a:rPr lang="en-US" sz="2000" baseline="-25000"/>
              <a:t>baseline</a:t>
            </a:r>
            <a:r>
              <a:rPr lang="en-US" sz="2000"/>
              <a:t>(a0, a1, a5, a6, a15)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08059"/>
            <a:ext cx="5767056" cy="35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7477490" y="4196059"/>
            <a:ext cx="31575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and Q3 perform 20% faster than baseline due to less number of irrelevant attributes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7477491" y="3105834"/>
            <a:ext cx="3157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performs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worse due to cost of reconstruction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Experiment: TPC-H queries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75225"/>
            <a:ext cx="4255035" cy="26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208113"/>
            <a:ext cx="4244856" cy="26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5">
            <a:alphaModFix/>
          </a:blip>
          <a:srcRect r="-2690" b="-5741"/>
          <a:stretch/>
        </p:blipFill>
        <p:spPr>
          <a:xfrm>
            <a:off x="5632925" y="1969151"/>
            <a:ext cx="6037876" cy="377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8005713" y="5128225"/>
            <a:ext cx="18621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Main Memory (in MB)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Experiment: Workload-aware adaptation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6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Sequence of TPC-H queries 1, 6, 14 and 19  - 100 queries of each type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650" y="2441258"/>
            <a:ext cx="6524047" cy="416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603" y="3617914"/>
            <a:ext cx="4278743" cy="8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Related work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PAX – Ailamaki et al.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Hyrise – Grund et al.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Morphing – Hankins and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Flexible Storage Model – Arulraj et 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Conclusion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FAST provides sophisticated main memory buffer management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Incorporates the best of row and column stores depending on the workload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Performs better than traditional storage systems for real-world queries where only a fraction of attributes are relevant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Dynamically adapts to an evolving workload without blocking query execution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Background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168137" y="1690685"/>
            <a:ext cx="3290888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Row Store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89" y="2616197"/>
            <a:ext cx="1784352" cy="288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412" y="2352677"/>
            <a:ext cx="1535389" cy="35508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525699" y="1690685"/>
            <a:ext cx="3119300" cy="397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Store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6972300" y="1357313"/>
            <a:ext cx="0" cy="5086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4"/>
          <p:cNvSpPr txBox="1"/>
          <p:nvPr/>
        </p:nvSpPr>
        <p:spPr>
          <a:xfrm>
            <a:off x="7775737" y="1690684"/>
            <a:ext cx="3634775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In-Memory Databases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Hana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MonetDB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299602" y="4059835"/>
            <a:ext cx="4793374" cy="64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layout of data is the key for these systems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934878" y="6047662"/>
            <a:ext cx="1866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number of cache misses 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009343" y="5749303"/>
            <a:ext cx="21595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‘row-stitching’ cost is significant for high number of attributes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Contributions of our work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38200" y="1690688"/>
            <a:ext cx="10246112" cy="460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read-optimized hybrid storage model with algorithms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Co-locate attributes that are accessed together into vertical fragments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fixed amount of main memory space, allocate these fragments efficiently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query, choose those fragments that minimize the average response time for the query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easy to implement on top of existing DBMS due to low coupling.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Architecture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4660" y="1694467"/>
            <a:ext cx="7061109" cy="106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343" y="3349020"/>
            <a:ext cx="6810135" cy="114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343" y="5081837"/>
            <a:ext cx="6506528" cy="1069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838198" y="1931544"/>
            <a:ext cx="13821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838198" y="3285208"/>
            <a:ext cx="17459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Storage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38199" y="4887256"/>
            <a:ext cx="17459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Fragment generation</a:t>
            </a:r>
            <a:endParaRPr/>
          </a:p>
        </p:txBody>
      </p:sp>
      <p:pic>
        <p:nvPicPr>
          <p:cNvPr id="128" name="Google Shape;128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45075" y="1436004"/>
            <a:ext cx="5591100" cy="51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893250" y="3226500"/>
            <a:ext cx="36144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Closed Itemset Mining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Itemset is frequent (i.e support count is at-least X)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super-set with equal or higher support count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DBV-Miner algorithm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52501" y="1690704"/>
            <a:ext cx="3419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number of vertical fragments is exponential – impractical to exhaust the search space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2224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Fragment allocation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200" y="1485901"/>
            <a:ext cx="10515600" cy="425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CostSS</a:t>
            </a:r>
            <a:r>
              <a:rPr lang="en-US" baseline="-25000"/>
              <a:t>fi</a:t>
            </a:r>
            <a:r>
              <a:rPr lang="en-US"/>
              <a:t> = (Yao(N, Bss</a:t>
            </a:r>
            <a:r>
              <a:rPr lang="en-US" baseline="-25000"/>
              <a:t>fi</a:t>
            </a:r>
            <a:r>
              <a:rPr lang="en-US"/>
              <a:t>, Sel</a:t>
            </a:r>
            <a:r>
              <a:rPr lang="en-US" baseline="-25000"/>
              <a:t>fi</a:t>
            </a:r>
            <a:r>
              <a:rPr lang="en-US"/>
              <a:t>) ∗ T</a:t>
            </a:r>
            <a:r>
              <a:rPr lang="en-US" baseline="-25000"/>
              <a:t>ss</a:t>
            </a:r>
            <a:r>
              <a:rPr lang="en-US"/>
              <a:t> + CostJ</a:t>
            </a:r>
            <a:r>
              <a:rPr lang="en-US" baseline="-25000"/>
              <a:t>fi</a:t>
            </a:r>
            <a:r>
              <a:rPr lang="en-US"/>
              <a:t>) ∗ SC</a:t>
            </a:r>
            <a:r>
              <a:rPr lang="en-US" baseline="-25000"/>
              <a:t>fi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CostMM</a:t>
            </a:r>
            <a:r>
              <a:rPr lang="en-US" baseline="-25000"/>
              <a:t>fi</a:t>
            </a:r>
            <a:r>
              <a:rPr lang="en-US"/>
              <a:t> = Yao(N, Bmm</a:t>
            </a:r>
            <a:r>
              <a:rPr lang="en-US" baseline="-25000"/>
              <a:t>fi</a:t>
            </a:r>
            <a:r>
              <a:rPr lang="en-US"/>
              <a:t>, Sel</a:t>
            </a:r>
            <a:r>
              <a:rPr lang="en-US" baseline="-25000"/>
              <a:t>fi</a:t>
            </a:r>
            <a:r>
              <a:rPr lang="en-US"/>
              <a:t>) ∗ T</a:t>
            </a:r>
            <a:r>
              <a:rPr lang="en-US" baseline="-25000"/>
              <a:t>mm</a:t>
            </a:r>
            <a:r>
              <a:rPr lang="en-US"/>
              <a:t> ∗ SC</a:t>
            </a:r>
            <a:r>
              <a:rPr lang="en-US" baseline="-25000"/>
              <a:t>fi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</a:t>
            </a:r>
            <a:r>
              <a:rPr lang="en-US" baseline="-25000"/>
              <a:t>fi</a:t>
            </a:r>
            <a:r>
              <a:rPr lang="en-US"/>
              <a:t> = CostSS</a:t>
            </a:r>
            <a:r>
              <a:rPr lang="en-US" baseline="-25000"/>
              <a:t>fi</a:t>
            </a:r>
            <a:r>
              <a:rPr lang="en-US"/>
              <a:t> − CostMM</a:t>
            </a:r>
            <a:r>
              <a:rPr lang="en-US" baseline="-25000"/>
              <a:t>fi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</a:t>
            </a:r>
            <a:r>
              <a:rPr lang="en-US" baseline="-25000"/>
              <a:t>fi</a:t>
            </a:r>
            <a:endParaRPr baseline="-25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371726" y="1690688"/>
            <a:ext cx="2557462" cy="1057275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609850" y="2738438"/>
            <a:ext cx="2819399" cy="1130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8"/>
          <p:cNvCxnSpPr>
            <a:stCxn id="137" idx="7"/>
            <a:endCxn id="140" idx="1"/>
          </p:cNvCxnSpPr>
          <p:nvPr/>
        </p:nvCxnSpPr>
        <p:spPr>
          <a:xfrm rot="10800000" flipH="1">
            <a:off x="4554656" y="1445022"/>
            <a:ext cx="1200000" cy="40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>
            <a:stCxn id="138" idx="7"/>
            <a:endCxn id="140" idx="1"/>
          </p:cNvCxnSpPr>
          <p:nvPr/>
        </p:nvCxnSpPr>
        <p:spPr>
          <a:xfrm rot="10800000" flipH="1">
            <a:off x="5016358" y="1445067"/>
            <a:ext cx="738300" cy="145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5754543" y="1121774"/>
            <a:ext cx="21993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 number of block/page accesses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929188" y="1920451"/>
            <a:ext cx="738185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538788" y="2944927"/>
            <a:ext cx="738185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>
            <a:stCxn id="142" idx="5"/>
          </p:cNvCxnSpPr>
          <p:nvPr/>
        </p:nvCxnSpPr>
        <p:spPr>
          <a:xfrm>
            <a:off x="5559268" y="2531248"/>
            <a:ext cx="3241800" cy="112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>
            <a:stCxn id="143" idx="5"/>
          </p:cNvCxnSpPr>
          <p:nvPr/>
        </p:nvCxnSpPr>
        <p:spPr>
          <a:xfrm>
            <a:off x="6168868" y="3555724"/>
            <a:ext cx="2632200" cy="10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p18"/>
          <p:cNvSpPr txBox="1"/>
          <p:nvPr/>
        </p:nvSpPr>
        <p:spPr>
          <a:xfrm>
            <a:off x="8801100" y="3337354"/>
            <a:ext cx="21993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to read one block/page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841190" y="1872157"/>
            <a:ext cx="973948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8"/>
          <p:cNvCxnSpPr>
            <a:stCxn id="147" idx="5"/>
            <a:endCxn id="149" idx="0"/>
          </p:cNvCxnSpPr>
          <p:nvPr/>
        </p:nvCxnSpPr>
        <p:spPr>
          <a:xfrm>
            <a:off x="6672506" y="2482954"/>
            <a:ext cx="1986300" cy="20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7644172" y="4505385"/>
            <a:ext cx="20293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Cost of joining attributes from individual columns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115891" y="1856766"/>
            <a:ext cx="738185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446045" y="2907535"/>
            <a:ext cx="738185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8"/>
          <p:cNvCxnSpPr>
            <a:stCxn id="150" idx="4"/>
          </p:cNvCxnSpPr>
          <p:nvPr/>
        </p:nvCxnSpPr>
        <p:spPr>
          <a:xfrm flipH="1">
            <a:off x="6595483" y="2572359"/>
            <a:ext cx="889500" cy="220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18"/>
          <p:cNvCxnSpPr>
            <a:stCxn id="151" idx="4"/>
          </p:cNvCxnSpPr>
          <p:nvPr/>
        </p:nvCxnSpPr>
        <p:spPr>
          <a:xfrm flipH="1">
            <a:off x="6595237" y="3623128"/>
            <a:ext cx="219900" cy="115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18"/>
          <p:cNvSpPr txBox="1"/>
          <p:nvPr/>
        </p:nvSpPr>
        <p:spPr>
          <a:xfrm>
            <a:off x="5421507" y="4733309"/>
            <a:ext cx="20293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count of the fragment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836044" y="4779806"/>
            <a:ext cx="738185" cy="715593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>
            <a:stCxn id="155" idx="6"/>
            <a:endCxn id="157" idx="1"/>
          </p:cNvCxnSpPr>
          <p:nvPr/>
        </p:nvCxnSpPr>
        <p:spPr>
          <a:xfrm>
            <a:off x="1574229" y="5137602"/>
            <a:ext cx="1005600" cy="9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18"/>
          <p:cNvSpPr txBox="1"/>
          <p:nvPr/>
        </p:nvSpPr>
        <p:spPr>
          <a:xfrm>
            <a:off x="2579889" y="4914040"/>
            <a:ext cx="20293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Space occupied by the fragment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18022" y="5950415"/>
            <a:ext cx="113559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Maximize sum of values with the constraint that sum of weights is not more than 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Fragment allocation - continued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fragments are mutually disjoint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Similar to 0/1 knapsack which runs in pseudo-polynomial time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completely utilize M, we allow </a:t>
            </a:r>
            <a:r>
              <a:rPr lang="en-US" sz="2000" i="1"/>
              <a:t>fractional </a:t>
            </a:r>
            <a:r>
              <a:rPr lang="en-US" sz="2000"/>
              <a:t>fragments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Reduces to the problem of fractional knapsack, which chooses fragments with higher value-to-weight ratio in a greedy manner</a:t>
            </a:r>
            <a:endParaRPr/>
          </a:p>
          <a:p>
            <a:pPr marL="228600" lvl="0" indent="-114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fragments have overlap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</a:t>
            </a:r>
            <a:r>
              <a:rPr lang="en-US" sz="2000" baseline="-25000"/>
              <a:t>f(i,j)  </a:t>
            </a:r>
            <a:r>
              <a:rPr lang="en-US" sz="2000"/>
              <a:t>≥ SC</a:t>
            </a:r>
            <a:r>
              <a:rPr lang="en-US" sz="2000" baseline="-25000"/>
              <a:t>fi</a:t>
            </a:r>
            <a:r>
              <a:rPr lang="en-US" sz="2000"/>
              <a:t> +SC</a:t>
            </a:r>
            <a:r>
              <a:rPr lang="en-US" sz="2000" baseline="-25000"/>
              <a:t>fj  </a:t>
            </a:r>
            <a:r>
              <a:rPr lang="en-US" sz="2000"/>
              <a:t>, f(i,j) is a closed itemset!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this observation to remove f(i,j) from the two fragments, resulting in three disjoint fragments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Apply the algorithm for the mutually disjoint case</a:t>
            </a:r>
            <a:endParaRPr/>
          </a:p>
          <a:p>
            <a:pPr marL="228600" lvl="0" indent="-114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Incorporating Indexes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Cost(I</a:t>
            </a:r>
            <a:r>
              <a:rPr lang="en-US" baseline="-25000"/>
              <a:t>j</a:t>
            </a:r>
            <a:r>
              <a:rPr lang="en-US" baseline="30000"/>
              <a:t>ss</a:t>
            </a:r>
            <a:r>
              <a:rPr lang="en-US"/>
              <a:t>) = B(I</a:t>
            </a:r>
            <a:r>
              <a:rPr lang="en-US" baseline="-25000"/>
              <a:t>j</a:t>
            </a:r>
            <a:r>
              <a:rPr lang="en-US" baseline="30000"/>
              <a:t>ss</a:t>
            </a:r>
            <a:r>
              <a:rPr lang="en-US"/>
              <a:t>) ∗ T</a:t>
            </a:r>
            <a:r>
              <a:rPr lang="en-US" baseline="-25000"/>
              <a:t>ss</a:t>
            </a:r>
            <a:r>
              <a:rPr lang="en-US"/>
              <a:t> ∗ SC(I</a:t>
            </a:r>
            <a:r>
              <a:rPr lang="en-US" baseline="-25000"/>
              <a:t>j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Cost(I</a:t>
            </a:r>
            <a:r>
              <a:rPr lang="en-US" baseline="-25000"/>
              <a:t>j</a:t>
            </a:r>
            <a:r>
              <a:rPr lang="en-US" baseline="30000"/>
              <a:t>mm</a:t>
            </a:r>
            <a:r>
              <a:rPr lang="en-US"/>
              <a:t>) = B(I</a:t>
            </a:r>
            <a:r>
              <a:rPr lang="en-US" baseline="-25000"/>
              <a:t>j</a:t>
            </a:r>
            <a:r>
              <a:rPr lang="en-US" baseline="30000"/>
              <a:t>mm</a:t>
            </a:r>
            <a:r>
              <a:rPr lang="en-US"/>
              <a:t>) ∗ T</a:t>
            </a:r>
            <a:r>
              <a:rPr lang="en-US" baseline="-25000"/>
              <a:t>mm </a:t>
            </a:r>
            <a:r>
              <a:rPr lang="en-US"/>
              <a:t>∗ SC(I</a:t>
            </a:r>
            <a:r>
              <a:rPr lang="en-US" baseline="-25000"/>
              <a:t>j</a:t>
            </a:r>
            <a:r>
              <a:rPr lang="en-US"/>
              <a:t>)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V(I</a:t>
            </a:r>
            <a:r>
              <a:rPr lang="en-US" baseline="-25000"/>
              <a:t>j</a:t>
            </a:r>
            <a:r>
              <a:rPr lang="en-US" baseline="30000"/>
              <a:t>mm</a:t>
            </a:r>
            <a:r>
              <a:rPr lang="en-US"/>
              <a:t>) = Cost(I</a:t>
            </a:r>
            <a:r>
              <a:rPr lang="en-US" baseline="-25000"/>
              <a:t>j</a:t>
            </a:r>
            <a:r>
              <a:rPr lang="en-US" baseline="30000"/>
              <a:t>ss</a:t>
            </a:r>
            <a:r>
              <a:rPr lang="en-US"/>
              <a:t>) − Cost(I</a:t>
            </a:r>
            <a:r>
              <a:rPr lang="en-US" baseline="-25000"/>
              <a:t>j</a:t>
            </a:r>
            <a:r>
              <a:rPr lang="en-US" baseline="30000"/>
              <a:t>mm</a:t>
            </a:r>
            <a:r>
              <a:rPr lang="en-US"/>
              <a:t>) , W(I</a:t>
            </a:r>
            <a:r>
              <a:rPr lang="en-US" baseline="-25000"/>
              <a:t>j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Sort fragments and indexes by their value-to-weight ratio and choose the best in each iteration until main memory buffer is full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>
                <a:solidFill>
                  <a:srgbClr val="2F5496"/>
                </a:solidFill>
              </a:rPr>
              <a:t>Query reformulation &amp; execution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38200" y="1896700"/>
            <a:ext cx="10515600" cy="4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Source Selection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Goal: select the right set of fragments from the main memory and columns from disk 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Cost associated with each “data source” – dependent on I/O and cache processing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number of attributes in Q (say p) is small (i.e p &lt; 20), do a quick exhaustive search for all combinations in 2^p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Else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consider each data source to be a set of items 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attributes in Q to be the target set 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reduces to “weighted set cover” problem -  greedy approximation in polynomial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Macintosh PowerPoint</Application>
  <PresentationFormat>Widescreen</PresentationFormat>
  <Paragraphs>179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FAST: Fragment Assisted Storage for efficient query execution in read-only databases</vt:lpstr>
      <vt:lpstr>Background</vt:lpstr>
      <vt:lpstr>Contributions of our work</vt:lpstr>
      <vt:lpstr>Architecture</vt:lpstr>
      <vt:lpstr>Fragment generation</vt:lpstr>
      <vt:lpstr>Fragment allocation</vt:lpstr>
      <vt:lpstr>Fragment allocation - continued</vt:lpstr>
      <vt:lpstr>Incorporating Indexes</vt:lpstr>
      <vt:lpstr>Query reformulation &amp; execution</vt:lpstr>
      <vt:lpstr>Query reformulation &amp; execution</vt:lpstr>
      <vt:lpstr>Workload-aware reorganization</vt:lpstr>
      <vt:lpstr>Workload-aware reorganization - continued</vt:lpstr>
      <vt:lpstr>Experiment: Custom benchmark</vt:lpstr>
      <vt:lpstr>Experiment: Analyzing cache efficiency</vt:lpstr>
      <vt:lpstr>Experiment: TPC-H queries</vt:lpstr>
      <vt:lpstr>Experiment: Workload-aware adaptation</vt:lpstr>
      <vt:lpstr>Related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FAST: Fragment Assisted Storage for efficient query execution in read-only databases</dc:title>
  <cp:lastModifiedBy>Vivek Hamirwasia</cp:lastModifiedBy>
  <cp:revision>1</cp:revision>
  <dcterms:modified xsi:type="dcterms:W3CDTF">2019-08-26T15:22:13Z</dcterms:modified>
</cp:coreProperties>
</file>