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81" r:id="rId4"/>
    <p:sldId id="261" r:id="rId5"/>
    <p:sldId id="263" r:id="rId6"/>
    <p:sldId id="260" r:id="rId7"/>
    <p:sldId id="265" r:id="rId8"/>
    <p:sldId id="282" r:id="rId9"/>
    <p:sldId id="264" r:id="rId10"/>
    <p:sldId id="262" r:id="rId11"/>
    <p:sldId id="283" r:id="rId12"/>
    <p:sldId id="269" r:id="rId13"/>
    <p:sldId id="266" r:id="rId14"/>
    <p:sldId id="268" r:id="rId15"/>
    <p:sldId id="284" r:id="rId16"/>
    <p:sldId id="267" r:id="rId17"/>
    <p:sldId id="270" r:id="rId18"/>
    <p:sldId id="271" r:id="rId19"/>
    <p:sldId id="285" r:id="rId20"/>
    <p:sldId id="272" r:id="rId21"/>
    <p:sldId id="273" r:id="rId22"/>
    <p:sldId id="275" r:id="rId23"/>
    <p:sldId id="276" r:id="rId24"/>
    <p:sldId id="274" r:id="rId25"/>
    <p:sldId id="278" r:id="rId26"/>
    <p:sldId id="286" r:id="rId27"/>
    <p:sldId id="277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54"/>
    <a:srgbClr val="CFBCBF"/>
    <a:srgbClr val="E2D7D1"/>
    <a:srgbClr val="4A7598"/>
    <a:srgbClr val="1D221C"/>
    <a:srgbClr val="030A1C"/>
    <a:srgbClr val="00181C"/>
    <a:srgbClr val="185373"/>
    <a:srgbClr val="05314C"/>
    <a:srgbClr val="242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3943-D6FC-4D0F-9BCB-E966EF72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EF578-E2E2-4567-9D31-B7DC4FEB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589C4-F611-4E24-A5B9-60A827D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5B29A-0E0F-437B-9EE3-3B9CE1D7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E9B3E-455D-4AF8-BB6E-4DA67EF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78CE-3263-4D32-AF16-C552256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742BD-4F10-4B9B-B879-1AE861D4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5D665-576B-48DC-AC87-4CF1A4E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FDBE8-3B17-4ADB-8269-07F9DBB0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0994-E9F3-4720-BCF5-CF9373EB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26E23-1D45-43D1-99CA-8B0A50F48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12BAF-FBEE-478C-90F3-C1698D42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C76AD-185A-4181-8330-7F461D2E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CA397-4C04-4EF5-97B9-12E2E25D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1F062-B32B-4737-B778-9EDF19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AD3E2-A640-4B93-88A9-87DCDF63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14725-C185-4444-9D8F-CA5252C0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620EF-DBA0-425E-8051-AEBD9773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ADAE2-9EF9-4075-B02D-040B5EBA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0E112-98DA-4D46-8CDD-F68F91A0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CD91-7727-4275-9813-2D00940B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611C2-4F89-43CD-AD62-318FE40E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FC00A-C96C-4A0D-9900-7E37455A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DC1C1-BC68-4DDC-B7E5-9ABA7910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AF6B4-B6BF-4563-B655-5E456E3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7710-CCD5-4295-B324-DF96E448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F203A-610D-4005-ABDF-B999EE3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97B83-7CFC-4C7B-8B60-EC4F2B58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118CA-1593-45BE-B8E5-6201C76E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3E2C8-82A0-4251-BF2D-2127A87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BC23D-88C0-42FE-949D-31B9DB2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AD16-3E77-4B00-AEC7-F0E8709F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25708-74AF-4E3F-8521-8D15A96D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0CC62-FDD7-4DB6-8B40-B5522965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678CB-147D-4D78-9297-8A59797E8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F01543-7883-4E3C-B16E-46CF478A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FA3360-9B35-4119-B741-4352D01F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836862-B08C-4556-8BC2-C7A55BD4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38DDB-4676-441E-A5A9-20B7B351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8203-2429-4C68-87F8-92EDF7DD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6B5F7-E2FC-477F-92E4-7A5800B7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E1AEFC-F821-4408-91D3-F2DCF8FA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EFB03-6813-47CE-9694-55F8497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56D38F-173F-45FB-A711-741306D5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EA766-8E16-401A-8D3A-CB0BDDA2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4516B-3308-4B33-9213-20444D8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2F61-EA09-44A1-AA01-8925017B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A4B51-3E98-4BC6-A301-2B249DD4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6661E-DDAC-4114-833B-84DCA685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F712C-C60D-45DF-BE10-A76B39C6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5678-44A7-4442-99B7-217813F2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D6924-2F82-4A0D-B3B7-33C6DEBD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D4987-6F45-4785-9EF8-5D9C2F8C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62922A-2599-442F-B5BD-A8B4BF5F6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43E87-9292-4718-A537-BC020F30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82954-E805-4A57-8486-4DE46CD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24D13-92AC-4619-B0F1-40D48E2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B3250-0AA3-4C3D-8356-6350AA3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AA5543-E108-4C18-BB89-464239AD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B4A85-80A3-4757-A476-46C3ECDC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9434E-17A9-4517-95C5-CF264EB4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AFC8-7E9E-475A-8BAA-50C58F924D90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7E8DA-DD5D-4123-80DC-5DD187B7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59589-E9C3-4F61-8004-6FE40388B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8E0A-6B81-43AD-AE3F-CDF67C4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비행기이(가) 표시된 사진&#10;&#10;자동 생성된 설명">
            <a:extLst>
              <a:ext uri="{FF2B5EF4-FFF2-40B4-BE49-F238E27FC236}">
                <a16:creationId xmlns:a16="http://schemas.microsoft.com/office/drawing/2014/main" id="{68C643B9-5D8E-46AD-949A-47C8C59F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782"/>
            <a:ext cx="12192000" cy="56984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게임분석기초 기말과제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202013065 </a:t>
            </a:r>
            <a:r>
              <a: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김효장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7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쥐고있는, 해변, 테이블, 남자이(가) 표시된 사진&#10;&#10;자동 생성된 설명">
            <a:extLst>
              <a:ext uri="{FF2B5EF4-FFF2-40B4-BE49-F238E27FC236}">
                <a16:creationId xmlns:a16="http://schemas.microsoft.com/office/drawing/2014/main" id="{8D6023C2-FDD4-4D46-B51C-BB4D41B6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3" y="575102"/>
            <a:ext cx="10113909" cy="568907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시각적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마치 이야기를 듣는 듯 사실적이 아닌 동화같은 그래픽과 때에 따라서 달라지는 분위기를 경험할 수 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B0AAB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B0AAB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1152954" y="0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9D48-3571-49FC-8C44-577C36BE384C}"/>
              </a:ext>
            </a:extLst>
          </p:cNvPr>
          <p:cNvSpPr txBox="1"/>
          <p:nvPr/>
        </p:nvSpPr>
        <p:spPr>
          <a:xfrm>
            <a:off x="8759593" y="28703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FBCB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</a:t>
            </a:r>
            <a:endParaRPr lang="ko-KR" altLang="en-US" dirty="0">
              <a:solidFill>
                <a:srgbClr val="CFBCB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 </a:t>
            </a:r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628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앉아있는, 작은, 싱크이(가) 표시된 사진&#10;&#10;자동 생성된 설명">
            <a:extLst>
              <a:ext uri="{FF2B5EF4-FFF2-40B4-BE49-F238E27FC236}">
                <a16:creationId xmlns:a16="http://schemas.microsoft.com/office/drawing/2014/main" id="{C0B76C05-2641-4267-BBFD-FD367469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" y="471340"/>
            <a:ext cx="10526753" cy="59329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99885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70534" y="589142"/>
            <a:ext cx="1039045" cy="5698435"/>
          </a:xfrm>
          <a:prstGeom prst="rect">
            <a:avLst/>
          </a:prstGeom>
          <a:solidFill>
            <a:srgbClr val="99885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퍼즐을 풀어가는 어드벤처 게임이기에 다양한 논리적 규칙구조를 가지고 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0721413" y="6282898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65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, 앉아있는, 테이블, 거리이(가) 표시된 사진&#10;&#10;자동 생성된 설명">
            <a:extLst>
              <a:ext uri="{FF2B5EF4-FFF2-40B4-BE49-F238E27FC236}">
                <a16:creationId xmlns:a16="http://schemas.microsoft.com/office/drawing/2014/main" id="{58E8B0C5-F304-4E17-939F-FA771A27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9" y="509047"/>
            <a:ext cx="10113912" cy="57813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01020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3" y="592874"/>
            <a:ext cx="1039045" cy="5698435"/>
          </a:xfrm>
          <a:prstGeom prst="rect">
            <a:avLst/>
          </a:prstGeom>
          <a:solidFill>
            <a:srgbClr val="01020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내에서 푸른 빛을 띄며 동그란 물체들은 플레이어가 소리칠 때 반응이 일어난다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0721413" y="6282898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CC87-D476-480D-849A-F5EB01FDF86C}"/>
              </a:ext>
            </a:extLst>
          </p:cNvPr>
          <p:cNvSpPr txBox="1"/>
          <p:nvPr/>
        </p:nvSpPr>
        <p:spPr>
          <a:xfrm>
            <a:off x="6677644" y="1833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1D221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</a:t>
            </a:r>
          </a:p>
        </p:txBody>
      </p:sp>
    </p:spTree>
    <p:extLst>
      <p:ext uri="{BB962C8B-B14F-4D97-AF65-F5344CB8AC3E}">
        <p14:creationId xmlns:p14="http://schemas.microsoft.com/office/powerpoint/2010/main" val="420070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두운, 보기, 방, 앉아있는이(가) 표시된 사진&#10;&#10;자동 생성된 설명">
            <a:extLst>
              <a:ext uri="{FF2B5EF4-FFF2-40B4-BE49-F238E27FC236}">
                <a16:creationId xmlns:a16="http://schemas.microsoft.com/office/drawing/2014/main" id="{72013110-B6D2-482B-8048-402BF138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4" y="575098"/>
            <a:ext cx="10733655" cy="57613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756671"/>
          </a:xfrm>
          <a:prstGeom prst="rect">
            <a:avLst/>
          </a:prstGeom>
          <a:solidFill>
            <a:srgbClr val="24221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84463"/>
            <a:ext cx="1039045" cy="5720530"/>
          </a:xfrm>
          <a:prstGeom prst="rect">
            <a:avLst/>
          </a:prstGeom>
          <a:solidFill>
            <a:srgbClr val="24221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논리적 규칙구조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물체를 문양 위에 올리면 반응하기도 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0721413" y="6282898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7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</a:t>
            </a:r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 컨텐츠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9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, 옅은, 어두운, 남자이(가) 표시된 사진&#10;&#10;자동 생성된 설명">
            <a:extLst>
              <a:ext uri="{FF2B5EF4-FFF2-40B4-BE49-F238E27FC236}">
                <a16:creationId xmlns:a16="http://schemas.microsoft.com/office/drawing/2014/main" id="{414296B0-48D2-4EF1-BF74-CACBB8F55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4"/>
          <a:stretch/>
        </p:blipFill>
        <p:spPr>
          <a:xfrm>
            <a:off x="936390" y="497259"/>
            <a:ext cx="10216565" cy="58728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0531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89145"/>
            <a:ext cx="1039045" cy="5698435"/>
          </a:xfrm>
          <a:prstGeom prst="rect">
            <a:avLst/>
          </a:prstGeom>
          <a:solidFill>
            <a:srgbClr val="0531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 게임 내 컨텐츠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내에 숨겨진 요소들이 존재한다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0" y="6273537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Depression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1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건물, 물, 남자이(가) 표시된 사진&#10;&#10;자동 생성된 설명">
            <a:extLst>
              <a:ext uri="{FF2B5EF4-FFF2-40B4-BE49-F238E27FC236}">
                <a16:creationId xmlns:a16="http://schemas.microsoft.com/office/drawing/2014/main" id="{35E382B2-35E6-43A1-BF63-893B4AA8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65741"/>
            <a:ext cx="10251456" cy="580869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18537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65741"/>
            <a:ext cx="1039045" cy="5726519"/>
          </a:xfrm>
          <a:prstGeom prst="rect">
            <a:avLst/>
          </a:prstGeom>
          <a:solidFill>
            <a:srgbClr val="18537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 게임 내 컨텐츠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요소들은 장난감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열쇠구멍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의상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조개껍질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엠블럼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조각 등이 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0" y="6273537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Depression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12AB1-6DF4-415E-95B5-11B32D40A76B}"/>
              </a:ext>
            </a:extLst>
          </p:cNvPr>
          <p:cNvSpPr txBox="1"/>
          <p:nvPr/>
        </p:nvSpPr>
        <p:spPr>
          <a:xfrm>
            <a:off x="6545669" y="25499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7405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91847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헬멧, 테이블, 파란색이(가) 표시된 사진&#10;&#10;자동 생성된 설명">
            <a:extLst>
              <a:ext uri="{FF2B5EF4-FFF2-40B4-BE49-F238E27FC236}">
                <a16:creationId xmlns:a16="http://schemas.microsoft.com/office/drawing/2014/main" id="{E59F1E93-D788-4724-8457-41897D92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61059"/>
            <a:ext cx="10310592" cy="57218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00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6" y="561058"/>
            <a:ext cx="1039045" cy="5735884"/>
          </a:xfrm>
          <a:prstGeom prst="rect">
            <a:avLst/>
          </a:prstGeom>
          <a:solidFill>
            <a:srgbClr val="00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 게임 내 컨텐츠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요소들은 본 게임의 스토리와 연관되어 있고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열쇠구멍은 스토리를 엿볼 수 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0" y="6273537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Depression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33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컨셉에 어울리는 새로운 컨텐츠 제안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9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남자, 타기, 높이뛰는, 젊은이(가) 표시된 사진&#10;&#10;자동 생성된 설명">
            <a:extLst>
              <a:ext uri="{FF2B5EF4-FFF2-40B4-BE49-F238E27FC236}">
                <a16:creationId xmlns:a16="http://schemas.microsoft.com/office/drawing/2014/main" id="{929CD44E-11D7-477F-89FA-0EEE600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r="496"/>
          <a:stretch/>
        </p:blipFill>
        <p:spPr>
          <a:xfrm>
            <a:off x="2193303" y="579782"/>
            <a:ext cx="9998697" cy="5698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4D28B4-99DE-43C0-8EE3-2365826A3B79}"/>
              </a:ext>
            </a:extLst>
          </p:cNvPr>
          <p:cNvSpPr/>
          <p:nvPr/>
        </p:nvSpPr>
        <p:spPr>
          <a:xfrm>
            <a:off x="0" y="579782"/>
            <a:ext cx="2193303" cy="5698435"/>
          </a:xfrm>
          <a:prstGeom prst="rect">
            <a:avLst/>
          </a:prstGeom>
          <a:solidFill>
            <a:srgbClr val="1D271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- 1 -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- 2 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컨셉이 잘 표현된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 컨텐츠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- 3 -</a:t>
            </a: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컨셉에 어울리는 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새로운 제안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821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</a:t>
            </a:r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숨겨진 컨셉을 찾아주세요</a:t>
            </a:r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..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78D8-248B-4AC1-A39D-2B1F321E0240}"/>
              </a:ext>
            </a:extLst>
          </p:cNvPr>
          <p:cNvSpPr txBox="1"/>
          <p:nvPr/>
        </p:nvSpPr>
        <p:spPr>
          <a:xfrm>
            <a:off x="5514681" y="3241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1D221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겜</a:t>
            </a:r>
            <a:endParaRPr lang="ko-KR" altLang="en-US" dirty="0">
              <a:solidFill>
                <a:srgbClr val="1D221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79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남자, 작은, 타기, 착용이(가) 표시된 사진&#10;&#10;자동 생성된 설명">
            <a:extLst>
              <a:ext uri="{FF2B5EF4-FFF2-40B4-BE49-F238E27FC236}">
                <a16:creationId xmlns:a16="http://schemas.microsoft.com/office/drawing/2014/main" id="{C69666EE-C1AE-4BE9-A53B-8A6CBCD4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8" y="565740"/>
            <a:ext cx="11103704" cy="579690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030A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65741"/>
            <a:ext cx="1039045" cy="5726520"/>
          </a:xfrm>
          <a:prstGeom prst="rect">
            <a:avLst/>
          </a:prstGeom>
          <a:solidFill>
            <a:srgbClr val="030A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컨셉에 어울리는 새로운 컨텐츠 제안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8290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넓고 아름다운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맵을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날아다니며 배경을 다시 돌아보는 컨텐츠를 제안하고 싶다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5360706" y="2537554"/>
            <a:ext cx="1470587" cy="575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Acceptance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9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1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죽음을 받아들이는 다섯 단계의 감정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51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 descr="남자, 서있는, 전면, 쥐고있는이(가) 표시된 사진&#10;&#10;자동 생성된 설명">
            <a:extLst>
              <a:ext uri="{FF2B5EF4-FFF2-40B4-BE49-F238E27FC236}">
                <a16:creationId xmlns:a16="http://schemas.microsoft.com/office/drawing/2014/main" id="{8148F1B0-D60D-4EF8-A780-1155DE55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53" y="920971"/>
            <a:ext cx="6246894" cy="391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E7F4F-ED09-4264-8FFC-CB15222E6328}"/>
              </a:ext>
            </a:extLst>
          </p:cNvPr>
          <p:cNvSpPr txBox="1"/>
          <p:nvPr/>
        </p:nvSpPr>
        <p:spPr>
          <a:xfrm>
            <a:off x="4273556" y="5521531"/>
            <a:ext cx="38587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아들의 죽음을 슬퍼하는 아버지</a:t>
            </a:r>
          </a:p>
        </p:txBody>
      </p:sp>
    </p:spTree>
    <p:extLst>
      <p:ext uri="{BB962C8B-B14F-4D97-AF65-F5344CB8AC3E}">
        <p14:creationId xmlns:p14="http://schemas.microsoft.com/office/powerpoint/2010/main" val="255686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4374F-E4B4-4BE0-8EFC-38DF7D306237}"/>
              </a:ext>
            </a:extLst>
          </p:cNvPr>
          <p:cNvSpPr txBox="1"/>
          <p:nvPr/>
        </p:nvSpPr>
        <p:spPr>
          <a:xfrm>
            <a:off x="1179386" y="3075056"/>
            <a:ext cx="986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부정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6191B-A2E6-43A9-912E-C715A1305F65}"/>
              </a:ext>
            </a:extLst>
          </p:cNvPr>
          <p:cNvSpPr txBox="1"/>
          <p:nvPr/>
        </p:nvSpPr>
        <p:spPr>
          <a:xfrm>
            <a:off x="5317582" y="3075057"/>
            <a:ext cx="1556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타협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31B2-1203-492B-A771-BFB97A3B0B84}"/>
              </a:ext>
            </a:extLst>
          </p:cNvPr>
          <p:cNvSpPr txBox="1"/>
          <p:nvPr/>
        </p:nvSpPr>
        <p:spPr>
          <a:xfrm>
            <a:off x="9709045" y="3075057"/>
            <a:ext cx="1620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Acceptance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납득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94CC-4320-49C6-A697-93B9EF0F86FF}"/>
              </a:ext>
            </a:extLst>
          </p:cNvPr>
          <p:cNvSpPr txBox="1"/>
          <p:nvPr/>
        </p:nvSpPr>
        <p:spPr>
          <a:xfrm>
            <a:off x="3412790" y="3075056"/>
            <a:ext cx="942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분노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6D197-3F02-41CB-B4FA-7C6B311454E1}"/>
              </a:ext>
            </a:extLst>
          </p:cNvPr>
          <p:cNvSpPr txBox="1"/>
          <p:nvPr/>
        </p:nvSpPr>
        <p:spPr>
          <a:xfrm>
            <a:off x="7641259" y="3075057"/>
            <a:ext cx="1579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Depression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우울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A1E81-FF48-43CA-BE8F-F6805A1A4A50}"/>
              </a:ext>
            </a:extLst>
          </p:cNvPr>
          <p:cNvSpPr txBox="1"/>
          <p:nvPr/>
        </p:nvSpPr>
        <p:spPr>
          <a:xfrm>
            <a:off x="4138900" y="5521531"/>
            <a:ext cx="41280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죽음을 받아들이는 다섯가지 감정</a:t>
            </a:r>
          </a:p>
        </p:txBody>
      </p:sp>
    </p:spTree>
    <p:extLst>
      <p:ext uri="{BB962C8B-B14F-4D97-AF65-F5344CB8AC3E}">
        <p14:creationId xmlns:p14="http://schemas.microsoft.com/office/powerpoint/2010/main" val="428024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4374F-E4B4-4BE0-8EFC-38DF7D306237}"/>
              </a:ext>
            </a:extLst>
          </p:cNvPr>
          <p:cNvSpPr txBox="1"/>
          <p:nvPr/>
        </p:nvSpPr>
        <p:spPr>
          <a:xfrm>
            <a:off x="1179385" y="1849572"/>
            <a:ext cx="986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부정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6191B-A2E6-43A9-912E-C715A1305F65}"/>
              </a:ext>
            </a:extLst>
          </p:cNvPr>
          <p:cNvSpPr txBox="1"/>
          <p:nvPr/>
        </p:nvSpPr>
        <p:spPr>
          <a:xfrm>
            <a:off x="5317581" y="1849573"/>
            <a:ext cx="1556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Bargaining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타협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31B2-1203-492B-A771-BFB97A3B0B84}"/>
              </a:ext>
            </a:extLst>
          </p:cNvPr>
          <p:cNvSpPr txBox="1"/>
          <p:nvPr/>
        </p:nvSpPr>
        <p:spPr>
          <a:xfrm>
            <a:off x="9709044" y="1849573"/>
            <a:ext cx="1620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Acceptance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납득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94CC-4320-49C6-A697-93B9EF0F86FF}"/>
              </a:ext>
            </a:extLst>
          </p:cNvPr>
          <p:cNvSpPr txBox="1"/>
          <p:nvPr/>
        </p:nvSpPr>
        <p:spPr>
          <a:xfrm>
            <a:off x="3412789" y="1849572"/>
            <a:ext cx="942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분노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6D197-3F02-41CB-B4FA-7C6B311454E1}"/>
              </a:ext>
            </a:extLst>
          </p:cNvPr>
          <p:cNvSpPr txBox="1"/>
          <p:nvPr/>
        </p:nvSpPr>
        <p:spPr>
          <a:xfrm>
            <a:off x="7641258" y="1849573"/>
            <a:ext cx="1579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Depression</a:t>
            </a:r>
          </a:p>
          <a:p>
            <a:pPr algn="ctr"/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우울</a:t>
            </a:r>
            <a:r>
              <a:rPr lang="en-US" altLang="ko-KR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2" name="그림 11" descr="케이크, 테이블, 생일, 종이이(가) 표시된 사진&#10;&#10;자동 생성된 설명">
            <a:extLst>
              <a:ext uri="{FF2B5EF4-FFF2-40B4-BE49-F238E27FC236}">
                <a16:creationId xmlns:a16="http://schemas.microsoft.com/office/drawing/2014/main" id="{12E5A78C-369F-4B3B-AA6D-4BF1D2FD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4" y="3092627"/>
            <a:ext cx="1891585" cy="1064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 descr="건물, 켜진, 보기, 앉아있는이(가) 표시된 사진&#10;&#10;자동 생성된 설명">
            <a:extLst>
              <a:ext uri="{FF2B5EF4-FFF2-40B4-BE49-F238E27FC236}">
                <a16:creationId xmlns:a16="http://schemas.microsoft.com/office/drawing/2014/main" id="{6CB0BF52-200C-443B-9851-A46AD82A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39" y="3127094"/>
            <a:ext cx="1891585" cy="1064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 descr="어두운, 앉아있는, 테이블, 거리이(가) 표시된 사진&#10;&#10;자동 생성된 설명">
            <a:extLst>
              <a:ext uri="{FF2B5EF4-FFF2-40B4-BE49-F238E27FC236}">
                <a16:creationId xmlns:a16="http://schemas.microsoft.com/office/drawing/2014/main" id="{25FFE6E7-79C6-49DF-ABCC-CA23B96F3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97" y="3087424"/>
            <a:ext cx="1861405" cy="1064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실외, 건물, 물, 남자이(가) 표시된 사진&#10;&#10;자동 생성된 설명">
            <a:extLst>
              <a:ext uri="{FF2B5EF4-FFF2-40B4-BE49-F238E27FC236}">
                <a16:creationId xmlns:a16="http://schemas.microsoft.com/office/drawing/2014/main" id="{F48D106C-6B33-4064-BAA4-F15BABB18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04" y="3096728"/>
            <a:ext cx="1861405" cy="1054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 descr="남자, 작은, 타기, 착용이(가) 표시된 사진&#10;&#10;자동 생성된 설명">
            <a:extLst>
              <a:ext uri="{FF2B5EF4-FFF2-40B4-BE49-F238E27FC236}">
                <a16:creationId xmlns:a16="http://schemas.microsoft.com/office/drawing/2014/main" id="{84796C27-B802-4D8C-8504-C098FBFCF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67" y="3096729"/>
            <a:ext cx="2020253" cy="1054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AE36C8-4262-4E2B-9C2F-EF13BB10F8FB}"/>
              </a:ext>
            </a:extLst>
          </p:cNvPr>
          <p:cNvSpPr txBox="1"/>
          <p:nvPr/>
        </p:nvSpPr>
        <p:spPr>
          <a:xfrm>
            <a:off x="3513723" y="5521531"/>
            <a:ext cx="53783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진행 단계도 이 다섯 단계로 구성되었다</a:t>
            </a:r>
          </a:p>
        </p:txBody>
      </p:sp>
    </p:spTree>
    <p:extLst>
      <p:ext uri="{BB962C8B-B14F-4D97-AF65-F5344CB8AC3E}">
        <p14:creationId xmlns:p14="http://schemas.microsoft.com/office/powerpoint/2010/main" val="16543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20703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47D70-CCF5-47EF-905F-07BF294F48DF}"/>
              </a:ext>
            </a:extLst>
          </p:cNvPr>
          <p:cNvSpPr txBox="1"/>
          <p:nvPr/>
        </p:nvSpPr>
        <p:spPr>
          <a:xfrm>
            <a:off x="1917140" y="5521531"/>
            <a:ext cx="85715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내부에는 이렇듯 첫 플레이에 보였던 컨셉 뒤에 가려진 컨셉이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6D313-8DEE-4637-BF40-F796A8CE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4" y="1419568"/>
            <a:ext cx="6054091" cy="3410156"/>
          </a:xfrm>
          <a:prstGeom prst="rect">
            <a:avLst/>
          </a:prstGeom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83901354-272B-4055-AECD-D12D09E0FAFA}"/>
              </a:ext>
            </a:extLst>
          </p:cNvPr>
          <p:cNvSpPr/>
          <p:nvPr/>
        </p:nvSpPr>
        <p:spPr>
          <a:xfrm>
            <a:off x="2903457" y="1216057"/>
            <a:ext cx="782423" cy="790424"/>
          </a:xfrm>
          <a:prstGeom prst="donut">
            <a:avLst>
              <a:gd name="adj" fmla="val 143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0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20703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47D70-CCF5-47EF-905F-07BF294F48DF}"/>
              </a:ext>
            </a:extLst>
          </p:cNvPr>
          <p:cNvSpPr txBox="1"/>
          <p:nvPr/>
        </p:nvSpPr>
        <p:spPr>
          <a:xfrm>
            <a:off x="3003958" y="5521531"/>
            <a:ext cx="6397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내부 오브젝트도 주인공의 장난감에 맞춰 구성되었다</a:t>
            </a:r>
          </a:p>
        </p:txBody>
      </p:sp>
      <p:pic>
        <p:nvPicPr>
          <p:cNvPr id="19" name="그림 18" descr="파란색, 옅은, 어두운, 남자이(가) 표시된 사진&#10;&#10;자동 생성된 설명">
            <a:extLst>
              <a:ext uri="{FF2B5EF4-FFF2-40B4-BE49-F238E27FC236}">
                <a16:creationId xmlns:a16="http://schemas.microsoft.com/office/drawing/2014/main" id="{1A549088-89F0-4D40-B111-40ED2F88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2" r="868"/>
          <a:stretch/>
        </p:blipFill>
        <p:spPr>
          <a:xfrm>
            <a:off x="1074804" y="3607815"/>
            <a:ext cx="10256213" cy="1510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 descr="옅은, 테이블, 거리, 방이(가) 표시된 사진&#10;&#10;자동 생성된 설명">
            <a:extLst>
              <a:ext uri="{FF2B5EF4-FFF2-40B4-BE49-F238E27FC236}">
                <a16:creationId xmlns:a16="http://schemas.microsoft.com/office/drawing/2014/main" id="{128605BE-4EFC-4D6F-9251-4175358F8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14" y="186857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그림 21" descr="남자, 젊은, 소년, 타기이(가) 표시된 사진&#10;&#10;자동 생성된 설명">
            <a:extLst>
              <a:ext uri="{FF2B5EF4-FFF2-40B4-BE49-F238E27FC236}">
                <a16:creationId xmlns:a16="http://schemas.microsoft.com/office/drawing/2014/main" id="{FEA23719-B63D-4AB6-92D5-7E248A6F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9" y="52578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 descr="테이블, 창문, 앉아있는, 침실이(가) 표시된 사진&#10;&#10;자동 생성된 설명">
            <a:extLst>
              <a:ext uri="{FF2B5EF4-FFF2-40B4-BE49-F238E27FC236}">
                <a16:creationId xmlns:a16="http://schemas.microsoft.com/office/drawing/2014/main" id="{F0CC413E-1596-4F71-A947-19D895260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65" y="1665359"/>
            <a:ext cx="2790136" cy="1569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쥐고있는, 해변, 테이블, 남자이(가) 표시된 사진&#10;&#10;자동 생성된 설명">
            <a:extLst>
              <a:ext uri="{FF2B5EF4-FFF2-40B4-BE49-F238E27FC236}">
                <a16:creationId xmlns:a16="http://schemas.microsoft.com/office/drawing/2014/main" id="{573A9241-5CFA-48EC-9E98-D8CEF3ED1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61" y="288106"/>
            <a:ext cx="2686117" cy="1510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096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20703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47D70-CCF5-47EF-905F-07BF294F48DF}"/>
              </a:ext>
            </a:extLst>
          </p:cNvPr>
          <p:cNvSpPr txBox="1"/>
          <p:nvPr/>
        </p:nvSpPr>
        <p:spPr>
          <a:xfrm>
            <a:off x="2542301" y="5521531"/>
            <a:ext cx="73212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게임플레이를 끝내야만 경험할 수 있는 숨겨진 컨셉들도 있다</a:t>
            </a:r>
          </a:p>
        </p:txBody>
      </p:sp>
      <p:pic>
        <p:nvPicPr>
          <p:cNvPr id="3" name="그림 2" descr="사람, 케이크, 테이블, 음식이(가) 표시된 사진&#10;&#10;자동 생성된 설명">
            <a:extLst>
              <a:ext uri="{FF2B5EF4-FFF2-40B4-BE49-F238E27FC236}">
                <a16:creationId xmlns:a16="http://schemas.microsoft.com/office/drawing/2014/main" id="{DA7DFBB6-B3DC-430A-ACA4-35B60964B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18" y="1127188"/>
            <a:ext cx="5715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 </a:t>
            </a:r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715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케이크, 테이블, 생일, 종이이(가) 표시된 사진&#10;&#10;자동 생성된 설명">
            <a:extLst>
              <a:ext uri="{FF2B5EF4-FFF2-40B4-BE49-F238E27FC236}">
                <a16:creationId xmlns:a16="http://schemas.microsoft.com/office/drawing/2014/main" id="{61D1409A-4305-4ABF-BC67-F02ED729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3" y="584462"/>
            <a:ext cx="10130553" cy="56984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23FC4-A41A-44BB-8A76-72F8B0395BDE}"/>
              </a:ext>
            </a:extLst>
          </p:cNvPr>
          <p:cNvSpPr/>
          <p:nvPr/>
        </p:nvSpPr>
        <p:spPr>
          <a:xfrm>
            <a:off x="0" y="579782"/>
            <a:ext cx="1025833" cy="5698435"/>
          </a:xfrm>
          <a:prstGeom prst="rect">
            <a:avLst/>
          </a:prstGeom>
          <a:solidFill>
            <a:srgbClr val="8C7A6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29BB1C-E619-4284-BF1B-C1C8A39F039C}"/>
              </a:ext>
            </a:extLst>
          </p:cNvPr>
          <p:cNvSpPr/>
          <p:nvPr/>
        </p:nvSpPr>
        <p:spPr>
          <a:xfrm>
            <a:off x="11161277" y="575101"/>
            <a:ext cx="1035614" cy="5698435"/>
          </a:xfrm>
          <a:prstGeom prst="rect">
            <a:avLst/>
          </a:prstGeom>
          <a:solidFill>
            <a:srgbClr val="8C7A6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-702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캐릭터가 게임의 지형 지물을 타거나 이용해서 퍼즐을 풀고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섬의 곳곳을 파헤쳐 탐험하는 어드벤처 게임이다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58438-4729-4A86-B5FE-AA9C8BC23E32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8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자, 테이블, 케이크, 냉장고이(가) 표시된 사진&#10;&#10;자동 생성된 설명">
            <a:extLst>
              <a:ext uri="{FF2B5EF4-FFF2-40B4-BE49-F238E27FC236}">
                <a16:creationId xmlns:a16="http://schemas.microsoft.com/office/drawing/2014/main" id="{9B509034-84EE-4FAC-803D-E31D63857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84461"/>
            <a:ext cx="10113912" cy="5689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C8CDB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-9360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캐릭터가 물리적으로 직접 상호작용할 수 있는 물체도 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203E-1747-4A21-A470-4B1DB0B3A8E9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5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실외, 교통, 자동차, 거리이(가) 표시된 사진&#10;&#10;자동 생성된 설명">
            <a:extLst>
              <a:ext uri="{FF2B5EF4-FFF2-40B4-BE49-F238E27FC236}">
                <a16:creationId xmlns:a16="http://schemas.microsoft.com/office/drawing/2014/main" id="{CFF4FC8F-92D7-4E0D-8FC4-2CE21123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84462"/>
            <a:ext cx="10113911" cy="5689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63B7A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63B7A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-9051" y="-9359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초록색 구슬에 캐릭터가 소리치면 그에 따른 상호작용으로 퍼즐을 풀어나간다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83AB5-DC9D-45B5-8AA5-94E0AB357E75}"/>
              </a:ext>
            </a:extLst>
          </p:cNvPr>
          <p:cNvSpPr/>
          <p:nvPr/>
        </p:nvSpPr>
        <p:spPr>
          <a:xfrm>
            <a:off x="-4891" y="4681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AFA81-BF98-42A5-AC00-A0323835138C}"/>
              </a:ext>
            </a:extLst>
          </p:cNvPr>
          <p:cNvSpPr txBox="1"/>
          <p:nvPr/>
        </p:nvSpPr>
        <p:spPr>
          <a:xfrm>
            <a:off x="10719355" y="575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A7598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81384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눈, 자연, 물이(가) 표시된 사진&#10;&#10;자동 생성된 설명">
            <a:extLst>
              <a:ext uri="{FF2B5EF4-FFF2-40B4-BE49-F238E27FC236}">
                <a16:creationId xmlns:a16="http://schemas.microsoft.com/office/drawing/2014/main" id="{CE2BBFE4-031D-457D-8113-194CB086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22"/>
            <a:ext cx="12192000" cy="56984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9DDCF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9DDCF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게임은 플레이어에게 섬의 비밀에 대한 의문을 품는 경험을 제공한다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-18719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83AB5-DC9D-45B5-8AA5-94E0AB357E75}"/>
              </a:ext>
            </a:extLst>
          </p:cNvPr>
          <p:cNvSpPr/>
          <p:nvPr/>
        </p:nvSpPr>
        <p:spPr>
          <a:xfrm>
            <a:off x="13211" y="-23399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Denial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23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74C6E-F296-44C7-A091-A5A744EF98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</a:t>
            </a:r>
            <a:endParaRPr lang="en-US" altLang="ko-KR" sz="3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시각적 이미지 </a:t>
            </a:r>
            <a:r>
              <a:rPr lang="en-US" altLang="ko-KR" sz="3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3934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켜진, 보기, 앉아있는이(가) 표시된 사진&#10;&#10;자동 생성된 설명">
            <a:extLst>
              <a:ext uri="{FF2B5EF4-FFF2-40B4-BE49-F238E27FC236}">
                <a16:creationId xmlns:a16="http://schemas.microsoft.com/office/drawing/2014/main" id="{CE857DBC-E7D3-4566-8FC0-E4C1C61D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4" y="575102"/>
            <a:ext cx="10130550" cy="56984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4A4401-3D5E-46CC-A903-3704B3A3A9BA}"/>
              </a:ext>
            </a:extLst>
          </p:cNvPr>
          <p:cNvSpPr/>
          <p:nvPr/>
        </p:nvSpPr>
        <p:spPr>
          <a:xfrm>
            <a:off x="0" y="1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게임의 컨셉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시각적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C56EA-EBBC-4732-8BDC-B1F0B0DC6BED}"/>
              </a:ext>
            </a:extLst>
          </p:cNvPr>
          <p:cNvSpPr/>
          <p:nvPr/>
        </p:nvSpPr>
        <p:spPr>
          <a:xfrm>
            <a:off x="0" y="6273537"/>
            <a:ext cx="12192000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모험을 떠나는 캐릭터로서 지켜보는 느낌이나 탐험하는 느낌이 들도록 플레이어는 작게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맵은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넓게 보여진다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AB85C-1DA9-4DC6-BFBF-9EDFF6675F66}"/>
              </a:ext>
            </a:extLst>
          </p:cNvPr>
          <p:cNvSpPr/>
          <p:nvPr/>
        </p:nvSpPr>
        <p:spPr>
          <a:xfrm>
            <a:off x="0" y="579782"/>
            <a:ext cx="1039044" cy="5698435"/>
          </a:xfrm>
          <a:prstGeom prst="rect">
            <a:avLst/>
          </a:prstGeom>
          <a:solidFill>
            <a:srgbClr val="3B201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28E0F-11C7-4D9E-A69F-9D135AAD5C10}"/>
              </a:ext>
            </a:extLst>
          </p:cNvPr>
          <p:cNvSpPr/>
          <p:nvPr/>
        </p:nvSpPr>
        <p:spPr>
          <a:xfrm>
            <a:off x="11152955" y="575102"/>
            <a:ext cx="1039045" cy="5698435"/>
          </a:xfrm>
          <a:prstGeom prst="rect">
            <a:avLst/>
          </a:prstGeom>
          <a:solidFill>
            <a:srgbClr val="3B201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3B326-DB36-42C5-8393-26717221F781}"/>
              </a:ext>
            </a:extLst>
          </p:cNvPr>
          <p:cNvSpPr/>
          <p:nvPr/>
        </p:nvSpPr>
        <p:spPr>
          <a:xfrm>
            <a:off x="11152954" y="0"/>
            <a:ext cx="1025833" cy="584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9292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Anger</a:t>
            </a:r>
            <a:endParaRPr lang="ko-KR" altLang="en-US" dirty="0">
              <a:solidFill>
                <a:srgbClr val="29292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61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370</Words>
  <Application>Microsoft Office PowerPoint</Application>
  <PresentationFormat>와이드스크린</PresentationFormat>
  <Paragraphs>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김효장</dc:creator>
  <cp:lastModifiedBy>김효장</cp:lastModifiedBy>
  <cp:revision>26</cp:revision>
  <dcterms:created xsi:type="dcterms:W3CDTF">2020-07-09T07:46:50Z</dcterms:created>
  <dcterms:modified xsi:type="dcterms:W3CDTF">2020-07-09T14:38:36Z</dcterms:modified>
</cp:coreProperties>
</file>