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</p:sldMasterIdLst>
  <p:notesMasterIdLst>
    <p:notesMasterId r:id="rId33"/>
  </p:notesMasterIdLst>
  <p:sldIdLst>
    <p:sldId id="256" r:id="rId2"/>
    <p:sldId id="257" r:id="rId3"/>
    <p:sldId id="258" r:id="rId4"/>
    <p:sldId id="261" r:id="rId5"/>
    <p:sldId id="267" r:id="rId6"/>
    <p:sldId id="268" r:id="rId7"/>
    <p:sldId id="287" r:id="rId8"/>
    <p:sldId id="290" r:id="rId9"/>
    <p:sldId id="291" r:id="rId10"/>
    <p:sldId id="264" r:id="rId11"/>
    <p:sldId id="269" r:id="rId12"/>
    <p:sldId id="266" r:id="rId13"/>
    <p:sldId id="270" r:id="rId14"/>
    <p:sldId id="271" r:id="rId15"/>
    <p:sldId id="272" r:id="rId16"/>
    <p:sldId id="274" r:id="rId17"/>
    <p:sldId id="265" r:id="rId18"/>
    <p:sldId id="273" r:id="rId19"/>
    <p:sldId id="275" r:id="rId20"/>
    <p:sldId id="276" r:id="rId21"/>
    <p:sldId id="259" r:id="rId22"/>
    <p:sldId id="277" r:id="rId23"/>
    <p:sldId id="278" r:id="rId24"/>
    <p:sldId id="279" r:id="rId25"/>
    <p:sldId id="280" r:id="rId26"/>
    <p:sldId id="284" r:id="rId27"/>
    <p:sldId id="281" r:id="rId28"/>
    <p:sldId id="282" r:id="rId29"/>
    <p:sldId id="285" r:id="rId30"/>
    <p:sldId id="286" r:id="rId31"/>
    <p:sldId id="28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1EA5D-7C0B-48C6-B553-F1012B46A377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EFC0A-0864-405D-9476-C0A4C97CD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4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EFC0A-0864-405D-9476-C0A4C97CD3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56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C88C6-D7C0-42C6-85B2-EF7CD4D37954}" type="datetime1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8679154-0905-4BA3-A125-1BED7A0E8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187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4F75-3B5A-44BE-BDFE-587DC4DEC9D5}" type="datetime1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8679154-0905-4BA3-A125-1BED7A0E8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046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4F75-3B5A-44BE-BDFE-587DC4DEC9D5}" type="datetime1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8679154-0905-4BA3-A125-1BED7A0E8D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575352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4F75-3B5A-44BE-BDFE-587DC4DEC9D5}" type="datetime1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679154-0905-4BA3-A125-1BED7A0E8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5667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4F75-3B5A-44BE-BDFE-587DC4DEC9D5}" type="datetime1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679154-0905-4BA3-A125-1BED7A0E8D1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280179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4F75-3B5A-44BE-BDFE-587DC4DEC9D5}" type="datetime1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679154-0905-4BA3-A125-1BED7A0E8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228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8A86-5096-48B0-8E09-579044B92D33}" type="datetime1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9154-0905-4BA3-A125-1BED7A0E8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04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4FAA-804D-4E41-9F97-100223BE5282}" type="datetime1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9154-0905-4BA3-A125-1BED7A0E8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2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77E9-B3E4-4752-8148-0787CE0060CA}" type="datetime1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9154-0905-4BA3-A125-1BED7A0E8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40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E08E-0E0B-4E55-B2B0-65A2D2542657}" type="datetime1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8679154-0905-4BA3-A125-1BED7A0E8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7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8AC74-FF4D-4133-9406-D0024048286E}" type="datetime1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8679154-0905-4BA3-A125-1BED7A0E8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5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339C3-1B85-4039-A6EA-599862495F24}" type="datetime1">
              <a:rPr lang="en-US" smtClean="0"/>
              <a:t>4/11/2017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8679154-0905-4BA3-A125-1BED7A0E8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23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AA738-6D39-4767-9785-8BDBF7A8CC4C}" type="datetime1">
              <a:rPr lang="en-US" smtClean="0"/>
              <a:t>4/11/2017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9154-0905-4BA3-A125-1BED7A0E8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1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BB2A-9A59-451D-8E50-6E8893BB23DC}" type="datetime1">
              <a:rPr lang="en-US" smtClean="0"/>
              <a:t>4/11/2017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9154-0905-4BA3-A125-1BED7A0E8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18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FCBA8-C668-497B-A654-261EDFF89B51}" type="datetime1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9154-0905-4BA3-A125-1BED7A0E8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06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2B26-66BE-4AC7-86B2-A008CF42222B}" type="datetime1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679154-0905-4BA3-A125-1BED7A0E8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41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D4F75-3B5A-44BE-BDFE-587DC4DEC9D5}" type="datetime1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8679154-0905-4BA3-A125-1BED7A0E8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71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TestCommodityExchange</a:t>
            </a:r>
            <a:r>
              <a:rPr lang="en-US" dirty="0" smtClean="0"/>
              <a:t> Document Management System case study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7375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algn="r"/>
            <a:r>
              <a:rPr lang="en-US" dirty="0" smtClean="0"/>
              <a:t>By: </a:t>
            </a:r>
            <a:r>
              <a:rPr lang="en-US" dirty="0" smtClean="0"/>
              <a:t>Biruk Abel</a:t>
            </a:r>
          </a:p>
          <a:p>
            <a:pPr algn="r"/>
            <a:r>
              <a:rPr lang="en-US" dirty="0" smtClean="0"/>
              <a:t>April 12,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27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project will not include the development of mobile based app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Will implement OCR (optical character recognition) system  to change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scanned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document to editable form plus search of a document by its contents.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OCR system for documents prepared with local languages will not be implemented due to time constraints and NLP based applications for local languages is still under research.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project will only allow authentication of users having active directory credentials created by the exchange, i.e., only employees are allowed to authenticate.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Integration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with other systems to access documents generated via other applications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automatic retrieving/pulling of a scanned document just by using the scanner’s API won’t be included due to time constraint.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9154-0905-4BA3-A125-1BED7A0E8D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0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Scope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system allow access of documents that belong to three categories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Documents generated via other  internal systems of the exchange for example central depository and clearing and settlement application.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Scanned documents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Documents prepared by other text processing software.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9154-0905-4BA3-A125-1BED7A0E8D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65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Constraints/Assumptions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There exists a security manager application to integrate with the newly developed application.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There exists web services that allow the exchange of data between existing and the new system to be developed in order to exchange documents generated via other applications. 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time frame set bet senior management is a big constraint. To address the constraint individuals working in the project will work for 14 hours per day including weekends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 Plus, some functional requirements have been cut out.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hard disk space limitation with in the datacenter is another constraint.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9154-0905-4BA3-A125-1BED7A0E8D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7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34234"/>
          </a:xfrm>
        </p:spPr>
        <p:txBody>
          <a:bodyPr/>
          <a:lstStyle/>
          <a:p>
            <a:pPr algn="ctr"/>
            <a:r>
              <a:rPr lang="en-US" dirty="0" smtClean="0"/>
              <a:t>WBS (work break down structure)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6415033"/>
              </p:ext>
            </p:extLst>
          </p:nvPr>
        </p:nvGraphicFramePr>
        <p:xfrm>
          <a:off x="2589213" y="2133600"/>
          <a:ext cx="8915400" cy="3571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9750"/>
                <a:gridCol w="2536410"/>
                <a:gridCol w="1783080"/>
                <a:gridCol w="1783080"/>
                <a:gridCol w="17830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Activity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Dependency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Req. personnel (20)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Milestone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</a:t>
                      </a:r>
                      <a:r>
                        <a:rPr lang="en-US" baseline="0" dirty="0" smtClean="0"/>
                        <a:t> planning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PMP,RMP,QAP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plan and 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Risk management plan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Quality assurance plan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 specification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9154-0905-4BA3-A125-1BED7A0E8D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28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WBS (work break down structure</a:t>
            </a:r>
            <a:r>
              <a:rPr lang="en-US" dirty="0" smtClean="0"/>
              <a:t>) </a:t>
            </a:r>
            <a:r>
              <a:rPr lang="en-US" sz="1800" dirty="0" smtClean="0"/>
              <a:t>contd...</a:t>
            </a:r>
            <a:endParaRPr lang="en-US" sz="18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8570195"/>
              </p:ext>
            </p:extLst>
          </p:nvPr>
        </p:nvGraphicFramePr>
        <p:xfrm>
          <a:off x="2589213" y="2133600"/>
          <a:ext cx="8915400" cy="404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4145"/>
                <a:gridCol w="2472015"/>
                <a:gridCol w="1783080"/>
                <a:gridCol w="1783080"/>
                <a:gridCol w="17830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System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 design document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system 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Detail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 system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Back end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4.1.1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Database dev.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4.1.2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Stored</a:t>
                      </a:r>
                      <a:r>
                        <a:rPr lang="en-US" baseline="0" dirty="0" smtClean="0"/>
                        <a:t> procedure dev.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Front end development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9154-0905-4BA3-A125-1BED7A0E8D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WBS (work break down structure) </a:t>
            </a:r>
            <a:r>
              <a:rPr lang="en-US" sz="1800" dirty="0"/>
              <a:t>contd...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4847611"/>
              </p:ext>
            </p:extLst>
          </p:nvPr>
        </p:nvGraphicFramePr>
        <p:xfrm>
          <a:off x="2589213" y="2133600"/>
          <a:ext cx="8915400" cy="3876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8650"/>
                <a:gridCol w="2577510"/>
                <a:gridCol w="1783080"/>
                <a:gridCol w="1783080"/>
                <a:gridCol w="17830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4.2.1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UI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4.2.2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Script</a:t>
                      </a:r>
                      <a:r>
                        <a:rPr lang="en-US" baseline="0" dirty="0" smtClean="0"/>
                        <a:t> dev.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4.2.3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Code behind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4.2.4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Web service dev.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TPD (test plan document)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Functional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Performance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Acceptance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9154-0905-4BA3-A125-1BED7A0E8D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2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WBS (work break down structure) </a:t>
            </a:r>
            <a:r>
              <a:rPr lang="en-US" sz="1800" dirty="0"/>
              <a:t>contd...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9566861"/>
              </p:ext>
            </p:extLst>
          </p:nvPr>
        </p:nvGraphicFramePr>
        <p:xfrm>
          <a:off x="2589213" y="2133600"/>
          <a:ext cx="8915400" cy="165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073"/>
                <a:gridCol w="2835087"/>
                <a:gridCol w="1783080"/>
                <a:gridCol w="1783080"/>
                <a:gridCol w="17830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Deployment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Deployed system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 certificate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closure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9154-0905-4BA3-A125-1BED7A0E8D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18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</a:t>
            </a:r>
            <a:r>
              <a:rPr lang="en-US" dirty="0" smtClean="0"/>
              <a:t>eliverables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4220458"/>
              </p:ext>
            </p:extLst>
          </p:nvPr>
        </p:nvGraphicFramePr>
        <p:xfrm>
          <a:off x="2589213" y="2133600"/>
          <a:ext cx="8915400" cy="394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71800"/>
                <a:gridCol w="2971800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Phase</a:t>
                      </a:r>
                      <a:endParaRPr lang="en-US" b="1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Deliverables</a:t>
                      </a:r>
                      <a:endParaRPr lang="en-US" b="1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Due date</a:t>
                      </a:r>
                      <a:endParaRPr lang="en-US" b="1" dirty="0"/>
                    </a:p>
                  </a:txBody>
                  <a:tcPr marL="77525" marR="77525"/>
                </a:tc>
              </a:tr>
              <a:tr h="370840">
                <a:tc rowSpan="3"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Planning</a:t>
                      </a:r>
                      <a:r>
                        <a:rPr lang="en-US" baseline="0" dirty="0" smtClean="0"/>
                        <a:t> phase</a:t>
                      </a:r>
                      <a:endParaRPr lang="en-US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management plan document</a:t>
                      </a:r>
                      <a:endParaRPr lang="en-US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April 12, 2017</a:t>
                      </a:r>
                      <a:endParaRPr lang="en-US" dirty="0"/>
                    </a:p>
                  </a:txBody>
                  <a:tcPr marL="77525" marR="77525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Risk management plan document</a:t>
                      </a:r>
                      <a:endParaRPr lang="en-US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April 12, 2017</a:t>
                      </a:r>
                    </a:p>
                    <a:p>
                      <a:endParaRPr lang="en-US" dirty="0"/>
                    </a:p>
                  </a:txBody>
                  <a:tcPr marL="77525" marR="77525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Quality assurance plan document</a:t>
                      </a:r>
                      <a:endParaRPr lang="en-US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April 12, 2017</a:t>
                      </a:r>
                    </a:p>
                    <a:p>
                      <a:endParaRPr lang="en-US" dirty="0"/>
                    </a:p>
                  </a:txBody>
                  <a:tcPr marL="77525" marR="77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 analysis and elicitation</a:t>
                      </a:r>
                      <a:endParaRPr lang="en-US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 analysis document</a:t>
                      </a:r>
                      <a:endParaRPr lang="en-US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April 15, 2017</a:t>
                      </a:r>
                    </a:p>
                    <a:p>
                      <a:endParaRPr lang="en-US" dirty="0"/>
                    </a:p>
                  </a:txBody>
                  <a:tcPr marL="77525" marR="77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System design</a:t>
                      </a:r>
                      <a:endParaRPr lang="en-US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 design document</a:t>
                      </a:r>
                      <a:endParaRPr lang="en-US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April 18, 2017</a:t>
                      </a:r>
                    </a:p>
                  </a:txBody>
                  <a:tcPr marL="77525" marR="77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Implementation</a:t>
                      </a:r>
                      <a:endParaRPr lang="en-US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 software with source code</a:t>
                      </a:r>
                      <a:endParaRPr lang="en-US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May 8, 2017</a:t>
                      </a:r>
                    </a:p>
                    <a:p>
                      <a:endParaRPr lang="en-US" dirty="0"/>
                    </a:p>
                  </a:txBody>
                  <a:tcPr marL="77525" marR="77525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9154-0905-4BA3-A125-1BED7A0E8D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8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Deliverables </a:t>
            </a:r>
            <a:r>
              <a:rPr lang="en-US" sz="1800" dirty="0" err="1" smtClean="0"/>
              <a:t>contd</a:t>
            </a:r>
            <a:r>
              <a:rPr lang="en-US" sz="1800" dirty="0" smtClean="0"/>
              <a:t>…</a:t>
            </a:r>
            <a:endParaRPr lang="en-US" sz="18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148098"/>
              </p:ext>
            </p:extLst>
          </p:nvPr>
        </p:nvGraphicFramePr>
        <p:xfrm>
          <a:off x="2589213" y="2133600"/>
          <a:ext cx="8915400" cy="165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71800"/>
                <a:gridCol w="2971800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plan document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May17, 2017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Deployment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Deployed software with binary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May18, 2017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 Manual preparation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manual document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May 20, 2017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9154-0905-4BA3-A125-1BED7A0E8D1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8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9154-0905-4BA3-A125-1BED7A0E8D13}" type="slidenum">
              <a:rPr lang="en-US" smtClean="0"/>
              <a:t>19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87" y="1313646"/>
            <a:ext cx="11681138" cy="5434884"/>
          </a:xfrm>
        </p:spPr>
      </p:pic>
    </p:spTree>
    <p:extLst>
      <p:ext uri="{BB962C8B-B14F-4D97-AF65-F5344CB8AC3E}">
        <p14:creationId xmlns:p14="http://schemas.microsoft.com/office/powerpoint/2010/main" val="3371217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Sub topics of the case study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Case 1: Project planning and Project Management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preparation of a high level project plan that describes critical milestones,  main activities to be performed, human resource required, critical success factors to realize the project including its sustainability.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Case 2: Risk Management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preparation of a risk management plan that gives a high level risk analysis and mitigation plans recommended.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9154-0905-4BA3-A125-1BED7A0E8D13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10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Success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factors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Set realistic objectives and expectations for every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one</a:t>
            </a:r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both client and team members must have common understanding on requirements and objectives of the project.</a:t>
            </a:r>
            <a:endParaRPr lang="en-US" sz="1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Building the right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team</a:t>
            </a:r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recruited team members should not only be technically skilled but also committed, well behaved, eager to work</a:t>
            </a:r>
            <a:endParaRPr lang="en-US" sz="1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Give the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team what they need</a:t>
            </a:r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after building the right team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provide it with an 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environment (quiet and comfortable office, comfortable chairs, meeting areas, proper equipment etc. )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that 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encourages productivity and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minimizes 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distractions</a:t>
            </a:r>
            <a:endParaRPr lang="en-US" sz="1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9154-0905-4BA3-A125-1BED7A0E8D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21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Contents of Risk management(case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Purpose of RMP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Risk assessment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Use of risk assessment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Risk analysis and recommended mitigation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9154-0905-4BA3-A125-1BED7A0E8D1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Purpose of RMP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 assess, identify and prioritize risks 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prepare mitigation strategies for the identified risks and 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control and monitor the risks based on the mitigation strategies 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9154-0905-4BA3-A125-1BED7A0E8D1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13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Risk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is the process of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Identifying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hazards. 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Analyze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or evaluate the risk associated with that hazard. 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Determine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appropriate ways to eliminate or control the hazard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9154-0905-4BA3-A125-1BED7A0E8D1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814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 of risk </a:t>
            </a:r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Create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awareness of hazards and risks. 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Identify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what may be at risk 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Determine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existing control measures are adequate or if more should be done. 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Prevent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crises when done at the design or planning stage. 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Prioritize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hazards and control measures.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9154-0905-4BA3-A125-1BED7A0E8D1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43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Risk analysis and recommended mitigation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1898171"/>
              </p:ext>
            </p:extLst>
          </p:nvPr>
        </p:nvGraphicFramePr>
        <p:xfrm>
          <a:off x="2589213" y="2133600"/>
          <a:ext cx="8915400" cy="4119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0359"/>
                <a:gridCol w="1352282"/>
                <a:gridCol w="1017431"/>
                <a:gridCol w="2665926"/>
                <a:gridCol w="248940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Probability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Mitigation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Personnel availability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Personnel assigned may not</a:t>
                      </a:r>
                      <a:r>
                        <a:rPr lang="en-US" baseline="0" dirty="0" smtClean="0"/>
                        <a:t> be available during working hours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 ownership feeling by brainstorming. Assigning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a dedicated personnel and inform the risk of not being </a:t>
                      </a:r>
                      <a:r>
                        <a:rPr lang="en-US" baseline="0" dirty="0" smtClean="0"/>
                        <a:t>available.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Personnel</a:t>
                      </a:r>
                      <a:r>
                        <a:rPr lang="en-US" baseline="0" dirty="0" smtClean="0"/>
                        <a:t> skills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Personnel assigned didn’t have the skills 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Make through assessment about personnel</a:t>
                      </a:r>
                      <a:r>
                        <a:rPr lang="en-US" baseline="0" dirty="0" smtClean="0"/>
                        <a:t> skills before assignment to the task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9154-0905-4BA3-A125-1BED7A0E8D1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02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Risk analysis and recommended </a:t>
            </a:r>
            <a:r>
              <a:rPr lang="en-US" dirty="0" smtClean="0"/>
              <a:t>mitigation </a:t>
            </a:r>
            <a:r>
              <a:rPr lang="en-US" sz="1800" dirty="0" err="1" smtClean="0"/>
              <a:t>contd</a:t>
            </a:r>
            <a:r>
              <a:rPr lang="en-US" sz="1800" dirty="0" smtClean="0"/>
              <a:t>…</a:t>
            </a:r>
            <a:endParaRPr lang="en-US" sz="18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1524970"/>
              </p:ext>
            </p:extLst>
          </p:nvPr>
        </p:nvGraphicFramePr>
        <p:xfrm>
          <a:off x="2589213" y="2133600"/>
          <a:ext cx="891540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0359"/>
                <a:gridCol w="734096"/>
                <a:gridCol w="772732"/>
                <a:gridCol w="2691685"/>
                <a:gridCol w="33265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schedule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time</a:t>
                      </a:r>
                      <a:r>
                        <a:rPr lang="en-US" baseline="0" dirty="0" smtClean="0"/>
                        <a:t> set with the senior management may not be sufficient to produce quality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Increase the time</a:t>
                      </a:r>
                      <a:r>
                        <a:rPr lang="en-US" baseline="0" dirty="0" smtClean="0"/>
                        <a:t> duration that  each team works.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Team </a:t>
                      </a:r>
                      <a:r>
                        <a:rPr lang="en-US" dirty="0" smtClean="0"/>
                        <a:t>members </a:t>
                      </a:r>
                      <a:r>
                        <a:rPr lang="en-US" dirty="0" smtClean="0"/>
                        <a:t>are expected to work </a:t>
                      </a:r>
                      <a:r>
                        <a:rPr lang="en-US" dirty="0" smtClean="0"/>
                        <a:t>24/7</a:t>
                      </a:r>
                      <a:r>
                        <a:rPr lang="en-US" baseline="0" dirty="0" smtClean="0"/>
                        <a:t> for 14 hours each day.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security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security policy set may not be secured enough to deny access to unauthorized users.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role base security to access gain</a:t>
                      </a:r>
                      <a:r>
                        <a:rPr lang="en-US" baseline="0" dirty="0" smtClean="0"/>
                        <a:t> access to the system. Plus allow only high level officials to access top secret documents.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9154-0905-4BA3-A125-1BED7A0E8D1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80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Risk analysis and recommended </a:t>
            </a:r>
            <a:r>
              <a:rPr lang="en-US" dirty="0" smtClean="0"/>
              <a:t>mitigation </a:t>
            </a:r>
            <a:r>
              <a:rPr lang="en-US" sz="1800" dirty="0" err="1" smtClean="0"/>
              <a:t>contd</a:t>
            </a:r>
            <a:r>
              <a:rPr lang="en-US" sz="1800" dirty="0" smtClean="0"/>
              <a:t>…</a:t>
            </a:r>
            <a:endParaRPr lang="en-US" sz="18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4727401"/>
              </p:ext>
            </p:extLst>
          </p:nvPr>
        </p:nvGraphicFramePr>
        <p:xfrm>
          <a:off x="2589213" y="2133600"/>
          <a:ext cx="8915400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3080"/>
                <a:gridCol w="766377"/>
                <a:gridCol w="1159099"/>
                <a:gridCol w="2562896"/>
                <a:gridCol w="2643948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File replication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Documents</a:t>
                      </a:r>
                      <a:r>
                        <a:rPr lang="en-US" baseline="0" dirty="0" smtClean="0"/>
                        <a:t> might be duplicated on multiple user machine and central server.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To</a:t>
                      </a:r>
                      <a:r>
                        <a:rPr lang="en-US" baseline="0" dirty="0" smtClean="0"/>
                        <a:t> avoid file duplication on the central server before uploading documents onto the server check if there exists an equivalent document that is already uploaded by using document comparison algorithms.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System performance issue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 might</a:t>
                      </a:r>
                      <a:r>
                        <a:rPr lang="en-US" baseline="0" dirty="0" smtClean="0"/>
                        <a:t> not respond to user’s action on time.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Through</a:t>
                      </a:r>
                      <a:r>
                        <a:rPr lang="en-US" baseline="0" dirty="0" smtClean="0"/>
                        <a:t> performance testing and u</a:t>
                      </a:r>
                      <a:r>
                        <a:rPr lang="en-US" dirty="0" smtClean="0"/>
                        <a:t>se load</a:t>
                      </a:r>
                      <a:r>
                        <a:rPr lang="en-US" baseline="0" dirty="0" smtClean="0"/>
                        <a:t> balancing on application servers.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9154-0905-4BA3-A125-1BED7A0E8D1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095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Risk analysis and recommended mitigation </a:t>
            </a:r>
            <a:r>
              <a:rPr lang="en-US" sz="1800" dirty="0" err="1"/>
              <a:t>contd</a:t>
            </a:r>
            <a:r>
              <a:rPr lang="en-US" sz="1800" dirty="0"/>
              <a:t>…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6297844"/>
              </p:ext>
            </p:extLst>
          </p:nvPr>
        </p:nvGraphicFramePr>
        <p:xfrm>
          <a:off x="2589213" y="2133600"/>
          <a:ext cx="8915401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0511"/>
                <a:gridCol w="708338"/>
                <a:gridCol w="721217"/>
                <a:gridCol w="2953527"/>
                <a:gridCol w="3051808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Undiscovered bugs during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Untested bugs  may occur</a:t>
                      </a:r>
                      <a:r>
                        <a:rPr lang="en-US" baseline="0" dirty="0" smtClean="0"/>
                        <a:t> after deployment.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 the system in an environment that is very much similar with the one used by users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Availability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 may become</a:t>
                      </a:r>
                      <a:r>
                        <a:rPr lang="en-US" baseline="0" dirty="0" smtClean="0"/>
                        <a:t> unavailable to users.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Redundancy</a:t>
                      </a:r>
                      <a:r>
                        <a:rPr lang="en-US" baseline="0" dirty="0" smtClean="0"/>
                        <a:t> of the application on multiple application servers.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Continuous change request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 requirements may change during development or after deployment.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Ensure that</a:t>
                      </a:r>
                      <a:r>
                        <a:rPr lang="en-US" baseline="0" dirty="0" smtClean="0"/>
                        <a:t> a change control process is established that limits changes to those essential to the business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9154-0905-4BA3-A125-1BED7A0E8D1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50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Risk analysis and recommended mitigation </a:t>
            </a:r>
            <a:r>
              <a:rPr lang="en-US" sz="1800" dirty="0" err="1"/>
              <a:t>contd</a:t>
            </a:r>
            <a:r>
              <a:rPr lang="en-US" sz="1800" dirty="0"/>
              <a:t>…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6194071"/>
              </p:ext>
            </p:extLst>
          </p:nvPr>
        </p:nvGraphicFramePr>
        <p:xfrm>
          <a:off x="2589213" y="2133600"/>
          <a:ext cx="8915400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4449"/>
                <a:gridCol w="811369"/>
                <a:gridCol w="734096"/>
                <a:gridCol w="2730321"/>
                <a:gridCol w="3365165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Unusable</a:t>
                      </a:r>
                      <a:r>
                        <a:rPr lang="en-US" baseline="0" dirty="0" smtClean="0"/>
                        <a:t> backup data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Backup data may not</a:t>
                      </a:r>
                      <a:r>
                        <a:rPr lang="en-US" baseline="0" dirty="0" smtClean="0"/>
                        <a:t> be usable if restore testing has not been done.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Prepare a restore test plan and</a:t>
                      </a:r>
                      <a:r>
                        <a:rPr lang="en-US" baseline="0" dirty="0" smtClean="0"/>
                        <a:t> perform restore testing on the already backed up data.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 DR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If the central data</a:t>
                      </a:r>
                      <a:r>
                        <a:rPr lang="en-US" baseline="0" dirty="0" smtClean="0"/>
                        <a:t> center is down system may not be available</a:t>
                      </a:r>
                      <a:r>
                        <a:rPr lang="en-US" baseline="0" dirty="0"/>
                        <a:t>.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In cases the main DR is not ready yet. </a:t>
                      </a:r>
                      <a:r>
                        <a:rPr lang="en-US" dirty="0" smtClean="0"/>
                        <a:t>A thoroughly</a:t>
                      </a:r>
                      <a:r>
                        <a:rPr lang="en-US" baseline="0" dirty="0" smtClean="0"/>
                        <a:t> tested mini DR must be ready for such cases. 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Hard disk space limitation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 would be difficult for users to find</a:t>
                      </a:r>
                      <a:r>
                        <a:rPr lang="en-US" baseline="0" dirty="0" smtClean="0"/>
                        <a:t> free space where they can upload documents using the new system.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Four options exist.</a:t>
                      </a:r>
                      <a:r>
                        <a:rPr lang="en-US" baseline="0" dirty="0" smtClean="0"/>
                        <a:t> First option, to upgrade server’s hard disk capacity. Second, the system will use file compression mechanism to decrease file size.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9154-0905-4BA3-A125-1BED7A0E8D1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31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Contents of project plan(case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13841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Overview 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Goal/Statement of work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Objectives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Organization/Roles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and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responsibilities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High level requirements 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Scope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Constraints/assumptions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WBS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Deliverables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Schedule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Success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factors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9154-0905-4BA3-A125-1BED7A0E8D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4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Risk analysis and recommended mitigation </a:t>
            </a:r>
            <a:r>
              <a:rPr lang="en-US" sz="1800" dirty="0" err="1"/>
              <a:t>contd</a:t>
            </a:r>
            <a:r>
              <a:rPr lang="en-US" sz="1800" dirty="0"/>
              <a:t>…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5229804"/>
              </p:ext>
            </p:extLst>
          </p:nvPr>
        </p:nvGraphicFramePr>
        <p:xfrm>
          <a:off x="2589213" y="2133600"/>
          <a:ext cx="8915400" cy="420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3080"/>
                <a:gridCol w="1783080"/>
                <a:gridCol w="1783080"/>
                <a:gridCol w="1783080"/>
                <a:gridCol w="17830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Third,</a:t>
                      </a:r>
                      <a:r>
                        <a:rPr lang="en-US" baseline="0" dirty="0" smtClean="0"/>
                        <a:t> use secured cloud storage services. </a:t>
                      </a:r>
                    </a:p>
                    <a:p>
                      <a:r>
                        <a:rPr lang="en-US" baseline="0" dirty="0" smtClean="0"/>
                        <a:t>Forth, the system can be used phase by phase first by senior management then by managers finally  all employees.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9154-0905-4BA3-A125-1BED7A0E8D1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018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3677434"/>
          </a:xfrm>
        </p:spPr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Thank You</a:t>
            </a:r>
            <a:br>
              <a:rPr lang="en-US" dirty="0" smtClean="0"/>
            </a:br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9154-0905-4BA3-A125-1BED7A0E8D1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7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This project plan serves as a guide towards implementing a new system called document management system for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TestCommodityExchange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 It describes all the basic process involved from planning up to project closure phase, i.e. , scope, deliverables, WBS, project schedule, resource planning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critical milestones, risk management, critical success factors to realize the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project.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9154-0905-4BA3-A125-1BED7A0E8D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Goal/Statement of </a:t>
            </a:r>
            <a:r>
              <a:rPr lang="en-US" dirty="0" smtClean="0"/>
              <a:t>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 design and implement a document management system for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TestCommodityExchange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that is accessible by an authenticated user/employees of the exchange both at head office and branch offices.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9154-0905-4BA3-A125-1BED7A0E8D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49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 prepare and document various phases of the project for example preparation of project plan, risk management plan, quality assurance plan etc.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 establish cost, schedule, list of deliverables, and delivery dates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 establish resources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plans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 develop and implement an end to end web based document management system with high availability that allows accessing of documents of the exchange electronically from head office and branch offices.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 deploy and test if the newly developed application not only meets user requirements/expectation but also meets non –functional requirements. 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 train end users and deploy the tested and final version of the system.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9154-0905-4BA3-A125-1BED7A0E8D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51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Organization/Roles and responsibilities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9154-0905-4BA3-A125-1BED7A0E8D13}" type="slidenum">
              <a:rPr lang="en-US" smtClean="0"/>
              <a:t>7</a:t>
            </a:fld>
            <a:endParaRPr lang="en-US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584" y="1455313"/>
            <a:ext cx="10663706" cy="5061397"/>
          </a:xfrm>
        </p:spPr>
      </p:pic>
    </p:spTree>
    <p:extLst>
      <p:ext uri="{BB962C8B-B14F-4D97-AF65-F5344CB8AC3E}">
        <p14:creationId xmlns:p14="http://schemas.microsoft.com/office/powerpoint/2010/main" val="2163556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High level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Shall allow copying of documents to central server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Shall allow retrieving/viewing/downloading of documents from the central server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Shall register log audits of documents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Shall allow users/employees of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TestCommodityExchangeto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authenticate with their active directory account.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Shall give role based access to users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Shall maintain a hierarchical folder structure to properly manage documents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Shall allow users to search for documents both by filename and document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contents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9154-0905-4BA3-A125-1BED7A0E8D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65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High level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requirements </a:t>
            </a:r>
            <a:r>
              <a:rPr lang="en-US" sz="1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contd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…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Shall check the existence of duplicate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documents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before uploading a document to the central server.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Shall not allow any characters other than alphabets to be the initial character for the name of a document.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Shall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implement an OCR for documents prepared in English language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only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Shall able to retrieve/pull a scanned document by using the scanner API with out using any middle ware software/application.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9154-0905-4BA3-A125-1BED7A0E8D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7125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1761</TotalTime>
  <Words>1716</Words>
  <Application>Microsoft Office PowerPoint</Application>
  <PresentationFormat>Custom</PresentationFormat>
  <Paragraphs>313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Wisp</vt:lpstr>
      <vt:lpstr>TestCommodityExchange Document Management System case study</vt:lpstr>
      <vt:lpstr>Sub topics of the case study</vt:lpstr>
      <vt:lpstr>Contents of project plan(case 1)</vt:lpstr>
      <vt:lpstr>Overview</vt:lpstr>
      <vt:lpstr>Goal/Statement of work</vt:lpstr>
      <vt:lpstr>Objectives</vt:lpstr>
      <vt:lpstr>Organization/Roles and responsibilities </vt:lpstr>
      <vt:lpstr>High level requirements</vt:lpstr>
      <vt:lpstr>High level requirements contd…</vt:lpstr>
      <vt:lpstr>Scope</vt:lpstr>
      <vt:lpstr>Scope contd.</vt:lpstr>
      <vt:lpstr>Constraints/Assumptions</vt:lpstr>
      <vt:lpstr>WBS (work break down structure)</vt:lpstr>
      <vt:lpstr>WBS (work break down structure) contd...</vt:lpstr>
      <vt:lpstr>WBS (work break down structure) contd...</vt:lpstr>
      <vt:lpstr>WBS (work break down structure) contd...</vt:lpstr>
      <vt:lpstr>Deliverables</vt:lpstr>
      <vt:lpstr>Deliverables contd…</vt:lpstr>
      <vt:lpstr>Schedule</vt:lpstr>
      <vt:lpstr>Success factors</vt:lpstr>
      <vt:lpstr>Contents of Risk management(case 2)</vt:lpstr>
      <vt:lpstr>Purpose of RMP</vt:lpstr>
      <vt:lpstr>Risk assessment</vt:lpstr>
      <vt:lpstr>Use of risk assessment</vt:lpstr>
      <vt:lpstr>Risk analysis and recommended mitigation</vt:lpstr>
      <vt:lpstr>Risk analysis and recommended mitigation contd…</vt:lpstr>
      <vt:lpstr>Risk analysis and recommended mitigation contd…</vt:lpstr>
      <vt:lpstr>Risk analysis and recommended mitigation contd…</vt:lpstr>
      <vt:lpstr>Risk analysis and recommended mitigation contd…</vt:lpstr>
      <vt:lpstr>Risk analysis and recommended mitigation contd…</vt:lpstr>
      <vt:lpstr>   Thank You Q &amp; A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ECX Document Management System case study</dc:title>
  <dc:creator>Biruk</dc:creator>
  <cp:lastModifiedBy>Biruk Abel</cp:lastModifiedBy>
  <cp:revision>242</cp:revision>
  <dcterms:created xsi:type="dcterms:W3CDTF">2017-04-09T09:19:09Z</dcterms:created>
  <dcterms:modified xsi:type="dcterms:W3CDTF">2017-04-11T13:33:01Z</dcterms:modified>
</cp:coreProperties>
</file>