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3" r:id="rId4"/>
    <p:sldId id="274" r:id="rId5"/>
    <p:sldId id="259" r:id="rId6"/>
    <p:sldId id="276" r:id="rId7"/>
    <p:sldId id="277" r:id="rId8"/>
    <p:sldId id="265" r:id="rId9"/>
    <p:sldId id="278" r:id="rId10"/>
    <p:sldId id="275" r:id="rId11"/>
    <p:sldId id="280" r:id="rId12"/>
    <p:sldId id="295" r:id="rId13"/>
    <p:sldId id="296" r:id="rId14"/>
    <p:sldId id="297" r:id="rId15"/>
    <p:sldId id="279" r:id="rId16"/>
    <p:sldId id="281" r:id="rId17"/>
    <p:sldId id="260" r:id="rId18"/>
    <p:sldId id="261" r:id="rId19"/>
    <p:sldId id="269" r:id="rId20"/>
    <p:sldId id="264"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p:scale>
          <a:sx n="70" d="100"/>
          <a:sy n="70" d="100"/>
        </p:scale>
        <p:origin x="-1386" y="-132"/>
      </p:cViewPr>
      <p:guideLst>
        <p:guide orient="horz" pos="2160"/>
        <p:guide pos="2880"/>
      </p:guideLst>
    </p:cSldViewPr>
  </p:slideViewPr>
  <p:outlineViewPr>
    <p:cViewPr>
      <p:scale>
        <a:sx n="33" d="100"/>
        <a:sy n="33" d="100"/>
      </p:scale>
      <p:origin x="0" y="11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708FB8-BD87-4B29-A605-23C8A818AF9F}" type="doc">
      <dgm:prSet loTypeId="urn:microsoft.com/office/officeart/2008/layout/RadialCluster#1" loCatId="cycle" qsTypeId="urn:microsoft.com/office/officeart/2005/8/quickstyle/simple2#1" qsCatId="simple" csTypeId="urn:microsoft.com/office/officeart/2005/8/colors/accent1_2#1" csCatId="accent1" phldr="1"/>
      <dgm:spPr/>
      <dgm:t>
        <a:bodyPr/>
        <a:lstStyle/>
        <a:p>
          <a:endParaRPr lang="en-US"/>
        </a:p>
      </dgm:t>
    </dgm:pt>
    <dgm:pt modelId="{17C35530-574F-4E9D-9F23-1B842B938AC9}">
      <dgm:prSet phldrT="[Text]" phldr="0" custT="0"/>
      <dgm:spPr/>
      <dgm:t>
        <a:bodyPr vert="horz" wrap="square"/>
        <a:lstStyle/>
        <a:p>
          <a:pPr>
            <a:lnSpc>
              <a:spcPct val="100000"/>
            </a:lnSpc>
            <a:spcBef>
              <a:spcPct val="0"/>
            </a:spcBef>
            <a:spcAft>
              <a:spcPct val="35000"/>
            </a:spcAft>
          </a:pPr>
          <a:r>
            <a:rPr lang="en-US" dirty="0" smtClean="0"/>
            <a:t>Core banking and business automation Department</a:t>
          </a:r>
          <a:endParaRPr lang="en-US" dirty="0"/>
        </a:p>
      </dgm:t>
    </dgm:pt>
    <dgm:pt modelId="{61957073-49F4-462F-AEBF-381569306589}" cxnId="{3E831462-1B46-42A5-B9FB-2C8D22D9245A}" type="parTrans">
      <dgm:prSet/>
      <dgm:spPr/>
      <dgm:t>
        <a:bodyPr/>
        <a:lstStyle/>
        <a:p>
          <a:endParaRPr lang="en-US"/>
        </a:p>
      </dgm:t>
    </dgm:pt>
    <dgm:pt modelId="{8C8B8681-F8CE-466E-AFC2-1FA1CCEF4F26}" cxnId="{3E831462-1B46-42A5-B9FB-2C8D22D9245A}" type="sibTrans">
      <dgm:prSet/>
      <dgm:spPr/>
      <dgm:t>
        <a:bodyPr/>
        <a:lstStyle/>
        <a:p>
          <a:endParaRPr lang="en-US"/>
        </a:p>
      </dgm:t>
    </dgm:pt>
    <dgm:pt modelId="{A5F27806-7360-45FB-A496-EACD881341A9}">
      <dgm:prSet phldrT="[Text]" phldr="0" custT="0"/>
      <dgm:spPr/>
      <dgm:t>
        <a:bodyPr vert="horz" wrap="square"/>
        <a:lstStyle/>
        <a:p>
          <a:pPr>
            <a:lnSpc>
              <a:spcPct val="100000"/>
            </a:lnSpc>
            <a:spcBef>
              <a:spcPct val="0"/>
            </a:spcBef>
            <a:spcAft>
              <a:spcPct val="35000"/>
            </a:spcAft>
          </a:pPr>
          <a:r>
            <a:rPr lang="en-US" dirty="0"/>
            <a:t>Core banking support division</a:t>
          </a:r>
        </a:p>
      </dgm:t>
    </dgm:pt>
    <dgm:pt modelId="{47D46478-C47F-4457-B870-8B03A35A3476}" cxnId="{508E96B4-E337-4E2A-92BE-33E52B76063C}" type="parTrans">
      <dgm:prSet/>
      <dgm:spPr/>
      <dgm:t>
        <a:bodyPr/>
        <a:lstStyle/>
        <a:p>
          <a:endParaRPr lang="en-US"/>
        </a:p>
      </dgm:t>
    </dgm:pt>
    <dgm:pt modelId="{18488E7A-0AA7-4F1C-A30B-5F30E2EBCE95}" cxnId="{508E96B4-E337-4E2A-92BE-33E52B76063C}" type="sibTrans">
      <dgm:prSet/>
      <dgm:spPr/>
      <dgm:t>
        <a:bodyPr/>
        <a:lstStyle/>
        <a:p>
          <a:endParaRPr lang="en-US" dirty="0"/>
        </a:p>
      </dgm:t>
    </dgm:pt>
    <dgm:pt modelId="{F173F758-5B03-406F-A92C-E2CCF7267233}">
      <dgm:prSet phldrT="[Text]" phldr="0" custT="0"/>
      <dgm:spPr/>
      <dgm:t>
        <a:bodyPr vert="horz" wrap="square"/>
        <a:lstStyle/>
        <a:p>
          <a:pPr>
            <a:lnSpc>
              <a:spcPct val="100000"/>
            </a:lnSpc>
            <a:spcBef>
              <a:spcPct val="0"/>
            </a:spcBef>
            <a:spcAft>
              <a:spcPct val="35000"/>
            </a:spcAft>
          </a:pPr>
          <a:r>
            <a:rPr lang="en-US" dirty="0"/>
            <a:t>Software devlopment and support division</a:t>
          </a:r>
        </a:p>
      </dgm:t>
    </dgm:pt>
    <dgm:pt modelId="{91F548E1-22CF-4D48-99BC-59A733359838}" cxnId="{44FDD976-CCD6-448A-BF7A-34D2C8AFBAA9}" type="parTrans">
      <dgm:prSet/>
      <dgm:spPr/>
      <dgm:t>
        <a:bodyPr/>
        <a:lstStyle/>
        <a:p>
          <a:endParaRPr lang="en-US"/>
        </a:p>
      </dgm:t>
    </dgm:pt>
    <dgm:pt modelId="{17C5EBEF-D3B9-4C4A-8498-EC56ACBE3FB9}" cxnId="{44FDD976-CCD6-448A-BF7A-34D2C8AFBAA9}" type="sibTrans">
      <dgm:prSet/>
      <dgm:spPr/>
      <dgm:t>
        <a:bodyPr/>
        <a:lstStyle/>
        <a:p>
          <a:endParaRPr lang="en-US"/>
        </a:p>
      </dgm:t>
    </dgm:pt>
    <dgm:pt modelId="{BE24B877-8575-43B2-9670-85D3D0ABC981}" type="pres">
      <dgm:prSet presAssocID="{41708FB8-BD87-4B29-A605-23C8A818AF9F}" presName="Name0" presStyleCnt="0">
        <dgm:presLayoutVars>
          <dgm:chMax val="1"/>
          <dgm:chPref val="1"/>
          <dgm:dir/>
          <dgm:animOne val="branch"/>
          <dgm:animLvl val="lvl"/>
        </dgm:presLayoutVars>
      </dgm:prSet>
      <dgm:spPr/>
      <dgm:t>
        <a:bodyPr/>
        <a:lstStyle/>
        <a:p>
          <a:endParaRPr lang="en-US"/>
        </a:p>
      </dgm:t>
    </dgm:pt>
    <dgm:pt modelId="{38055A42-BDDC-4C34-B1CA-72A04C039D01}" type="pres">
      <dgm:prSet presAssocID="{17C35530-574F-4E9D-9F23-1B842B938AC9}" presName="singleCycle" presStyleCnt="0"/>
      <dgm:spPr/>
    </dgm:pt>
    <dgm:pt modelId="{17101309-3824-4C87-8063-A61C9ADDC4CC}" type="pres">
      <dgm:prSet presAssocID="{17C35530-574F-4E9D-9F23-1B842B938AC9}" presName="singleCenter" presStyleLbl="node1" presStyleIdx="0" presStyleCnt="3" custFlipVert="0" custScaleX="228479" custScaleY="104593" custLinFactNeighborX="-10432" custLinFactNeighborY="-23430">
        <dgm:presLayoutVars>
          <dgm:chMax val="7"/>
          <dgm:chPref val="7"/>
        </dgm:presLayoutVars>
      </dgm:prSet>
      <dgm:spPr/>
      <dgm:t>
        <a:bodyPr/>
        <a:lstStyle/>
        <a:p>
          <a:endParaRPr lang="en-US"/>
        </a:p>
      </dgm:t>
    </dgm:pt>
    <dgm:pt modelId="{71BA65D3-88A2-4A8D-9237-E390B1013135}" type="pres">
      <dgm:prSet presAssocID="{47D46478-C47F-4457-B870-8B03A35A3476}" presName="Name56" presStyleLbl="parChTrans1D2" presStyleIdx="0" presStyleCnt="2"/>
      <dgm:spPr/>
      <dgm:t>
        <a:bodyPr/>
        <a:lstStyle/>
        <a:p>
          <a:endParaRPr lang="en-US"/>
        </a:p>
      </dgm:t>
    </dgm:pt>
    <dgm:pt modelId="{43565A27-5586-48A0-BEE9-9F4AD76BEC83}" type="pres">
      <dgm:prSet presAssocID="{A5F27806-7360-45FB-A496-EACD881341A9}" presName="text0" presStyleLbl="node1" presStyleIdx="1" presStyleCnt="3" custScaleX="399366" custScaleY="194265" custRadScaleRad="258538" custRadScaleInc="-111681">
        <dgm:presLayoutVars>
          <dgm:bulletEnabled val="1"/>
        </dgm:presLayoutVars>
      </dgm:prSet>
      <dgm:spPr/>
      <dgm:t>
        <a:bodyPr/>
        <a:lstStyle/>
        <a:p>
          <a:endParaRPr lang="en-US"/>
        </a:p>
      </dgm:t>
    </dgm:pt>
    <dgm:pt modelId="{47B7E2CB-61D2-44D4-92F3-887ECBFF2896}" type="pres">
      <dgm:prSet presAssocID="{91F548E1-22CF-4D48-99BC-59A733359838}" presName="Name56" presStyleLbl="parChTrans1D2" presStyleIdx="1" presStyleCnt="2"/>
      <dgm:spPr/>
      <dgm:t>
        <a:bodyPr/>
        <a:lstStyle/>
        <a:p>
          <a:endParaRPr lang="en-US"/>
        </a:p>
      </dgm:t>
    </dgm:pt>
    <dgm:pt modelId="{12C07916-E3FB-45CD-AD8F-7CCB2BBE44A7}" type="pres">
      <dgm:prSet presAssocID="{F173F758-5B03-406F-A92C-E2CCF7267233}" presName="text0" presStyleLbl="node1" presStyleIdx="2" presStyleCnt="3" custScaleX="441915" custScaleY="180670" custRadScaleRad="226491" custRadScaleInc="-90285">
        <dgm:presLayoutVars>
          <dgm:bulletEnabled val="1"/>
        </dgm:presLayoutVars>
      </dgm:prSet>
      <dgm:spPr/>
      <dgm:t>
        <a:bodyPr/>
        <a:lstStyle/>
        <a:p>
          <a:endParaRPr lang="en-US"/>
        </a:p>
      </dgm:t>
    </dgm:pt>
  </dgm:ptLst>
  <dgm:cxnLst>
    <dgm:cxn modelId="{8B5042E9-830B-47D3-98A9-F143480D40BB}" type="presOf" srcId="{41708FB8-BD87-4B29-A605-23C8A818AF9F}" destId="{BE24B877-8575-43B2-9670-85D3D0ABC981}" srcOrd="0" destOrd="0" presId="urn:microsoft.com/office/officeart/2008/layout/RadialCluster#1"/>
    <dgm:cxn modelId="{95BF4C98-5999-4C16-B36E-1C9FDAE263A6}" type="presOf" srcId="{F173F758-5B03-406F-A92C-E2CCF7267233}" destId="{12C07916-E3FB-45CD-AD8F-7CCB2BBE44A7}" srcOrd="0" destOrd="0" presId="urn:microsoft.com/office/officeart/2008/layout/RadialCluster#1"/>
    <dgm:cxn modelId="{F1693D0B-3370-41D4-990C-4AEA492A1F19}" type="presOf" srcId="{17C35530-574F-4E9D-9F23-1B842B938AC9}" destId="{17101309-3824-4C87-8063-A61C9ADDC4CC}" srcOrd="0" destOrd="0" presId="urn:microsoft.com/office/officeart/2008/layout/RadialCluster#1"/>
    <dgm:cxn modelId="{3E831462-1B46-42A5-B9FB-2C8D22D9245A}" srcId="{41708FB8-BD87-4B29-A605-23C8A818AF9F}" destId="{17C35530-574F-4E9D-9F23-1B842B938AC9}" srcOrd="0" destOrd="0" parTransId="{61957073-49F4-462F-AEBF-381569306589}" sibTransId="{8C8B8681-F8CE-466E-AFC2-1FA1CCEF4F26}"/>
    <dgm:cxn modelId="{44FDD976-CCD6-448A-BF7A-34D2C8AFBAA9}" srcId="{17C35530-574F-4E9D-9F23-1B842B938AC9}" destId="{F173F758-5B03-406F-A92C-E2CCF7267233}" srcOrd="1" destOrd="0" parTransId="{91F548E1-22CF-4D48-99BC-59A733359838}" sibTransId="{17C5EBEF-D3B9-4C4A-8498-EC56ACBE3FB9}"/>
    <dgm:cxn modelId="{77A1964E-0236-4DF2-B863-EC69636134AF}" type="presOf" srcId="{47D46478-C47F-4457-B870-8B03A35A3476}" destId="{71BA65D3-88A2-4A8D-9237-E390B1013135}" srcOrd="0" destOrd="0" presId="urn:microsoft.com/office/officeart/2008/layout/RadialCluster#1"/>
    <dgm:cxn modelId="{F93F6B26-09D8-42A6-9615-43C373E383D6}" type="presOf" srcId="{A5F27806-7360-45FB-A496-EACD881341A9}" destId="{43565A27-5586-48A0-BEE9-9F4AD76BEC83}" srcOrd="0" destOrd="0" presId="urn:microsoft.com/office/officeart/2008/layout/RadialCluster#1"/>
    <dgm:cxn modelId="{E6BA9961-92FC-4AB2-9DD4-72474F9E5F57}" type="presOf" srcId="{91F548E1-22CF-4D48-99BC-59A733359838}" destId="{47B7E2CB-61D2-44D4-92F3-887ECBFF2896}" srcOrd="0" destOrd="0" presId="urn:microsoft.com/office/officeart/2008/layout/RadialCluster#1"/>
    <dgm:cxn modelId="{508E96B4-E337-4E2A-92BE-33E52B76063C}" srcId="{17C35530-574F-4E9D-9F23-1B842B938AC9}" destId="{A5F27806-7360-45FB-A496-EACD881341A9}" srcOrd="0" destOrd="0" parTransId="{47D46478-C47F-4457-B870-8B03A35A3476}" sibTransId="{18488E7A-0AA7-4F1C-A30B-5F30E2EBCE95}"/>
    <dgm:cxn modelId="{91614806-CD18-413F-934F-C42F86D10B18}" type="presParOf" srcId="{BE24B877-8575-43B2-9670-85D3D0ABC981}" destId="{38055A42-BDDC-4C34-B1CA-72A04C039D01}" srcOrd="0" destOrd="0" presId="urn:microsoft.com/office/officeart/2008/layout/RadialCluster#1"/>
    <dgm:cxn modelId="{5F19C4B0-0954-4F63-ADA8-F6BFA9CE9481}" type="presParOf" srcId="{38055A42-BDDC-4C34-B1CA-72A04C039D01}" destId="{17101309-3824-4C87-8063-A61C9ADDC4CC}" srcOrd="0" destOrd="0" presId="urn:microsoft.com/office/officeart/2008/layout/RadialCluster#1"/>
    <dgm:cxn modelId="{D85755AC-F2D5-46C6-9D45-C8759210DC97}" type="presParOf" srcId="{38055A42-BDDC-4C34-B1CA-72A04C039D01}" destId="{71BA65D3-88A2-4A8D-9237-E390B1013135}" srcOrd="1" destOrd="0" presId="urn:microsoft.com/office/officeart/2008/layout/RadialCluster#1"/>
    <dgm:cxn modelId="{B60DEC2D-ED12-4B96-9DFA-E812595D2072}" type="presParOf" srcId="{38055A42-BDDC-4C34-B1CA-72A04C039D01}" destId="{43565A27-5586-48A0-BEE9-9F4AD76BEC83}" srcOrd="2" destOrd="0" presId="urn:microsoft.com/office/officeart/2008/layout/RadialCluster#1"/>
    <dgm:cxn modelId="{0B8047B0-5693-4EC3-8690-BAD9F285BF4D}" type="presParOf" srcId="{38055A42-BDDC-4C34-B1CA-72A04C039D01}" destId="{47B7E2CB-61D2-44D4-92F3-887ECBFF2896}" srcOrd="3" destOrd="0" presId="urn:microsoft.com/office/officeart/2008/layout/RadialCluster#1"/>
    <dgm:cxn modelId="{5924846E-0592-456C-A834-C979DE1BDF30}" type="presParOf" srcId="{38055A42-BDDC-4C34-B1CA-72A04C039D01}" destId="{12C07916-E3FB-45CD-AD8F-7CCB2BBE44A7}" srcOrd="4" destOrd="0" presId="urn:microsoft.com/office/officeart/2008/layout/RadialCluste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767330" cy="2767330"/>
        <a:chOff x="0" y="0"/>
        <a:chExt cx="2767330" cy="2767330"/>
      </a:xfrm>
    </dsp:grpSpPr>
    <dsp:sp modelId="{17101309-3824-4C87-8063-A61C9ADDC4CC}">
      <dsp:nvSpPr>
        <dsp:cNvPr id="3" name="Rounded Rectangle 2"/>
        <dsp:cNvSpPr/>
      </dsp:nvSpPr>
      <dsp:spPr bwMode="white">
        <a:xfrm>
          <a:off x="3069657" y="782592"/>
          <a:ext cx="830199" cy="830199"/>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25400" tIns="25400" rIns="25400" bIns="254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Core banking and business automation Department</a:t>
          </a:r>
          <a:endParaRPr lang="en-US" dirty="0"/>
        </a:p>
      </dsp:txBody>
      <dsp:txXfrm>
        <a:off x="3069657" y="782592"/>
        <a:ext cx="830199" cy="830199"/>
      </dsp:txXfrm>
    </dsp:sp>
    <dsp:sp modelId="{71BA65D3-88A2-4A8D-9237-E390B1013135}">
      <dsp:nvSpPr>
        <dsp:cNvPr id="4" name="Freeform 3"/>
        <dsp:cNvSpPr/>
      </dsp:nvSpPr>
      <dsp:spPr bwMode="white">
        <a:xfrm>
          <a:off x="957329" y="1537148"/>
          <a:ext cx="2145643" cy="63500"/>
        </a:xfrm>
        <a:custGeom>
          <a:avLst/>
          <a:gdLst/>
          <a:ahLst/>
          <a:cxnLst/>
          <a:pathLst>
            <a:path w="3379" h="100">
              <a:moveTo>
                <a:pt x="3327" y="-368"/>
              </a:moveTo>
              <a:lnTo>
                <a:pt x="52" y="468"/>
              </a:lnTo>
            </a:path>
          </a:pathLst>
        </a:custGeom>
      </dsp:spPr>
      <dsp:style>
        <a:lnRef idx="2">
          <a:schemeClr val="accent1">
            <a:shade val="60000"/>
          </a:schemeClr>
        </a:lnRef>
        <a:fillRef idx="0">
          <a:schemeClr val="accent1"/>
        </a:fillRef>
        <a:effectRef idx="0">
          <a:scrgbClr r="0" g="0" b="0"/>
        </a:effectRef>
        <a:fontRef idx="minor"/>
      </dsp:style>
      <dsp:txXfrm>
        <a:off x="957329" y="1537148"/>
        <a:ext cx="2145643" cy="63500"/>
      </dsp:txXfrm>
    </dsp:sp>
    <dsp:sp modelId="{43565A27-5586-48A0-BEE9-9F4AD76BEC83}">
      <dsp:nvSpPr>
        <dsp:cNvPr id="5" name="Rounded Rectangle 4"/>
        <dsp:cNvSpPr/>
      </dsp:nvSpPr>
      <dsp:spPr bwMode="white">
        <a:xfrm>
          <a:off x="434410" y="1627031"/>
          <a:ext cx="556233" cy="556233"/>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17780" tIns="17780" rIns="17780" bIns="17780" anchor="ctr"/>
        <a:lstStyle>
          <a:lvl1pPr algn="ctr">
            <a:defRPr sz="7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nSpc>
              <a:spcPct val="100000"/>
            </a:lnSpc>
            <a:spcBef>
              <a:spcPct val="0"/>
            </a:spcBef>
            <a:spcAft>
              <a:spcPct val="35000"/>
            </a:spcAft>
          </a:pPr>
          <a:r>
            <a:rPr lang="en-US" dirty="0"/>
            <a:t>Core banking support division</a:t>
          </a:r>
        </a:p>
      </dsp:txBody>
      <dsp:txXfrm>
        <a:off x="434410" y="1627031"/>
        <a:ext cx="556233" cy="556233"/>
      </dsp:txXfrm>
    </dsp:sp>
    <dsp:sp modelId="{47B7E2CB-61D2-44D4-92F3-887ECBFF2896}">
      <dsp:nvSpPr>
        <dsp:cNvPr id="6" name="Freeform 5"/>
        <dsp:cNvSpPr/>
      </dsp:nvSpPr>
      <dsp:spPr bwMode="white">
        <a:xfrm>
          <a:off x="3877015" y="1464678"/>
          <a:ext cx="1865111" cy="63500"/>
        </a:xfrm>
        <a:custGeom>
          <a:avLst/>
          <a:gdLst/>
          <a:ahLst/>
          <a:cxnLst/>
          <a:pathLst>
            <a:path w="2937" h="100">
              <a:moveTo>
                <a:pt x="36" y="-273"/>
              </a:moveTo>
              <a:lnTo>
                <a:pt x="2901" y="373"/>
              </a:lnTo>
            </a:path>
          </a:pathLst>
        </a:custGeom>
      </dsp:spPr>
      <dsp:style>
        <a:lnRef idx="2">
          <a:schemeClr val="accent1">
            <a:shade val="60000"/>
          </a:schemeClr>
        </a:lnRef>
        <a:fillRef idx="0">
          <a:schemeClr val="accent1"/>
        </a:fillRef>
        <a:effectRef idx="0">
          <a:scrgbClr r="0" g="0" b="0"/>
        </a:effectRef>
        <a:fontRef idx="minor"/>
      </dsp:style>
      <dsp:txXfrm>
        <a:off x="3877015" y="1464678"/>
        <a:ext cx="1865111" cy="63500"/>
      </dsp:txXfrm>
    </dsp:sp>
    <dsp:sp modelId="{12C07916-E3FB-45CD-AD8F-7CCB2BBE44A7}">
      <dsp:nvSpPr>
        <dsp:cNvPr id="7" name="Rounded Rectangle 6"/>
        <dsp:cNvSpPr/>
      </dsp:nvSpPr>
      <dsp:spPr bwMode="white">
        <a:xfrm>
          <a:off x="5719284" y="1486160"/>
          <a:ext cx="556233" cy="556233"/>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17780" tIns="17780" rIns="17780" bIns="17780" anchor="ctr"/>
        <a:lstStyle>
          <a:lvl1pPr algn="ctr">
            <a:defRPr sz="7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nSpc>
              <a:spcPct val="100000"/>
            </a:lnSpc>
            <a:spcBef>
              <a:spcPct val="0"/>
            </a:spcBef>
            <a:spcAft>
              <a:spcPct val="35000"/>
            </a:spcAft>
          </a:pPr>
          <a:r>
            <a:rPr lang="en-US" dirty="0"/>
            <a:t>Software devlopment and support division</a:t>
          </a:r>
        </a:p>
      </dsp:txBody>
      <dsp:txXfrm>
        <a:off x="5719284" y="1486160"/>
        <a:ext cx="556233" cy="55623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rSet qsTypeId="urn:microsoft.com/office/officeart/2005/8/quickstyle/simple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4"/>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8DB0EED-397F-49C5-BBA1-421E622711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8DB0EED-397F-49C5-BBA1-421E622711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B0EED-397F-49C5-BBA1-421E622711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8DB0EED-397F-49C5-BBA1-421E622711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8DB0EED-397F-49C5-BBA1-421E622711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B0EED-397F-49C5-BBA1-421E622711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B0EED-397F-49C5-BBA1-421E622711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DB0EED-397F-49C5-BBA1-421E622711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13698-6490-4EB2-9B6F-634503BCCC5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6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0EED-397F-49C5-BBA1-421E62271167}" type="datetimeFigureOut">
              <a:rPr lang="en-US" smtClean="0"/>
            </a:fld>
            <a:endParaRPr lang="en-US"/>
          </a:p>
        </p:txBody>
      </p:sp>
      <p:sp>
        <p:nvSpPr>
          <p:cNvPr id="5" name="Footer Placeholder 4"/>
          <p:cNvSpPr>
            <a:spLocks noGrp="1"/>
          </p:cNvSpPr>
          <p:nvPr>
            <p:ph type="ftr" sz="quarter" idx="3"/>
          </p:nvPr>
        </p:nvSpPr>
        <p:spPr>
          <a:xfrm>
            <a:off x="3124200" y="635636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3698-6490-4EB2-9B6F-634503BCCC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0EED-397F-49C5-BBA1-421E62271167}" type="datetimeFigureOut">
              <a:rPr lang="en-US" smtClean="0"/>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3698-6490-4EB2-9B6F-634503BCCC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110" y="2080260"/>
            <a:ext cx="8653145" cy="2157730"/>
          </a:xfrm>
        </p:spPr>
        <p:txBody>
          <a:bodyPr>
            <a:noAutofit/>
          </a:bodyPr>
          <a:lstStyle/>
          <a:p>
            <a:br>
              <a:rPr lang="en-US" sz="5500" b="1" dirty="0" smtClean="0">
                <a:solidFill>
                  <a:srgbClr val="8A4D1F"/>
                </a:solidFill>
                <a:latin typeface="+mn-lt"/>
              </a:rPr>
            </a:br>
            <a:br>
              <a:rPr lang="en-US" sz="5500" b="1" dirty="0" smtClean="0">
                <a:solidFill>
                  <a:srgbClr val="8A4D1F"/>
                </a:solidFill>
                <a:latin typeface="+mn-lt"/>
              </a:rPr>
            </a:br>
            <a:r>
              <a:rPr lang="en-US" sz="5500" b="1" dirty="0" smtClean="0">
                <a:solidFill>
                  <a:srgbClr val="8A4D1F"/>
                </a:solidFill>
                <a:latin typeface="+mn-lt"/>
              </a:rPr>
              <a:t>                                                                                 </a:t>
            </a:r>
            <a:br>
              <a:rPr lang="en-US" sz="5500" b="1" dirty="0" smtClean="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br>
              <a:rPr lang="en-US" sz="4000" b="1" dirty="0" smtClean="0">
                <a:solidFill>
                  <a:srgbClr val="8A4D1F"/>
                </a:solidFill>
                <a:latin typeface="+mn-lt"/>
              </a:rPr>
            </a:br>
            <a:r>
              <a:rPr lang="en-US" sz="4000" b="1" dirty="0" smtClean="0">
                <a:solidFill>
                  <a:srgbClr val="8A4D1F"/>
                </a:solidFill>
                <a:latin typeface="+mn-lt"/>
              </a:rPr>
              <a:t>Core B</a:t>
            </a:r>
            <a:r>
              <a:rPr lang="en-US" sz="4000" b="1" dirty="0">
                <a:solidFill>
                  <a:srgbClr val="8A4D1F"/>
                </a:solidFill>
                <a:latin typeface="Bahnschrift" panose="020B0502040204020203" pitchFamily="34" charset="0"/>
              </a:rPr>
              <a:t>anking and Business Automation Department</a:t>
            </a:r>
            <a:br>
              <a:rPr lang="en-US" sz="4000" b="1" dirty="0">
                <a:latin typeface="Bahnschrift" panose="020B0502040204020203" pitchFamily="34" charset="0"/>
              </a:rPr>
            </a:br>
            <a:br>
              <a:rPr lang="en-US" sz="5500" b="1" dirty="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br>
              <a:rPr lang="en-US" sz="5500" b="1" dirty="0" smtClean="0">
                <a:solidFill>
                  <a:srgbClr val="8A4D1F"/>
                </a:solidFill>
                <a:latin typeface="+mn-lt"/>
              </a:rPr>
            </a:br>
            <a:br>
              <a:rPr lang="en-US" sz="5500" b="1" dirty="0">
                <a:solidFill>
                  <a:srgbClr val="8A4D1F"/>
                </a:solidFill>
                <a:latin typeface="+mn-lt"/>
              </a:rPr>
            </a:br>
            <a:r>
              <a:rPr lang="en-US" sz="5500" b="1" dirty="0" smtClean="0">
                <a:solidFill>
                  <a:srgbClr val="8A4D1F"/>
                </a:solidFill>
                <a:latin typeface="+mn-lt"/>
              </a:rPr>
              <a:t>NIB E-Birr</a:t>
            </a:r>
            <a:br>
              <a:rPr lang="en-US" sz="5500" b="1" dirty="0">
                <a:solidFill>
                  <a:srgbClr val="8A4D1F"/>
                </a:solidFill>
                <a:latin typeface="+mn-lt"/>
              </a:rPr>
            </a:br>
            <a:r>
              <a:rPr lang="en-US" sz="4000" b="1" dirty="0">
                <a:solidFill>
                  <a:srgbClr val="8A4D1F"/>
                </a:solidFill>
              </a:rPr>
              <a:t>Mobile Money Service &amp; Use of Agent</a:t>
            </a:r>
            <a:endParaRPr lang="en-US" sz="4000" b="1" dirty="0">
              <a:solidFill>
                <a:srgbClr val="8A4D1F"/>
              </a:solidFill>
              <a:latin typeface="+mn-lt"/>
            </a:endParaRPr>
          </a:p>
        </p:txBody>
      </p:sp>
      <p:sp>
        <p:nvSpPr>
          <p:cNvPr id="3" name="Subtitle 2"/>
          <p:cNvSpPr>
            <a:spLocks noGrp="1"/>
          </p:cNvSpPr>
          <p:nvPr>
            <p:ph type="subTitle" idx="1"/>
          </p:nvPr>
        </p:nvSpPr>
        <p:spPr>
          <a:xfrm>
            <a:off x="6857429" y="5603050"/>
            <a:ext cx="1600771" cy="434549"/>
          </a:xfrm>
        </p:spPr>
        <p:txBody>
          <a:bodyPr>
            <a:noAutofit/>
          </a:bodyPr>
          <a:lstStyle/>
          <a:p>
            <a:r>
              <a:rPr lang="en-US" sz="2400" b="1" dirty="0">
                <a:solidFill>
                  <a:srgbClr val="8A4D1F"/>
                </a:solidFill>
                <a:latin typeface="Bahnschrift" panose="020B0502040204020203" pitchFamily="34" charset="0"/>
                <a:ea typeface="+mj-ea"/>
                <a:cs typeface="+mj-cs"/>
              </a:rPr>
              <a:t>May 2023</a:t>
            </a:r>
            <a:endParaRPr lang="en-US" sz="2400" b="1" dirty="0">
              <a:solidFill>
                <a:srgbClr val="8A4D1F"/>
              </a:solidFill>
              <a:latin typeface="Bahnschrift" panose="020B0502040204020203" pitchFamily="34" charset="0"/>
              <a:ea typeface="+mj-ea"/>
              <a:cs typeface="+mj-c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4825"/>
            <a:ext cx="9144000" cy="1279542"/>
          </a:xfrm>
          <a:prstGeom prst="rect">
            <a:avLst/>
          </a:prstGeom>
        </p:spPr>
      </p:pic>
      <p:pic>
        <p:nvPicPr>
          <p:cNvPr id="11" name="Picture 2"/>
          <p:cNvPicPr>
            <a:picLocks noChangeAspect="1" noChangeArrowheads="1"/>
          </p:cNvPicPr>
          <p:nvPr/>
        </p:nvPicPr>
        <p:blipFill>
          <a:blip r:embed="rId2" cstate="print"/>
          <a:srcRect/>
          <a:stretch>
            <a:fillRect/>
          </a:stretch>
        </p:blipFill>
        <p:spPr bwMode="auto">
          <a:xfrm>
            <a:off x="0" y="6400800"/>
            <a:ext cx="9144000" cy="533400"/>
          </a:xfrm>
          <a:prstGeom prst="rect">
            <a:avLst/>
          </a:prstGeom>
          <a:noFill/>
          <a:ln w="9525">
            <a:noFill/>
            <a:miter lim="800000"/>
            <a:headEnd/>
            <a:tailEnd/>
          </a:ln>
          <a:effectLst/>
        </p:spPr>
      </p:pic>
      <p:sp>
        <p:nvSpPr>
          <p:cNvPr id="4" name="Rectangle 3"/>
          <p:cNvSpPr/>
          <p:nvPr/>
        </p:nvSpPr>
        <p:spPr>
          <a:xfrm>
            <a:off x="1932365" y="5079831"/>
            <a:ext cx="5279273" cy="523220"/>
          </a:xfrm>
          <a:prstGeom prst="rect">
            <a:avLst/>
          </a:prstGeom>
        </p:spPr>
        <p:txBody>
          <a:bodyPr wrap="square">
            <a:spAutoFit/>
          </a:bodyPr>
          <a:lstStyle/>
          <a:p>
            <a:pPr algn="ctr"/>
            <a:endParaRPr lang="en-US" sz="2800" b="1" dirty="0">
              <a:latin typeface="Bahnschrift" panose="020B0502040204020203" pitchFamily="34" charset="0"/>
            </a:endParaRPr>
          </a:p>
        </p:txBody>
      </p:sp>
      <p:sp>
        <p:nvSpPr>
          <p:cNvPr id="8" name="Title 1"/>
          <p:cNvSpPr txBox="1"/>
          <p:nvPr/>
        </p:nvSpPr>
        <p:spPr>
          <a:xfrm>
            <a:off x="327025" y="1635760"/>
            <a:ext cx="8131175" cy="6134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dirty="0">
              <a:solidFill>
                <a:srgbClr val="8A4D1F"/>
              </a:solidFill>
              <a:latin typeface="+mn-lt"/>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6596"/>
            <a:ext cx="9144000" cy="12795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54300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algn="l"/>
            <a:r>
              <a:rPr lang="en-US" b="1" dirty="0" smtClean="0">
                <a:solidFill>
                  <a:srgbClr val="FFFF00"/>
                </a:solidFill>
              </a:rPr>
              <a:t>	</a:t>
            </a:r>
            <a:r>
              <a:rPr lang="en-US" b="1" dirty="0"/>
              <a:t> </a:t>
            </a:r>
            <a:r>
              <a:rPr lang="en-US" sz="3600" b="1" dirty="0" smtClean="0">
                <a:solidFill>
                  <a:srgbClr val="FFC000"/>
                </a:solidFill>
              </a:rPr>
              <a:t>Cont’d</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447801"/>
          <a:ext cx="8801100" cy="5275042"/>
        </p:xfrm>
        <a:graphic>
          <a:graphicData uri="http://schemas.openxmlformats.org/drawingml/2006/table">
            <a:tbl>
              <a:tblPr firstRow="1" bandRow="1">
                <a:tableStyleId>{8799B23B-EC83-4686-B30A-512413B5E67A}</a:tableStyleId>
              </a:tblPr>
              <a:tblGrid>
                <a:gridCol w="584144"/>
                <a:gridCol w="1911406"/>
                <a:gridCol w="2438400"/>
                <a:gridCol w="3867150"/>
              </a:tblGrid>
              <a:tr h="318038">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908230">
                <a:tc>
                  <a:txBody>
                    <a:bodyPr/>
                    <a:lstStyle/>
                    <a:p>
                      <a:r>
                        <a:rPr lang="en-US" sz="1200" kern="1200" dirty="0" smtClean="0">
                          <a:solidFill>
                            <a:schemeClr val="tx1"/>
                          </a:solidFill>
                          <a:latin typeface="+mn-lt"/>
                          <a:ea typeface="+mn-ea"/>
                          <a:cs typeface="+mn-cs"/>
                        </a:rPr>
                        <a:t>8.</a:t>
                      </a:r>
                      <a:endParaRPr lang="en-US" sz="1200" kern="1200" dirty="0">
                        <a:solidFill>
                          <a:schemeClr val="tx1"/>
                        </a:solidFill>
                        <a:latin typeface="+mn-lt"/>
                        <a:ea typeface="+mn-ea"/>
                        <a:cs typeface="+mn-cs"/>
                      </a:endParaRPr>
                    </a:p>
                  </a:txBody>
                  <a:tcPr/>
                </a:tc>
                <a:tc>
                  <a:txBody>
                    <a:bodyPr/>
                    <a:lstStyle/>
                    <a:p>
                      <a:r>
                        <a:rPr lang="en-US" sz="1400" b="1" dirty="0" smtClean="0"/>
                        <a:t>Batch file processing for credit appraisal</a:t>
                      </a:r>
                      <a:endParaRPr lang="en-US" sz="14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400" kern="1200" dirty="0" smtClean="0">
                          <a:solidFill>
                            <a:schemeClr val="tx1"/>
                          </a:solidFill>
                          <a:latin typeface="+mn-lt"/>
                          <a:ea typeface="+mn-ea"/>
                          <a:cs typeface="+mn-cs"/>
                        </a:rPr>
                        <a:t>manages necessary files related to credit request by customers from branch to head office</a:t>
                      </a:r>
                      <a:endParaRPr lang="en-US" sz="1400" kern="1200" dirty="0" smtClean="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US" sz="1400" dirty="0" smtClean="0"/>
                        <a:t>document processing for credit </a:t>
                      </a:r>
                      <a:endParaRPr lang="en-US" sz="1400" dirty="0" smtClean="0"/>
                    </a:p>
                    <a:p>
                      <a:pPr marL="285750" indent="-285750">
                        <a:buFont typeface="Arial" panose="020B0604020202020204" pitchFamily="34" charset="0"/>
                        <a:buChar char="•"/>
                      </a:pPr>
                      <a:r>
                        <a:rPr lang="en-US" sz="1400" baseline="0" dirty="0" smtClean="0"/>
                        <a:t>document uploading/downloading</a:t>
                      </a:r>
                      <a:endParaRPr lang="en-US" sz="1400" baseline="0" dirty="0" smtClean="0"/>
                    </a:p>
                  </a:txBody>
                  <a:tcPr/>
                </a:tc>
              </a:tr>
              <a:tr h="896290">
                <a:tc>
                  <a:txBody>
                    <a:bodyPr/>
                    <a:lstStyle/>
                    <a:p>
                      <a:r>
                        <a:rPr lang="en-US" sz="1200" dirty="0" smtClean="0"/>
                        <a:t>9.</a:t>
                      </a:r>
                      <a:r>
                        <a:rPr lang="en-US" sz="1200" baseline="0" dirty="0" smtClean="0"/>
                        <a:t> </a:t>
                      </a:r>
                      <a:endParaRPr lang="en-US" sz="1200" dirty="0"/>
                    </a:p>
                  </a:txBody>
                  <a:tcPr/>
                </a:tc>
                <a:tc>
                  <a:txBody>
                    <a:bodyPr/>
                    <a:lstStyle/>
                    <a:p>
                      <a:r>
                        <a:rPr lang="en-US" sz="1400" b="1" dirty="0"/>
                        <a:t>EMC - </a:t>
                      </a:r>
                      <a:r>
                        <a:rPr lang="en-US" sz="1400" b="1" dirty="0" smtClean="0">
                          <a:sym typeface="+mn-ea"/>
                        </a:rPr>
                        <a:t>outstanding issue management</a:t>
                      </a:r>
                      <a:endParaRPr lang="en-US" sz="1400" b="1" dirty="0" smtClean="0"/>
                    </a:p>
                    <a:p>
                      <a:endParaRPr lang="en-US" sz="1400" b="1" dirty="0"/>
                    </a:p>
                  </a:txBody>
                  <a:tcPr/>
                </a:tc>
                <a:tc>
                  <a:txBody>
                    <a:bodyPr/>
                    <a:lstStyle/>
                    <a:p>
                      <a:pPr algn="just"/>
                      <a:r>
                        <a:rPr lang="en-US" sz="1400" b="0" dirty="0">
                          <a:sym typeface="+mn-ea"/>
                        </a:rPr>
                        <a:t>automates outstanding issue raised by top mangment</a:t>
                      </a:r>
                      <a:endParaRPr lang="en-US" sz="1400" b="0" dirty="0"/>
                    </a:p>
                  </a:txBody>
                  <a:tcPr/>
                </a:tc>
                <a:tc>
                  <a:txBody>
                    <a:bodyPr/>
                    <a:lstStyle/>
                    <a:p>
                      <a:pPr marL="285750" indent="-285750">
                        <a:buFont typeface="Arial" panose="020B0604020202020204" pitchFamily="34" charset="0"/>
                        <a:buChar char="•"/>
                      </a:pPr>
                      <a:r>
                        <a:rPr lang="en-US" sz="1400" dirty="0" smtClean="0"/>
                        <a:t> EMC - follow up discussion managment</a:t>
                      </a:r>
                      <a:endParaRPr lang="en-US" sz="1400" dirty="0" smtClean="0"/>
                    </a:p>
                    <a:p>
                      <a:pPr marL="285750" indent="-285750">
                        <a:buFont typeface="Arial" panose="020B0604020202020204" pitchFamily="34" charset="0"/>
                        <a:buChar char="•"/>
                      </a:pPr>
                      <a:r>
                        <a:rPr lang="en-US" sz="1400" dirty="0"/>
                        <a:t>issues for managment attention</a:t>
                      </a:r>
                      <a:endParaRPr lang="en-US" sz="1400" dirty="0"/>
                    </a:p>
                  </a:txBody>
                  <a:tcPr/>
                </a:tc>
              </a:tr>
              <a:tr h="1098678">
                <a:tc>
                  <a:txBody>
                    <a:bodyPr/>
                    <a:lstStyle/>
                    <a:p>
                      <a:r>
                        <a:rPr lang="en-US" sz="1200" b="1" dirty="0" smtClean="0"/>
                        <a:t>10. </a:t>
                      </a:r>
                      <a:endParaRPr lang="en-US" sz="1200" b="1" dirty="0"/>
                    </a:p>
                  </a:txBody>
                  <a:tcPr/>
                </a:tc>
                <a:tc>
                  <a:txBody>
                    <a:bodyPr/>
                    <a:lstStyle/>
                    <a:p>
                      <a:r>
                        <a:rPr lang="en-US" sz="1400" b="1" dirty="0" smtClean="0"/>
                        <a:t>BOD - outstanding issue management</a:t>
                      </a:r>
                      <a:endParaRPr lang="en-US" sz="1400" b="1" dirty="0" smtClean="0"/>
                    </a:p>
                  </a:txBody>
                  <a:tcPr/>
                </a:tc>
                <a:tc>
                  <a:txBody>
                    <a:bodyPr/>
                    <a:lstStyle/>
                    <a:p>
                      <a:pPr algn="just"/>
                      <a:r>
                        <a:rPr lang="en-US" sz="1400" dirty="0">
                          <a:sym typeface="+mn-ea"/>
                        </a:rPr>
                        <a:t>automates outstanding issue raised by board of directores</a:t>
                      </a:r>
                      <a:endParaRPr lang="en-US" sz="1400" b="0" dirty="0" smtClean="0"/>
                    </a:p>
                  </a:txBody>
                  <a:tcPr/>
                </a:tc>
                <a:tc>
                  <a:txBody>
                    <a:bodyPr/>
                    <a:lstStyle/>
                    <a:p>
                      <a:pPr marL="285750" indent="-285750">
                        <a:buFont typeface="Arial" panose="020B0604020202020204" pitchFamily="34" charset="0"/>
                        <a:buChar char="•"/>
                      </a:pPr>
                      <a:r>
                        <a:rPr lang="en-US" sz="1400" dirty="0" smtClean="0"/>
                        <a:t>BOD - follow up discussion mangment</a:t>
                      </a:r>
                      <a:endParaRPr lang="en-US" sz="1400" dirty="0" smtClean="0"/>
                    </a:p>
                    <a:p>
                      <a:pPr marL="285750" indent="-285750">
                        <a:buFont typeface="Arial" panose="020B0604020202020204" pitchFamily="34" charset="0"/>
                        <a:buChar char="•"/>
                      </a:pPr>
                      <a:r>
                        <a:rPr lang="en-US" sz="1400" dirty="0" smtClean="0"/>
                        <a:t>issues that require BOD approval</a:t>
                      </a:r>
                      <a:endParaRPr lang="en-US" sz="1400" dirty="0" smtClean="0"/>
                    </a:p>
                  </a:txBody>
                  <a:tcPr/>
                </a:tc>
              </a:tr>
              <a:tr h="1036564">
                <a:tc>
                  <a:txBody>
                    <a:bodyPr/>
                    <a:lstStyle/>
                    <a:p>
                      <a:r>
                        <a:rPr lang="en-US" sz="1600" b="1" dirty="0" smtClean="0"/>
                        <a:t>11. </a:t>
                      </a:r>
                      <a:endParaRPr lang="en-US" sz="1600" b="1" dirty="0"/>
                    </a:p>
                  </a:txBody>
                  <a:tcPr/>
                </a:tc>
                <a:tc>
                  <a:txBody>
                    <a:bodyPr/>
                    <a:lstStyle/>
                    <a:p>
                      <a:r>
                        <a:rPr lang="en-US" sz="1600" b="1" dirty="0" smtClean="0"/>
                        <a:t>Document managment system</a:t>
                      </a:r>
                      <a:endParaRPr lang="en-US" sz="16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automates process of elctronic documents</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document uploading</a:t>
                      </a:r>
                      <a:endParaRPr lang="en-US" sz="1400" kern="1200" baseline="0" dirty="0" smtClean="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documet viewing</a:t>
                      </a:r>
                      <a:endParaRPr lang="en-US" sz="1400" kern="1200" baseline="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document exchnage</a:t>
                      </a:r>
                      <a:endParaRPr lang="en-US" sz="1400" kern="1200" baseline="0" dirty="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54300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algn="l"/>
            <a:r>
              <a:rPr lang="en-US" b="1" dirty="0" smtClean="0">
                <a:solidFill>
                  <a:srgbClr val="FFFF00"/>
                </a:solidFill>
              </a:rPr>
              <a:t>	</a:t>
            </a:r>
            <a:r>
              <a:rPr lang="en-US" b="1" dirty="0"/>
              <a:t> </a:t>
            </a:r>
            <a:r>
              <a:rPr lang="en-US" sz="3600" b="1" dirty="0" smtClean="0">
                <a:solidFill>
                  <a:srgbClr val="FFC000"/>
                </a:solidFill>
              </a:rPr>
              <a:t>Cont’d</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447801"/>
          <a:ext cx="8801100" cy="4745727"/>
        </p:xfrm>
        <a:graphic>
          <a:graphicData uri="http://schemas.openxmlformats.org/drawingml/2006/table">
            <a:tbl>
              <a:tblPr firstRow="1" bandRow="1">
                <a:tableStyleId>{8799B23B-EC83-4686-B30A-512413B5E67A}</a:tableStyleId>
              </a:tblPr>
              <a:tblGrid>
                <a:gridCol w="584144"/>
                <a:gridCol w="1911406"/>
                <a:gridCol w="2438400"/>
                <a:gridCol w="3867150"/>
              </a:tblGrid>
              <a:tr h="318038">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421765">
                <a:tc>
                  <a:txBody>
                    <a:bodyPr/>
                    <a:lstStyle/>
                    <a:p>
                      <a:r>
                        <a:rPr lang="en-US" sz="1200" kern="1200" dirty="0" smtClean="0">
                          <a:solidFill>
                            <a:schemeClr val="tx1"/>
                          </a:solidFill>
                          <a:latin typeface="+mn-lt"/>
                          <a:ea typeface="+mn-ea"/>
                          <a:cs typeface="+mn-cs"/>
                        </a:rPr>
                        <a:t>12.</a:t>
                      </a:r>
                      <a:endParaRPr lang="en-US" sz="1200" kern="1200" dirty="0">
                        <a:solidFill>
                          <a:schemeClr val="tx1"/>
                        </a:solidFill>
                        <a:latin typeface="+mn-lt"/>
                        <a:ea typeface="+mn-ea"/>
                        <a:cs typeface="+mn-cs"/>
                      </a:endParaRPr>
                    </a:p>
                  </a:txBody>
                  <a:tcPr/>
                </a:tc>
                <a:tc>
                  <a:txBody>
                    <a:bodyPr/>
                    <a:lstStyle/>
                    <a:p>
                      <a:r>
                        <a:rPr lang="en-US" sz="1400" b="1" dirty="0" smtClean="0"/>
                        <a:t>Vehicle Management system</a:t>
                      </a:r>
                      <a:endParaRPr lang="en-US" sz="14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400" kern="1200" dirty="0" smtClean="0">
                          <a:solidFill>
                            <a:schemeClr val="tx1"/>
                          </a:solidFill>
                          <a:latin typeface="+mn-lt"/>
                          <a:ea typeface="+mn-ea"/>
                          <a:cs typeface="+mn-cs"/>
                        </a:rPr>
                        <a:t>automates the bank’s process related to vehies</a:t>
                      </a:r>
                      <a:endParaRPr lang="en-US" sz="1400" kern="1200" dirty="0" smtClean="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US" sz="1400" baseline="0" dirty="0" smtClean="0"/>
                        <a:t>keep track of vehicles finromation</a:t>
                      </a:r>
                      <a:endParaRPr lang="en-US" sz="1400" baseline="0" dirty="0" smtClean="0"/>
                    </a:p>
                    <a:p>
                      <a:pPr marL="285750" indent="-285750">
                        <a:buFont typeface="Arial" panose="020B0604020202020204" pitchFamily="34" charset="0"/>
                        <a:buChar char="•"/>
                      </a:pPr>
                      <a:r>
                        <a:rPr lang="en-US" sz="1400" baseline="0" dirty="0" smtClean="0"/>
                        <a:t>service history </a:t>
                      </a:r>
                      <a:endParaRPr lang="en-US" sz="1400" baseline="0" dirty="0" smtClean="0"/>
                    </a:p>
                    <a:p>
                      <a:pPr marL="285750" indent="-285750">
                        <a:buFont typeface="Arial" panose="020B0604020202020204" pitchFamily="34" charset="0"/>
                        <a:buChar char="•"/>
                      </a:pPr>
                      <a:r>
                        <a:rPr lang="en-US" sz="1400" dirty="0" smtClean="0">
                          <a:sym typeface="+mn-ea"/>
                        </a:rPr>
                        <a:t>vehicles </a:t>
                      </a:r>
                      <a:r>
                        <a:rPr lang="en-US" sz="1400" baseline="0" dirty="0" smtClean="0"/>
                        <a:t>allocation </a:t>
                      </a:r>
                      <a:endParaRPr lang="en-US" sz="1400" baseline="0" dirty="0" smtClean="0"/>
                    </a:p>
                  </a:txBody>
                  <a:tcPr/>
                </a:tc>
              </a:tr>
              <a:tr h="853440">
                <a:tc>
                  <a:txBody>
                    <a:bodyPr/>
                    <a:lstStyle/>
                    <a:p>
                      <a:r>
                        <a:rPr lang="en-US" sz="1200" dirty="0" smtClean="0"/>
                        <a:t>13.</a:t>
                      </a:r>
                      <a:r>
                        <a:rPr lang="en-US" sz="1200" baseline="0" dirty="0" smtClean="0"/>
                        <a:t> </a:t>
                      </a:r>
                      <a:endParaRPr lang="en-US" sz="1200" dirty="0"/>
                    </a:p>
                  </a:txBody>
                  <a:tcPr/>
                </a:tc>
                <a:tc>
                  <a:txBody>
                    <a:bodyPr/>
                    <a:lstStyle/>
                    <a:p>
                      <a:r>
                        <a:rPr lang="en-US" sz="1400" b="1" dirty="0"/>
                        <a:t>Acquired Asset &amp; building management system</a:t>
                      </a:r>
                      <a:endParaRPr lang="en-US" sz="1400" b="1" dirty="0"/>
                    </a:p>
                  </a:txBody>
                  <a:tcPr/>
                </a:tc>
                <a:tc>
                  <a:txBody>
                    <a:bodyPr/>
                    <a:lstStyle/>
                    <a:p>
                      <a:pPr algn="just"/>
                      <a:r>
                        <a:rPr lang="en-US" sz="1400" b="0" dirty="0"/>
                        <a:t>bank’s building information mangment</a:t>
                      </a:r>
                      <a:endParaRPr lang="en-US" sz="1400" b="0" dirty="0"/>
                    </a:p>
                  </a:txBody>
                  <a:tcPr/>
                </a:tc>
                <a:tc>
                  <a:txBody>
                    <a:bodyPr/>
                    <a:lstStyle/>
                    <a:p>
                      <a:pPr marL="285750" indent="-285750">
                        <a:buFont typeface="Arial" panose="020B0604020202020204" pitchFamily="34" charset="0"/>
                        <a:buChar char="•"/>
                      </a:pPr>
                      <a:r>
                        <a:rPr lang="en-US" sz="1400" dirty="0" smtClean="0"/>
                        <a:t> building floor information automation</a:t>
                      </a:r>
                      <a:endParaRPr lang="en-US" sz="1400" dirty="0" smtClean="0"/>
                    </a:p>
                    <a:p>
                      <a:pPr marL="285750" indent="-285750">
                        <a:buFont typeface="Arial" panose="020B0604020202020204" pitchFamily="34" charset="0"/>
                        <a:buChar char="•"/>
                      </a:pPr>
                      <a:r>
                        <a:rPr lang="en-US" sz="1400" dirty="0"/>
                        <a:t>office information automation</a:t>
                      </a:r>
                      <a:endParaRPr lang="en-US" sz="1400" dirty="0"/>
                    </a:p>
                  </a:txBody>
                  <a:tcPr/>
                </a:tc>
              </a:tr>
              <a:tr h="1098678">
                <a:tc>
                  <a:txBody>
                    <a:bodyPr/>
                    <a:lstStyle/>
                    <a:p>
                      <a:r>
                        <a:rPr lang="en-US" sz="1200" b="1" dirty="0" smtClean="0"/>
                        <a:t>14. </a:t>
                      </a:r>
                      <a:endParaRPr lang="en-US" sz="1200" b="1" dirty="0"/>
                    </a:p>
                  </a:txBody>
                  <a:tcPr/>
                </a:tc>
                <a:tc>
                  <a:txBody>
                    <a:bodyPr/>
                    <a:lstStyle/>
                    <a:p>
                      <a:r>
                        <a:rPr lang="en-US" sz="1400" b="1" dirty="0" smtClean="0"/>
                        <a:t>Bank website</a:t>
                      </a:r>
                      <a:endParaRPr lang="en-US" sz="1400" b="1" dirty="0" smtClean="0"/>
                    </a:p>
                  </a:txBody>
                  <a:tcPr/>
                </a:tc>
                <a:tc>
                  <a:txBody>
                    <a:bodyPr/>
                    <a:lstStyle/>
                    <a:p>
                      <a:pPr algn="just"/>
                      <a:r>
                        <a:rPr lang="en-US" sz="1400" b="0" dirty="0" smtClean="0"/>
                        <a:t>bank’s information to the public </a:t>
                      </a:r>
                      <a:endParaRPr lang="en-US" sz="1400" b="0" dirty="0" smtClean="0"/>
                    </a:p>
                  </a:txBody>
                  <a:tcPr/>
                </a:tc>
                <a:tc>
                  <a:txBody>
                    <a:bodyPr/>
                    <a:lstStyle/>
                    <a:p>
                      <a:pPr marL="285750" indent="-285750">
                        <a:buFont typeface="Arial" panose="020B0604020202020204" pitchFamily="34" charset="0"/>
                        <a:buChar char="•"/>
                      </a:pPr>
                      <a:r>
                        <a:rPr lang="en-US" sz="1400" dirty="0" smtClean="0"/>
                        <a:t>services provided by the bank</a:t>
                      </a:r>
                      <a:endParaRPr lang="en-US" sz="1400" dirty="0" smtClean="0"/>
                    </a:p>
                    <a:p>
                      <a:pPr marL="285750" indent="-285750">
                        <a:buFont typeface="Arial" panose="020B0604020202020204" pitchFamily="34" charset="0"/>
                        <a:buChar char="•"/>
                      </a:pPr>
                      <a:r>
                        <a:rPr lang="en-US" sz="1400" dirty="0" smtClean="0"/>
                        <a:t>banks executive information</a:t>
                      </a:r>
                      <a:endParaRPr lang="en-US" sz="1400" dirty="0" smtClean="0"/>
                    </a:p>
                    <a:p>
                      <a:pPr marL="285750" indent="-285750">
                        <a:buFont typeface="Arial" panose="020B0604020202020204" pitchFamily="34" charset="0"/>
                        <a:buChar char="•"/>
                      </a:pPr>
                      <a:r>
                        <a:rPr lang="en-US" sz="1400" dirty="0" smtClean="0"/>
                        <a:t>forex bureaus</a:t>
                      </a:r>
                      <a:endParaRPr lang="en-US" sz="1400" dirty="0" smtClean="0"/>
                    </a:p>
                    <a:p>
                      <a:pPr marL="285750" indent="-285750">
                        <a:buFont typeface="Arial" panose="020B0604020202020204" pitchFamily="34" charset="0"/>
                        <a:buChar char="•"/>
                      </a:pPr>
                      <a:r>
                        <a:rPr lang="en-US" sz="1400" dirty="0" smtClean="0"/>
                        <a:t>Banks atms, branchs, pos machines</a:t>
                      </a:r>
                      <a:endParaRPr lang="en-US" sz="1400" dirty="0" smtClean="0"/>
                    </a:p>
                  </a:txBody>
                  <a:tcPr/>
                </a:tc>
              </a:tr>
              <a:tr h="1036564">
                <a:tc>
                  <a:txBody>
                    <a:bodyPr/>
                    <a:lstStyle/>
                    <a:p>
                      <a:r>
                        <a:rPr lang="en-US" sz="1600" b="1" dirty="0" smtClean="0"/>
                        <a:t>15. </a:t>
                      </a:r>
                      <a:endParaRPr lang="en-US" sz="1600" b="1" dirty="0"/>
                    </a:p>
                  </a:txBody>
                  <a:tcPr/>
                </a:tc>
                <a:tc>
                  <a:txBody>
                    <a:bodyPr/>
                    <a:lstStyle/>
                    <a:p>
                      <a:r>
                        <a:rPr lang="en-US" sz="1600" b="1" dirty="0" smtClean="0"/>
                        <a:t>Bank communication portal</a:t>
                      </a:r>
                      <a:endParaRPr lang="en-US" sz="16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automates banks communication</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communication with indoviduals</a:t>
                      </a:r>
                      <a:endParaRPr lang="en-US" sz="1400" kern="1200" baseline="0" dirty="0" smtClean="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communication to group of employees</a:t>
                      </a:r>
                      <a:endParaRPr lang="en-US" sz="1400" kern="1200" baseline="0" dirty="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54300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algn="l"/>
            <a:r>
              <a:rPr lang="en-US" b="1" dirty="0" smtClean="0">
                <a:solidFill>
                  <a:srgbClr val="FFFF00"/>
                </a:solidFill>
              </a:rPr>
              <a:t>	</a:t>
            </a:r>
            <a:r>
              <a:rPr lang="en-US" b="1" dirty="0"/>
              <a:t> </a:t>
            </a:r>
            <a:r>
              <a:rPr lang="en-US" sz="3600" b="1" dirty="0" smtClean="0">
                <a:solidFill>
                  <a:srgbClr val="FFC000"/>
                </a:solidFill>
              </a:rPr>
              <a:t>Cont’d</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447801"/>
          <a:ext cx="8801100" cy="5736835"/>
        </p:xfrm>
        <a:graphic>
          <a:graphicData uri="http://schemas.openxmlformats.org/drawingml/2006/table">
            <a:tbl>
              <a:tblPr firstRow="1" bandRow="1">
                <a:tableStyleId>{8799B23B-EC83-4686-B30A-512413B5E67A}</a:tableStyleId>
              </a:tblPr>
              <a:tblGrid>
                <a:gridCol w="584144"/>
                <a:gridCol w="1911406"/>
                <a:gridCol w="2438400"/>
                <a:gridCol w="3867150"/>
              </a:tblGrid>
              <a:tr h="318038">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063625">
                <a:tc>
                  <a:txBody>
                    <a:bodyPr/>
                    <a:lstStyle/>
                    <a:p>
                      <a:r>
                        <a:rPr lang="en-US" sz="1200" kern="1200" dirty="0" smtClean="0">
                          <a:solidFill>
                            <a:schemeClr val="tx1"/>
                          </a:solidFill>
                          <a:latin typeface="+mn-lt"/>
                          <a:ea typeface="+mn-ea"/>
                          <a:cs typeface="+mn-cs"/>
                        </a:rPr>
                        <a:t>16.</a:t>
                      </a:r>
                      <a:endParaRPr lang="en-US" sz="1200" kern="1200" dirty="0">
                        <a:solidFill>
                          <a:schemeClr val="tx1"/>
                        </a:solidFill>
                        <a:latin typeface="+mn-lt"/>
                        <a:ea typeface="+mn-ea"/>
                        <a:cs typeface="+mn-cs"/>
                      </a:endParaRPr>
                    </a:p>
                  </a:txBody>
                  <a:tcPr/>
                </a:tc>
                <a:tc>
                  <a:txBody>
                    <a:bodyPr/>
                    <a:lstStyle/>
                    <a:p>
                      <a:r>
                        <a:rPr lang="en-US" sz="1400" b="1" dirty="0" smtClean="0"/>
                        <a:t>Internal vacancy management system</a:t>
                      </a:r>
                      <a:endParaRPr lang="en-US" sz="14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400" kern="1200" dirty="0" smtClean="0">
                          <a:solidFill>
                            <a:schemeClr val="tx1"/>
                          </a:solidFill>
                          <a:latin typeface="+mn-lt"/>
                          <a:ea typeface="+mn-ea"/>
                          <a:cs typeface="+mn-cs"/>
                        </a:rPr>
                        <a:t>automates the process of vanacy processing internally</a:t>
                      </a:r>
                      <a:endParaRPr lang="en-US" sz="1400" kern="1200" dirty="0" smtClean="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US" sz="1400" baseline="0" dirty="0" smtClean="0"/>
                        <a:t>vacancy information</a:t>
                      </a:r>
                      <a:endParaRPr lang="en-US" sz="1400" baseline="0" dirty="0" smtClean="0"/>
                    </a:p>
                    <a:p>
                      <a:pPr marL="285750" indent="-285750">
                        <a:buFont typeface="Arial" panose="020B0604020202020204" pitchFamily="34" charset="0"/>
                        <a:buChar char="•"/>
                      </a:pPr>
                      <a:r>
                        <a:rPr lang="en-US" sz="1400" baseline="0" dirty="0" smtClean="0"/>
                        <a:t>avilable vacancy managment</a:t>
                      </a:r>
                      <a:endParaRPr lang="en-US" sz="1400" baseline="0" dirty="0" smtClean="0"/>
                    </a:p>
                  </a:txBody>
                  <a:tcPr/>
                </a:tc>
              </a:tr>
              <a:tr h="853440">
                <a:tc>
                  <a:txBody>
                    <a:bodyPr/>
                    <a:lstStyle/>
                    <a:p>
                      <a:r>
                        <a:rPr lang="en-US" sz="1200" dirty="0" smtClean="0"/>
                        <a:t>17.</a:t>
                      </a:r>
                      <a:r>
                        <a:rPr lang="en-US" sz="1200" baseline="0" dirty="0" smtClean="0"/>
                        <a:t> </a:t>
                      </a:r>
                      <a:endParaRPr lang="en-US" sz="1200" dirty="0"/>
                    </a:p>
                  </a:txBody>
                  <a:tcPr/>
                </a:tc>
                <a:tc>
                  <a:txBody>
                    <a:bodyPr/>
                    <a:lstStyle/>
                    <a:p>
                      <a:r>
                        <a:rPr lang="en-US" sz="1400" b="1" dirty="0"/>
                        <a:t>Leave managment system</a:t>
                      </a:r>
                      <a:endParaRPr lang="en-US" sz="1400" b="1" dirty="0"/>
                    </a:p>
                  </a:txBody>
                  <a:tcPr/>
                </a:tc>
                <a:tc>
                  <a:txBody>
                    <a:bodyPr/>
                    <a:lstStyle/>
                    <a:p>
                      <a:pPr algn="just"/>
                      <a:r>
                        <a:rPr lang="en-US" sz="1400" b="0" dirty="0"/>
                        <a:t>automates the entire employee leave managment </a:t>
                      </a:r>
                      <a:endParaRPr lang="en-US" sz="1400" b="0" dirty="0"/>
                    </a:p>
                  </a:txBody>
                  <a:tcPr/>
                </a:tc>
                <a:tc>
                  <a:txBody>
                    <a:bodyPr/>
                    <a:lstStyle/>
                    <a:p>
                      <a:pPr marL="285750" indent="-285750">
                        <a:buFont typeface="Arial" panose="020B0604020202020204" pitchFamily="34" charset="0"/>
                        <a:buChar char="•"/>
                      </a:pPr>
                      <a:r>
                        <a:rPr lang="en-US" sz="1400" dirty="0"/>
                        <a:t>employee leave balance</a:t>
                      </a:r>
                      <a:endParaRPr lang="en-US" sz="1400" dirty="0"/>
                    </a:p>
                    <a:p>
                      <a:pPr marL="285750" indent="-285750">
                        <a:buFont typeface="Arial" panose="020B0604020202020204" pitchFamily="34" charset="0"/>
                        <a:buChar char="•"/>
                      </a:pPr>
                      <a:r>
                        <a:rPr lang="en-US" sz="1400" dirty="0"/>
                        <a:t>leave request</a:t>
                      </a:r>
                      <a:endParaRPr lang="en-US" sz="1400" dirty="0"/>
                    </a:p>
                    <a:p>
                      <a:pPr marL="285750" indent="-285750">
                        <a:buFont typeface="Arial" panose="020B0604020202020204" pitchFamily="34" charset="0"/>
                        <a:buChar char="•"/>
                      </a:pPr>
                      <a:r>
                        <a:rPr lang="en-US" sz="1400" dirty="0"/>
                        <a:t>leave approvals</a:t>
                      </a:r>
                      <a:endParaRPr lang="en-US" sz="1400" dirty="0"/>
                    </a:p>
                  </a:txBody>
                  <a:tcPr/>
                </a:tc>
              </a:tr>
              <a:tr h="1098678">
                <a:tc>
                  <a:txBody>
                    <a:bodyPr/>
                    <a:lstStyle/>
                    <a:p>
                      <a:r>
                        <a:rPr lang="en-US" sz="1200" b="1" dirty="0" smtClean="0"/>
                        <a:t>18. </a:t>
                      </a:r>
                      <a:endParaRPr lang="en-US" sz="1200" b="1" dirty="0"/>
                    </a:p>
                  </a:txBody>
                  <a:tcPr/>
                </a:tc>
                <a:tc>
                  <a:txBody>
                    <a:bodyPr/>
                    <a:lstStyle/>
                    <a:p>
                      <a:r>
                        <a:rPr lang="en-US" sz="1400" b="1" dirty="0" smtClean="0"/>
                        <a:t>Stock management system</a:t>
                      </a:r>
                      <a:endParaRPr lang="en-US" sz="1400" b="1" dirty="0" smtClean="0"/>
                    </a:p>
                  </a:txBody>
                  <a:tcPr/>
                </a:tc>
                <a:tc>
                  <a:txBody>
                    <a:bodyPr/>
                    <a:lstStyle/>
                    <a:p>
                      <a:pPr algn="just"/>
                      <a:r>
                        <a:rPr lang="en-US" sz="1400" b="0" dirty="0" smtClean="0"/>
                        <a:t>automates bank’s assets recording and managing </a:t>
                      </a:r>
                      <a:endParaRPr lang="en-US" sz="1400" b="0" dirty="0" smtClean="0"/>
                    </a:p>
                  </a:txBody>
                  <a:tcPr/>
                </a:tc>
                <a:tc>
                  <a:txBody>
                    <a:bodyPr/>
                    <a:lstStyle/>
                    <a:p>
                      <a:pPr marL="285750" indent="-285750">
                        <a:buFont typeface="Arial" panose="020B0604020202020204" pitchFamily="34" charset="0"/>
                        <a:buChar char="•"/>
                      </a:pPr>
                      <a:r>
                        <a:rPr lang="en-US" sz="1400" dirty="0" smtClean="0"/>
                        <a:t>assets registration </a:t>
                      </a:r>
                      <a:endParaRPr lang="en-US" sz="1400" dirty="0" smtClean="0"/>
                    </a:p>
                    <a:p>
                      <a:pPr marL="285750" indent="-285750">
                        <a:buFont typeface="Arial" panose="020B0604020202020204" pitchFamily="34" charset="0"/>
                        <a:buChar char="•"/>
                      </a:pPr>
                      <a:r>
                        <a:rPr lang="en-US" sz="1400" dirty="0" smtClean="0"/>
                        <a:t>asset balance balance</a:t>
                      </a:r>
                      <a:endParaRPr lang="en-US" sz="1400" dirty="0" smtClean="0"/>
                    </a:p>
                    <a:p>
                      <a:pPr marL="285750" indent="-285750">
                        <a:buFont typeface="Arial" panose="020B0604020202020204" pitchFamily="34" charset="0"/>
                        <a:buChar char="•"/>
                      </a:pPr>
                      <a:r>
                        <a:rPr lang="en-US" sz="1400" dirty="0" smtClean="0"/>
                        <a:t>asset ownership</a:t>
                      </a:r>
                      <a:endParaRPr lang="en-US" sz="1400" dirty="0" smtClean="0"/>
                    </a:p>
                  </a:txBody>
                  <a:tcPr/>
                </a:tc>
              </a:tr>
              <a:tr h="1036564">
                <a:tc>
                  <a:txBody>
                    <a:bodyPr/>
                    <a:lstStyle/>
                    <a:p>
                      <a:r>
                        <a:rPr lang="en-US" sz="1600" b="1" dirty="0" smtClean="0"/>
                        <a:t>19. </a:t>
                      </a:r>
                      <a:endParaRPr lang="en-US" sz="1600" b="1" dirty="0"/>
                    </a:p>
                  </a:txBody>
                  <a:tcPr/>
                </a:tc>
                <a:tc>
                  <a:txBody>
                    <a:bodyPr/>
                    <a:lstStyle/>
                    <a:p>
                      <a:r>
                        <a:rPr lang="en-US" sz="1600" b="1" dirty="0" smtClean="0"/>
                        <a:t>Portal</a:t>
                      </a:r>
                      <a:endParaRPr lang="en-US" sz="16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entry point to other systems</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gateway to other inhouse developed applications</a:t>
                      </a:r>
                      <a:endParaRPr lang="en-US" sz="1400" kern="1200" baseline="0" dirty="0">
                        <a:solidFill>
                          <a:schemeClr val="tx1"/>
                        </a:solidFill>
                        <a:latin typeface="+mn-lt"/>
                        <a:ea typeface="+mn-ea"/>
                        <a:cs typeface="+mn-cs"/>
                      </a:endParaRPr>
                    </a:p>
                  </a:txBody>
                  <a:tcPr/>
                </a:tc>
              </a:tr>
              <a:tr h="1036564">
                <a:tc>
                  <a:txBody>
                    <a:bodyPr/>
                    <a:lstStyle/>
                    <a:p>
                      <a:pPr>
                        <a:buNone/>
                      </a:pPr>
                      <a:r>
                        <a:rPr lang="en-US" sz="1600" b="1" dirty="0"/>
                        <a:t>20</a:t>
                      </a:r>
                      <a:endParaRPr lang="en-US" sz="1600" b="1" dirty="0"/>
                    </a:p>
                  </a:txBody>
                  <a:tcPr/>
                </a:tc>
                <a:tc>
                  <a:txBody>
                    <a:bodyPr/>
                    <a:lstStyle/>
                    <a:p>
                      <a:pPr>
                        <a:buNone/>
                      </a:pPr>
                      <a:r>
                        <a:rPr lang="en-US" sz="1600" b="1" dirty="0" smtClean="0"/>
                        <a:t>Core banking </a:t>
                      </a:r>
                      <a:endParaRPr lang="en-US" sz="16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automate the entire core banking business process</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dirty="0" smtClean="0">
                          <a:solidFill>
                            <a:schemeClr val="tx1"/>
                          </a:solidFill>
                          <a:latin typeface="+mn-lt"/>
                          <a:ea typeface="+mn-ea"/>
                          <a:cs typeface="+mn-cs"/>
                        </a:rPr>
                        <a:t>Enhanced productivity</a:t>
                      </a:r>
                      <a:endParaRPr lang="en-US" sz="1400" kern="1200" dirty="0" smtClean="0">
                        <a:solidFill>
                          <a:schemeClr val="tx1"/>
                        </a:solidFill>
                        <a:latin typeface="+mn-lt"/>
                        <a:ea typeface="+mn-ea"/>
                        <a:cs typeface="+mn-cs"/>
                      </a:endParaRPr>
                    </a:p>
                    <a:p>
                      <a:pPr marL="285750" marR="0" lvl="0" indent="-285750" algn="l" defTabSz="914400" rtl="0" eaLnBrk="1" latinLnBrk="0" hangingPunct="1">
                        <a:lnSpc>
                          <a:spcPct val="115000"/>
                        </a:lnSpc>
                        <a:spcBef>
                          <a:spcPts val="0"/>
                        </a:spcBef>
                        <a:spcAft>
                          <a:spcPts val="1000"/>
                        </a:spcAft>
                        <a:buSzPts val="1000"/>
                        <a:buFont typeface="Arial" panose="020B0604020202020204" pitchFamily="34" charset="0"/>
                        <a:buChar char="•"/>
                        <a:tabLst>
                          <a:tab pos="457200" algn="l"/>
                        </a:tabLst>
                      </a:pPr>
                      <a:r>
                        <a:rPr lang="en-US" sz="1400" kern="1200" dirty="0" smtClean="0">
                          <a:solidFill>
                            <a:schemeClr val="tx1"/>
                          </a:solidFill>
                          <a:latin typeface="+mn-lt"/>
                          <a:ea typeface="+mn-ea"/>
                          <a:cs typeface="+mn-cs"/>
                        </a:rPr>
                        <a:t>24/7 access to banking services</a:t>
                      </a:r>
                      <a:endParaRPr lang="en-US" sz="1400" kern="1200" dirty="0" smtClean="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dirty="0" smtClean="0">
                          <a:solidFill>
                            <a:schemeClr val="tx1"/>
                          </a:solidFill>
                          <a:latin typeface="+mn-lt"/>
                          <a:ea typeface="+mn-ea"/>
                          <a:cs typeface="+mn-cs"/>
                        </a:rPr>
                        <a:t>Lower operational costs</a:t>
                      </a:r>
                      <a:endParaRPr lang="en-US" sz="1400" kern="1200" dirty="0" smtClean="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dirty="0" smtClean="0">
                          <a:solidFill>
                            <a:schemeClr val="tx1"/>
                          </a:solidFill>
                          <a:latin typeface="+mn-lt"/>
                          <a:ea typeface="+mn-ea"/>
                          <a:cs typeface="+mn-cs"/>
                        </a:rPr>
                        <a:t>Multiple currencies </a:t>
                      </a:r>
                      <a:endParaRPr lang="en-US" sz="1400" kern="1200" dirty="0" smtClean="0">
                        <a:solidFill>
                          <a:schemeClr val="tx1"/>
                        </a:solidFill>
                        <a:latin typeface="+mn-lt"/>
                        <a:ea typeface="+mn-ea"/>
                        <a:cs typeface="+mn-cs"/>
                      </a:endParaRPr>
                    </a:p>
                    <a:p>
                      <a:pPr marL="0" marR="0" lvl="0" indent="0">
                        <a:lnSpc>
                          <a:spcPct val="115000"/>
                        </a:lnSpc>
                        <a:spcBef>
                          <a:spcPts val="0"/>
                        </a:spcBef>
                        <a:spcAft>
                          <a:spcPts val="1000"/>
                        </a:spcAft>
                        <a:buSzPts val="1000"/>
                        <a:buFont typeface="Symbol" panose="05050102010706020507"/>
                        <a:buNone/>
                        <a:tabLst>
                          <a:tab pos="457200" algn="l"/>
                        </a:tabLst>
                      </a:pPr>
                      <a:endParaRPr lang="en-US" sz="1400" kern="1200" baseline="0" dirty="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sz="3555" b="1" dirty="0" smtClean="0">
                <a:solidFill>
                  <a:srgbClr val="FFC000"/>
                </a:solidFill>
                <a:latin typeface="+mn-lt"/>
                <a:ea typeface="+mn-ea"/>
                <a:cs typeface="+mn-cs"/>
              </a:rPr>
              <a:t>Initiatives </a:t>
            </a:r>
            <a:r>
              <a:rPr lang="en-US" sz="3555" b="1" dirty="0">
                <a:solidFill>
                  <a:srgbClr val="FFC000"/>
                </a:solidFill>
                <a:latin typeface="+mn-lt"/>
                <a:ea typeface="+mn-ea"/>
                <a:cs typeface="+mn-cs"/>
              </a:rPr>
              <a:t>under </a:t>
            </a:r>
            <a:r>
              <a:rPr lang="en-US" sz="3555" b="1" dirty="0" smtClean="0">
                <a:solidFill>
                  <a:srgbClr val="FFC000"/>
                </a:solidFill>
              </a:rPr>
              <a:t>implementation/in progress</a:t>
            </a:r>
            <a:endParaRPr lang="en-US" sz="3555" b="1" dirty="0">
              <a:solidFill>
                <a:srgbClr val="FFC000"/>
              </a:solidFill>
              <a:latin typeface="+mn-lt"/>
              <a:ea typeface="+mn-ea"/>
              <a:cs typeface="+mn-cs"/>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
        <p:nvSpPr>
          <p:cNvPr id="4" name="TextBox 3"/>
          <p:cNvSpPr txBox="1"/>
          <p:nvPr/>
        </p:nvSpPr>
        <p:spPr>
          <a:xfrm>
            <a:off x="275230" y="1676400"/>
            <a:ext cx="8534400" cy="452431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Development of NIB - engineering valuation system.</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Development of NIB - Lookup Manager</a:t>
            </a:r>
            <a:endParaRPr lang="en-US"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Srum/Agile project managment template standard preparation</a:t>
            </a:r>
            <a:endParaRPr lang="en-US"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Product backlog template standard</a:t>
            </a:r>
            <a:endParaRPr lang="en-US"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sprint planning template standard</a:t>
            </a:r>
            <a:endParaRPr lang="en-US"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burndown chart template </a:t>
            </a:r>
            <a:r>
              <a:rPr lang="en-US" sz="1600" dirty="0" smtClean="0">
                <a:latin typeface="Arial" panose="020B0604020202020204" pitchFamily="34" charset="0"/>
                <a:cs typeface="Arial" panose="020B0604020202020204" pitchFamily="34" charset="0"/>
              </a:rPr>
              <a:t>standard</a:t>
            </a:r>
            <a:endParaRPr lang="en-US" sz="1600"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COB </a:t>
            </a:r>
            <a:r>
              <a:rPr lang="en-US" sz="1600" dirty="0">
                <a:latin typeface="Arial" panose="020B0604020202020204" pitchFamily="34" charset="0"/>
                <a:cs typeface="Arial" panose="020B0604020202020204" pitchFamily="34" charset="0"/>
              </a:rPr>
              <a:t>&amp; System Monitoring tool is under Financial Evaluation. </a:t>
            </a:r>
            <a:endParaRPr lang="en-US" sz="1600" dirty="0" smtClean="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LOS </a:t>
            </a:r>
            <a:r>
              <a:rPr lang="en-US" sz="1600" dirty="0">
                <a:latin typeface="Arial" panose="020B0604020202020204" pitchFamily="34" charset="0"/>
                <a:cs typeface="Arial" panose="020B0604020202020204" pitchFamily="34" charset="0"/>
              </a:rPr>
              <a:t>and IFB is under technical evaluation</a:t>
            </a:r>
            <a:endParaRPr lang="en-US" sz="1600" dirty="0">
              <a:latin typeface="Arial" panose="020B0604020202020204" pitchFamily="34" charset="0"/>
              <a:cs typeface="Arial" panose="020B0604020202020204" pitchFamily="34" charset="0"/>
              <a:sym typeface="+mn-ea"/>
            </a:endParaRPr>
          </a:p>
          <a:p>
            <a:pPr algn="just">
              <a:lnSpc>
                <a:spcPct val="200000"/>
              </a:lnSpc>
            </a:pPr>
            <a:endParaRPr lang="en-US" sz="16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Initiatives </a:t>
            </a:r>
            <a:r>
              <a:rPr lang="en-US" b="1" dirty="0">
                <a:solidFill>
                  <a:srgbClr val="FFC000"/>
                </a:solidFill>
                <a:latin typeface="+mn-lt"/>
                <a:ea typeface="+mn-ea"/>
                <a:cs typeface="+mn-cs"/>
              </a:rPr>
              <a:t>under plan</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676400"/>
            <a:ext cx="8382000" cy="5059363"/>
          </a:xfrm>
        </p:spPr>
        <p:txBody>
          <a:bodyPr>
            <a:normAutofit fontScale="87500" lnSpcReduction="10000"/>
          </a:bodyPr>
          <a:lstStyle/>
          <a:p>
            <a:pPr algn="just">
              <a:lnSpc>
                <a:spcPct val="170000"/>
              </a:lnSpc>
            </a:pPr>
            <a:r>
              <a:rPr lang="en-US" sz="1800" dirty="0">
                <a:solidFill>
                  <a:schemeClr val="tx1"/>
                </a:solidFill>
                <a:latin typeface="Arial" panose="020B0604020202020204" pitchFamily="34" charset="0"/>
                <a:cs typeface="Arial" panose="020B0604020202020204" pitchFamily="34" charset="0"/>
                <a:sym typeface="+mn-ea"/>
              </a:rPr>
              <a:t>Periodically review and update policies and procedures against gaps identified and best practices</a:t>
            </a:r>
            <a:r>
              <a:rPr lang="en-US" sz="1800" dirty="0" smtClean="0">
                <a:solidFill>
                  <a:schemeClr val="tx1"/>
                </a:solidFill>
                <a:latin typeface="Arial" panose="020B0604020202020204" pitchFamily="34" charset="0"/>
                <a:cs typeface="Arial" panose="020B0604020202020204" pitchFamily="34" charset="0"/>
                <a:sym typeface="+mn-ea"/>
              </a:rPr>
              <a:t>.</a:t>
            </a:r>
            <a:endParaRPr lang="en-US" sz="1800" dirty="0" smtClean="0">
              <a:solidFill>
                <a:schemeClr val="tx1"/>
              </a:solidFill>
              <a:latin typeface="Arial" panose="020B0604020202020204" pitchFamily="34" charset="0"/>
              <a:cs typeface="Arial" panose="020B0604020202020204" pitchFamily="34" charset="0"/>
              <a:sym typeface="+mn-ea"/>
            </a:endParaRPr>
          </a:p>
          <a:p>
            <a:pPr algn="just">
              <a:lnSpc>
                <a:spcPct val="170000"/>
              </a:lnSpc>
            </a:pPr>
            <a:r>
              <a:rPr lang="en-US" sz="1800" dirty="0">
                <a:solidFill>
                  <a:schemeClr val="tx1"/>
                </a:solidFill>
                <a:latin typeface="Arial" panose="020B0604020202020204" pitchFamily="34" charset="0"/>
                <a:cs typeface="Arial" panose="020B0604020202020204" pitchFamily="34" charset="0"/>
                <a:sym typeface="+mn-ea"/>
              </a:rPr>
              <a:t>software development standard preparation</a:t>
            </a:r>
            <a:endParaRPr lang="en-US" sz="1800" dirty="0" smtClean="0">
              <a:solidFill>
                <a:schemeClr val="tx1"/>
              </a:solidFill>
              <a:latin typeface="Arial" panose="020B0604020202020204" pitchFamily="34" charset="0"/>
              <a:cs typeface="Arial" panose="020B0604020202020204" pitchFamily="34" charset="0"/>
            </a:endParaRPr>
          </a:p>
          <a:p>
            <a:pPr algn="just">
              <a:lnSpc>
                <a:spcPct val="170000"/>
              </a:lnSpc>
            </a:pPr>
            <a:r>
              <a:rPr lang="en-US" sz="1800" dirty="0">
                <a:solidFill>
                  <a:schemeClr val="tx1"/>
                </a:solidFill>
                <a:latin typeface="Arial" panose="020B0604020202020204" pitchFamily="34" charset="0"/>
                <a:cs typeface="Arial" panose="020B0604020202020204" pitchFamily="34" charset="0"/>
                <a:sym typeface="+mn-ea"/>
              </a:rPr>
              <a:t>Development of NIB - Securtity Manager.</a:t>
            </a:r>
            <a:endParaRPr lang="en-US" sz="1800" dirty="0">
              <a:solidFill>
                <a:schemeClr val="tx1"/>
              </a:solidFill>
              <a:latin typeface="Arial" panose="020B0604020202020204" pitchFamily="34" charset="0"/>
              <a:cs typeface="Arial" panose="020B0604020202020204" pitchFamily="34" charset="0"/>
              <a:sym typeface="+mn-ea"/>
            </a:endParaRPr>
          </a:p>
          <a:p>
            <a:pPr algn="just">
              <a:lnSpc>
                <a:spcPct val="170000"/>
              </a:lnSpc>
            </a:pPr>
            <a:r>
              <a:rPr lang="en-US" sz="1800" dirty="0">
                <a:solidFill>
                  <a:schemeClr val="tx1"/>
                </a:solidFill>
                <a:latin typeface="Arial" panose="020B0604020202020204" pitchFamily="34" charset="0"/>
                <a:cs typeface="Arial" panose="020B0604020202020204" pitchFamily="34" charset="0"/>
                <a:sym typeface="+mn-ea"/>
              </a:rPr>
              <a:t>Development of BOD - oustanding issue managment</a:t>
            </a:r>
            <a:endParaRPr lang="en-US" sz="1800" dirty="0">
              <a:solidFill>
                <a:schemeClr val="tx1"/>
              </a:solidFill>
              <a:latin typeface="Arial" panose="020B0604020202020204" pitchFamily="34" charset="0"/>
              <a:cs typeface="Arial" panose="020B0604020202020204" pitchFamily="34" charset="0"/>
              <a:sym typeface="+mn-ea"/>
            </a:endParaRPr>
          </a:p>
          <a:p>
            <a:pPr algn="just">
              <a:lnSpc>
                <a:spcPct val="170000"/>
              </a:lnSpc>
            </a:pPr>
            <a:r>
              <a:rPr lang="en-US" sz="1800" dirty="0">
                <a:solidFill>
                  <a:schemeClr val="tx1"/>
                </a:solidFill>
                <a:latin typeface="Arial" panose="020B0604020202020204" pitchFamily="34" charset="0"/>
                <a:cs typeface="Arial" panose="020B0604020202020204" pitchFamily="34" charset="0"/>
                <a:sym typeface="+mn-ea"/>
              </a:rPr>
              <a:t>Development of EMC - oustanding issue </a:t>
            </a:r>
            <a:r>
              <a:rPr lang="en-US" sz="1800" dirty="0" smtClean="0">
                <a:solidFill>
                  <a:schemeClr val="tx1"/>
                </a:solidFill>
                <a:latin typeface="Arial" panose="020B0604020202020204" pitchFamily="34" charset="0"/>
                <a:cs typeface="Arial" panose="020B0604020202020204" pitchFamily="34" charset="0"/>
                <a:sym typeface="+mn-ea"/>
              </a:rPr>
              <a:t>management</a:t>
            </a:r>
            <a:endParaRPr lang="en-US" sz="1800" dirty="0" smtClean="0">
              <a:solidFill>
                <a:schemeClr val="tx1"/>
              </a:solidFill>
              <a:latin typeface="Arial" panose="020B0604020202020204" pitchFamily="34" charset="0"/>
              <a:cs typeface="Arial" panose="020B0604020202020204" pitchFamily="34" charset="0"/>
              <a:sym typeface="+mn-ea"/>
            </a:endParaRPr>
          </a:p>
          <a:p>
            <a:pPr marL="285750" indent="-285750" algn="just">
              <a:lnSpc>
                <a:spcPct val="200000"/>
              </a:lnSpc>
            </a:pPr>
            <a:r>
              <a:rPr lang="en-US" sz="1800" dirty="0">
                <a:latin typeface="Arial" panose="020B0604020202020204" pitchFamily="34" charset="0"/>
                <a:cs typeface="Arial" panose="020B0604020202020204" pitchFamily="34" charset="0"/>
              </a:rPr>
              <a:t>Upgrade the CBS as per the vendor’s system upgrading requirement and service level agreement.</a:t>
            </a:r>
            <a:endParaRPr lang="en-US" sz="1800" dirty="0">
              <a:latin typeface="Arial" panose="020B0604020202020204" pitchFamily="34" charset="0"/>
              <a:cs typeface="Arial" panose="020B0604020202020204" pitchFamily="34" charset="0"/>
            </a:endParaRPr>
          </a:p>
          <a:p>
            <a:pPr marL="285750" indent="-285750" algn="just">
              <a:lnSpc>
                <a:spcPct val="200000"/>
              </a:lnSpc>
            </a:pPr>
            <a:r>
              <a:rPr lang="en-US" sz="1800" dirty="0">
                <a:latin typeface="Arial" panose="020B0604020202020204" pitchFamily="34" charset="0"/>
                <a:cs typeface="Arial" panose="020B0604020202020204" pitchFamily="34" charset="0"/>
              </a:rPr>
              <a:t>Finalize the implementation of remaining CBS Modules: [CRM implementation;  IFB Modules (such as PD module</a:t>
            </a:r>
            <a:r>
              <a:rPr lang="en-US" sz="1800" dirty="0" smtClean="0">
                <a:latin typeface="Arial" panose="020B0604020202020204" pitchFamily="34" charset="0"/>
                <a:cs typeface="Arial" panose="020B0604020202020204" pitchFamily="34" charset="0"/>
              </a:rPr>
              <a:t>)]</a:t>
            </a:r>
            <a:endParaRPr lang="en-US" sz="1800" dirty="0" smtClean="0">
              <a:solidFill>
                <a:srgbClr val="FF0000"/>
              </a:solidFill>
              <a:latin typeface="Arial" panose="020B0604020202020204" pitchFamily="34" charset="0"/>
              <a:cs typeface="Arial" panose="020B0604020202020204" pitchFamily="34" charset="0"/>
              <a:sym typeface="+mn-ea"/>
            </a:endParaRPr>
          </a:p>
          <a:p>
            <a:pPr algn="just">
              <a:lnSpc>
                <a:spcPct val="170000"/>
              </a:lnSpc>
            </a:pPr>
            <a:r>
              <a:rPr lang="en-US" sz="1800" dirty="0" smtClean="0">
                <a:solidFill>
                  <a:schemeClr val="tx1"/>
                </a:solidFill>
                <a:latin typeface="Arial" panose="020B0604020202020204" pitchFamily="34" charset="0"/>
                <a:cs typeface="Arial" panose="020B0604020202020204" pitchFamily="34" charset="0"/>
                <a:sym typeface="+mn-ea"/>
              </a:rPr>
              <a:t>Recruitment </a:t>
            </a:r>
            <a:r>
              <a:rPr lang="en-US" sz="1800" dirty="0">
                <a:solidFill>
                  <a:schemeClr val="tx1"/>
                </a:solidFill>
                <a:latin typeface="Arial" panose="020B0604020202020204" pitchFamily="34" charset="0"/>
                <a:cs typeface="Arial" panose="020B0604020202020204" pitchFamily="34" charset="0"/>
                <a:sym typeface="+mn-ea"/>
              </a:rPr>
              <a:t>of staffs for various positions of the </a:t>
            </a:r>
            <a:r>
              <a:rPr lang="en-US" sz="1800" dirty="0" smtClean="0">
                <a:solidFill>
                  <a:schemeClr val="tx1"/>
                </a:solidFill>
                <a:latin typeface="Arial" panose="020B0604020202020204" pitchFamily="34" charset="0"/>
                <a:cs typeface="Arial" panose="020B0604020202020204" pitchFamily="34" charset="0"/>
                <a:sym typeface="+mn-ea"/>
              </a:rPr>
              <a:t>department</a:t>
            </a:r>
            <a:endParaRPr lang="en-US" sz="1800" dirty="0" smtClean="0">
              <a:solidFill>
                <a:schemeClr val="tx1"/>
              </a:solidFill>
              <a:latin typeface="Arial" panose="020B0604020202020204" pitchFamily="34" charset="0"/>
              <a:cs typeface="Arial" panose="020B0604020202020204" pitchFamily="34" charset="0"/>
            </a:endParaRPr>
          </a:p>
          <a:p>
            <a:pPr algn="just">
              <a:lnSpc>
                <a:spcPct val="170000"/>
              </a:lnSpc>
            </a:pPr>
            <a:endParaRPr lang="en-US" sz="1800" dirty="0">
              <a:latin typeface="Arial" panose="020B0604020202020204" pitchFamily="34" charset="0"/>
              <a:cs typeface="Arial" panose="020B0604020202020204" pitchFamily="34" charset="0"/>
            </a:endParaRPr>
          </a:p>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 y="828596"/>
            <a:ext cx="915651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Cont’d</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457200" y="1524000"/>
            <a:ext cx="8458200" cy="5059363"/>
          </a:xfrm>
        </p:spPr>
        <p:txBody>
          <a:bodyPr>
            <a:noAutofit/>
          </a:bodyPr>
          <a:lstStyle/>
          <a:p>
            <a:pPr algn="just">
              <a:lnSpc>
                <a:spcPct val="170000"/>
              </a:lnSpc>
            </a:pPr>
            <a:r>
              <a:rPr lang="en-US" sz="1800" dirty="0">
                <a:latin typeface="Arial" panose="020B0604020202020204" pitchFamily="34" charset="0"/>
                <a:cs typeface="Arial" panose="020B0604020202020204" pitchFamily="34" charset="0"/>
              </a:rPr>
              <a:t>Enhance the CBS support </a:t>
            </a:r>
            <a:r>
              <a:rPr lang="en-US" sz="1800" dirty="0" smtClean="0">
                <a:latin typeface="Arial" panose="020B0604020202020204" pitchFamily="34" charset="0"/>
                <a:cs typeface="Arial" panose="020B0604020202020204" pitchFamily="34" charset="0"/>
              </a:rPr>
              <a:t>system by improving TT handling rates </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Provide access and user management support</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Periodically review of guidelines, policy and procedures</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Enhance </a:t>
            </a:r>
            <a:r>
              <a:rPr lang="en-US" sz="1800" dirty="0">
                <a:latin typeface="Arial" panose="020B0604020202020204" pitchFamily="34" charset="0"/>
                <a:cs typeface="Arial" panose="020B0604020202020204" pitchFamily="34" charset="0"/>
              </a:rPr>
              <a:t>CBS capability by deploying the patches sent based on business </a:t>
            </a:r>
            <a:r>
              <a:rPr lang="en-US" sz="1800" dirty="0" smtClean="0">
                <a:latin typeface="Arial" panose="020B0604020202020204" pitchFamily="34" charset="0"/>
                <a:cs typeface="Arial" panose="020B0604020202020204" pitchFamily="34" charset="0"/>
              </a:rPr>
              <a:t>requirements</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Timely close all issues posted on the core banking support portal</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Take backup whenever there exists a change </a:t>
            </a:r>
            <a:endParaRPr lang="en-US" sz="1800" dirty="0" smtClean="0">
              <a:latin typeface="Arial" panose="020B0604020202020204" pitchFamily="34" charset="0"/>
              <a:cs typeface="Arial" panose="020B0604020202020204" pitchFamily="34" charset="0"/>
            </a:endParaRPr>
          </a:p>
          <a:p>
            <a:pPr algn="just">
              <a:lnSpc>
                <a:spcPct val="170000"/>
              </a:lnSpc>
            </a:pPr>
            <a:r>
              <a:rPr lang="en-US" sz="1800" dirty="0" smtClean="0">
                <a:latin typeface="Arial" panose="020B0604020202020204" pitchFamily="34" charset="0"/>
                <a:cs typeface="Arial" panose="020B0604020202020204" pitchFamily="34" charset="0"/>
              </a:rPr>
              <a:t>Define </a:t>
            </a:r>
            <a:r>
              <a:rPr lang="en-US" sz="1800" dirty="0">
                <a:latin typeface="Arial" panose="020B0604020202020204" pitchFamily="34" charset="0"/>
                <a:cs typeface="Arial" panose="020B0604020202020204" pitchFamily="34" charset="0"/>
              </a:rPr>
              <a:t>appropriate technical trainings and on job knowledge transfer programs</a:t>
            </a:r>
            <a:endParaRPr lang="en-US" sz="1800" dirty="0">
              <a:latin typeface="Arial" panose="020B0604020202020204" pitchFamily="34" charset="0"/>
              <a:cs typeface="Arial" panose="020B0604020202020204" pitchFamily="34" charset="0"/>
            </a:endParaRPr>
          </a:p>
          <a:p>
            <a:pPr algn="just">
              <a:lnSpc>
                <a:spcPct val="170000"/>
              </a:lnSpc>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6397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rPr>
              <a:t>	</a:t>
            </a:r>
            <a:r>
              <a:rPr lang="en-US" b="1" dirty="0" smtClean="0">
                <a:solidFill>
                  <a:srgbClr val="FFC000"/>
                </a:solidFill>
              </a:rPr>
              <a:t>Cont’d</a:t>
            </a:r>
            <a:endParaRPr lang="en-US" b="1" dirty="0">
              <a:solidFill>
                <a:srgbClr val="FFC000"/>
              </a:solidFill>
            </a:endParaRPr>
          </a:p>
        </p:txBody>
      </p:sp>
      <p:sp>
        <p:nvSpPr>
          <p:cNvPr id="3" name="Content Placeholder 2"/>
          <p:cNvSpPr>
            <a:spLocks noGrp="1"/>
          </p:cNvSpPr>
          <p:nvPr>
            <p:ph idx="1"/>
          </p:nvPr>
        </p:nvSpPr>
        <p:spPr>
          <a:xfrm>
            <a:off x="457200" y="1524000"/>
            <a:ext cx="8534400" cy="5135563"/>
          </a:xfrm>
        </p:spPr>
        <p:txBody>
          <a:bodyPr>
            <a:noAutofit/>
          </a:bodyPr>
          <a:lstStyle/>
          <a:p>
            <a:pPr algn="just">
              <a:lnSpc>
                <a:spcPct val="150000"/>
              </a:lnSpc>
            </a:pPr>
            <a:r>
              <a:rPr lang="en-US" sz="1800" dirty="0" smtClean="0">
                <a:latin typeface="Arial" panose="020B0604020202020204" pitchFamily="34" charset="0"/>
                <a:cs typeface="Arial" panose="020B0604020202020204" pitchFamily="34" charset="0"/>
              </a:rPr>
              <a:t>Reduce </a:t>
            </a:r>
            <a:r>
              <a:rPr lang="en-US" sz="1800" dirty="0">
                <a:latin typeface="Arial" panose="020B0604020202020204" pitchFamily="34" charset="0"/>
                <a:cs typeface="Arial" panose="020B0604020202020204" pitchFamily="34" charset="0"/>
              </a:rPr>
              <a:t>down time </a:t>
            </a:r>
            <a:r>
              <a:rPr lang="en-US" sz="1800" dirty="0" smtClean="0">
                <a:latin typeface="Arial" panose="020B0604020202020204" pitchFamily="34" charset="0"/>
                <a:cs typeface="Arial" panose="020B0604020202020204" pitchFamily="34" charset="0"/>
              </a:rPr>
              <a:t>by performing regular monitoring</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Encourage </a:t>
            </a:r>
            <a:r>
              <a:rPr lang="en-US" sz="1800" dirty="0">
                <a:latin typeface="Arial" panose="020B0604020202020204" pitchFamily="34" charset="0"/>
                <a:cs typeface="Arial" panose="020B0604020202020204" pitchFamily="34" charset="0"/>
              </a:rPr>
              <a:t>staffs to </a:t>
            </a:r>
            <a:r>
              <a:rPr lang="en-US" sz="1800" dirty="0" smtClean="0">
                <a:latin typeface="Arial" panose="020B0604020202020204" pitchFamily="34" charset="0"/>
                <a:cs typeface="Arial" panose="020B0604020202020204" pitchFamily="34" charset="0"/>
              </a:rPr>
              <a:t>acquire </a:t>
            </a:r>
            <a:r>
              <a:rPr lang="en-US" sz="1800" dirty="0">
                <a:latin typeface="Arial" panose="020B0604020202020204" pitchFamily="34" charset="0"/>
                <a:cs typeface="Arial" panose="020B0604020202020204" pitchFamily="34" charset="0"/>
              </a:rPr>
              <a:t>new knowledge through peer-to-peer experience sharing as well as short term online courses.</a:t>
            </a:r>
            <a:endParaRPr lang="en-US" sz="1800" dirty="0" smtClean="0">
              <a:latin typeface="Arial" panose="020B0604020202020204" pitchFamily="34" charset="0"/>
              <a:cs typeface="Arial" panose="020B0604020202020204" pitchFamily="34" charset="0"/>
            </a:endParaRPr>
          </a:p>
          <a:p>
            <a:pPr lvl="0" algn="just">
              <a:lnSpc>
                <a:spcPct val="150000"/>
              </a:lnSpc>
            </a:pPr>
            <a:r>
              <a:rPr lang="en-US" sz="1800" dirty="0">
                <a:latin typeface="Arial" panose="020B0604020202020204" pitchFamily="34" charset="0"/>
                <a:cs typeface="Arial" panose="020B0604020202020204" pitchFamily="34" charset="0"/>
              </a:rPr>
              <a:t>Manage IT Costs within the planned Budget.</a:t>
            </a:r>
            <a:endParaRPr lang="en-US" sz="1800" dirty="0">
              <a:latin typeface="Arial" panose="020B0604020202020204" pitchFamily="34" charset="0"/>
              <a:cs typeface="Arial" panose="020B0604020202020204" pitchFamily="34" charset="0"/>
            </a:endParaRPr>
          </a:p>
          <a:p>
            <a:pPr lvl="0" algn="just">
              <a:lnSpc>
                <a:spcPct val="150000"/>
              </a:lnSpc>
            </a:pPr>
            <a:r>
              <a:rPr lang="en-US" sz="1800" dirty="0" smtClean="0">
                <a:latin typeface="Arial" panose="020B0604020202020204" pitchFamily="34" charset="0"/>
                <a:cs typeface="Arial" panose="020B0604020202020204" pitchFamily="34" charset="0"/>
              </a:rPr>
              <a:t>Implement </a:t>
            </a:r>
            <a:r>
              <a:rPr lang="en-US" sz="1800" dirty="0">
                <a:latin typeface="Arial" panose="020B0604020202020204" pitchFamily="34" charset="0"/>
                <a:cs typeface="Arial" panose="020B0604020202020204" pitchFamily="34" charset="0"/>
              </a:rPr>
              <a:t>policies and </a:t>
            </a:r>
            <a:r>
              <a:rPr lang="en-US" sz="1800" dirty="0" smtClean="0">
                <a:latin typeface="Arial" panose="020B0604020202020204" pitchFamily="34" charset="0"/>
                <a:cs typeface="Arial" panose="020B0604020202020204" pitchFamily="34" charset="0"/>
              </a:rPr>
              <a:t>procedures and guidelines.</a:t>
            </a:r>
            <a:endParaRPr lang="en-US" sz="1800" dirty="0" smtClean="0">
              <a:latin typeface="Arial" panose="020B0604020202020204" pitchFamily="34" charset="0"/>
              <a:cs typeface="Arial" panose="020B0604020202020204" pitchFamily="34" charset="0"/>
            </a:endParaRPr>
          </a:p>
          <a:p>
            <a:pPr lvl="0" algn="just">
              <a:lnSpc>
                <a:spcPct val="150000"/>
              </a:lnSpc>
            </a:pPr>
            <a:r>
              <a:rPr lang="en-US" sz="1800" dirty="0" smtClean="0">
                <a:latin typeface="Arial" panose="020B0604020202020204" pitchFamily="34" charset="0"/>
                <a:cs typeface="Arial" panose="020B0604020202020204" pitchFamily="34" charset="0"/>
              </a:rPr>
              <a:t>Apply planned restoration on the test environments</a:t>
            </a:r>
            <a:endParaRPr lang="en-US" sz="1800" dirty="0" smtClean="0">
              <a:latin typeface="Arial" panose="020B0604020202020204" pitchFamily="34" charset="0"/>
              <a:cs typeface="Arial" panose="020B0604020202020204" pitchFamily="34" charset="0"/>
            </a:endParaRPr>
          </a:p>
          <a:p>
            <a:pPr lvl="0" algn="just">
              <a:lnSpc>
                <a:spcPct val="150000"/>
              </a:lnSpc>
            </a:pPr>
            <a:endParaRPr lang="en-US" sz="1800" dirty="0" smtClean="0">
              <a:latin typeface="Arial" panose="020B0604020202020204" pitchFamily="34" charset="0"/>
              <a:cs typeface="Arial" panose="020B0604020202020204" pitchFamily="34" charset="0"/>
            </a:endParaRPr>
          </a:p>
          <a:p>
            <a:pPr marL="0" lvl="0" indent="0" algn="just">
              <a:lnSpc>
                <a:spcPct val="150000"/>
              </a:lnSpc>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0" algn="just">
              <a:lnSpc>
                <a:spcPct val="150000"/>
              </a:lnSpc>
            </a:pPr>
            <a:endParaRPr lang="en-US" sz="1800" dirty="0">
              <a:latin typeface="Arial" panose="020B0604020202020204" pitchFamily="34" charset="0"/>
              <a:cs typeface="Arial" panose="020B0604020202020204" pitchFamily="34" charset="0"/>
            </a:endParaRPr>
          </a:p>
          <a:p>
            <a:pPr marL="0" lvl="0" indent="0" algn="just">
              <a:lnSpc>
                <a:spcPct val="150000"/>
              </a:lnSpc>
              <a:buNone/>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In </a:t>
            </a:r>
            <a:r>
              <a:rPr lang="en-US" b="1" dirty="0">
                <a:solidFill>
                  <a:srgbClr val="FFC000"/>
                </a:solidFill>
                <a:latin typeface="+mn-lt"/>
                <a:ea typeface="+mn-ea"/>
                <a:cs typeface="+mn-cs"/>
              </a:rPr>
              <a:t>progress </a:t>
            </a:r>
            <a:r>
              <a:rPr lang="en-US" b="1" dirty="0" smtClean="0">
                <a:solidFill>
                  <a:srgbClr val="FFC000"/>
                </a:solidFill>
              </a:rPr>
              <a:t>projects</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228600" y="1600200"/>
            <a:ext cx="8610600" cy="5059363"/>
          </a:xfrm>
        </p:spPr>
        <p:txBody>
          <a:bodyPr>
            <a:normAutofit/>
          </a:bodyPr>
          <a:lstStyle/>
          <a:p>
            <a:pPr algn="just">
              <a:lnSpc>
                <a:spcPct val="150000"/>
              </a:lnSpc>
            </a:pPr>
            <a:r>
              <a:rPr lang="en-US" sz="2200" dirty="0">
                <a:latin typeface="+mj-lt"/>
                <a:cs typeface="Arial" panose="020B0604020202020204" pitchFamily="34" charset="0"/>
                <a:sym typeface="+mn-ea"/>
              </a:rPr>
              <a:t>Nib - Engineering valuation automation</a:t>
            </a:r>
            <a:r>
              <a:rPr lang="en-US" sz="2200" dirty="0" smtClean="0">
                <a:latin typeface="+mj-lt"/>
                <a:cs typeface="Arial" panose="020B0604020202020204" pitchFamily="34" charset="0"/>
              </a:rPr>
              <a:t>.</a:t>
            </a:r>
            <a:endParaRPr lang="en-US" sz="2200" dirty="0" smtClean="0">
              <a:latin typeface="+mj-lt"/>
              <a:cs typeface="Arial" panose="020B0604020202020204" pitchFamily="34" charset="0"/>
            </a:endParaRPr>
          </a:p>
          <a:p>
            <a:pPr algn="just">
              <a:lnSpc>
                <a:spcPct val="150000"/>
              </a:lnSpc>
            </a:pPr>
            <a:r>
              <a:rPr lang="en-US" sz="2200" dirty="0">
                <a:latin typeface="+mj-lt"/>
                <a:cs typeface="Arial" panose="020B0604020202020204" pitchFamily="34" charset="0"/>
              </a:rPr>
              <a:t>Nib- lookup automation</a:t>
            </a:r>
            <a:endParaRPr lang="en-US" sz="2200" dirty="0">
              <a:latin typeface="+mj-lt"/>
              <a:cs typeface="Arial" panose="020B0604020202020204" pitchFamily="34" charset="0"/>
            </a:endParaRPr>
          </a:p>
          <a:p>
            <a:pPr algn="just">
              <a:lnSpc>
                <a:spcPct val="150000"/>
              </a:lnSpc>
            </a:pPr>
            <a:r>
              <a:rPr lang="en-US" sz="2200" dirty="0">
                <a:latin typeface="+mj-lt"/>
                <a:cs typeface="Arial" panose="020B0604020202020204" pitchFamily="34" charset="0"/>
              </a:rPr>
              <a:t>Nib - security managmer automation</a:t>
            </a:r>
            <a:r>
              <a:rPr lang="en-US" sz="2200" dirty="0" smtClean="0">
                <a:latin typeface="+mj-lt"/>
                <a:cs typeface="Arial" panose="020B0604020202020204" pitchFamily="34" charset="0"/>
              </a:rPr>
              <a:t>;</a:t>
            </a:r>
            <a:endParaRPr lang="en-US" sz="2200" dirty="0" smtClean="0">
              <a:latin typeface="+mj-lt"/>
              <a:cs typeface="Arial" panose="020B0604020202020204" pitchFamily="34" charset="0"/>
            </a:endParaRPr>
          </a:p>
          <a:p>
            <a:pPr algn="just">
              <a:lnSpc>
                <a:spcPct val="150000"/>
              </a:lnSpc>
            </a:pPr>
            <a:r>
              <a:rPr lang="en-US" sz="2200" dirty="0" smtClean="0">
                <a:latin typeface="+mj-lt"/>
                <a:cs typeface="Arial" panose="020B0604020202020204" pitchFamily="34" charset="0"/>
              </a:rPr>
              <a:t>various business logic validation on CBS.</a:t>
            </a:r>
            <a:endParaRPr lang="en-US" sz="2200" dirty="0" smtClean="0">
              <a:latin typeface="+mj-lt"/>
              <a:cs typeface="Arial" panose="020B0604020202020204" pitchFamily="34" charset="0"/>
            </a:endParaRPr>
          </a:p>
          <a:p>
            <a:pPr algn="just">
              <a:lnSpc>
                <a:spcPct val="150000"/>
              </a:lnSpc>
            </a:pPr>
            <a:r>
              <a:rPr lang="en-US" sz="2200" dirty="0" smtClean="0">
                <a:latin typeface="+mj-lt"/>
                <a:cs typeface="Arial" panose="020B0604020202020204" pitchFamily="34" charset="0"/>
              </a:rPr>
              <a:t>Software development standard preparation</a:t>
            </a:r>
            <a:endParaRPr lang="en-US" sz="2200" dirty="0" smtClean="0">
              <a:latin typeface="+mj-lt"/>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algn="just"/>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685800"/>
          </a:xfr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rmAutofit fontScale="90000"/>
          </a:bodyPr>
          <a:lstStyle/>
          <a:p>
            <a:br>
              <a:rPr lang="en-US" b="1" dirty="0">
                <a:solidFill>
                  <a:srgbClr val="FFFF00"/>
                </a:solidFill>
              </a:rPr>
            </a:br>
            <a:r>
              <a:rPr lang="en-US" b="1" dirty="0" smtClean="0">
                <a:solidFill>
                  <a:srgbClr val="FFFF00"/>
                </a:solidFill>
              </a:rPr>
              <a:t>	</a:t>
            </a:r>
            <a:r>
              <a:rPr lang="en-US" b="1" dirty="0" smtClean="0">
                <a:solidFill>
                  <a:srgbClr val="FFC000"/>
                </a:solidFill>
              </a:rPr>
              <a:t>Accomplished </a:t>
            </a:r>
            <a:r>
              <a:rPr lang="en-US" b="1" dirty="0">
                <a:solidFill>
                  <a:srgbClr val="FFC000"/>
                </a:solidFill>
              </a:rPr>
              <a:t>tasks with challenges</a:t>
            </a:r>
            <a:br>
              <a:rPr lang="en-US" b="1" dirty="0">
                <a:solidFill>
                  <a:srgbClr val="FFFF00"/>
                </a:solidFill>
              </a:rPr>
            </a:br>
            <a:endParaRPr lang="en-US" b="1" dirty="0">
              <a:solidFill>
                <a:srgbClr val="FFFF00"/>
              </a:solidFill>
            </a:endParaRPr>
          </a:p>
        </p:txBody>
      </p:sp>
      <p:sp>
        <p:nvSpPr>
          <p:cNvPr id="3" name="Content Placeholder 2"/>
          <p:cNvSpPr>
            <a:spLocks noGrp="1"/>
          </p:cNvSpPr>
          <p:nvPr>
            <p:ph idx="1"/>
          </p:nvPr>
        </p:nvSpPr>
        <p:spPr>
          <a:xfrm>
            <a:off x="228600" y="1752600"/>
            <a:ext cx="8610600" cy="4830763"/>
          </a:xfrm>
        </p:spPr>
        <p:txBody>
          <a:bodyPr>
            <a:normAutofit/>
          </a:bodyPr>
          <a:lstStyle/>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scrum/agile product backlog standard/template prepartion.</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sym typeface="+mn-ea"/>
              </a:rPr>
              <a:t>scrum/agile </a:t>
            </a:r>
            <a:r>
              <a:rPr lang="en-US" sz="1800" dirty="0" smtClean="0">
                <a:latin typeface="Arial Unicode MS" pitchFamily="34" charset="-128"/>
                <a:ea typeface="Arial Unicode MS" pitchFamily="34" charset="-128"/>
                <a:cs typeface="Arial Unicode MS" pitchFamily="34" charset="-128"/>
              </a:rPr>
              <a:t>sprint planning standard/template prepration.</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sym typeface="+mn-ea"/>
              </a:rPr>
              <a:t>scrum/agile </a:t>
            </a:r>
            <a:r>
              <a:rPr lang="en-US" sz="1800" dirty="0">
                <a:latin typeface="Arial Unicode MS" pitchFamily="34" charset="-128"/>
                <a:ea typeface="Arial Unicode MS" pitchFamily="34" charset="-128"/>
                <a:cs typeface="Arial Unicode MS" pitchFamily="34" charset="-128"/>
              </a:rPr>
              <a:t>burn down chart standard.template preparation</a:t>
            </a:r>
            <a:r>
              <a:rPr lang="en-US" sz="1800" dirty="0" smtClean="0">
                <a:latin typeface="Arial Unicode MS" pitchFamily="34" charset="-128"/>
                <a:ea typeface="Arial Unicode MS" pitchFamily="34" charset="-128"/>
                <a:cs typeface="Arial Unicode MS" pitchFamily="34" charset="-128"/>
              </a:rPr>
              <a:t>.</a:t>
            </a:r>
            <a:endParaRPr lang="en-US" sz="1800" dirty="0" smtClean="0">
              <a:latin typeface="Arial Unicode MS" pitchFamily="34" charset="-128"/>
              <a:ea typeface="Arial Unicode MS" pitchFamily="34" charset="-128"/>
              <a:cs typeface="Arial Unicode MS" pitchFamily="34" charset="-128"/>
            </a:endParaRPr>
          </a:p>
          <a:p>
            <a:pPr lvl="0"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performance tuning of CBS.</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smtClean="0">
                <a:latin typeface="Arial Unicode MS" pitchFamily="34" charset="-128"/>
                <a:ea typeface="Arial Unicode MS" pitchFamily="34" charset="-128"/>
                <a:cs typeface="Arial Unicode MS" pitchFamily="34" charset="-128"/>
              </a:rPr>
              <a:t>implementaion of various business rules validation on CBS.</a:t>
            </a:r>
            <a:endParaRPr lang="en-US" sz="1800" dirty="0" smtClean="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daily COB operation on CBS.</a:t>
            </a:r>
            <a:endParaRPr lang="en-US" sz="1800" dirty="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daily monitoring of CBS</a:t>
            </a:r>
            <a:endParaRPr lang="en-US" sz="1800" dirty="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daily support of issues on CBS with limited man power</a:t>
            </a:r>
            <a:endParaRPr lang="en-US" sz="1800" dirty="0">
              <a:latin typeface="Arial Unicode MS" pitchFamily="34" charset="-128"/>
              <a:ea typeface="Arial Unicode MS" pitchFamily="34" charset="-128"/>
              <a:cs typeface="Arial Unicode MS" pitchFamily="34" charset="-128"/>
            </a:endParaRPr>
          </a:p>
          <a:p>
            <a:pPr algn="just">
              <a:lnSpc>
                <a:spcPct val="150000"/>
              </a:lnSpc>
              <a:buFont typeface="Wingdings" panose="05000000000000000000" pitchFamily="2" charset="2"/>
              <a:buChar char="Ø"/>
            </a:pPr>
            <a:r>
              <a:rPr lang="en-US" sz="1800" dirty="0">
                <a:latin typeface="Arial Unicode MS" pitchFamily="34" charset="-128"/>
                <a:ea typeface="Arial Unicode MS" pitchFamily="34" charset="-128"/>
                <a:cs typeface="Arial Unicode MS" pitchFamily="34" charset="-128"/>
              </a:rPr>
              <a:t>daily support of user’s issues other than CBS</a:t>
            </a:r>
            <a:endParaRPr lang="en-US" sz="1800" dirty="0">
              <a:latin typeface="Arial Unicode MS" pitchFamily="34" charset="-128"/>
              <a:ea typeface="Arial Unicode MS" pitchFamily="34" charset="-128"/>
              <a:cs typeface="Arial Unicode MS" pitchFamily="34" charset="-128"/>
            </a:endParaRPr>
          </a:p>
          <a:p>
            <a:pPr marL="0" indent="0" algn="just">
              <a:lnSpc>
                <a:spcPct val="150000"/>
              </a:lnSpc>
              <a:buNone/>
            </a:pPr>
            <a:endParaRPr lang="en-US" sz="1800" dirty="0">
              <a:latin typeface="Arial Unicode MS" pitchFamily="34" charset="-128"/>
              <a:ea typeface="Arial Unicode MS" pitchFamily="34" charset="-128"/>
              <a:cs typeface="Arial Unicode MS"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8" y="838200"/>
            <a:ext cx="9130352"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dirty="0" smtClean="0">
                <a:solidFill>
                  <a:srgbClr val="FFC000"/>
                </a:solidFill>
              </a:rPr>
              <a:t>Key </a:t>
            </a:r>
            <a:r>
              <a:rPr lang="en-US" dirty="0">
                <a:solidFill>
                  <a:srgbClr val="FFC000"/>
                </a:solidFill>
              </a:rPr>
              <a:t>Challenges</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0" y="1752600"/>
          <a:ext cx="8572500" cy="3220085"/>
        </p:xfrm>
        <a:graphic>
          <a:graphicData uri="http://schemas.openxmlformats.org/drawingml/2006/table">
            <a:tbl>
              <a:tblPr firstRow="1" firstCol="1" bandRow="1">
                <a:tableStyleId>{E8B1032C-EA38-4F05-BA0D-38AFFFC7BED3}</a:tableStyleId>
              </a:tblPr>
              <a:tblGrid>
                <a:gridCol w="8572500"/>
              </a:tblGrid>
              <a:tr h="3220085">
                <a:tc>
                  <a:txBody>
                    <a:bodyPr/>
                    <a:lstStyle/>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Shortage of man power specially at senior level</a:t>
                      </a:r>
                      <a:endParaRPr lang="en-US" sz="2000" b="0" dirty="0">
                        <a:solidFill>
                          <a:srgbClr val="FF0000"/>
                        </a:solidFill>
                        <a:effectLst/>
                      </a:endParaRPr>
                    </a:p>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Shortage of resources (like time and man power) to implement solutions</a:t>
                      </a:r>
                      <a:endParaRPr lang="en-US" sz="2000" b="0" dirty="0">
                        <a:solidFill>
                          <a:srgbClr val="FF0000"/>
                        </a:solidFill>
                        <a:effectLst/>
                      </a:endParaRPr>
                    </a:p>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Urgent and unplanned tasks</a:t>
                      </a:r>
                      <a:endParaRPr lang="en-US" sz="2000" b="0" dirty="0">
                        <a:solidFill>
                          <a:srgbClr val="FF0000"/>
                        </a:solidFill>
                        <a:effectLst/>
                      </a:endParaRPr>
                    </a:p>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Lack of written coding standard(s), project management methodologies, and documentation for existing solutions</a:t>
                      </a:r>
                      <a:endParaRPr lang="en-US" sz="2000" b="0" dirty="0">
                        <a:solidFill>
                          <a:srgbClr val="FF0000"/>
                        </a:solidFill>
                        <a:effectLst/>
                      </a:endParaRPr>
                    </a:p>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No standard technology(s) were set for development</a:t>
                      </a:r>
                      <a:endParaRPr lang="en-US" sz="2000" b="0" dirty="0">
                        <a:solidFill>
                          <a:srgbClr val="FF0000"/>
                        </a:solidFill>
                        <a:effectLst/>
                      </a:endParaRPr>
                    </a:p>
                    <a:p>
                      <a:pPr marL="342900" marR="0" indent="-342900">
                        <a:lnSpc>
                          <a:spcPct val="115000"/>
                        </a:lnSpc>
                        <a:spcBef>
                          <a:spcPts val="0"/>
                        </a:spcBef>
                        <a:spcAft>
                          <a:spcPts val="1000"/>
                        </a:spcAft>
                        <a:buFont typeface="Arial" panose="020B0604020202020204" pitchFamily="34" charset="0"/>
                        <a:buChar char="•"/>
                      </a:pPr>
                      <a:r>
                        <a:rPr lang="en-US" sz="2000" b="0" dirty="0">
                          <a:solidFill>
                            <a:srgbClr val="FF0000"/>
                          </a:solidFill>
                          <a:effectLst/>
                        </a:rPr>
                        <a:t>shortage of fixedline telephone to support business user’s issue</a:t>
                      </a:r>
                      <a:endParaRPr lang="en-US" sz="2000" b="0" dirty="0">
                        <a:solidFill>
                          <a:srgbClr val="FF0000"/>
                        </a:solidFill>
                        <a:effectLst/>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144000" cy="762000"/>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en-US" b="1" dirty="0" smtClean="0">
                <a:solidFill>
                  <a:srgbClr val="FFC000"/>
                </a:solidFill>
              </a:rPr>
              <a:t>			Contents</a:t>
            </a:r>
            <a:endParaRPr lang="en-US" b="1" dirty="0">
              <a:solidFill>
                <a:srgbClr val="FFC000"/>
              </a:solidFill>
            </a:endParaRPr>
          </a:p>
        </p:txBody>
      </p:sp>
      <p:sp>
        <p:nvSpPr>
          <p:cNvPr id="3" name="Content Placeholder 2"/>
          <p:cNvSpPr>
            <a:spLocks noGrp="1"/>
          </p:cNvSpPr>
          <p:nvPr>
            <p:ph idx="1"/>
          </p:nvPr>
        </p:nvSpPr>
        <p:spPr>
          <a:xfrm>
            <a:off x="457200" y="1981200"/>
            <a:ext cx="8229600" cy="4449763"/>
          </a:xfrm>
        </p:spPr>
        <p:txBody>
          <a:bodyPr>
            <a:normAutofit/>
          </a:bodyPr>
          <a:lstStyle/>
          <a:p>
            <a:pPr marL="514350" indent="-514350">
              <a:lnSpc>
                <a:spcPct val="150000"/>
              </a:lnSpc>
              <a:buAutoNum type="romanUcPeriod"/>
            </a:pPr>
            <a:r>
              <a:rPr lang="en-US" sz="2400" b="1" dirty="0" smtClean="0">
                <a:solidFill>
                  <a:schemeClr val="accent3">
                    <a:lumMod val="50000"/>
                  </a:schemeClr>
                </a:solidFill>
              </a:rPr>
              <a:t>Introduction </a:t>
            </a:r>
            <a:r>
              <a:rPr lang="en-US" sz="2400" b="1" dirty="0">
                <a:solidFill>
                  <a:schemeClr val="accent3">
                    <a:lumMod val="50000"/>
                  </a:schemeClr>
                </a:solidFill>
              </a:rPr>
              <a:t>of the </a:t>
            </a:r>
            <a:r>
              <a:rPr lang="en-US" sz="2400" b="1" dirty="0" smtClean="0">
                <a:solidFill>
                  <a:schemeClr val="accent3">
                    <a:lumMod val="50000"/>
                  </a:schemeClr>
                </a:solidFill>
              </a:rPr>
              <a:t>Department</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Key Operational </a:t>
            </a:r>
            <a:r>
              <a:rPr lang="en-US" sz="2400" b="1" dirty="0" smtClean="0">
                <a:solidFill>
                  <a:schemeClr val="accent3">
                    <a:lumMod val="50000"/>
                  </a:schemeClr>
                </a:solidFill>
              </a:rPr>
              <a:t>Duties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Portfolio of Core Banking </a:t>
            </a:r>
            <a:r>
              <a:rPr lang="en-US" sz="2400" b="1" dirty="0" smtClean="0">
                <a:solidFill>
                  <a:schemeClr val="accent3">
                    <a:lumMod val="50000"/>
                  </a:schemeClr>
                </a:solidFill>
              </a:rPr>
              <a:t>Systems/Services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Initiatives under </a:t>
            </a:r>
            <a:r>
              <a:rPr lang="en-US" sz="2400" b="1" dirty="0" smtClean="0">
                <a:solidFill>
                  <a:schemeClr val="accent3">
                    <a:lumMod val="50000"/>
                  </a:schemeClr>
                </a:solidFill>
              </a:rPr>
              <a:t>Implementation</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Initiatives under </a:t>
            </a:r>
            <a:r>
              <a:rPr lang="en-US" sz="2400" b="1" dirty="0" smtClean="0">
                <a:solidFill>
                  <a:schemeClr val="accent3">
                    <a:lumMod val="50000"/>
                  </a:schemeClr>
                </a:solidFill>
              </a:rPr>
              <a:t>Plan</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Key </a:t>
            </a:r>
            <a:r>
              <a:rPr lang="en-US" sz="2400" b="1" dirty="0" smtClean="0">
                <a:solidFill>
                  <a:schemeClr val="accent3">
                    <a:lumMod val="50000"/>
                  </a:schemeClr>
                </a:solidFill>
              </a:rPr>
              <a:t>Challenges</a:t>
            </a:r>
            <a:endParaRPr lang="en-US" sz="2400" b="1" dirty="0" smtClean="0">
              <a:solidFill>
                <a:schemeClr val="accent3">
                  <a:lumMod val="50000"/>
                </a:schemeClr>
              </a:solidFill>
            </a:endParaRPr>
          </a:p>
          <a:p>
            <a:pPr marL="514350" indent="-514350">
              <a:lnSpc>
                <a:spcPct val="150000"/>
              </a:lnSpc>
              <a:buAutoNum type="romanUcPeriod"/>
            </a:pPr>
            <a:r>
              <a:rPr lang="en-US" sz="2400" b="1" dirty="0">
                <a:solidFill>
                  <a:schemeClr val="accent3">
                    <a:lumMod val="50000"/>
                  </a:schemeClr>
                </a:solidFill>
              </a:rPr>
              <a:t>Way Forward</a:t>
            </a:r>
            <a:endParaRPr lang="en-US" sz="2400" b="1" dirty="0" smtClean="0">
              <a:solidFill>
                <a:schemeClr val="accent3">
                  <a:lumMod val="50000"/>
                </a:schemeClr>
              </a:solidFill>
            </a:endParaRPr>
          </a:p>
          <a:p>
            <a:pPr marL="514350" indent="-514350">
              <a:lnSpc>
                <a:spcPct val="150000"/>
              </a:lnSpc>
              <a:buAutoNum type="romanUcPeriod"/>
            </a:pPr>
            <a:endParaRPr lang="en-US" sz="2000" dirty="0"/>
          </a:p>
          <a:p>
            <a:pPr marL="0" indent="0">
              <a:lnSpc>
                <a:spcPct val="150000"/>
              </a:lnSpc>
              <a:buNone/>
            </a:pPr>
            <a:endParaRPr lang="en-US" sz="2000" dirty="0" smtClean="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6596"/>
            <a:ext cx="9144000" cy="9809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dirty="0" smtClean="0">
                <a:solidFill>
                  <a:srgbClr val="FFC000"/>
                </a:solidFill>
              </a:rPr>
              <a:t>Way  forward</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1" y="1752600"/>
          <a:ext cx="8572500" cy="4339336"/>
        </p:xfrm>
        <a:graphic>
          <a:graphicData uri="http://schemas.openxmlformats.org/drawingml/2006/table">
            <a:tbl>
              <a:tblPr firstRow="1" firstCol="1" bandRow="1">
                <a:tableStyleId>{E8B1032C-EA38-4F05-BA0D-38AFFFC7BED3}</a:tableStyleId>
              </a:tblPr>
              <a:tblGrid>
                <a:gridCol w="8572500"/>
              </a:tblGrid>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Project management methodologies has be set as scrum/agile.</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a:solidFill>
                            <a:schemeClr val="tx1"/>
                          </a:solidFill>
                          <a:effectLst/>
                          <a:latin typeface="Century Gothic" panose="020B0502020202020204"/>
                          <a:ea typeface="Calibri" panose="020F0502020204030204"/>
                          <a:cs typeface="Times New Roman" panose="02020603050405020304"/>
                        </a:rPr>
                        <a:t>Standard documents have been prepared for project management</a:t>
                      </a:r>
                      <a:endParaRPr lang="en-US" sz="1800" b="0" kern="120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a:solidFill>
                            <a:schemeClr val="tx1"/>
                          </a:solidFill>
                          <a:effectLst/>
                          <a:latin typeface="Century Gothic" panose="020B0502020202020204"/>
                          <a:ea typeface="Calibri" panose="020F0502020204030204"/>
                          <a:cs typeface="Times New Roman" panose="02020603050405020304"/>
                        </a:rPr>
                        <a:t>Proper technoologies/tech stacks for development has been set.</a:t>
                      </a:r>
                      <a:endParaRPr lang="en-US" sz="1800" b="0" kern="120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7620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additonal man power should be aviled</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533400">
                <a:tc>
                  <a:txBody>
                    <a:bodyPr/>
                    <a:lstStyle/>
                    <a:p>
                      <a:pPr marL="342900" marR="0" lvl="0" indent="-34290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upgrading CBS to latest version</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r h="533400">
                <a:tc>
                  <a:txBody>
                    <a:bodyPr/>
                    <a:lstStyle/>
                    <a:p>
                      <a:pPr marL="285750" marR="0" lvl="0" indent="-285750" algn="l" defTabSz="914400" rtl="0" eaLnBrk="1" latinLnBrk="0" hangingPunct="1">
                        <a:lnSpc>
                          <a:spcPct val="115000"/>
                        </a:lnSpc>
                        <a:spcBef>
                          <a:spcPts val="0"/>
                        </a:spcBef>
                        <a:spcAft>
                          <a:spcPts val="1000"/>
                        </a:spcAft>
                        <a:buFont typeface="Arial" panose="020B0604020202020204" pitchFamily="34" charset="0"/>
                        <a:buChar char="•"/>
                      </a:pPr>
                      <a:r>
                        <a:rPr lang="en-US" sz="1800" b="0" kern="1200" dirty="0">
                          <a:solidFill>
                            <a:schemeClr val="tx1"/>
                          </a:solidFill>
                          <a:effectLst/>
                          <a:latin typeface="Century Gothic" panose="020B0502020202020204"/>
                          <a:ea typeface="Calibri" panose="020F0502020204030204"/>
                          <a:cs typeface="Times New Roman" panose="02020603050405020304"/>
                        </a:rPr>
                        <a:t> incororate addtional modules to CBS</a:t>
                      </a:r>
                      <a:endParaRPr lang="en-US" sz="1800" b="0" kern="1200" dirty="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sz="4900" b="1" dirty="0" smtClean="0">
                <a:solidFill>
                  <a:srgbClr val="FFC000"/>
                </a:solidFill>
              </a:rPr>
              <a:t>cont’d</a:t>
            </a:r>
            <a:endParaRPr lang="en-US"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796"/>
            <a:ext cx="9144000" cy="980996"/>
          </a:xfrm>
          <a:prstGeom prst="rect">
            <a:avLst/>
          </a:prstGeom>
        </p:spPr>
      </p:pic>
      <p:graphicFrame>
        <p:nvGraphicFramePr>
          <p:cNvPr id="3" name="Table 2"/>
          <p:cNvGraphicFramePr>
            <a:graphicFrameLocks noGrp="1"/>
          </p:cNvGraphicFramePr>
          <p:nvPr/>
        </p:nvGraphicFramePr>
        <p:xfrm>
          <a:off x="342901" y="1752600"/>
          <a:ext cx="8572500" cy="4876798"/>
        </p:xfrm>
        <a:graphic>
          <a:graphicData uri="http://schemas.openxmlformats.org/drawingml/2006/table">
            <a:tbl>
              <a:tblPr firstRow="1" firstCol="1" bandRow="1">
                <a:tableStyleId>{E8B1032C-EA38-4F05-BA0D-38AFFFC7BED3}</a:tableStyleId>
              </a:tblPr>
              <a:tblGrid>
                <a:gridCol w="8572500"/>
              </a:tblGrid>
              <a:tr h="665018">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Make it simple or make a new user interface as fast as </a:t>
                      </a:r>
                      <a:r>
                        <a:rPr lang="en-US" sz="1800" b="0" dirty="0" smtClean="0">
                          <a:effectLst/>
                          <a:latin typeface="Century Gothic" panose="020B0502020202020204"/>
                          <a:ea typeface="Calibri" panose="020F0502020204030204"/>
                          <a:cs typeface="Times New Roman" panose="02020603050405020304"/>
                        </a:rPr>
                        <a:t>possible;</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Make the format like other banks' bank statements, and/or like the T24 </a:t>
                      </a:r>
                      <a:r>
                        <a:rPr lang="en-US" sz="1800" b="0" dirty="0" smtClean="0">
                          <a:effectLst/>
                          <a:latin typeface="Century Gothic" panose="020B0502020202020204"/>
                          <a:ea typeface="Calibri" panose="020F0502020204030204"/>
                          <a:cs typeface="Times New Roman" panose="02020603050405020304"/>
                        </a:rPr>
                        <a:t>statement;</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Promotional activities are aggressively needed nowadays, especially in social media </a:t>
                      </a:r>
                      <a:r>
                        <a:rPr lang="en-US" sz="1800" b="0" dirty="0" smtClean="0">
                          <a:effectLst/>
                          <a:latin typeface="Century Gothic" panose="020B0502020202020204"/>
                          <a:ea typeface="Calibri" panose="020F0502020204030204"/>
                          <a:cs typeface="Times New Roman" panose="02020603050405020304"/>
                        </a:rPr>
                        <a:t>streams;</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To attract and stay with us the corporate customers the new and enhanced system is required as the market is needed </a:t>
                      </a:r>
                      <a:r>
                        <a:rPr lang="en-US" sz="1800" b="0" dirty="0" smtClean="0">
                          <a:effectLst/>
                          <a:latin typeface="Century Gothic" panose="020B0502020202020204"/>
                          <a:ea typeface="Calibri" panose="020F0502020204030204"/>
                          <a:cs typeface="Times New Roman" panose="02020603050405020304"/>
                        </a:rPr>
                        <a:t>nowadays;</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marR="0" lvl="0" indent="-342900">
                        <a:lnSpc>
                          <a:spcPct val="115000"/>
                        </a:lnSpc>
                        <a:spcBef>
                          <a:spcPts val="0"/>
                        </a:spcBef>
                        <a:spcAft>
                          <a:spcPts val="1000"/>
                        </a:spcAft>
                        <a:buFont typeface="Arial" panose="020B0604020202020204" pitchFamily="34" charset="0"/>
                        <a:buChar char="•"/>
                      </a:pPr>
                      <a:r>
                        <a:rPr lang="en-US" sz="1800" b="0" dirty="0">
                          <a:effectLst/>
                          <a:latin typeface="Century Gothic" panose="020B0502020202020204"/>
                          <a:ea typeface="Calibri" panose="020F0502020204030204"/>
                          <a:cs typeface="Times New Roman" panose="02020603050405020304"/>
                        </a:rPr>
                        <a:t>Assign dedicated staff for digital products and create knowledge between </a:t>
                      </a:r>
                      <a:r>
                        <a:rPr lang="en-US" sz="1800" b="0" dirty="0" smtClean="0">
                          <a:effectLst/>
                          <a:latin typeface="Century Gothic" panose="020B0502020202020204"/>
                          <a:ea typeface="Calibri" panose="020F0502020204030204"/>
                          <a:cs typeface="Times New Roman" panose="02020603050405020304"/>
                        </a:rPr>
                        <a:t>staff;</a:t>
                      </a:r>
                      <a:endParaRPr lang="en-US" sz="2400" b="0" dirty="0">
                        <a:effectLst/>
                        <a:latin typeface="Calibri" panose="020F0502020204030204"/>
                        <a:ea typeface="Calibri" panose="020F0502020204030204"/>
                        <a:cs typeface="Times New Roman" panose="02020603050405020304"/>
                      </a:endParaRPr>
                    </a:p>
                  </a:txBody>
                  <a:tcPr marL="68580" marR="68580" marT="0" marB="0"/>
                </a:tc>
              </a:tr>
              <a:tr h="842356">
                <a:tc>
                  <a:txBody>
                    <a:bodyPr/>
                    <a:lstStyle/>
                    <a:p>
                      <a:pPr marL="342900" indent="-342900">
                        <a:lnSpc>
                          <a:spcPct val="150000"/>
                        </a:lnSpc>
                        <a:buFont typeface="Arial" panose="020B0604020202020204" pitchFamily="34" charset="0"/>
                        <a:buChar char="•"/>
                      </a:pPr>
                      <a:r>
                        <a:rPr lang="en-US" sz="1800" b="0" kern="1200" dirty="0" smtClean="0">
                          <a:solidFill>
                            <a:schemeClr val="tx1"/>
                          </a:solidFill>
                          <a:effectLst/>
                          <a:latin typeface="Century Gothic" panose="020B0502020202020204"/>
                          <a:ea typeface="Calibri" panose="020F0502020204030204"/>
                          <a:cs typeface="Times New Roman" panose="02020603050405020304"/>
                        </a:rPr>
                        <a:t>Implement Omni channel experience;</a:t>
                      </a:r>
                      <a:endParaRPr lang="en-US" sz="1800" b="0" kern="1200" dirty="0" smtClean="0">
                        <a:solidFill>
                          <a:schemeClr val="tx1"/>
                        </a:solidFill>
                        <a:effectLst/>
                        <a:latin typeface="Century Gothic" panose="020B0502020202020204"/>
                        <a:ea typeface="Calibri" panose="020F05020202040302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4825"/>
            <a:ext cx="9144000" cy="1279542"/>
          </a:xfrm>
          <a:prstGeom prst="rect">
            <a:avLst/>
          </a:prstGeom>
        </p:spPr>
      </p:pic>
      <p:pic>
        <p:nvPicPr>
          <p:cNvPr id="11" name="Picture 2"/>
          <p:cNvPicPr>
            <a:picLocks noChangeAspect="1" noChangeArrowheads="1"/>
          </p:cNvPicPr>
          <p:nvPr/>
        </p:nvPicPr>
        <p:blipFill>
          <a:blip r:embed="rId2" cstate="print"/>
          <a:srcRect/>
          <a:stretch>
            <a:fillRect/>
          </a:stretch>
        </p:blipFill>
        <p:spPr bwMode="auto">
          <a:xfrm>
            <a:off x="0" y="6400800"/>
            <a:ext cx="9144000" cy="533400"/>
          </a:xfrm>
          <a:prstGeom prst="rect">
            <a:avLst/>
          </a:prstGeom>
          <a:noFill/>
          <a:ln w="9525">
            <a:noFill/>
            <a:miter lim="800000"/>
            <a:headEnd/>
            <a:tailEnd/>
          </a:ln>
          <a:effectLst/>
        </p:spPr>
      </p:pic>
      <p:sp>
        <p:nvSpPr>
          <p:cNvPr id="5" name="Content Placeholder 2"/>
          <p:cNvSpPr txBox="1"/>
          <p:nvPr/>
        </p:nvSpPr>
        <p:spPr>
          <a:xfrm>
            <a:off x="1110467" y="2341130"/>
            <a:ext cx="6923066" cy="217574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US" sz="10900" b="1" dirty="0">
                <a:solidFill>
                  <a:srgbClr val="8A4D1F"/>
                </a:solidFill>
              </a:rPr>
              <a:t>Thank You</a:t>
            </a:r>
            <a:r>
              <a:rPr lang="en-US" sz="10900" b="1" dirty="0" smtClean="0">
                <a:solidFill>
                  <a:srgbClr val="8A4D1F"/>
                </a:solidFill>
              </a:rPr>
              <a:t>!</a:t>
            </a:r>
            <a:endParaRPr lang="en-US" sz="10900" b="1" dirty="0" smtClean="0">
              <a:solidFill>
                <a:srgbClr val="8A4D1F"/>
              </a:solidFill>
            </a:endParaRPr>
          </a:p>
          <a:p>
            <a:pPr algn="ctr"/>
            <a:endParaRPr lang="en-US" sz="5200" b="1" dirty="0">
              <a:solidFill>
                <a:srgbClr val="8A4D1F"/>
              </a:solidFill>
            </a:endParaRPr>
          </a:p>
        </p:txBody>
      </p:sp>
      <p:sp>
        <p:nvSpPr>
          <p:cNvPr id="2" name="TextBox 1"/>
          <p:cNvSpPr txBox="1"/>
          <p:nvPr/>
        </p:nvSpPr>
        <p:spPr>
          <a:xfrm>
            <a:off x="1201908" y="5623283"/>
            <a:ext cx="7073413" cy="584775"/>
          </a:xfrm>
          <a:prstGeom prst="rect">
            <a:avLst/>
          </a:prstGeom>
          <a:noFill/>
        </p:spPr>
        <p:txBody>
          <a:bodyPr wrap="square" rtlCol="0">
            <a:spAutoFit/>
          </a:bodyPr>
          <a:lstStyle/>
          <a:p>
            <a:pPr algn="ctr"/>
            <a:r>
              <a:rPr lang="en-US" sz="3200" b="1" dirty="0">
                <a:solidFill>
                  <a:srgbClr val="8A4D1F"/>
                </a:solidFill>
              </a:rPr>
              <a:t>Committed to Service Excellence </a:t>
            </a:r>
            <a:endParaRPr lang="en-US" sz="3200" b="1" dirty="0">
              <a:solidFill>
                <a:srgbClr val="8A4D1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a:solidFill>
                  <a:srgbClr val="FFFF00"/>
                </a:solidFill>
              </a:rPr>
              <a:t>	</a:t>
            </a:r>
            <a:r>
              <a:rPr lang="en-US" b="1" dirty="0" smtClean="0">
                <a:solidFill>
                  <a:srgbClr val="FFFF00"/>
                </a:solidFill>
              </a:rPr>
              <a:t>		</a:t>
            </a:r>
            <a:r>
              <a:rPr lang="en-US" b="1" dirty="0" smtClean="0">
                <a:solidFill>
                  <a:srgbClr val="FFC000"/>
                </a:solidFill>
                <a:latin typeface="+mn-lt"/>
                <a:ea typeface="+mn-ea"/>
                <a:cs typeface="+mn-cs"/>
              </a:rPr>
              <a:t>Introduction</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266700" y="1676401"/>
            <a:ext cx="8572500" cy="3886199"/>
          </a:xfrm>
        </p:spPr>
        <p:txBody>
          <a:bodyPr/>
          <a:lstStyle/>
          <a:p>
            <a:pPr marL="0" indent="0" algn="just">
              <a:lnSpc>
                <a:spcPct val="150000"/>
              </a:lnSpc>
              <a:buNone/>
            </a:pPr>
            <a:r>
              <a:rPr lang="en-US" sz="2000" dirty="0"/>
              <a:t>Based on the new structure of our bank the information systems has four departments core banking and business automation is one of the departments. “Core Banking and Business automation Department” have the following composition and role.  </a:t>
            </a:r>
            <a:endParaRPr lang="en-US" sz="2000" dirty="0"/>
          </a:p>
          <a:p>
            <a:pPr marL="0" indent="0" algn="just">
              <a:lnSpc>
                <a:spcPct val="150000"/>
              </a:lnSpc>
              <a:buNone/>
            </a:pPr>
            <a:endParaRPr lang="en-US" dirty="0" smtClean="0"/>
          </a:p>
          <a:p>
            <a:pPr algn="just">
              <a:lnSpc>
                <a:spcPct val="150000"/>
              </a:lnSpc>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6" name="Diagram 5"/>
          <p:cNvGraphicFramePr/>
          <p:nvPr/>
        </p:nvGraphicFramePr>
        <p:xfrm>
          <a:off x="955675" y="2414270"/>
          <a:ext cx="7045325" cy="2767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66700" y="5181600"/>
            <a:ext cx="8610600" cy="1322070"/>
          </a:xfrm>
          <a:prstGeom prst="rect">
            <a:avLst/>
          </a:prstGeom>
          <a:noFill/>
        </p:spPr>
        <p:txBody>
          <a:bodyPr wrap="square" rtlCol="0">
            <a:spAutoFit/>
          </a:bodyPr>
          <a:lstStyle/>
          <a:p>
            <a:pPr algn="just"/>
            <a:r>
              <a:rPr lang="en-US" sz="2000" dirty="0" smtClean="0"/>
              <a:t>Under the general supervision of deputy chief information system officer the department, plans, organize directs, implements and controls the online banking functions of the department. Responsible for implementation of core banking and internal business process automation.</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b="1" dirty="0" smtClean="0">
                <a:solidFill>
                  <a:srgbClr val="FFFF00"/>
                </a:solidFill>
                <a:latin typeface="+mn-lt"/>
                <a:ea typeface="+mn-ea"/>
                <a:cs typeface="+mn-cs"/>
              </a:rPr>
              <a:t>	</a:t>
            </a:r>
            <a:r>
              <a:rPr lang="en-US" b="1" dirty="0" smtClean="0">
                <a:solidFill>
                  <a:srgbClr val="FFC000"/>
                </a:solidFill>
                <a:latin typeface="+mn-lt"/>
                <a:ea typeface="+mn-ea"/>
                <a:cs typeface="+mn-cs"/>
              </a:rPr>
              <a:t>Cont</a:t>
            </a:r>
            <a:r>
              <a:rPr lang="en-US" b="1" dirty="0" smtClean="0">
                <a:solidFill>
                  <a:srgbClr val="FFC000"/>
                </a:solidFill>
              </a:rPr>
              <a:t>’d</a:t>
            </a:r>
            <a:endParaRPr lang="en-US" b="1" dirty="0">
              <a:solidFill>
                <a:srgbClr val="FFC000"/>
              </a:solidFill>
            </a:endParaRPr>
          </a:p>
        </p:txBody>
      </p:sp>
      <p:sp>
        <p:nvSpPr>
          <p:cNvPr id="3" name="Content Placeholder 2"/>
          <p:cNvSpPr>
            <a:spLocks noGrp="1"/>
          </p:cNvSpPr>
          <p:nvPr>
            <p:ph idx="1"/>
          </p:nvPr>
        </p:nvSpPr>
        <p:spPr>
          <a:xfrm>
            <a:off x="457200" y="1600206"/>
            <a:ext cx="8458200" cy="4952994"/>
          </a:xfrm>
        </p:spPr>
        <p:txBody>
          <a:bodyPr>
            <a:normAutofit fontScale="87500" lnSpcReduction="20000"/>
          </a:bodyPr>
          <a:lstStyle/>
          <a:p>
            <a:pPr marL="0" indent="0">
              <a:buNone/>
            </a:pPr>
            <a:r>
              <a:rPr lang="en-US" sz="3400" dirty="0" smtClean="0"/>
              <a:t>At this Time the department staff composition is as follows:</a:t>
            </a:r>
            <a:endParaRPr lang="en-US" sz="3400" dirty="0" smtClean="0"/>
          </a:p>
          <a:p>
            <a:pPr marL="0" indent="0">
              <a:buNone/>
            </a:pPr>
            <a:endParaRPr lang="en-US" dirty="0"/>
          </a:p>
          <a:p>
            <a:pPr algn="just">
              <a:lnSpc>
                <a:spcPct val="160000"/>
              </a:lnSpc>
            </a:pPr>
            <a:r>
              <a:rPr lang="en-US" sz="2800" dirty="0"/>
              <a:t>1 Manager Core banking support division.</a:t>
            </a:r>
            <a:endParaRPr lang="en-US" sz="2800" dirty="0"/>
          </a:p>
          <a:p>
            <a:pPr algn="just">
              <a:lnSpc>
                <a:spcPct val="160000"/>
              </a:lnSpc>
            </a:pPr>
            <a:r>
              <a:rPr lang="en-US" sz="2800" dirty="0"/>
              <a:t>1 Manager Software development and Support division</a:t>
            </a:r>
            <a:endParaRPr lang="en-US" sz="2800" dirty="0"/>
          </a:p>
          <a:p>
            <a:pPr algn="just">
              <a:lnSpc>
                <a:spcPct val="160000"/>
              </a:lnSpc>
            </a:pPr>
            <a:r>
              <a:rPr lang="en-US" sz="2800" dirty="0"/>
              <a:t>2 Junior Software Development Officer</a:t>
            </a:r>
            <a:endParaRPr lang="en-US" sz="2800" dirty="0"/>
          </a:p>
          <a:p>
            <a:pPr algn="just">
              <a:lnSpc>
                <a:spcPct val="160000"/>
              </a:lnSpc>
            </a:pPr>
            <a:r>
              <a:rPr lang="en-US" sz="2800" dirty="0"/>
              <a:t>4 Senior Core banking support officer.</a:t>
            </a:r>
            <a:endParaRPr lang="en-US" sz="2800" dirty="0"/>
          </a:p>
          <a:p>
            <a:pPr algn="just">
              <a:lnSpc>
                <a:spcPct val="160000"/>
              </a:lnSpc>
            </a:pPr>
            <a:r>
              <a:rPr lang="en-US" sz="2800" dirty="0"/>
              <a:t>1 Junior </a:t>
            </a:r>
            <a:r>
              <a:rPr lang="en-US" sz="2800" dirty="0">
                <a:sym typeface="+mn-ea"/>
              </a:rPr>
              <a:t>Core banking support officer</a:t>
            </a:r>
            <a:r>
              <a:rPr lang="en-US" sz="2800" dirty="0"/>
              <a:t> </a:t>
            </a:r>
            <a:endParaRPr lang="en-US" sz="2800" dirty="0"/>
          </a:p>
          <a:p>
            <a:pPr algn="just">
              <a:lnSpc>
                <a:spcPct val="160000"/>
              </a:lnSpc>
            </a:pPr>
            <a:r>
              <a:rPr lang="en-US" sz="2800" dirty="0"/>
              <a:t>5 </a:t>
            </a:r>
            <a:r>
              <a:rPr lang="en-US" sz="2800" dirty="0">
                <a:sym typeface="+mn-ea"/>
              </a:rPr>
              <a:t>Core banking support officer</a:t>
            </a:r>
            <a:r>
              <a:rPr lang="en-US" sz="2800" dirty="0"/>
              <a:t>.  </a:t>
            </a:r>
            <a:endParaRPr lang="en-US" sz="2800" dirty="0"/>
          </a:p>
          <a:p>
            <a:pPr marL="0" indent="0" algn="just">
              <a:lnSpc>
                <a:spcPct val="170000"/>
              </a:lnSpc>
              <a:buNone/>
            </a:pPr>
            <a:endParaRPr lang="en-US" dirty="0"/>
          </a:p>
          <a:p>
            <a:pPr marL="0" indent="0" algn="just">
              <a:lnSpc>
                <a:spcPct val="170000"/>
              </a:lnSpc>
              <a:buNone/>
            </a:pPr>
            <a:endParaRPr lang="en-US" sz="2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p>
            <a:pPr algn="l"/>
            <a:r>
              <a:rPr lang="en-US" sz="3600" b="1" dirty="0">
                <a:solidFill>
                  <a:srgbClr val="FFFF00"/>
                </a:solidFill>
              </a:rPr>
              <a:t> </a:t>
            </a:r>
            <a:r>
              <a:rPr lang="en-US" sz="3600" b="1" dirty="0" smtClean="0">
                <a:solidFill>
                  <a:srgbClr val="FFFF00"/>
                </a:solidFill>
              </a:rPr>
              <a:t> </a:t>
            </a:r>
            <a:r>
              <a:rPr lang="en-US" sz="3200" b="1" dirty="0" smtClean="0">
                <a:solidFill>
                  <a:srgbClr val="FFC000"/>
                </a:solidFill>
              </a:rPr>
              <a:t>The contribution of the </a:t>
            </a:r>
            <a:r>
              <a:rPr lang="en-US" sz="3200" b="1" dirty="0">
                <a:solidFill>
                  <a:srgbClr val="FFC000"/>
                </a:solidFill>
              </a:rPr>
              <a:t>Department </a:t>
            </a:r>
            <a:r>
              <a:rPr lang="en-US" sz="3200" b="1" dirty="0" smtClean="0">
                <a:solidFill>
                  <a:srgbClr val="FFC000"/>
                </a:solidFill>
              </a:rPr>
              <a:t>for bank:</a:t>
            </a:r>
            <a:endParaRPr lang="en-US" sz="3200" b="1" dirty="0">
              <a:solidFill>
                <a:srgbClr val="FFC0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
        <p:nvSpPr>
          <p:cNvPr id="5" name="TextBox 4"/>
          <p:cNvSpPr txBox="1"/>
          <p:nvPr/>
        </p:nvSpPr>
        <p:spPr>
          <a:xfrm>
            <a:off x="228600" y="1676400"/>
            <a:ext cx="8610600" cy="5785485"/>
          </a:xfrm>
          <a:prstGeom prst="rect">
            <a:avLst/>
          </a:prstGeom>
          <a:noFill/>
        </p:spPr>
        <p:txBody>
          <a:bodyPr wrap="square" rtlCol="0">
            <a:spAutoFit/>
          </a:bodyPr>
          <a:lstStyle/>
          <a:p>
            <a:pPr algn="just">
              <a:lnSpc>
                <a:spcPct val="150000"/>
              </a:lnSpc>
            </a:pPr>
            <a:r>
              <a:rPr lang="en-US" sz="2800" b="1" dirty="0">
                <a:solidFill>
                  <a:schemeClr val="accent3">
                    <a:lumMod val="50000"/>
                  </a:schemeClr>
                </a:solidFill>
              </a:rPr>
              <a:t>High level overview: </a:t>
            </a:r>
            <a:endParaRPr lang="en-US" sz="2800" b="1" dirty="0" smtClean="0">
              <a:solidFill>
                <a:schemeClr val="accent3">
                  <a:lumMod val="50000"/>
                </a:schemeClr>
              </a:solidFill>
            </a:endParaRPr>
          </a:p>
          <a:p>
            <a:pPr marL="342900" indent="-342900" algn="just">
              <a:lnSpc>
                <a:spcPct val="150000"/>
              </a:lnSpc>
              <a:spcBef>
                <a:spcPct val="20000"/>
              </a:spcBef>
              <a:buFont typeface="Arial" panose="020B0604020202020204" pitchFamily="34" charset="0"/>
              <a:buChar char="•"/>
            </a:pPr>
            <a:r>
              <a:rPr lang="en-US" sz="2000" dirty="0"/>
              <a:t>Overseas the project implementation related with core banking system , change order management and project quality control.</a:t>
            </a:r>
            <a:endParaRPr lang="en-US" sz="2000" dirty="0"/>
          </a:p>
          <a:p>
            <a:pPr marL="342900" indent="-342900" algn="just">
              <a:lnSpc>
                <a:spcPct val="150000"/>
              </a:lnSpc>
              <a:spcBef>
                <a:spcPct val="20000"/>
              </a:spcBef>
              <a:buFont typeface="Arial" panose="020B0604020202020204" pitchFamily="34" charset="0"/>
              <a:buChar char="•"/>
            </a:pPr>
            <a:r>
              <a:rPr lang="en-US" sz="2000" dirty="0"/>
              <a:t>Manges various business process automation projects from inition to completetion.</a:t>
            </a:r>
            <a:endParaRPr lang="en-US" sz="2000" dirty="0"/>
          </a:p>
          <a:p>
            <a:pPr marL="342900" indent="-342900" algn="just">
              <a:lnSpc>
                <a:spcPct val="150000"/>
              </a:lnSpc>
              <a:spcBef>
                <a:spcPct val="20000"/>
              </a:spcBef>
              <a:buFont typeface="Arial" panose="020B0604020202020204" pitchFamily="34" charset="0"/>
              <a:buChar char="•"/>
            </a:pPr>
            <a:r>
              <a:rPr lang="en-US" sz="2000" dirty="0"/>
              <a:t>Enhancement of existing in house developed applications per user’s need</a:t>
            </a:r>
            <a:endParaRPr lang="en-US" sz="2000" dirty="0"/>
          </a:p>
          <a:p>
            <a:pPr marL="342900" indent="-342900" algn="just">
              <a:lnSpc>
                <a:spcPct val="150000"/>
              </a:lnSpc>
              <a:spcBef>
                <a:spcPct val="20000"/>
              </a:spcBef>
              <a:buFont typeface="Arial" panose="020B0604020202020204" pitchFamily="34" charset="0"/>
              <a:buChar char="•"/>
            </a:pPr>
            <a:r>
              <a:rPr lang="en-US" sz="2000" dirty="0"/>
              <a:t>Fix systemic issues that may arise on in house developed applications.</a:t>
            </a:r>
            <a:endParaRPr lang="en-US" sz="2000" dirty="0"/>
          </a:p>
          <a:p>
            <a:pPr marL="342900" indent="-342900" algn="just">
              <a:lnSpc>
                <a:spcPct val="150000"/>
              </a:lnSpc>
              <a:spcBef>
                <a:spcPct val="20000"/>
              </a:spcBef>
              <a:buFont typeface="Arial" panose="020B0604020202020204" pitchFamily="34" charset="0"/>
              <a:buChar char="•"/>
            </a:pPr>
            <a:r>
              <a:rPr lang="en-US" sz="2000" dirty="0"/>
              <a:t>Enhancment of core banking system to incorporate new feautres.</a:t>
            </a:r>
            <a:endParaRPr lang="en-US" sz="2000" dirty="0"/>
          </a:p>
          <a:p>
            <a:pPr marL="342900" indent="-342900" algn="just">
              <a:lnSpc>
                <a:spcPct val="150000"/>
              </a:lnSpc>
              <a:spcBef>
                <a:spcPct val="20000"/>
              </a:spcBef>
              <a:buFont typeface="Arial" panose="020B0604020202020204" pitchFamily="34" charset="0"/>
              <a:buChar char="•"/>
            </a:pPr>
            <a:r>
              <a:rPr lang="en-US" sz="2000" dirty="0" smtClean="0"/>
              <a:t>Performance </a:t>
            </a:r>
            <a:r>
              <a:rPr lang="en-US" sz="2000" dirty="0"/>
              <a:t>tuning of core banking system</a:t>
            </a:r>
            <a:endParaRPr lang="en-US" sz="2000" dirty="0"/>
          </a:p>
          <a:p>
            <a:pPr marL="342900" indent="-342900" algn="just">
              <a:lnSpc>
                <a:spcPct val="150000"/>
              </a:lnSpc>
              <a:spcBef>
                <a:spcPct val="20000"/>
              </a:spcBef>
              <a:buFont typeface="Arial" panose="020B0604020202020204" pitchFamily="34" charset="0"/>
              <a:buChar char="•"/>
            </a:pPr>
            <a:r>
              <a:rPr lang="en-US" sz="2000" dirty="0"/>
              <a:t>Increasing the bank satisfied customers and amount of deposit by minimizing system downtime and implementaion of state of the art technologies.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dirty="0" smtClean="0">
                <a:solidFill>
                  <a:srgbClr val="FFFF00"/>
                </a:solidFill>
              </a:rPr>
              <a:t>    		</a:t>
            </a:r>
            <a:r>
              <a:rPr lang="en-US" b="1" dirty="0" smtClean="0">
                <a:solidFill>
                  <a:srgbClr val="FFC000"/>
                </a:solidFill>
              </a:rPr>
              <a:t>Key </a:t>
            </a:r>
            <a:r>
              <a:rPr lang="en-US" b="1" dirty="0">
                <a:solidFill>
                  <a:srgbClr val="FFC000"/>
                </a:solidFill>
              </a:rPr>
              <a:t>Operational Duties</a:t>
            </a:r>
            <a:endParaRPr lang="en-US" b="1" dirty="0">
              <a:solidFill>
                <a:srgbClr val="FFC000"/>
              </a:solidFill>
            </a:endParaRPr>
          </a:p>
        </p:txBody>
      </p:sp>
      <p:sp>
        <p:nvSpPr>
          <p:cNvPr id="3" name="Content Placeholder 2"/>
          <p:cNvSpPr>
            <a:spLocks noGrp="1"/>
          </p:cNvSpPr>
          <p:nvPr>
            <p:ph idx="1"/>
          </p:nvPr>
        </p:nvSpPr>
        <p:spPr>
          <a:xfrm>
            <a:off x="304800" y="1600200"/>
            <a:ext cx="8534400" cy="5135563"/>
          </a:xfrm>
        </p:spPr>
        <p:txBody>
          <a:bodyPr>
            <a:normAutofit fontScale="85000" lnSpcReduction="10000"/>
          </a:bodyPr>
          <a:lstStyle/>
          <a:p>
            <a:pPr algn="just">
              <a:lnSpc>
                <a:spcPct val="150000"/>
              </a:lnSpc>
            </a:pPr>
            <a:r>
              <a:rPr lang="en-US" sz="2000" dirty="0" smtClean="0">
                <a:latin typeface="Arial" panose="020B0604020202020204" pitchFamily="34" charset="0"/>
                <a:cs typeface="Arial" panose="020B0604020202020204" pitchFamily="34" charset="0"/>
              </a:rPr>
              <a:t>prepare software development polices and procedures;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Plan, organize, direct implements and controls the core banking  and business automation functions of the </a:t>
            </a:r>
            <a:r>
              <a:rPr lang="en-US" sz="2400" dirty="0"/>
              <a:t>department</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Develops annual plan and budget of with respective departments;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Develop project budget and forecast, plans, organize, and lead the implementation of new core banking system and various inhouse developed business applications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Reviews existing core banking offerings for enhancements as a result of business goals, competitive pressures and revenue opportunities.</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Ensures compliance with bank policies and procedure &amp; also with NBE Directives; </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rPr>
              <a:t>Oversees the daily operations of all core banking services; and related systems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r>
              <a:rPr lang="en-US" b="1" dirty="0" smtClean="0">
                <a:solidFill>
                  <a:srgbClr val="FFC000"/>
                </a:solidFill>
                <a:latin typeface="+mn-lt"/>
                <a:ea typeface="+mn-ea"/>
                <a:cs typeface="+mn-cs"/>
              </a:rPr>
              <a:t>Output </a:t>
            </a:r>
            <a:r>
              <a:rPr lang="en-US" b="1" dirty="0">
                <a:solidFill>
                  <a:srgbClr val="FFC000"/>
                </a:solidFill>
                <a:latin typeface="+mn-lt"/>
                <a:ea typeface="+mn-ea"/>
                <a:cs typeface="+mn-cs"/>
              </a:rPr>
              <a:t>Indicator (KPI)</a:t>
            </a:r>
            <a:endParaRPr lang="en-US" b="1" dirty="0">
              <a:solidFill>
                <a:srgbClr val="FFC000"/>
              </a:solidFill>
              <a:latin typeface="+mn-lt"/>
              <a:ea typeface="+mn-ea"/>
              <a:cs typeface="+mn-cs"/>
            </a:endParaRPr>
          </a:p>
        </p:txBody>
      </p:sp>
      <p:sp>
        <p:nvSpPr>
          <p:cNvPr id="3" name="Content Placeholder 2"/>
          <p:cNvSpPr>
            <a:spLocks noGrp="1"/>
          </p:cNvSpPr>
          <p:nvPr>
            <p:ph idx="1"/>
          </p:nvPr>
        </p:nvSpPr>
        <p:spPr>
          <a:xfrm>
            <a:off x="304800" y="1752600"/>
            <a:ext cx="8534400" cy="4906963"/>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New product implementation like core banking application</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Functionality improvement throughout core banking products and services.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New application(s) developed to automate business process of the bank.</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Functionality enhancment of all inhouse develped applications.</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Developing &amp; implementing the bank’s strategy.</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Smooth operation of inhouse developed business applications per user’s need</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Seamless operation of core banking system.</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sym typeface="+mn-ea"/>
              </a:rPr>
              <a:t>Approved and signed </a:t>
            </a:r>
            <a:r>
              <a:rPr lang="en-US" sz="1800" dirty="0" smtClean="0">
                <a:sym typeface="+mn-ea"/>
              </a:rPr>
              <a:t>SLAs;</a:t>
            </a:r>
            <a:endParaRPr lang="en-US" sz="1800" dirty="0" smtClean="0">
              <a:sym typeface="+mn-ea"/>
            </a:endParaRPr>
          </a:p>
          <a:p>
            <a:pPr algn="just">
              <a:lnSpc>
                <a:spcPct val="150000"/>
              </a:lnSpc>
            </a:pPr>
            <a:r>
              <a:rPr lang="en-US" sz="1800" dirty="0">
                <a:sym typeface="+mn-ea"/>
              </a:rPr>
              <a:t>Percent of timely addressed customer </a:t>
            </a:r>
            <a:r>
              <a:rPr lang="en-US" sz="1800" dirty="0" smtClean="0">
                <a:sym typeface="+mn-ea"/>
              </a:rPr>
              <a:t>complaints;</a:t>
            </a:r>
            <a:endParaRPr lang="en-US" sz="1800" dirty="0" smtClean="0">
              <a:sym typeface="+mn-ea"/>
            </a:endParaRPr>
          </a:p>
          <a:p>
            <a:pPr algn="just">
              <a:lnSpc>
                <a:spcPct val="150000"/>
              </a:lnSpc>
            </a:pPr>
            <a:r>
              <a:rPr lang="en-US" sz="1800" dirty="0">
                <a:sym typeface="+mn-ea"/>
              </a:rPr>
              <a:t>Process </a:t>
            </a:r>
            <a:r>
              <a:rPr lang="en-US" sz="1800" dirty="0" smtClean="0">
                <a:sym typeface="+mn-ea"/>
              </a:rPr>
              <a:t>Redesign;</a:t>
            </a:r>
            <a:endParaRPr lang="en-US" sz="1800" dirty="0"/>
          </a:p>
          <a:p>
            <a:pPr algn="just">
              <a:lnSpc>
                <a:spcPct val="150000"/>
              </a:lnSpc>
            </a:pPr>
            <a:endParaRPr lang="en-US" sz="1800" dirty="0"/>
          </a:p>
          <a:p>
            <a:pPr algn="just">
              <a:lnSpc>
                <a:spcPct val="150000"/>
              </a:lnSpc>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715962"/>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0000"/>
          </a:bodyPr>
          <a:lstStyle/>
          <a:p>
            <a:pPr algn="l"/>
            <a:r>
              <a:rPr lang="en-US" sz="3600" dirty="0">
                <a:solidFill>
                  <a:srgbClr val="FFC000"/>
                </a:solidFill>
              </a:rPr>
              <a:t>Portfolio of Core Banking and Business automation</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562735"/>
          <a:ext cx="8801100" cy="5015865"/>
        </p:xfrm>
        <a:graphic>
          <a:graphicData uri="http://schemas.openxmlformats.org/drawingml/2006/table">
            <a:tbl>
              <a:tblPr firstRow="1" bandRow="1">
                <a:tableStyleId>{8799B23B-EC83-4686-B30A-512413B5E67A}</a:tableStyleId>
              </a:tblPr>
              <a:tblGrid>
                <a:gridCol w="584200"/>
                <a:gridCol w="2609215"/>
                <a:gridCol w="2803525"/>
                <a:gridCol w="2804160"/>
              </a:tblGrid>
              <a:tr h="344170">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554480">
                <a:tc>
                  <a:txBody>
                    <a:bodyPr/>
                    <a:lstStyle/>
                    <a:p>
                      <a:r>
                        <a:rPr lang="en-US" sz="1600" kern="1200" dirty="0" smtClean="0">
                          <a:solidFill>
                            <a:schemeClr val="tx1"/>
                          </a:solidFill>
                          <a:latin typeface="+mn-lt"/>
                          <a:ea typeface="+mn-ea"/>
                          <a:cs typeface="+mn-cs"/>
                        </a:rPr>
                        <a:t>1. </a:t>
                      </a:r>
                      <a:endParaRPr lang="en-US" sz="1600" kern="1200" dirty="0">
                        <a:solidFill>
                          <a:schemeClr val="tx1"/>
                        </a:solidFill>
                        <a:latin typeface="+mn-lt"/>
                        <a:ea typeface="+mn-ea"/>
                        <a:cs typeface="+mn-cs"/>
                      </a:endParaRPr>
                    </a:p>
                  </a:txBody>
                  <a:tcPr/>
                </a:tc>
                <a:tc>
                  <a:txBody>
                    <a:bodyPr/>
                    <a:lstStyle/>
                    <a:p>
                      <a:r>
                        <a:rPr lang="en-US" sz="1600" b="0" dirty="0" smtClean="0"/>
                        <a:t>Nib Engineering valuation system </a:t>
                      </a:r>
                      <a:endParaRPr lang="en-US" sz="1600" b="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smtClean="0"/>
                        <a:t>to automate the business process of property valuation manual process</a:t>
                      </a:r>
                      <a:r>
                        <a:rPr lang="en-US" sz="1600" baseline="0" dirty="0" smtClean="0"/>
                        <a:t>.</a:t>
                      </a:r>
                      <a:endParaRPr lang="en-US" sz="1600" dirty="0" smtClean="0"/>
                    </a:p>
                  </a:txBody>
                  <a:tcPr/>
                </a:tc>
                <a:tc>
                  <a:txBody>
                    <a:bodyPr/>
                    <a:lstStyle/>
                    <a:p>
                      <a:pPr marL="285750" indent="-285750">
                        <a:buFont typeface="Arial" panose="020B0604020202020204" pitchFamily="34" charset="0"/>
                        <a:buChar char="•"/>
                      </a:pPr>
                      <a:r>
                        <a:rPr lang="en-US" sz="1600" baseline="0" dirty="0" smtClean="0"/>
                        <a:t>valuation application processing</a:t>
                      </a:r>
                      <a:endParaRPr lang="en-US" sz="1600" baseline="0" dirty="0" smtClean="0"/>
                    </a:p>
                    <a:p>
                      <a:pPr marL="285750" indent="-285750">
                        <a:buFont typeface="Arial" panose="020B0604020202020204" pitchFamily="34" charset="0"/>
                        <a:buChar char="•"/>
                      </a:pPr>
                      <a:r>
                        <a:rPr lang="en-US" sz="1600" baseline="0" dirty="0" smtClean="0"/>
                        <a:t>Valuation report managment</a:t>
                      </a:r>
                      <a:endParaRPr lang="en-US" sz="1600" baseline="0" dirty="0" smtClean="0"/>
                    </a:p>
                    <a:p>
                      <a:pPr marL="285750" indent="-285750">
                        <a:buFont typeface="Arial" panose="020B0604020202020204" pitchFamily="34" charset="0"/>
                        <a:buChar char="•"/>
                      </a:pPr>
                      <a:r>
                        <a:rPr lang="en-US" sz="1600" baseline="0" dirty="0" smtClean="0"/>
                        <a:t>Scheduleing for site visit</a:t>
                      </a:r>
                      <a:endParaRPr lang="en-US" sz="1600" baseline="0" dirty="0" smtClean="0"/>
                    </a:p>
                    <a:p>
                      <a:pPr marL="285750" indent="-285750">
                        <a:buFont typeface="Arial" panose="020B0604020202020204" pitchFamily="34" charset="0"/>
                        <a:buChar char="•"/>
                      </a:pPr>
                      <a:endParaRPr lang="en-US" sz="1600" dirty="0"/>
                    </a:p>
                  </a:txBody>
                  <a:tcPr/>
                </a:tc>
              </a:tr>
              <a:tr h="1460500">
                <a:tc>
                  <a:txBody>
                    <a:bodyPr/>
                    <a:lstStyle/>
                    <a:p>
                      <a:r>
                        <a:rPr lang="en-US" sz="1600" dirty="0" smtClean="0"/>
                        <a:t>2.</a:t>
                      </a:r>
                      <a:r>
                        <a:rPr lang="en-US" sz="1600" baseline="0" dirty="0" smtClean="0"/>
                        <a:t> </a:t>
                      </a:r>
                      <a:endParaRPr lang="en-US" sz="1600" dirty="0"/>
                    </a:p>
                  </a:txBody>
                  <a:tcPr/>
                </a:tc>
                <a:tc>
                  <a:txBody>
                    <a:bodyPr/>
                    <a:lstStyle/>
                    <a:p>
                      <a:r>
                        <a:rPr lang="en-US" sz="1600" dirty="0" smtClean="0"/>
                        <a:t>Nib Security Manager</a:t>
                      </a:r>
                      <a:endParaRPr lang="en-US" sz="1600" dirty="0" smtClean="0"/>
                    </a:p>
                    <a:p>
                      <a:endParaRPr lang="en-US" sz="1200" dirty="0"/>
                    </a:p>
                  </a:txBody>
                  <a:tcPr/>
                </a:tc>
                <a:tc>
                  <a:txBody>
                    <a:bodyPr/>
                    <a:lstStyle/>
                    <a:p>
                      <a:pPr algn="just"/>
                      <a:r>
                        <a:rPr lang="en-US" sz="1600" dirty="0" smtClean="0"/>
                        <a:t>Implementaion of user access right, permissions on inhouse developed applications</a:t>
                      </a:r>
                      <a:endParaRPr lang="en-US" sz="1600" dirty="0"/>
                    </a:p>
                  </a:txBody>
                  <a:tcPr/>
                </a:tc>
                <a:tc>
                  <a:txBody>
                    <a:bodyPr/>
                    <a:lstStyle/>
                    <a:p>
                      <a:pPr marL="285750" indent="-285750">
                        <a:buFont typeface="Arial" panose="020B0604020202020204" pitchFamily="34" charset="0"/>
                        <a:buChar char="•"/>
                      </a:pPr>
                      <a:r>
                        <a:rPr lang="en-US" sz="1600" dirty="0"/>
                        <a:t>user role managment</a:t>
                      </a:r>
                      <a:endParaRPr lang="en-US" sz="1600" dirty="0"/>
                    </a:p>
                    <a:p>
                      <a:pPr marL="285750" indent="-285750">
                        <a:buFont typeface="Arial" panose="020B0604020202020204" pitchFamily="34" charset="0"/>
                        <a:buChar char="•"/>
                      </a:pPr>
                      <a:r>
                        <a:rPr lang="en-US" sz="1600" dirty="0"/>
                        <a:t>application access managment</a:t>
                      </a:r>
                      <a:endParaRPr lang="en-US" sz="1600" dirty="0"/>
                    </a:p>
                    <a:p>
                      <a:pPr marL="285750" indent="-285750">
                        <a:buFont typeface="Arial" panose="020B0604020202020204" pitchFamily="34" charset="0"/>
                        <a:buChar char="•"/>
                      </a:pPr>
                      <a:r>
                        <a:rPr lang="en-US" sz="1600" dirty="0"/>
                        <a:t>gropu managment</a:t>
                      </a:r>
                      <a:endParaRPr lang="en-US" sz="1600" dirty="0"/>
                    </a:p>
                  </a:txBody>
                  <a:tcPr/>
                </a:tc>
              </a:tr>
              <a:tr h="1656715">
                <a:tc>
                  <a:txBody>
                    <a:bodyPr/>
                    <a:lstStyle/>
                    <a:p>
                      <a:r>
                        <a:rPr lang="en-US" sz="1600" b="1" dirty="0" smtClean="0"/>
                        <a:t>3. </a:t>
                      </a:r>
                      <a:endParaRPr lang="en-US" sz="1600" b="1" dirty="0"/>
                    </a:p>
                  </a:txBody>
                  <a:tcPr/>
                </a:tc>
                <a:tc>
                  <a:txBody>
                    <a:bodyPr/>
                    <a:lstStyle/>
                    <a:p>
                      <a:r>
                        <a:rPr lang="en-US" sz="1600" b="0" dirty="0" smtClean="0"/>
                        <a:t>Nib lookup manager </a:t>
                      </a:r>
                      <a:r>
                        <a:rPr lang="en-US" sz="1600" b="1" dirty="0" smtClean="0"/>
                        <a:t>  </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automating of common functionalities to be consumed by other in house developed applications</a:t>
                      </a:r>
                      <a:endParaRPr lang="en-US" sz="1600" b="1" dirty="0" smtClean="0"/>
                    </a:p>
                  </a:txBody>
                  <a:tcPr/>
                </a:tc>
                <a:tc>
                  <a:txBody>
                    <a:bodyPr/>
                    <a:lstStyle/>
                    <a:p>
                      <a:pPr marL="285750" indent="-285750">
                        <a:buFont typeface="Arial" panose="020B0604020202020204" pitchFamily="34" charset="0"/>
                        <a:buChar char="•"/>
                      </a:pPr>
                      <a:r>
                        <a:rPr lang="en-US" sz="1600" dirty="0" smtClean="0"/>
                        <a:t>bank branch managment.</a:t>
                      </a:r>
                      <a:endParaRPr lang="en-US" sz="1600" dirty="0" smtClean="0"/>
                    </a:p>
                    <a:p>
                      <a:pPr marL="285750" indent="-285750">
                        <a:buFont typeface="Arial" panose="020B0604020202020204" pitchFamily="34" charset="0"/>
                        <a:buChar char="•"/>
                      </a:pPr>
                      <a:r>
                        <a:rPr lang="en-US" sz="1600" dirty="0" smtClean="0"/>
                        <a:t>district managment</a:t>
                      </a:r>
                      <a:endParaRPr lang="en-US" sz="1600" dirty="0" smtClean="0"/>
                    </a:p>
                    <a:p>
                      <a:pPr marL="285750" indent="-285750">
                        <a:buFont typeface="Arial" panose="020B0604020202020204" pitchFamily="34" charset="0"/>
                        <a:buChar char="•"/>
                      </a:pPr>
                      <a:r>
                        <a:rPr lang="en-US" sz="1600" dirty="0" smtClean="0"/>
                        <a:t>department managment</a:t>
                      </a:r>
                      <a:endParaRPr lang="en-US" sz="1600" dirty="0" smtClean="0"/>
                    </a:p>
                    <a:p>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8596"/>
            <a:ext cx="9144000" cy="543004"/>
          </a:xfr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Autofit/>
          </a:bodyPr>
          <a:lstStyle/>
          <a:p>
            <a:pPr algn="l"/>
            <a:r>
              <a:rPr lang="en-US" b="1" dirty="0" smtClean="0">
                <a:solidFill>
                  <a:srgbClr val="FFFF00"/>
                </a:solidFill>
              </a:rPr>
              <a:t>	</a:t>
            </a:r>
            <a:r>
              <a:rPr lang="en-US" b="1" dirty="0"/>
              <a:t> </a:t>
            </a:r>
            <a:r>
              <a:rPr lang="en-US" sz="3600" b="1" dirty="0" smtClean="0">
                <a:solidFill>
                  <a:srgbClr val="FFC000"/>
                </a:solidFill>
              </a:rPr>
              <a:t>Cont’d</a:t>
            </a:r>
            <a:endParaRPr lang="en-US" sz="3600" b="1" dirty="0">
              <a:solidFill>
                <a:srgbClr val="FFC000"/>
              </a:solidFill>
            </a:endParaRPr>
          </a:p>
        </p:txBody>
      </p:sp>
      <p:sp>
        <p:nvSpPr>
          <p:cNvPr id="3" name="Content Placeholder 2"/>
          <p:cNvSpPr>
            <a:spLocks noGrp="1"/>
          </p:cNvSpPr>
          <p:nvPr>
            <p:ph idx="1"/>
          </p:nvPr>
        </p:nvSpPr>
        <p:spPr>
          <a:xfrm>
            <a:off x="457200" y="1676400"/>
            <a:ext cx="8382000" cy="5059363"/>
          </a:xfrm>
        </p:spPr>
        <p:txBody>
          <a:bodyPr/>
          <a:lstStyle/>
          <a:p>
            <a:pPr algn="just"/>
            <a:endParaRPr lang="en-US" sz="2000" dirty="0" smtClean="0">
              <a:latin typeface="Arial" panose="020B0604020202020204" pitchFamily="34" charset="0"/>
              <a:cs typeface="Arial" panose="020B0604020202020204" pitchFamily="34" charset="0"/>
            </a:endParaRPr>
          </a:p>
          <a:p>
            <a:pPr algn="just"/>
            <a:endParaRPr lang="en-US" dirty="0" smtClean="0"/>
          </a:p>
          <a:p>
            <a:pPr algn="just"/>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9144000" cy="980996"/>
          </a:xfrm>
          <a:prstGeom prst="rect">
            <a:avLst/>
          </a:prstGeom>
        </p:spPr>
      </p:pic>
      <p:graphicFrame>
        <p:nvGraphicFramePr>
          <p:cNvPr id="4" name="Table 3"/>
          <p:cNvGraphicFramePr>
            <a:graphicFrameLocks noGrp="1"/>
          </p:cNvGraphicFramePr>
          <p:nvPr/>
        </p:nvGraphicFramePr>
        <p:xfrm>
          <a:off x="171450" y="1447801"/>
          <a:ext cx="8801100" cy="5065767"/>
        </p:xfrm>
        <a:graphic>
          <a:graphicData uri="http://schemas.openxmlformats.org/drawingml/2006/table">
            <a:tbl>
              <a:tblPr firstRow="1" bandRow="1">
                <a:tableStyleId>{8799B23B-EC83-4686-B30A-512413B5E67A}</a:tableStyleId>
              </a:tblPr>
              <a:tblGrid>
                <a:gridCol w="584144"/>
                <a:gridCol w="1911406"/>
                <a:gridCol w="2438400"/>
                <a:gridCol w="3867150"/>
              </a:tblGrid>
              <a:tr h="318038">
                <a:tc>
                  <a:txBody>
                    <a:bodyPr/>
                    <a:lstStyle/>
                    <a:p>
                      <a:pPr algn="ctr"/>
                      <a:r>
                        <a:rPr lang="en-US" sz="1400" dirty="0" err="1" smtClean="0"/>
                        <a:t>S.No</a:t>
                      </a:r>
                      <a:endParaRPr lang="en-US" sz="1400" dirty="0"/>
                    </a:p>
                  </a:txBody>
                  <a:tcPr/>
                </a:tc>
                <a:tc>
                  <a:txBody>
                    <a:bodyPr/>
                    <a:lstStyle/>
                    <a:p>
                      <a:pPr algn="ctr"/>
                      <a:r>
                        <a:rPr lang="en-US" sz="1600" dirty="0" smtClean="0"/>
                        <a:t>Service/System</a:t>
                      </a:r>
                      <a:endParaRPr lang="en-US" sz="1600" dirty="0"/>
                    </a:p>
                  </a:txBody>
                  <a:tcPr/>
                </a:tc>
                <a:tc>
                  <a:txBody>
                    <a:bodyPr/>
                    <a:lstStyle/>
                    <a:p>
                      <a:pPr algn="ctr"/>
                      <a:r>
                        <a:rPr lang="en-US" sz="1600" dirty="0" smtClean="0"/>
                        <a:t>Importance</a:t>
                      </a:r>
                      <a:endParaRPr lang="en-US" sz="1600" dirty="0"/>
                    </a:p>
                  </a:txBody>
                  <a:tcPr/>
                </a:tc>
                <a:tc>
                  <a:txBody>
                    <a:bodyPr/>
                    <a:lstStyle/>
                    <a:p>
                      <a:pPr algn="ctr"/>
                      <a:r>
                        <a:rPr lang="en-US" sz="1600" dirty="0" smtClean="0"/>
                        <a:t>Key Features/benefits</a:t>
                      </a:r>
                      <a:endParaRPr lang="en-US" sz="1600" dirty="0"/>
                    </a:p>
                  </a:txBody>
                  <a:tcPr/>
                </a:tc>
              </a:tr>
              <a:tr h="1650365">
                <a:tc>
                  <a:txBody>
                    <a:bodyPr/>
                    <a:lstStyle/>
                    <a:p>
                      <a:r>
                        <a:rPr lang="en-US" sz="1200" kern="1200" dirty="0" smtClean="0">
                          <a:solidFill>
                            <a:schemeClr val="tx1"/>
                          </a:solidFill>
                          <a:latin typeface="+mn-lt"/>
                          <a:ea typeface="+mn-ea"/>
                          <a:cs typeface="+mn-cs"/>
                        </a:rPr>
                        <a:t>4.</a:t>
                      </a:r>
                      <a:endParaRPr lang="en-US" sz="1200" kern="1200" dirty="0">
                        <a:solidFill>
                          <a:schemeClr val="tx1"/>
                        </a:solidFill>
                        <a:latin typeface="+mn-lt"/>
                        <a:ea typeface="+mn-ea"/>
                        <a:cs typeface="+mn-cs"/>
                      </a:endParaRPr>
                    </a:p>
                  </a:txBody>
                  <a:tcPr/>
                </a:tc>
                <a:tc>
                  <a:txBody>
                    <a:bodyPr/>
                    <a:lstStyle/>
                    <a:p>
                      <a:r>
                        <a:rPr lang="en-US" sz="1400" b="1" dirty="0" smtClean="0"/>
                        <a:t>Human resource managment system</a:t>
                      </a:r>
                      <a:endParaRPr lang="en-US" sz="11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400" kern="1200" dirty="0" smtClean="0">
                          <a:solidFill>
                            <a:schemeClr val="tx1"/>
                          </a:solidFill>
                          <a:latin typeface="+mn-lt"/>
                          <a:ea typeface="+mn-ea"/>
                          <a:cs typeface="+mn-cs"/>
                        </a:rPr>
                        <a:t>automates HR business process </a:t>
                      </a:r>
                      <a:endParaRPr lang="en-US" sz="1400" kern="1200" dirty="0" smtClean="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US" sz="1400" dirty="0" smtClean="0"/>
                        <a:t>Employee information/profile managment</a:t>
                      </a:r>
                      <a:endParaRPr lang="en-US" sz="1400" dirty="0" smtClean="0"/>
                    </a:p>
                    <a:p>
                      <a:pPr marL="285750" indent="-285750">
                        <a:buFont typeface="Arial" panose="020B0604020202020204" pitchFamily="34" charset="0"/>
                        <a:buChar char="•"/>
                      </a:pPr>
                      <a:r>
                        <a:rPr lang="en-US" sz="1400" dirty="0" smtClean="0"/>
                        <a:t>Various report generation</a:t>
                      </a:r>
                      <a:endParaRPr lang="en-US" sz="1400" dirty="0" smtClean="0"/>
                    </a:p>
                    <a:p>
                      <a:pPr marL="285750" indent="-285750">
                        <a:buFont typeface="Arial" panose="020B0604020202020204" pitchFamily="34" charset="0"/>
                        <a:buChar char="•"/>
                      </a:pPr>
                      <a:r>
                        <a:rPr lang="en-US" sz="1400" dirty="0" smtClean="0"/>
                        <a:t>Employee salary registration</a:t>
                      </a:r>
                      <a:endParaRPr lang="en-US" sz="1400" dirty="0" smtClean="0"/>
                    </a:p>
                    <a:p>
                      <a:pPr marL="285750" indent="-285750">
                        <a:buFont typeface="Arial" panose="020B0604020202020204" pitchFamily="34" charset="0"/>
                        <a:buChar char="•"/>
                      </a:pPr>
                      <a:endParaRPr lang="en-US" sz="1400" baseline="0" dirty="0" smtClean="0"/>
                    </a:p>
                  </a:txBody>
                  <a:tcPr/>
                </a:tc>
              </a:tr>
              <a:tr h="896290">
                <a:tc>
                  <a:txBody>
                    <a:bodyPr/>
                    <a:lstStyle/>
                    <a:p>
                      <a:r>
                        <a:rPr lang="en-US" sz="1200" dirty="0" smtClean="0"/>
                        <a:t>5.</a:t>
                      </a:r>
                      <a:r>
                        <a:rPr lang="en-US" sz="1200" baseline="0" dirty="0" smtClean="0"/>
                        <a:t> </a:t>
                      </a:r>
                      <a:endParaRPr lang="en-US" sz="1200" dirty="0"/>
                    </a:p>
                  </a:txBody>
                  <a:tcPr/>
                </a:tc>
                <a:tc>
                  <a:txBody>
                    <a:bodyPr/>
                    <a:lstStyle/>
                    <a:p>
                      <a:r>
                        <a:rPr lang="en-US" sz="1400" b="1" baseline="0" dirty="0" smtClean="0"/>
                        <a:t>Shareholders managment system </a:t>
                      </a:r>
                      <a:endParaRPr lang="en-US" sz="1400" b="1" dirty="0"/>
                    </a:p>
                  </a:txBody>
                  <a:tcPr/>
                </a:tc>
                <a:tc>
                  <a:txBody>
                    <a:bodyPr/>
                    <a:lstStyle/>
                    <a:p>
                      <a:pPr algn="just"/>
                      <a:r>
                        <a:rPr lang="en-US" sz="1400" dirty="0" smtClean="0"/>
                        <a:t>automates bank’s shareholders share managment</a:t>
                      </a:r>
                      <a:endParaRPr lang="en-US" sz="1400" dirty="0"/>
                    </a:p>
                  </a:txBody>
                  <a:tcPr/>
                </a:tc>
                <a:tc>
                  <a:txBody>
                    <a:bodyPr/>
                    <a:lstStyle/>
                    <a:p>
                      <a:pPr marL="285750" indent="-285750">
                        <a:buFont typeface="Arial" panose="020B0604020202020204" pitchFamily="34" charset="0"/>
                        <a:buChar char="•"/>
                      </a:pPr>
                      <a:r>
                        <a:rPr lang="en-US" sz="1400" dirty="0" smtClean="0"/>
                        <a:t>share managment</a:t>
                      </a:r>
                      <a:endParaRPr lang="en-US" sz="1400" dirty="0" smtClean="0"/>
                    </a:p>
                    <a:p>
                      <a:pPr marL="285750" indent="-285750">
                        <a:buFont typeface="Arial" panose="020B0604020202020204" pitchFamily="34" charset="0"/>
                        <a:buChar char="•"/>
                      </a:pPr>
                      <a:r>
                        <a:rPr lang="en-US" sz="1400" dirty="0" smtClean="0"/>
                        <a:t>statment magament</a:t>
                      </a:r>
                      <a:endParaRPr lang="en-US" sz="1400" dirty="0" smtClean="0"/>
                    </a:p>
                    <a:p>
                      <a:pPr marL="285750" indent="-285750">
                        <a:buFont typeface="Arial" panose="020B0604020202020204" pitchFamily="34" charset="0"/>
                        <a:buChar char="•"/>
                      </a:pPr>
                      <a:r>
                        <a:rPr lang="en-US" sz="1400" dirty="0" smtClean="0"/>
                        <a:t>share holder profit calculation</a:t>
                      </a:r>
                      <a:endParaRPr lang="en-US" sz="1400" dirty="0" smtClean="0"/>
                    </a:p>
                    <a:p>
                      <a:pPr indent="0">
                        <a:buFont typeface="Arial" panose="020B0604020202020204" pitchFamily="34" charset="0"/>
                        <a:buNone/>
                      </a:pPr>
                      <a:endParaRPr lang="en-US" sz="1400" dirty="0"/>
                    </a:p>
                  </a:txBody>
                  <a:tcPr/>
                </a:tc>
              </a:tr>
              <a:tr h="1098678">
                <a:tc>
                  <a:txBody>
                    <a:bodyPr/>
                    <a:lstStyle/>
                    <a:p>
                      <a:r>
                        <a:rPr lang="en-US" sz="1200" b="1" dirty="0" smtClean="0"/>
                        <a:t>6. </a:t>
                      </a:r>
                      <a:endParaRPr lang="en-US" sz="1200" b="1" dirty="0"/>
                    </a:p>
                  </a:txBody>
                  <a:tcPr/>
                </a:tc>
                <a:tc>
                  <a:txBody>
                    <a:bodyPr/>
                    <a:lstStyle/>
                    <a:p>
                      <a:r>
                        <a:rPr lang="en-US" sz="1400" b="1" dirty="0" smtClean="0"/>
                        <a:t>Treasury real time cash management system</a:t>
                      </a:r>
                      <a:endParaRPr lang="en-US" sz="14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automation of real time cash processing with branchs</a:t>
                      </a:r>
                      <a:endParaRPr lang="en-US" sz="1400" b="0" dirty="0" smtClean="0"/>
                    </a:p>
                  </a:txBody>
                  <a:tcPr/>
                </a:tc>
                <a:tc>
                  <a:txBody>
                    <a:bodyPr/>
                    <a:lstStyle/>
                    <a:p>
                      <a:pPr marL="285750" indent="-285750">
                        <a:buFont typeface="Arial" panose="020B0604020202020204" pitchFamily="34" charset="0"/>
                        <a:buChar char="•"/>
                      </a:pPr>
                      <a:r>
                        <a:rPr lang="en-US" sz="1400" dirty="0" smtClean="0"/>
                        <a:t>realtime cash postion of branchs</a:t>
                      </a:r>
                      <a:endParaRPr lang="en-US" sz="1400" dirty="0" smtClean="0"/>
                    </a:p>
                    <a:p>
                      <a:pPr marL="285750" indent="-285750">
                        <a:buFont typeface="Arial" panose="020B0604020202020204" pitchFamily="34" charset="0"/>
                        <a:buChar char="•"/>
                      </a:pPr>
                      <a:r>
                        <a:rPr lang="en-US" sz="1400" dirty="0"/>
                        <a:t>report generation</a:t>
                      </a:r>
                      <a:endParaRPr lang="en-US" sz="1400" dirty="0"/>
                    </a:p>
                  </a:txBody>
                  <a:tcPr/>
                </a:tc>
              </a:tr>
              <a:tr h="1036564">
                <a:tc>
                  <a:txBody>
                    <a:bodyPr/>
                    <a:lstStyle/>
                    <a:p>
                      <a:r>
                        <a:rPr lang="en-US" sz="1600" b="1" dirty="0" smtClean="0"/>
                        <a:t>7. </a:t>
                      </a:r>
                      <a:endParaRPr lang="en-US" sz="1600" b="1" dirty="0"/>
                    </a:p>
                  </a:txBody>
                  <a:tcPr/>
                </a:tc>
                <a:tc>
                  <a:txBody>
                    <a:bodyPr/>
                    <a:lstStyle/>
                    <a:p>
                      <a:r>
                        <a:rPr lang="en-US" sz="1600" b="1" dirty="0" smtClean="0"/>
                        <a:t>Loan capturing system for ALD</a:t>
                      </a:r>
                      <a:endParaRPr lang="en-US" sz="1600" b="1"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t>loan status managment</a:t>
                      </a:r>
                      <a:endParaRPr lang="en-US" sz="1400" b="0" dirty="0" smtClean="0"/>
                    </a:p>
                  </a:txBody>
                  <a:tcPr/>
                </a:tc>
                <a:tc>
                  <a:txBody>
                    <a:bodyPr/>
                    <a:lstStyle/>
                    <a:p>
                      <a:pPr marL="285750" indent="-285750" algn="l" defTabSz="9144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loan status managment</a:t>
                      </a:r>
                      <a:endParaRPr lang="en-US" sz="1400" kern="1200" baseline="0" dirty="0" smtClean="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en-US" sz="1400" kern="1200" baseline="0" dirty="0">
                          <a:solidFill>
                            <a:schemeClr val="tx1"/>
                          </a:solidFill>
                          <a:latin typeface="+mn-lt"/>
                          <a:ea typeface="+mn-ea"/>
                          <a:cs typeface="+mn-cs"/>
                        </a:rPr>
                        <a:t>loan lifecycle mangament</a:t>
                      </a:r>
                      <a:endParaRPr lang="en-US" sz="1400" kern="1200" baseline="0" dirty="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9896</Words>
  <Application>WPS Presentation</Application>
  <PresentationFormat>On-screen Show (4:3)</PresentationFormat>
  <Paragraphs>458</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SimSun</vt:lpstr>
      <vt:lpstr>Wingdings</vt:lpstr>
      <vt:lpstr>Bahnschrift</vt:lpstr>
      <vt:lpstr>Calibri</vt:lpstr>
      <vt:lpstr>Microsoft YaHei</vt:lpstr>
      <vt:lpstr>Arial Unicode MS</vt:lpstr>
      <vt:lpstr>Symbol</vt:lpstr>
      <vt:lpstr>Arial Unicode MS</vt:lpstr>
      <vt:lpstr>Calibri</vt:lpstr>
      <vt:lpstr>Times New Roman</vt:lpstr>
      <vt:lpstr>Century Gothic</vt:lpstr>
      <vt:lpstr>Wingdings 3</vt:lpstr>
      <vt:lpstr>Office Theme</vt:lpstr>
      <vt:lpstr>2_Office Theme</vt:lpstr>
      <vt:lpstr>                                                                                       Core Banking and Business Automation Department      NIB E-Birr Mobile Money Service &amp; Use of Agent</vt:lpstr>
      <vt:lpstr>			Contents</vt:lpstr>
      <vt:lpstr>			Introduction</vt:lpstr>
      <vt:lpstr>	Cont’d</vt:lpstr>
      <vt:lpstr>  The contribution of the Department for bank:</vt:lpstr>
      <vt:lpstr>    		Key Operational Duties</vt:lpstr>
      <vt:lpstr>Output Indicator (KPI)</vt:lpstr>
      <vt:lpstr>Portfolio of Core Banking and Business automation</vt:lpstr>
      <vt:lpstr>	 Cont’d</vt:lpstr>
      <vt:lpstr>	 Cont’d</vt:lpstr>
      <vt:lpstr>	 Cont’d</vt:lpstr>
      <vt:lpstr>	 Cont’d</vt:lpstr>
      <vt:lpstr>	Initiatives under implementation/in progress</vt:lpstr>
      <vt:lpstr>		Initiatives under plan</vt:lpstr>
      <vt:lpstr>	Cont’d</vt:lpstr>
      <vt:lpstr>	Cont’d</vt:lpstr>
      <vt:lpstr>	In progress projects</vt:lpstr>
      <vt:lpstr> 	Accomplished tasks with challenges </vt:lpstr>
      <vt:lpstr>			Key Challenges</vt:lpstr>
      <vt:lpstr>			Way  forward</vt:lpstr>
      <vt:lpstr>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and Internet Banking</dc:title>
  <dc:creator>Meseret Refera</dc:creator>
  <cp:lastModifiedBy>biruk</cp:lastModifiedBy>
  <cp:revision>167</cp:revision>
  <dcterms:created xsi:type="dcterms:W3CDTF">2023-05-10T13:03:00Z</dcterms:created>
  <dcterms:modified xsi:type="dcterms:W3CDTF">2023-05-24T07:51:30Z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8C1D5D84B96C49AC885F46BD55D4CFF0</vt:lpwstr>
  </property>
  <property fmtid="{D5CDD505-2E9C-101B-9397-08002B2CF9AE}" pid="3" name="KSOProductBuildVer">
    <vt:lpwstr>1033-11.2.0.11537</vt:lpwstr>
  </property>
</Properties>
</file>