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73" r:id="rId5"/>
    <p:sldId id="274" r:id="rId6"/>
    <p:sldId id="259" r:id="rId7"/>
    <p:sldId id="276" r:id="rId8"/>
    <p:sldId id="277" r:id="rId9"/>
    <p:sldId id="265" r:id="rId10"/>
    <p:sldId id="278" r:id="rId11"/>
    <p:sldId id="266" r:id="rId12"/>
    <p:sldId id="275" r:id="rId13"/>
    <p:sldId id="280" r:id="rId14"/>
    <p:sldId id="279" r:id="rId15"/>
    <p:sldId id="281" r:id="rId16"/>
    <p:sldId id="260" r:id="rId17"/>
    <p:sldId id="261" r:id="rId18"/>
    <p:sldId id="269" r:id="rId19"/>
    <p:sldId id="264" r:id="rId20"/>
    <p:sldId id="267" r:id="rId21"/>
    <p:sldId id="282" r:id="rId22"/>
    <p:sldId id="268" r:id="rId23"/>
    <p:sldId id="283" r:id="rId24"/>
    <p:sldId id="284"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662"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11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708FB8-BD87-4B29-A605-23C8A818AF9F}" type="doc">
      <dgm:prSet loTypeId="urn:microsoft.com/office/officeart/2008/layout/RadialCluster" loCatId="cycle" qsTypeId="urn:microsoft.com/office/officeart/2005/8/quickstyle/simple2" qsCatId="simple" csTypeId="urn:microsoft.com/office/officeart/2005/8/colors/accent1_2" csCatId="accent1" phldr="1"/>
      <dgm:spPr/>
      <dgm:t>
        <a:bodyPr/>
        <a:lstStyle/>
        <a:p>
          <a:endParaRPr lang="en-US"/>
        </a:p>
      </dgm:t>
    </dgm:pt>
    <dgm:pt modelId="{17C35530-574F-4E9D-9F23-1B842B938AC9}">
      <dgm:prSet phldrT="[Text]"/>
      <dgm:spPr/>
      <dgm:t>
        <a:bodyPr/>
        <a:lstStyle/>
        <a:p>
          <a:r>
            <a:rPr lang="en-US" dirty="0" smtClean="0"/>
            <a:t>Online Banking Department</a:t>
          </a:r>
          <a:endParaRPr lang="en-US" dirty="0"/>
        </a:p>
      </dgm:t>
    </dgm:pt>
    <dgm:pt modelId="{61957073-49F4-462F-AEBF-381569306589}" cxnId="{BC962E35-026F-44E7-88C3-3B699D721877}" type="parTrans">
      <dgm:prSet/>
      <dgm:spPr/>
      <dgm:t>
        <a:bodyPr/>
        <a:lstStyle/>
        <a:p>
          <a:endParaRPr lang="en-US"/>
        </a:p>
      </dgm:t>
    </dgm:pt>
    <dgm:pt modelId="{8C8B8681-F8CE-466E-AFC2-1FA1CCEF4F26}" cxnId="{BC962E35-026F-44E7-88C3-3B699D721877}" type="sibTrans">
      <dgm:prSet/>
      <dgm:spPr/>
      <dgm:t>
        <a:bodyPr/>
        <a:lstStyle/>
        <a:p>
          <a:endParaRPr lang="en-US"/>
        </a:p>
      </dgm:t>
    </dgm:pt>
    <dgm:pt modelId="{A5F27806-7360-45FB-A496-EACD881341A9}">
      <dgm:prSet phldrT="[Text]"/>
      <dgm:spPr/>
      <dgm:t>
        <a:bodyPr/>
        <a:lstStyle/>
        <a:p>
          <a:r>
            <a:rPr lang="en-US" dirty="0" smtClean="0"/>
            <a:t>Internet and Mobile Banking Division </a:t>
          </a:r>
          <a:endParaRPr lang="en-US" dirty="0"/>
        </a:p>
      </dgm:t>
    </dgm:pt>
    <dgm:pt modelId="{47D46478-C47F-4457-B870-8B03A35A3476}" cxnId="{1A2E3C3C-9F7A-48C0-9C70-D0786AE523BE}" type="parTrans">
      <dgm:prSet/>
      <dgm:spPr/>
      <dgm:t>
        <a:bodyPr/>
        <a:lstStyle/>
        <a:p>
          <a:endParaRPr lang="en-US"/>
        </a:p>
      </dgm:t>
    </dgm:pt>
    <dgm:pt modelId="{18488E7A-0AA7-4F1C-A30B-5F30E2EBCE95}" cxnId="{1A2E3C3C-9F7A-48C0-9C70-D0786AE523BE}" type="sibTrans">
      <dgm:prSet/>
      <dgm:spPr/>
      <dgm:t>
        <a:bodyPr/>
        <a:lstStyle/>
        <a:p>
          <a:endParaRPr lang="en-US" dirty="0"/>
        </a:p>
      </dgm:t>
    </dgm:pt>
    <dgm:pt modelId="{F173F758-5B03-406F-A92C-E2CCF7267233}">
      <dgm:prSet phldrT="[Text]"/>
      <dgm:spPr/>
      <dgm:t>
        <a:bodyPr/>
        <a:lstStyle/>
        <a:p>
          <a:r>
            <a:rPr lang="en-US" dirty="0" smtClean="0"/>
            <a:t>Digital Wallet and Fin-tech Partnership Division </a:t>
          </a:r>
          <a:endParaRPr lang="en-US" dirty="0"/>
        </a:p>
      </dgm:t>
    </dgm:pt>
    <dgm:pt modelId="{91F548E1-22CF-4D48-99BC-59A733359838}" cxnId="{0785B8A8-A370-4EEA-8341-C1E61ACEDF9B}" type="parTrans">
      <dgm:prSet/>
      <dgm:spPr/>
      <dgm:t>
        <a:bodyPr/>
        <a:lstStyle/>
        <a:p>
          <a:endParaRPr lang="en-US"/>
        </a:p>
      </dgm:t>
    </dgm:pt>
    <dgm:pt modelId="{17C5EBEF-D3B9-4C4A-8498-EC56ACBE3FB9}" cxnId="{0785B8A8-A370-4EEA-8341-C1E61ACEDF9B}" type="sibTrans">
      <dgm:prSet/>
      <dgm:spPr/>
      <dgm:t>
        <a:bodyPr/>
        <a:lstStyle/>
        <a:p>
          <a:endParaRPr lang="en-US"/>
        </a:p>
      </dgm:t>
    </dgm:pt>
    <dgm:pt modelId="{BE24B877-8575-43B2-9670-85D3D0ABC981}" type="pres">
      <dgm:prSet presAssocID="{41708FB8-BD87-4B29-A605-23C8A818AF9F}" presName="Name0" presStyleCnt="0">
        <dgm:presLayoutVars>
          <dgm:chMax val="1"/>
          <dgm:chPref val="1"/>
          <dgm:dir/>
          <dgm:animOne val="branch"/>
          <dgm:animLvl val="lvl"/>
        </dgm:presLayoutVars>
      </dgm:prSet>
      <dgm:spPr/>
    </dgm:pt>
    <dgm:pt modelId="{38055A42-BDDC-4C34-B1CA-72A04C039D01}" type="pres">
      <dgm:prSet presAssocID="{17C35530-574F-4E9D-9F23-1B842B938AC9}" presName="singleCycle" presStyleCnt="0"/>
      <dgm:spPr/>
    </dgm:pt>
    <dgm:pt modelId="{17101309-3824-4C87-8063-A61C9ADDC4CC}" type="pres">
      <dgm:prSet presAssocID="{17C35530-574F-4E9D-9F23-1B842B938AC9}" presName="singleCenter" presStyleLbl="node1" presStyleIdx="0" presStyleCnt="3" custFlipVert="0" custScaleX="228479" custScaleY="104593" custLinFactNeighborX="-10432" custLinFactNeighborY="-23430">
        <dgm:presLayoutVars>
          <dgm:chMax val="7"/>
          <dgm:chPref val="7"/>
        </dgm:presLayoutVars>
      </dgm:prSet>
      <dgm:spPr/>
    </dgm:pt>
    <dgm:pt modelId="{71BA65D3-88A2-4A8D-9237-E390B1013135}" type="pres">
      <dgm:prSet presAssocID="{47D46478-C47F-4457-B870-8B03A35A3476}" presName="Name56" presStyleLbl="parChTrans1D2" presStyleIdx="0" presStyleCnt="2"/>
      <dgm:spPr/>
    </dgm:pt>
    <dgm:pt modelId="{43565A27-5586-48A0-BEE9-9F4AD76BEC83}" type="pres">
      <dgm:prSet presAssocID="{A5F27806-7360-45FB-A496-EACD881341A9}" presName="text0" presStyleLbl="node1" presStyleIdx="1" presStyleCnt="3" custScaleX="399366" custScaleY="194265" custRadScaleRad="258538" custRadScaleInc="-111681">
        <dgm:presLayoutVars>
          <dgm:bulletEnabled val="1"/>
        </dgm:presLayoutVars>
      </dgm:prSet>
      <dgm:spPr/>
      <dgm:t>
        <a:bodyPr/>
        <a:lstStyle/>
        <a:p>
          <a:endParaRPr lang="en-US"/>
        </a:p>
      </dgm:t>
    </dgm:pt>
    <dgm:pt modelId="{47B7E2CB-61D2-44D4-92F3-887ECBFF2896}" type="pres">
      <dgm:prSet presAssocID="{91F548E1-22CF-4D48-99BC-59A733359838}" presName="Name56" presStyleLbl="parChTrans1D2" presStyleIdx="1" presStyleCnt="2"/>
      <dgm:spPr/>
    </dgm:pt>
    <dgm:pt modelId="{12C07916-E3FB-45CD-AD8F-7CCB2BBE44A7}" type="pres">
      <dgm:prSet presAssocID="{F173F758-5B03-406F-A92C-E2CCF7267233}" presName="text0" presStyleLbl="node1" presStyleIdx="2" presStyleCnt="3" custScaleX="441915" custScaleY="180670" custRadScaleRad="226491" custRadScaleInc="-90285">
        <dgm:presLayoutVars>
          <dgm:bulletEnabled val="1"/>
        </dgm:presLayoutVars>
      </dgm:prSet>
      <dgm:spPr/>
      <dgm:t>
        <a:bodyPr/>
        <a:lstStyle/>
        <a:p>
          <a:endParaRPr lang="en-US"/>
        </a:p>
      </dgm:t>
    </dgm:pt>
  </dgm:ptLst>
  <dgm:cxnLst>
    <dgm:cxn modelId="{0D689AA6-EC45-43FD-9A68-8F1DF9C9C7D2}" type="presOf" srcId="{47D46478-C47F-4457-B870-8B03A35A3476}" destId="{71BA65D3-88A2-4A8D-9237-E390B1013135}" srcOrd="0" destOrd="0" presId="urn:microsoft.com/office/officeart/2008/layout/RadialCluster"/>
    <dgm:cxn modelId="{D9BF4E6C-A4C9-4DDA-9F5E-B3943AAF6A24}" type="presOf" srcId="{41708FB8-BD87-4B29-A605-23C8A818AF9F}" destId="{BE24B877-8575-43B2-9670-85D3D0ABC981}" srcOrd="0" destOrd="0" presId="urn:microsoft.com/office/officeart/2008/layout/RadialCluster"/>
    <dgm:cxn modelId="{0785B8A8-A370-4EEA-8341-C1E61ACEDF9B}" srcId="{17C35530-574F-4E9D-9F23-1B842B938AC9}" destId="{F173F758-5B03-406F-A92C-E2CCF7267233}" srcOrd="1" destOrd="0" parTransId="{91F548E1-22CF-4D48-99BC-59A733359838}" sibTransId="{17C5EBEF-D3B9-4C4A-8498-EC56ACBE3FB9}"/>
    <dgm:cxn modelId="{2AF2B220-D813-48B4-BD34-79290D60F7F7}" type="presOf" srcId="{A5F27806-7360-45FB-A496-EACD881341A9}" destId="{43565A27-5586-48A0-BEE9-9F4AD76BEC83}" srcOrd="0" destOrd="0" presId="urn:microsoft.com/office/officeart/2008/layout/RadialCluster"/>
    <dgm:cxn modelId="{BC962E35-026F-44E7-88C3-3B699D721877}" srcId="{41708FB8-BD87-4B29-A605-23C8A818AF9F}" destId="{17C35530-574F-4E9D-9F23-1B842B938AC9}" srcOrd="0" destOrd="0" parTransId="{61957073-49F4-462F-AEBF-381569306589}" sibTransId="{8C8B8681-F8CE-466E-AFC2-1FA1CCEF4F26}"/>
    <dgm:cxn modelId="{70264F31-2AFA-416B-9B74-CA400937CCB1}" type="presOf" srcId="{17C35530-574F-4E9D-9F23-1B842B938AC9}" destId="{17101309-3824-4C87-8063-A61C9ADDC4CC}" srcOrd="0" destOrd="0" presId="urn:microsoft.com/office/officeart/2008/layout/RadialCluster"/>
    <dgm:cxn modelId="{99C15079-8B38-48CC-A68C-9726680E7102}" type="presOf" srcId="{F173F758-5B03-406F-A92C-E2CCF7267233}" destId="{12C07916-E3FB-45CD-AD8F-7CCB2BBE44A7}" srcOrd="0" destOrd="0" presId="urn:microsoft.com/office/officeart/2008/layout/RadialCluster"/>
    <dgm:cxn modelId="{32CA2F74-D17E-4653-929C-CF9F6CDDB253}" type="presOf" srcId="{91F548E1-22CF-4D48-99BC-59A733359838}" destId="{47B7E2CB-61D2-44D4-92F3-887ECBFF2896}" srcOrd="0" destOrd="0" presId="urn:microsoft.com/office/officeart/2008/layout/RadialCluster"/>
    <dgm:cxn modelId="{1A2E3C3C-9F7A-48C0-9C70-D0786AE523BE}" srcId="{17C35530-574F-4E9D-9F23-1B842B938AC9}" destId="{A5F27806-7360-45FB-A496-EACD881341A9}" srcOrd="0" destOrd="0" parTransId="{47D46478-C47F-4457-B870-8B03A35A3476}" sibTransId="{18488E7A-0AA7-4F1C-A30B-5F30E2EBCE95}"/>
    <dgm:cxn modelId="{14223F62-5310-4880-846D-5CF7B5CF71B1}" type="presParOf" srcId="{BE24B877-8575-43B2-9670-85D3D0ABC981}" destId="{38055A42-BDDC-4C34-B1CA-72A04C039D01}" srcOrd="0" destOrd="0" presId="urn:microsoft.com/office/officeart/2008/layout/RadialCluster"/>
    <dgm:cxn modelId="{2DFAFB37-DF2A-4FD3-8B6C-5AE07D8F46E9}" type="presParOf" srcId="{38055A42-BDDC-4C34-B1CA-72A04C039D01}" destId="{17101309-3824-4C87-8063-A61C9ADDC4CC}" srcOrd="0" destOrd="0" presId="urn:microsoft.com/office/officeart/2008/layout/RadialCluster"/>
    <dgm:cxn modelId="{FCA339BB-80A9-4C40-9D07-4B743B57A836}" type="presParOf" srcId="{38055A42-BDDC-4C34-B1CA-72A04C039D01}" destId="{71BA65D3-88A2-4A8D-9237-E390B1013135}" srcOrd="1" destOrd="0" presId="urn:microsoft.com/office/officeart/2008/layout/RadialCluster"/>
    <dgm:cxn modelId="{F2FF1AEA-BB7C-4A8B-88AE-DF0FDC8AE00D}" type="presParOf" srcId="{38055A42-BDDC-4C34-B1CA-72A04C039D01}" destId="{43565A27-5586-48A0-BEE9-9F4AD76BEC83}" srcOrd="2" destOrd="0" presId="urn:microsoft.com/office/officeart/2008/layout/RadialCluster"/>
    <dgm:cxn modelId="{19B92382-C94A-40C8-90D7-CD929DC43E4B}" type="presParOf" srcId="{38055A42-BDDC-4C34-B1CA-72A04C039D01}" destId="{47B7E2CB-61D2-44D4-92F3-887ECBFF2896}" srcOrd="3" destOrd="0" presId="urn:microsoft.com/office/officeart/2008/layout/RadialCluster"/>
    <dgm:cxn modelId="{9499479C-E8A4-415A-BE29-82E68532345A}" type="presParOf" srcId="{38055A42-BDDC-4C34-B1CA-72A04C039D01}" destId="{12C07916-E3FB-45CD-AD8F-7CCB2BBE44A7}"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286000" cy="2286000"/>
        <a:chOff x="0" y="0"/>
        <a:chExt cx="2286000" cy="2286000"/>
      </a:xfrm>
    </dsp:grpSpPr>
    <dsp:sp modelId="{17101309-3824-4C87-8063-A61C9ADDC4CC}">
      <dsp:nvSpPr>
        <dsp:cNvPr id="3" name="Rounded Rectangle 2"/>
        <dsp:cNvSpPr/>
      </dsp:nvSpPr>
      <dsp:spPr bwMode="white">
        <a:xfrm>
          <a:off x="2864287" y="646473"/>
          <a:ext cx="685800" cy="685800"/>
        </a:xfrm>
        <a:prstGeom prst="roundRect">
          <a:avLst/>
        </a:prstGeom>
      </dsp:spPr>
      <dsp:style>
        <a:lnRef idx="3">
          <a:schemeClr val="lt1"/>
        </a:lnRef>
        <a:fillRef idx="1">
          <a:schemeClr val="accent1"/>
        </a:fillRef>
        <a:effectRef idx="1">
          <a:scrgbClr r="0" g="0" b="0"/>
        </a:effectRef>
        <a:fontRef idx="minor">
          <a:schemeClr val="lt1"/>
        </a:fontRef>
      </dsp:style>
      <dsp:txBody>
        <a:bodyPr lIns="22860" tIns="22860" rIns="22860" bIns="2286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t>Online Banking Department</a:t>
          </a:r>
          <a:endParaRPr lang="en-US" dirty="0"/>
        </a:p>
      </dsp:txBody>
      <dsp:txXfrm>
        <a:off x="2864287" y="646473"/>
        <a:ext cx="685800" cy="685800"/>
      </dsp:txXfrm>
    </dsp:sp>
    <dsp:sp modelId="{71BA65D3-88A2-4A8D-9237-E390B1013135}">
      <dsp:nvSpPr>
        <dsp:cNvPr id="4" name="Freeform 3"/>
        <dsp:cNvSpPr/>
      </dsp:nvSpPr>
      <dsp:spPr bwMode="white">
        <a:xfrm>
          <a:off x="1119363" y="1264265"/>
          <a:ext cx="1772445" cy="63500"/>
        </a:xfrm>
        <a:custGeom>
          <a:avLst/>
          <a:gdLst/>
          <a:ahLst/>
          <a:cxnLst/>
          <a:pathLst>
            <a:path w="2791" h="100">
              <a:moveTo>
                <a:pt x="2748" y="-295"/>
              </a:moveTo>
              <a:lnTo>
                <a:pt x="43" y="395"/>
              </a:lnTo>
            </a:path>
          </a:pathLst>
        </a:custGeom>
      </dsp:spPr>
      <dsp:style>
        <a:lnRef idx="2">
          <a:schemeClr val="accent1">
            <a:shade val="60000"/>
          </a:schemeClr>
        </a:lnRef>
        <a:fillRef idx="0">
          <a:schemeClr val="accent1"/>
        </a:fillRef>
        <a:effectRef idx="0">
          <a:scrgbClr r="0" g="0" b="0"/>
        </a:effectRef>
        <a:fontRef idx="minor"/>
      </dsp:style>
      <dsp:txXfrm>
        <a:off x="1119363" y="1264265"/>
        <a:ext cx="1772445" cy="63500"/>
      </dsp:txXfrm>
    </dsp:sp>
    <dsp:sp modelId="{43565A27-5586-48A0-BEE9-9F4AD76BEC83}">
      <dsp:nvSpPr>
        <dsp:cNvPr id="5" name="Rounded Rectangle 4"/>
        <dsp:cNvSpPr/>
      </dsp:nvSpPr>
      <dsp:spPr bwMode="white">
        <a:xfrm>
          <a:off x="687397" y="1344036"/>
          <a:ext cx="459486" cy="459486"/>
        </a:xfrm>
        <a:prstGeom prst="roundRect">
          <a:avLst/>
        </a:prstGeom>
      </dsp:spPr>
      <dsp:style>
        <a:lnRef idx="3">
          <a:schemeClr val="lt1"/>
        </a:lnRef>
        <a:fillRef idx="1">
          <a:schemeClr val="accent1"/>
        </a:fillRef>
        <a:effectRef idx="1">
          <a:scrgbClr r="0" g="0" b="0"/>
        </a:effectRef>
        <a:fontRef idx="minor">
          <a:schemeClr val="lt1"/>
        </a:fontRef>
      </dsp:style>
      <dsp:txBody>
        <a:bodyPr lIns="15240" tIns="15240" rIns="15240" bIns="15240" anchor="ctr"/>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r>
            <a:rPr lang="en-US" dirty="0" smtClean="0"/>
            <a:t>Internet and Mobile Banking Division </a:t>
          </a:r>
          <a:endParaRPr lang="en-US" dirty="0"/>
        </a:p>
      </dsp:txBody>
      <dsp:txXfrm>
        <a:off x="687397" y="1344036"/>
        <a:ext cx="459486" cy="459486"/>
      </dsp:txXfrm>
    </dsp:sp>
    <dsp:sp modelId="{47B7E2CB-61D2-44D4-92F3-887ECBFF2896}">
      <dsp:nvSpPr>
        <dsp:cNvPr id="6" name="Freeform 5"/>
        <dsp:cNvSpPr/>
      </dsp:nvSpPr>
      <dsp:spPr bwMode="white">
        <a:xfrm>
          <a:off x="3531219" y="1204400"/>
          <a:ext cx="1540706" cy="63500"/>
        </a:xfrm>
        <a:custGeom>
          <a:avLst/>
          <a:gdLst/>
          <a:ahLst/>
          <a:cxnLst/>
          <a:pathLst>
            <a:path w="2426" h="100">
              <a:moveTo>
                <a:pt x="30" y="-217"/>
              </a:moveTo>
              <a:lnTo>
                <a:pt x="2397" y="317"/>
              </a:lnTo>
            </a:path>
          </a:pathLst>
        </a:custGeom>
      </dsp:spPr>
      <dsp:style>
        <a:lnRef idx="2">
          <a:schemeClr val="accent1">
            <a:shade val="60000"/>
          </a:schemeClr>
        </a:lnRef>
        <a:fillRef idx="0">
          <a:schemeClr val="accent1"/>
        </a:fillRef>
        <a:effectRef idx="0">
          <a:scrgbClr r="0" g="0" b="0"/>
        </a:effectRef>
        <a:fontRef idx="minor"/>
      </dsp:style>
      <dsp:txXfrm>
        <a:off x="3531219" y="1204400"/>
        <a:ext cx="1540706" cy="63500"/>
      </dsp:txXfrm>
    </dsp:sp>
    <dsp:sp modelId="{12C07916-E3FB-45CD-AD8F-7CCB2BBE44A7}">
      <dsp:nvSpPr>
        <dsp:cNvPr id="7" name="Rounded Rectangle 6"/>
        <dsp:cNvSpPr/>
      </dsp:nvSpPr>
      <dsp:spPr bwMode="white">
        <a:xfrm>
          <a:off x="5053057" y="1227667"/>
          <a:ext cx="459486" cy="459486"/>
        </a:xfrm>
        <a:prstGeom prst="roundRect">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a:lnSpc>
              <a:spcPct val="100000"/>
            </a:lnSpc>
            <a:spcBef>
              <a:spcPct val="0"/>
            </a:spcBef>
            <a:spcAft>
              <a:spcPct val="35000"/>
            </a:spcAft>
          </a:pPr>
          <a:r>
            <a:rPr lang="en-US" dirty="0" smtClean="0"/>
            <a:t>Digital Wallet and Fin-tech Partnership Division </a:t>
          </a:r>
          <a:endParaRPr lang="en-US" dirty="0"/>
        </a:p>
      </dsp:txBody>
      <dsp:txXfrm>
        <a:off x="5053057" y="1227667"/>
        <a:ext cx="459486" cy="45948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4"/>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3"/>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7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8DB0EED-397F-49C5-BBA1-421E622711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8DB0EED-397F-49C5-BBA1-421E622711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B0EED-397F-49C5-BBA1-421E622711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8DB0EED-397F-49C5-BBA1-421E622711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8DB0EED-397F-49C5-BBA1-421E622711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B0EED-397F-49C5-BBA1-421E622711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3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8DB0EED-397F-49C5-BBA1-421E622711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DB0EED-397F-49C5-BBA1-421E622711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B0EED-397F-49C5-BBA1-421E622711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6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B0EED-397F-49C5-BBA1-421E62271167}" type="datetimeFigureOut">
              <a:rPr lang="en-US" smtClean="0"/>
            </a:fld>
            <a:endParaRPr lang="en-US"/>
          </a:p>
        </p:txBody>
      </p:sp>
      <p:sp>
        <p:nvSpPr>
          <p:cNvPr id="5" name="Footer Placeholder 4"/>
          <p:cNvSpPr>
            <a:spLocks noGrp="1"/>
          </p:cNvSpPr>
          <p:nvPr>
            <p:ph type="ftr" sz="quarter" idx="3"/>
          </p:nvPr>
        </p:nvSpPr>
        <p:spPr>
          <a:xfrm>
            <a:off x="3124200" y="635636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3698-6490-4EB2-9B6F-634503BCCC5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B0EED-397F-49C5-BBA1-421E62271167}" type="datetimeFigureOut">
              <a:rPr lang="en-US" smtClean="0"/>
            </a:fld>
            <a:endParaRPr lang="en-US"/>
          </a:p>
        </p:txBody>
      </p:sp>
      <p:sp>
        <p:nvSpPr>
          <p:cNvPr id="5" name="Footer Placeholder 4"/>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3698-6490-4EB2-9B6F-634503BCCC5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B0EED-397F-49C5-BBA1-421E62271167}" type="datetimeFigureOut">
              <a:rPr lang="en-US" smtClean="0"/>
            </a:fld>
            <a:endParaRPr lang="en-U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3698-6490-4EB2-9B6F-634503BCCC5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hemeOverride" Target="../theme/themeOverride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413" y="2743201"/>
            <a:ext cx="8653181" cy="1494829"/>
          </a:xfrm>
        </p:spPr>
        <p:txBody>
          <a:bodyPr>
            <a:noAutofit/>
          </a:bodyPr>
          <a:lstStyle/>
          <a:p>
            <a:br>
              <a:rPr lang="en-US" sz="5500" b="1" dirty="0" smtClean="0">
                <a:solidFill>
                  <a:srgbClr val="8A4D1F"/>
                </a:solidFill>
                <a:latin typeface="+mn-lt"/>
              </a:rPr>
            </a:br>
            <a:br>
              <a:rPr lang="en-US" sz="5500" b="1" dirty="0" smtClean="0">
                <a:solidFill>
                  <a:srgbClr val="8A4D1F"/>
                </a:solidFill>
                <a:latin typeface="+mn-lt"/>
              </a:rPr>
            </a:br>
            <a:r>
              <a:rPr lang="en-US" sz="5500" b="1" dirty="0" smtClean="0">
                <a:solidFill>
                  <a:srgbClr val="8A4D1F"/>
                </a:solidFill>
                <a:latin typeface="+mn-lt"/>
              </a:rPr>
              <a:t>                                                                                 </a:t>
            </a:r>
            <a:br>
              <a:rPr lang="en-US" sz="5500" b="1" dirty="0" smtClean="0">
                <a:solidFill>
                  <a:srgbClr val="8A4D1F"/>
                </a:solidFill>
                <a:latin typeface="+mn-lt"/>
              </a:rPr>
            </a:br>
            <a:br>
              <a:rPr lang="en-US" sz="5500" b="1" dirty="0" smtClean="0">
                <a:solidFill>
                  <a:srgbClr val="8A4D1F"/>
                </a:solidFill>
                <a:latin typeface="+mn-lt"/>
              </a:rPr>
            </a:br>
            <a:br>
              <a:rPr lang="en-US" sz="5500" b="1" dirty="0">
                <a:solidFill>
                  <a:srgbClr val="8A4D1F"/>
                </a:solidFill>
                <a:latin typeface="+mn-lt"/>
              </a:rPr>
            </a:br>
            <a:br>
              <a:rPr lang="en-US" sz="5500" b="1" dirty="0" smtClean="0">
                <a:solidFill>
                  <a:srgbClr val="8A4D1F"/>
                </a:solidFill>
                <a:latin typeface="+mn-lt"/>
              </a:rPr>
            </a:br>
            <a:r>
              <a:rPr lang="en-US" sz="6000" b="1" dirty="0">
                <a:solidFill>
                  <a:srgbClr val="8A4D1F"/>
                </a:solidFill>
                <a:latin typeface="Bahnschrift" panose="020B0502040204020203" pitchFamily="34" charset="0"/>
              </a:rPr>
              <a:t>Online Banking Department</a:t>
            </a:r>
            <a:br>
              <a:rPr lang="en-US" sz="6000" b="1" dirty="0">
                <a:latin typeface="Bahnschrift" panose="020B0502040204020203" pitchFamily="34" charset="0"/>
              </a:rPr>
            </a:br>
            <a:br>
              <a:rPr lang="en-US" sz="5500" b="1" dirty="0">
                <a:solidFill>
                  <a:srgbClr val="8A4D1F"/>
                </a:solidFill>
                <a:latin typeface="+mn-lt"/>
              </a:rPr>
            </a:br>
            <a:br>
              <a:rPr lang="en-US" sz="5500" b="1" dirty="0" smtClean="0">
                <a:solidFill>
                  <a:srgbClr val="8A4D1F"/>
                </a:solidFill>
                <a:latin typeface="+mn-lt"/>
              </a:rPr>
            </a:br>
            <a:br>
              <a:rPr lang="en-US" sz="5500" b="1" dirty="0">
                <a:solidFill>
                  <a:srgbClr val="8A4D1F"/>
                </a:solidFill>
                <a:latin typeface="+mn-lt"/>
              </a:rPr>
            </a:br>
            <a:br>
              <a:rPr lang="en-US" sz="5500" b="1" dirty="0" smtClean="0">
                <a:solidFill>
                  <a:srgbClr val="8A4D1F"/>
                </a:solidFill>
                <a:latin typeface="+mn-lt"/>
              </a:rPr>
            </a:br>
            <a:br>
              <a:rPr lang="en-US" sz="5500" b="1" dirty="0">
                <a:solidFill>
                  <a:srgbClr val="8A4D1F"/>
                </a:solidFill>
                <a:latin typeface="+mn-lt"/>
              </a:rPr>
            </a:br>
            <a:r>
              <a:rPr lang="en-US" sz="5500" b="1" dirty="0" smtClean="0">
                <a:solidFill>
                  <a:srgbClr val="8A4D1F"/>
                </a:solidFill>
                <a:latin typeface="+mn-lt"/>
              </a:rPr>
              <a:t>NIB E-Birr</a:t>
            </a:r>
            <a:br>
              <a:rPr lang="en-US" sz="5500" b="1" dirty="0">
                <a:solidFill>
                  <a:srgbClr val="8A4D1F"/>
                </a:solidFill>
                <a:latin typeface="+mn-lt"/>
              </a:rPr>
            </a:br>
            <a:r>
              <a:rPr lang="en-US" sz="4000" b="1" dirty="0">
                <a:solidFill>
                  <a:srgbClr val="8A4D1F"/>
                </a:solidFill>
              </a:rPr>
              <a:t>Mobile Money Service &amp; Use of Agent</a:t>
            </a:r>
            <a:endParaRPr lang="en-US" sz="4000" b="1" dirty="0">
              <a:solidFill>
                <a:srgbClr val="8A4D1F"/>
              </a:solidFill>
              <a:latin typeface="+mn-lt"/>
            </a:endParaRPr>
          </a:p>
        </p:txBody>
      </p:sp>
      <p:sp>
        <p:nvSpPr>
          <p:cNvPr id="3" name="Subtitle 2"/>
          <p:cNvSpPr>
            <a:spLocks noGrp="1"/>
          </p:cNvSpPr>
          <p:nvPr>
            <p:ph type="subTitle" idx="1"/>
          </p:nvPr>
        </p:nvSpPr>
        <p:spPr>
          <a:xfrm>
            <a:off x="6857429" y="5603050"/>
            <a:ext cx="1600771" cy="434549"/>
          </a:xfrm>
        </p:spPr>
        <p:txBody>
          <a:bodyPr>
            <a:noAutofit/>
          </a:bodyPr>
          <a:lstStyle/>
          <a:p>
            <a:r>
              <a:rPr lang="en-US" sz="2400" b="1" dirty="0">
                <a:solidFill>
                  <a:srgbClr val="8A4D1F"/>
                </a:solidFill>
                <a:latin typeface="Bahnschrift" panose="020B0502040204020203" pitchFamily="34" charset="0"/>
                <a:ea typeface="+mj-ea"/>
                <a:cs typeface="+mj-cs"/>
              </a:rPr>
              <a:t>May 2023</a:t>
            </a:r>
            <a:endParaRPr lang="en-US" sz="2400" b="1" dirty="0">
              <a:solidFill>
                <a:srgbClr val="8A4D1F"/>
              </a:solidFill>
              <a:latin typeface="Bahnschrift" panose="020B0502040204020203" pitchFamily="34" charset="0"/>
              <a:ea typeface="+mj-ea"/>
              <a:cs typeface="+mj-cs"/>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4825"/>
            <a:ext cx="9144000" cy="1279542"/>
          </a:xfrm>
          <a:prstGeom prst="rect">
            <a:avLst/>
          </a:prstGeom>
        </p:spPr>
      </p:pic>
      <p:pic>
        <p:nvPicPr>
          <p:cNvPr id="11" name="Picture 2"/>
          <p:cNvPicPr>
            <a:picLocks noChangeAspect="1" noChangeArrowheads="1"/>
          </p:cNvPicPr>
          <p:nvPr/>
        </p:nvPicPr>
        <p:blipFill>
          <a:blip r:embed="rId2" cstate="print"/>
          <a:srcRect/>
          <a:stretch>
            <a:fillRect/>
          </a:stretch>
        </p:blipFill>
        <p:spPr bwMode="auto">
          <a:xfrm>
            <a:off x="0" y="6400800"/>
            <a:ext cx="9144000" cy="533400"/>
          </a:xfrm>
          <a:prstGeom prst="rect">
            <a:avLst/>
          </a:prstGeom>
          <a:noFill/>
          <a:ln w="9525">
            <a:noFill/>
            <a:miter lim="800000"/>
            <a:headEnd/>
            <a:tailEnd/>
          </a:ln>
          <a:effectLst/>
        </p:spPr>
      </p:pic>
      <p:sp>
        <p:nvSpPr>
          <p:cNvPr id="4" name="Rectangle 3"/>
          <p:cNvSpPr/>
          <p:nvPr/>
        </p:nvSpPr>
        <p:spPr>
          <a:xfrm>
            <a:off x="1932365" y="5079831"/>
            <a:ext cx="5279273" cy="523220"/>
          </a:xfrm>
          <a:prstGeom prst="rect">
            <a:avLst/>
          </a:prstGeom>
        </p:spPr>
        <p:txBody>
          <a:bodyPr wrap="square">
            <a:spAutoFit/>
          </a:bodyPr>
          <a:lstStyle/>
          <a:p>
            <a:pPr algn="ctr"/>
            <a:endParaRPr lang="en-US" sz="2800" b="1" dirty="0">
              <a:latin typeface="Bahnschrift" panose="020B0502040204020203" pitchFamily="34" charset="0"/>
            </a:endParaRPr>
          </a:p>
        </p:txBody>
      </p:sp>
      <p:sp>
        <p:nvSpPr>
          <p:cNvPr id="8" name="Title 1"/>
          <p:cNvSpPr txBox="1"/>
          <p:nvPr/>
        </p:nvSpPr>
        <p:spPr>
          <a:xfrm>
            <a:off x="327217" y="2743201"/>
            <a:ext cx="8130983" cy="149483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b="1" dirty="0">
              <a:solidFill>
                <a:srgbClr val="8A4D1F"/>
              </a:solidFill>
              <a:latin typeface="+mn-lt"/>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6596"/>
            <a:ext cx="9144000" cy="12795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543004"/>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algn="l"/>
            <a:r>
              <a:rPr lang="en-US" b="1" dirty="0" smtClean="0">
                <a:solidFill>
                  <a:srgbClr val="FFFF00"/>
                </a:solidFill>
              </a:rPr>
              <a:t>	</a:t>
            </a:r>
            <a:r>
              <a:rPr lang="en-US" b="1" dirty="0"/>
              <a:t> </a:t>
            </a:r>
            <a:r>
              <a:rPr lang="en-US" sz="3600" b="1" dirty="0" smtClean="0">
                <a:solidFill>
                  <a:srgbClr val="FFC000"/>
                </a:solidFill>
              </a:rPr>
              <a:t>Cont’d</a:t>
            </a:r>
            <a:endParaRPr lang="en-US" sz="3600" b="1" dirty="0">
              <a:solidFill>
                <a:srgbClr val="FFC000"/>
              </a:solidFill>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4" name="Table 3"/>
          <p:cNvGraphicFramePr>
            <a:graphicFrameLocks noGrp="1"/>
          </p:cNvGraphicFramePr>
          <p:nvPr/>
        </p:nvGraphicFramePr>
        <p:xfrm>
          <a:off x="171450" y="1447801"/>
          <a:ext cx="8801100" cy="5486644"/>
        </p:xfrm>
        <a:graphic>
          <a:graphicData uri="http://schemas.openxmlformats.org/drawingml/2006/table">
            <a:tbl>
              <a:tblPr firstRow="1" bandRow="1">
                <a:tableStyleId>{8799B23B-EC83-4686-B30A-512413B5E67A}</a:tableStyleId>
              </a:tblPr>
              <a:tblGrid>
                <a:gridCol w="584144"/>
                <a:gridCol w="1911406"/>
                <a:gridCol w="2438400"/>
                <a:gridCol w="3867150"/>
              </a:tblGrid>
              <a:tr h="318038">
                <a:tc>
                  <a:txBody>
                    <a:bodyPr/>
                    <a:lstStyle/>
                    <a:p>
                      <a:pPr algn="ctr"/>
                      <a:r>
                        <a:rPr lang="en-US" sz="1400" dirty="0" err="1" smtClean="0"/>
                        <a:t>S.No</a:t>
                      </a:r>
                      <a:endParaRPr lang="en-US" sz="1400" dirty="0"/>
                    </a:p>
                  </a:txBody>
                  <a:tcPr/>
                </a:tc>
                <a:tc>
                  <a:txBody>
                    <a:bodyPr/>
                    <a:lstStyle/>
                    <a:p>
                      <a:pPr algn="ctr"/>
                      <a:r>
                        <a:rPr lang="en-US" sz="1600" dirty="0" smtClean="0"/>
                        <a:t>Service/System</a:t>
                      </a:r>
                      <a:endParaRPr lang="en-US" sz="1600" dirty="0"/>
                    </a:p>
                  </a:txBody>
                  <a:tcPr/>
                </a:tc>
                <a:tc>
                  <a:txBody>
                    <a:bodyPr/>
                    <a:lstStyle/>
                    <a:p>
                      <a:pPr algn="ctr"/>
                      <a:r>
                        <a:rPr lang="en-US" sz="1600" dirty="0" smtClean="0"/>
                        <a:t>Importance</a:t>
                      </a:r>
                      <a:endParaRPr lang="en-US" sz="1600" dirty="0"/>
                    </a:p>
                  </a:txBody>
                  <a:tcPr/>
                </a:tc>
                <a:tc>
                  <a:txBody>
                    <a:bodyPr/>
                    <a:lstStyle/>
                    <a:p>
                      <a:pPr algn="ctr"/>
                      <a:r>
                        <a:rPr lang="en-US" sz="1600" dirty="0" smtClean="0"/>
                        <a:t>Key Features/benefits</a:t>
                      </a:r>
                      <a:endParaRPr lang="en-US" sz="1600" dirty="0"/>
                    </a:p>
                  </a:txBody>
                  <a:tcPr/>
                </a:tc>
              </a:tr>
              <a:tr h="1908230">
                <a:tc>
                  <a:txBody>
                    <a:bodyPr/>
                    <a:lstStyle/>
                    <a:p>
                      <a:r>
                        <a:rPr lang="en-US" sz="1200" kern="1200" dirty="0" smtClean="0">
                          <a:solidFill>
                            <a:schemeClr val="tx1"/>
                          </a:solidFill>
                          <a:latin typeface="+mn-lt"/>
                          <a:ea typeface="+mn-ea"/>
                          <a:cs typeface="+mn-cs"/>
                        </a:rPr>
                        <a:t>4.</a:t>
                      </a:r>
                      <a:endParaRPr lang="en-US" sz="1200" kern="1200" dirty="0">
                        <a:solidFill>
                          <a:schemeClr val="tx1"/>
                        </a:solidFill>
                        <a:latin typeface="+mn-lt"/>
                        <a:ea typeface="+mn-ea"/>
                        <a:cs typeface="+mn-cs"/>
                      </a:endParaRPr>
                    </a:p>
                  </a:txBody>
                  <a:tcPr/>
                </a:tc>
                <a:tc>
                  <a:txBody>
                    <a:bodyPr/>
                    <a:lstStyle/>
                    <a:p>
                      <a:r>
                        <a:rPr lang="en-US" sz="1400" b="1" dirty="0" smtClean="0"/>
                        <a:t>NIB E-Birr Wallet</a:t>
                      </a:r>
                      <a:r>
                        <a:rPr lang="en-US" sz="1400" b="1" baseline="0" dirty="0" smtClean="0"/>
                        <a:t> </a:t>
                      </a:r>
                      <a:endParaRPr lang="en-US" sz="1400" b="1" baseline="0" dirty="0" smtClean="0"/>
                    </a:p>
                    <a:p>
                      <a:r>
                        <a:rPr lang="en-US" sz="1100" baseline="0" dirty="0" smtClean="0"/>
                        <a:t>(By using USSD *617, </a:t>
                      </a:r>
                      <a:r>
                        <a:rPr lang="en-US" sz="1100" baseline="0" dirty="0" err="1" smtClean="0"/>
                        <a:t>Ebirr</a:t>
                      </a:r>
                      <a:r>
                        <a:rPr lang="en-US" sz="1100" baseline="0" dirty="0" smtClean="0"/>
                        <a:t> App and nibmyaccount.ebirr.com portal)</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400" kern="1200" dirty="0" smtClean="0">
                          <a:solidFill>
                            <a:schemeClr val="tx1"/>
                          </a:solidFill>
                          <a:latin typeface="+mn-lt"/>
                          <a:ea typeface="+mn-ea"/>
                          <a:cs typeface="+mn-cs"/>
                        </a:rPr>
                        <a:t>This mobile wallet service is convenient</a:t>
                      </a:r>
                      <a:r>
                        <a:rPr lang="en-US" sz="1400" kern="1200" baseline="0" dirty="0" smtClean="0">
                          <a:solidFill>
                            <a:schemeClr val="tx1"/>
                          </a:solidFill>
                          <a:latin typeface="+mn-lt"/>
                          <a:ea typeface="+mn-ea"/>
                          <a:cs typeface="+mn-cs"/>
                        </a:rPr>
                        <a:t> </a:t>
                      </a:r>
                      <a:r>
                        <a:rPr lang="en-US" sz="1400" kern="1200" dirty="0" smtClean="0">
                          <a:solidFill>
                            <a:schemeClr val="tx1"/>
                          </a:solidFill>
                          <a:latin typeface="+mn-lt"/>
                          <a:ea typeface="+mn-ea"/>
                          <a:cs typeface="+mn-cs"/>
                        </a:rPr>
                        <a:t>and fast. </a:t>
                      </a:r>
                      <a:endParaRPr lang="en-US" sz="1400" kern="1200" dirty="0" smtClean="0">
                        <a:solidFill>
                          <a:schemeClr val="tx1"/>
                        </a:solidFill>
                        <a:latin typeface="+mn-lt"/>
                        <a:ea typeface="+mn-ea"/>
                        <a:cs typeface="+mn-cs"/>
                      </a:endParaRPr>
                    </a:p>
                  </a:txBody>
                  <a:tcPr/>
                </a:tc>
                <a:tc>
                  <a:txBody>
                    <a:bodyPr/>
                    <a:lstStyle/>
                    <a:p>
                      <a:pPr marL="285750" indent="-285750">
                        <a:buFont typeface="Arial" panose="020B0604020202020204" pitchFamily="34" charset="0"/>
                        <a:buChar char="•"/>
                      </a:pPr>
                      <a:r>
                        <a:rPr lang="en-US" sz="1400" dirty="0" smtClean="0"/>
                        <a:t>Cash-in/cash-out</a:t>
                      </a:r>
                      <a:endParaRPr lang="en-US" sz="1400" dirty="0" smtClean="0"/>
                    </a:p>
                    <a:p>
                      <a:pPr marL="285750" indent="-285750">
                        <a:buFont typeface="Arial" panose="020B0604020202020204" pitchFamily="34" charset="0"/>
                        <a:buChar char="•"/>
                      </a:pPr>
                      <a:r>
                        <a:rPr lang="en-US" sz="1400" dirty="0" smtClean="0"/>
                        <a:t>Wallet</a:t>
                      </a:r>
                      <a:r>
                        <a:rPr lang="en-US" sz="1400" baseline="0" dirty="0" smtClean="0"/>
                        <a:t> to wallet </a:t>
                      </a:r>
                      <a:r>
                        <a:rPr lang="en-US" sz="1400" dirty="0" smtClean="0"/>
                        <a:t> Transfers</a:t>
                      </a:r>
                      <a:endParaRPr lang="en-US" sz="1400" dirty="0" smtClean="0"/>
                    </a:p>
                    <a:p>
                      <a:pPr marL="285750" indent="-285750">
                        <a:buFont typeface="Arial" panose="020B0604020202020204" pitchFamily="34" charset="0"/>
                        <a:buChar char="•"/>
                      </a:pPr>
                      <a:r>
                        <a:rPr lang="en-US" sz="1400" dirty="0" smtClean="0"/>
                        <a:t>Merchant payments</a:t>
                      </a:r>
                      <a:endParaRPr lang="en-US" sz="1400" dirty="0" smtClean="0"/>
                    </a:p>
                    <a:p>
                      <a:pPr marL="285750" indent="-285750">
                        <a:buFont typeface="Arial" panose="020B0604020202020204" pitchFamily="34" charset="0"/>
                        <a:buChar char="•"/>
                      </a:pPr>
                      <a:r>
                        <a:rPr lang="en-US" sz="1400" dirty="0" smtClean="0"/>
                        <a:t>Pay</a:t>
                      </a:r>
                      <a:r>
                        <a:rPr lang="en-US" sz="1400" baseline="0" dirty="0" smtClean="0"/>
                        <a:t> Bills</a:t>
                      </a:r>
                      <a:endParaRPr lang="en-US" sz="1400" dirty="0" smtClean="0"/>
                    </a:p>
                    <a:p>
                      <a:pPr marL="285750" indent="-285750">
                        <a:buFont typeface="Arial" panose="020B0604020202020204" pitchFamily="34" charset="0"/>
                        <a:buChar char="•"/>
                      </a:pPr>
                      <a:r>
                        <a:rPr lang="en-US" sz="1400" dirty="0" smtClean="0"/>
                        <a:t>Bank transfers </a:t>
                      </a:r>
                      <a:endParaRPr lang="en-US" sz="1400" dirty="0" smtClean="0"/>
                    </a:p>
                    <a:p>
                      <a:pPr marL="285750" indent="-285750">
                        <a:buFont typeface="Arial" panose="020B0604020202020204" pitchFamily="34" charset="0"/>
                        <a:buChar char="•"/>
                      </a:pPr>
                      <a:r>
                        <a:rPr lang="en-US" sz="1400" dirty="0" smtClean="0"/>
                        <a:t>Remittance</a:t>
                      </a:r>
                      <a:endParaRPr lang="en-US" sz="1400" dirty="0" smtClean="0"/>
                    </a:p>
                    <a:p>
                      <a:pPr marL="285750" indent="-285750">
                        <a:buFont typeface="Arial" panose="020B0604020202020204" pitchFamily="34" charset="0"/>
                        <a:buChar char="•"/>
                      </a:pPr>
                      <a:r>
                        <a:rPr lang="en-US" sz="1400" dirty="0" smtClean="0"/>
                        <a:t>Account</a:t>
                      </a:r>
                      <a:r>
                        <a:rPr lang="en-US" sz="1400" baseline="0" dirty="0" smtClean="0"/>
                        <a:t> Management</a:t>
                      </a:r>
                      <a:endParaRPr lang="en-US" sz="1400" baseline="0" dirty="0" smtClean="0"/>
                    </a:p>
                    <a:p>
                      <a:pPr marL="285750" indent="-285750">
                        <a:buFont typeface="Arial" panose="020B0604020202020204" pitchFamily="34" charset="0"/>
                        <a:buChar char="•"/>
                      </a:pPr>
                      <a:r>
                        <a:rPr lang="en-US" sz="1400" baseline="0" dirty="0" smtClean="0"/>
                        <a:t>Cross border transfers</a:t>
                      </a:r>
                      <a:endParaRPr lang="en-US" sz="1400" baseline="0" dirty="0" smtClean="0"/>
                    </a:p>
                    <a:p>
                      <a:pPr marL="285750" indent="-285750">
                        <a:buFont typeface="Arial" panose="020B0604020202020204" pitchFamily="34" charset="0"/>
                        <a:buChar char="•"/>
                      </a:pPr>
                      <a:r>
                        <a:rPr lang="en-US" sz="1400" dirty="0" smtClean="0"/>
                        <a:t>Airtime</a:t>
                      </a:r>
                      <a:r>
                        <a:rPr lang="en-US" sz="1400" baseline="0" dirty="0" smtClean="0"/>
                        <a:t> Recharges</a:t>
                      </a:r>
                      <a:endParaRPr lang="en-US" sz="1400" baseline="0" dirty="0" smtClean="0"/>
                    </a:p>
                  </a:txBody>
                  <a:tcPr/>
                </a:tc>
              </a:tr>
              <a:tr h="896290">
                <a:tc>
                  <a:txBody>
                    <a:bodyPr/>
                    <a:lstStyle/>
                    <a:p>
                      <a:r>
                        <a:rPr lang="en-US" sz="1200" dirty="0" smtClean="0"/>
                        <a:t>5.</a:t>
                      </a:r>
                      <a:r>
                        <a:rPr lang="en-US" sz="1200" baseline="0" dirty="0" smtClean="0"/>
                        <a:t> </a:t>
                      </a:r>
                      <a:endParaRPr lang="en-US" sz="1200" dirty="0"/>
                    </a:p>
                  </a:txBody>
                  <a:tcPr/>
                </a:tc>
                <a:tc>
                  <a:txBody>
                    <a:bodyPr/>
                    <a:lstStyle/>
                    <a:p>
                      <a:r>
                        <a:rPr lang="en-US" sz="1400" b="1" dirty="0" smtClean="0"/>
                        <a:t>Admin Console</a:t>
                      </a:r>
                      <a:r>
                        <a:rPr lang="en-US" sz="1400" b="1" baseline="0" dirty="0" smtClean="0"/>
                        <a:t> System </a:t>
                      </a:r>
                      <a:endParaRPr lang="en-US" sz="1400" b="1" dirty="0"/>
                    </a:p>
                  </a:txBody>
                  <a:tcPr/>
                </a:tc>
                <a:tc>
                  <a:txBody>
                    <a:bodyPr/>
                    <a:lstStyle/>
                    <a:p>
                      <a:pPr algn="just"/>
                      <a:r>
                        <a:rPr lang="en-US" sz="1400" dirty="0" smtClean="0"/>
                        <a:t>For USSD customers user management </a:t>
                      </a:r>
                      <a:endParaRPr lang="en-US" sz="1400" dirty="0"/>
                    </a:p>
                  </a:txBody>
                  <a:tcPr/>
                </a:tc>
                <a:tc>
                  <a:txBody>
                    <a:bodyPr/>
                    <a:lstStyle/>
                    <a:p>
                      <a:pPr marL="285750" indent="-285750">
                        <a:buFont typeface="Arial" panose="020B0604020202020204" pitchFamily="34" charset="0"/>
                        <a:buChar char="•"/>
                      </a:pPr>
                      <a:r>
                        <a:rPr lang="en-US" sz="1400" dirty="0" smtClean="0"/>
                        <a:t>Enroll activation code</a:t>
                      </a:r>
                      <a:endParaRPr lang="en-US" sz="1400" dirty="0" smtClean="0"/>
                    </a:p>
                    <a:p>
                      <a:pPr marL="285750" indent="-285750">
                        <a:buFont typeface="Arial" panose="020B0604020202020204" pitchFamily="34" charset="0"/>
                        <a:buChar char="•"/>
                      </a:pPr>
                      <a:r>
                        <a:rPr lang="en-US" sz="1400" dirty="0" smtClean="0"/>
                        <a:t>Reset PIN</a:t>
                      </a:r>
                      <a:endParaRPr lang="en-US" sz="1400" dirty="0" smtClean="0"/>
                    </a:p>
                    <a:p>
                      <a:pPr marL="285750" indent="-285750">
                        <a:buFont typeface="Arial" panose="020B0604020202020204" pitchFamily="34" charset="0"/>
                        <a:buChar char="•"/>
                      </a:pPr>
                      <a:r>
                        <a:rPr lang="en-US" sz="1400" dirty="0" smtClean="0"/>
                        <a:t>Lock/Unlock user</a:t>
                      </a:r>
                      <a:endParaRPr lang="en-US" sz="1400" dirty="0" smtClean="0"/>
                    </a:p>
                    <a:p>
                      <a:pPr marL="285750" indent="-285750">
                        <a:buFont typeface="Arial" panose="020B0604020202020204" pitchFamily="34" charset="0"/>
                        <a:buChar char="•"/>
                      </a:pPr>
                      <a:r>
                        <a:rPr lang="en-US" sz="1400" dirty="0" smtClean="0"/>
                        <a:t>Reports</a:t>
                      </a:r>
                      <a:endParaRPr lang="en-US" sz="1400" dirty="0"/>
                    </a:p>
                  </a:txBody>
                  <a:tcPr/>
                </a:tc>
              </a:tr>
              <a:tr h="1098678">
                <a:tc>
                  <a:txBody>
                    <a:bodyPr/>
                    <a:lstStyle/>
                    <a:p>
                      <a:r>
                        <a:rPr lang="en-US" sz="1200" b="1" dirty="0" smtClean="0"/>
                        <a:t>6. </a:t>
                      </a:r>
                      <a:endParaRPr lang="en-US" sz="1200" b="1" dirty="0"/>
                    </a:p>
                  </a:txBody>
                  <a:tcPr/>
                </a:tc>
                <a:tc>
                  <a:txBody>
                    <a:bodyPr/>
                    <a:lstStyle/>
                    <a:p>
                      <a:r>
                        <a:rPr lang="en-US" sz="1400" b="1" dirty="0" smtClean="0"/>
                        <a:t>KOBIL SSMS (Smart secure management system)</a:t>
                      </a:r>
                      <a:endParaRPr lang="en-US" sz="1400" b="1"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For mobile app</a:t>
                      </a:r>
                      <a:r>
                        <a:rPr lang="en-US" sz="1400" b="0" baseline="0" dirty="0" smtClean="0"/>
                        <a:t> (Retail &amp; Nib prod)</a:t>
                      </a:r>
                      <a:r>
                        <a:rPr lang="en-US" sz="1400" b="0" dirty="0" smtClean="0"/>
                        <a:t> and web internet customers authentication,</a:t>
                      </a:r>
                      <a:r>
                        <a:rPr lang="en-US" sz="1400" b="0" baseline="0" dirty="0" smtClean="0"/>
                        <a:t> </a:t>
                      </a:r>
                      <a:r>
                        <a:rPr lang="en-US" sz="1400" b="0" dirty="0" smtClean="0"/>
                        <a:t>user and device managements; </a:t>
                      </a:r>
                      <a:endParaRPr lang="en-US" sz="1400" b="0" dirty="0" smtClean="0"/>
                    </a:p>
                  </a:txBody>
                  <a:tcPr/>
                </a:tc>
                <a:tc>
                  <a:txBody>
                    <a:bodyPr/>
                    <a:lstStyle/>
                    <a:p>
                      <a:pPr marL="285750" indent="-285750">
                        <a:buFont typeface="Arial" panose="020B0604020202020204" pitchFamily="34" charset="0"/>
                        <a:buChar char="•"/>
                      </a:pPr>
                      <a:r>
                        <a:rPr lang="en-US" sz="1400" dirty="0" smtClean="0"/>
                        <a:t>Resend</a:t>
                      </a:r>
                      <a:r>
                        <a:rPr lang="en-US" sz="1400" baseline="0" dirty="0" smtClean="0"/>
                        <a:t> Activation code</a:t>
                      </a:r>
                      <a:endParaRPr lang="en-US" sz="1400" baseline="0" dirty="0" smtClean="0"/>
                    </a:p>
                    <a:p>
                      <a:pPr marL="285750" indent="-285750">
                        <a:buFont typeface="Arial" panose="020B0604020202020204" pitchFamily="34" charset="0"/>
                        <a:buChar char="•"/>
                      </a:pPr>
                      <a:r>
                        <a:rPr lang="en-US" sz="1400" baseline="0" dirty="0" smtClean="0"/>
                        <a:t>Pin and password reset </a:t>
                      </a:r>
                      <a:endParaRPr lang="en-US" sz="1400" baseline="0" dirty="0" smtClean="0"/>
                    </a:p>
                    <a:p>
                      <a:pPr marL="285750" indent="-285750">
                        <a:buFont typeface="Arial" panose="020B0604020202020204" pitchFamily="34" charset="0"/>
                        <a:buChar char="•"/>
                      </a:pPr>
                      <a:r>
                        <a:rPr lang="en-US" sz="1400" baseline="0" dirty="0" smtClean="0"/>
                        <a:t>Lock/unlock User</a:t>
                      </a:r>
                      <a:endParaRPr lang="en-US" sz="1400" baseline="0" dirty="0" smtClean="0"/>
                    </a:p>
                    <a:p>
                      <a:pPr marL="285750" indent="-285750">
                        <a:buFont typeface="Arial" panose="020B0604020202020204" pitchFamily="34" charset="0"/>
                        <a:buChar char="•"/>
                      </a:pPr>
                      <a:r>
                        <a:rPr lang="en-US" sz="1400" baseline="0" dirty="0" smtClean="0"/>
                        <a:t>Lock/unlock device</a:t>
                      </a:r>
                      <a:endParaRPr lang="en-US" sz="1400" baseline="0" dirty="0" smtClean="0"/>
                    </a:p>
                    <a:p>
                      <a:pPr marL="285750" indent="-285750">
                        <a:buFont typeface="Arial" panose="020B0604020202020204" pitchFamily="34" charset="0"/>
                        <a:buChar char="•"/>
                      </a:pPr>
                      <a:r>
                        <a:rPr lang="en-US" sz="1400" baseline="0" dirty="0" smtClean="0"/>
                        <a:t>Authentication Activity report </a:t>
                      </a:r>
                      <a:endParaRPr lang="en-US" sz="1400" dirty="0"/>
                    </a:p>
                  </a:txBody>
                  <a:tcPr/>
                </a:tc>
              </a:tr>
              <a:tr h="1036564">
                <a:tc>
                  <a:txBody>
                    <a:bodyPr/>
                    <a:lstStyle/>
                    <a:p>
                      <a:r>
                        <a:rPr lang="en-US" sz="1600" b="1" dirty="0" smtClean="0"/>
                        <a:t>7. </a:t>
                      </a:r>
                      <a:endParaRPr lang="en-US" sz="1600" b="1" dirty="0"/>
                    </a:p>
                  </a:txBody>
                  <a:tcPr/>
                </a:tc>
                <a:tc>
                  <a:txBody>
                    <a:bodyPr/>
                    <a:lstStyle/>
                    <a:p>
                      <a:r>
                        <a:rPr lang="en-US" sz="1600" b="1" dirty="0" smtClean="0"/>
                        <a:t>Fortress System</a:t>
                      </a:r>
                      <a:endParaRPr lang="en-US" sz="1600" b="1"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Reporting </a:t>
                      </a:r>
                      <a:endParaRPr lang="en-US" sz="1400" b="0" dirty="0" smtClean="0"/>
                    </a:p>
                  </a:txBody>
                  <a:tcPr/>
                </a:tc>
                <a:tc>
                  <a:txBody>
                    <a:bodyPr/>
                    <a:lstStyle/>
                    <a:p>
                      <a:pPr marL="285750" indent="-285750" algn="l" defTabSz="9144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Internet and mobile banking Subscription  and transaction report</a:t>
                      </a:r>
                      <a:endParaRPr lang="en-US" sz="1400" kern="1200" baseline="0" dirty="0">
                        <a:solidFill>
                          <a:schemeClr val="tx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Initiatives </a:t>
            </a:r>
            <a:r>
              <a:rPr lang="en-US" b="1" dirty="0">
                <a:solidFill>
                  <a:srgbClr val="FFC000"/>
                </a:solidFill>
                <a:latin typeface="+mn-lt"/>
                <a:ea typeface="+mn-ea"/>
                <a:cs typeface="+mn-cs"/>
              </a:rPr>
              <a:t>under </a:t>
            </a:r>
            <a:r>
              <a:rPr lang="en-US" b="1" dirty="0" smtClean="0">
                <a:solidFill>
                  <a:srgbClr val="FFC000"/>
                </a:solidFill>
              </a:rPr>
              <a:t>implementation</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
        <p:nvSpPr>
          <p:cNvPr id="4" name="TextBox 3"/>
          <p:cNvSpPr txBox="1"/>
          <p:nvPr/>
        </p:nvSpPr>
        <p:spPr>
          <a:xfrm>
            <a:off x="275230" y="1676400"/>
            <a:ext cx="8534400" cy="675569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Improve awareness and uptake of Electronic Channels to reduce physical pressure on branch and drive down operating costs</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Identify critical processes that are suitable for all channels. </a:t>
            </a:r>
            <a:endParaRPr lang="en-US"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Explore opportunities for integrating the Bank’s systems with external parties.</a:t>
            </a:r>
            <a:endParaRPr lang="en-US" dirty="0">
              <a:latin typeface="Arial" panose="020B0604020202020204" pitchFamily="34" charset="0"/>
              <a:cs typeface="Arial" panose="020B0604020202020204" pitchFamily="34" charset="0"/>
            </a:endParaRPr>
          </a:p>
          <a:p>
            <a:pPr algn="just">
              <a:lnSpc>
                <a:spcPct val="200000"/>
              </a:lnSpc>
            </a:pPr>
            <a:r>
              <a:rPr lang="en-US" sz="1400" dirty="0" smtClean="0">
                <a:latin typeface="Arial" panose="020B0604020202020204" pitchFamily="34" charset="0"/>
                <a:cs typeface="Arial" panose="020B0604020202020204" pitchFamily="34" charset="0"/>
              </a:rPr>
              <a:t>(e.g. </a:t>
            </a:r>
            <a:r>
              <a:rPr lang="en-US" sz="1400" dirty="0" err="1" smtClean="0">
                <a:latin typeface="Arial" panose="020B0604020202020204" pitchFamily="34" charset="0"/>
                <a:cs typeface="Arial" panose="020B0604020202020204" pitchFamily="34" charset="0"/>
              </a:rPr>
              <a:t>Ethio</a:t>
            </a:r>
            <a:r>
              <a:rPr lang="en-US" sz="1400" dirty="0" smtClean="0">
                <a:latin typeface="Arial" panose="020B0604020202020204" pitchFamily="34" charset="0"/>
                <a:cs typeface="Arial" panose="020B0604020202020204" pitchFamily="34" charset="0"/>
              </a:rPr>
              <a:t>-telecom Airtime top-up Integration.)</a:t>
            </a:r>
            <a:endParaRPr lang="en-US"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Timely address customer </a:t>
            </a:r>
            <a:r>
              <a:rPr lang="en-US" dirty="0" smtClean="0">
                <a:latin typeface="Arial" panose="020B0604020202020204" pitchFamily="34" charset="0"/>
                <a:cs typeface="Arial" panose="020B0604020202020204" pitchFamily="34" charset="0"/>
              </a:rPr>
              <a:t>complaints;</a:t>
            </a:r>
            <a:endParaRPr lang="en-US"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Identify inefficient processes</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Periodically review and update policies and procedures against gaps identified and best practices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Initiatives </a:t>
            </a:r>
            <a:r>
              <a:rPr lang="en-US" b="1" dirty="0">
                <a:solidFill>
                  <a:srgbClr val="FFC000"/>
                </a:solidFill>
                <a:latin typeface="+mn-lt"/>
                <a:ea typeface="+mn-ea"/>
                <a:cs typeface="+mn-cs"/>
              </a:rPr>
              <a:t>under plan</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457200" y="1676400"/>
            <a:ext cx="8382000" cy="5059363"/>
          </a:xfrm>
        </p:spPr>
        <p:txBody>
          <a:bodyPr/>
          <a:lstStyle/>
          <a:p>
            <a:pPr algn="just">
              <a:lnSpc>
                <a:spcPct val="170000"/>
              </a:lnSpc>
            </a:pPr>
            <a:r>
              <a:rPr lang="en-US" sz="1800" dirty="0">
                <a:latin typeface="Arial" panose="020B0604020202020204" pitchFamily="34" charset="0"/>
                <a:cs typeface="Arial" panose="020B0604020202020204" pitchFamily="34" charset="0"/>
              </a:rPr>
              <a:t>Increase functionality throughout </a:t>
            </a:r>
            <a:r>
              <a:rPr lang="en-US" sz="1800" dirty="0">
                <a:latin typeface="Arial" panose="020B0604020202020204" pitchFamily="34" charset="0"/>
                <a:cs typeface="Arial" panose="020B0604020202020204" pitchFamily="34" charset="0"/>
              </a:rPr>
              <a:t>Electronic Channels </a:t>
            </a:r>
            <a:r>
              <a:rPr lang="en-US" sz="1800" dirty="0">
                <a:latin typeface="Arial" panose="020B0604020202020204" pitchFamily="34" charset="0"/>
                <a:cs typeface="Arial" panose="020B0604020202020204" pitchFamily="34" charset="0"/>
              </a:rPr>
              <a:t>products and services. (mobile banking(MB) and Internet Banking(IB), USSD, Wallet, third party product and service integrations</a:t>
            </a:r>
            <a:r>
              <a:rPr lang="en-US"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Introduce </a:t>
            </a:r>
            <a:r>
              <a:rPr lang="en-US" sz="1800" dirty="0">
                <a:latin typeface="Arial" panose="020B0604020202020204" pitchFamily="34" charset="0"/>
                <a:cs typeface="Arial" panose="020B0604020202020204" pitchFamily="34" charset="0"/>
              </a:rPr>
              <a:t>a reporting tool for Mobile, Internet, Digital wallet and related </a:t>
            </a:r>
            <a:r>
              <a:rPr lang="en-US" sz="1800" dirty="0">
                <a:latin typeface="Arial" panose="020B0604020202020204" pitchFamily="34" charset="0"/>
                <a:cs typeface="Arial" panose="020B0604020202020204" pitchFamily="34" charset="0"/>
              </a:rPr>
              <a:t>channels.</a:t>
            </a:r>
            <a:endParaRPr lang="en-US" sz="1800" dirty="0">
              <a:latin typeface="Arial" panose="020B0604020202020204" pitchFamily="34" charset="0"/>
              <a:cs typeface="Arial" panose="020B0604020202020204" pitchFamily="34" charset="0"/>
            </a:endParaRPr>
          </a:p>
          <a:p>
            <a:pPr algn="just">
              <a:lnSpc>
                <a:spcPct val="170000"/>
              </a:lnSpc>
            </a:pPr>
            <a:r>
              <a:rPr lang="en-US" sz="1800" dirty="0">
                <a:latin typeface="Arial" panose="020B0604020202020204" pitchFamily="34" charset="0"/>
                <a:cs typeface="Arial" panose="020B0604020202020204" pitchFamily="34" charset="0"/>
              </a:rPr>
              <a:t>Develop Mobile Apps for Halal </a:t>
            </a:r>
            <a:r>
              <a:rPr lang="en-US" sz="1800" dirty="0">
                <a:latin typeface="Arial" panose="020B0604020202020204" pitchFamily="34" charset="0"/>
                <a:cs typeface="Arial" panose="020B0604020202020204" pitchFamily="34" charset="0"/>
              </a:rPr>
              <a:t>customer (IFB).</a:t>
            </a:r>
            <a:endParaRPr lang="en-US" sz="1800" dirty="0">
              <a:latin typeface="Arial" panose="020B0604020202020204" pitchFamily="34" charset="0"/>
              <a:cs typeface="Arial" panose="020B0604020202020204" pitchFamily="34" charset="0"/>
            </a:endParaRPr>
          </a:p>
          <a:p>
            <a:pPr algn="just">
              <a:lnSpc>
                <a:spcPct val="170000"/>
              </a:lnSpc>
            </a:pPr>
            <a:r>
              <a:rPr lang="en-US" sz="1800" dirty="0">
                <a:latin typeface="Arial" panose="020B0604020202020204" pitchFamily="34" charset="0"/>
                <a:cs typeface="Arial" panose="020B0604020202020204" pitchFamily="34" charset="0"/>
              </a:rPr>
              <a:t>Conduct Assessment on E-Commerce business use case in line with NIB digital </a:t>
            </a:r>
            <a:r>
              <a:rPr lang="en-US" sz="1800" dirty="0">
                <a:latin typeface="Arial" panose="020B0604020202020204" pitchFamily="34" charset="0"/>
                <a:cs typeface="Arial" panose="020B0604020202020204" pitchFamily="34" charset="0"/>
              </a:rPr>
              <a:t>strategy</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algn="just">
              <a:lnSpc>
                <a:spcPct val="170000"/>
              </a:lnSpc>
            </a:pPr>
            <a:r>
              <a:rPr lang="en-US" sz="1800" dirty="0">
                <a:latin typeface="Arial" panose="020B0604020202020204" pitchFamily="34" charset="0"/>
                <a:cs typeface="Arial" panose="020B0604020202020204" pitchFamily="34" charset="0"/>
              </a:rPr>
              <a:t>Recruit and partner with potential E-Commerce service providers.</a:t>
            </a:r>
            <a:endParaRPr lang="en-US" sz="1800" dirty="0">
              <a:latin typeface="Arial" panose="020B0604020202020204" pitchFamily="34" charset="0"/>
              <a:cs typeface="Arial" panose="020B0604020202020204" pitchFamily="34" charset="0"/>
            </a:endParaRPr>
          </a:p>
          <a:p>
            <a:pPr algn="just">
              <a:lnSpc>
                <a:spcPct val="170000"/>
              </a:lnSpc>
            </a:pPr>
            <a:endParaRPr lang="en-US" sz="1800" dirty="0" smtClean="0">
              <a:latin typeface="Arial" panose="020B0604020202020204" pitchFamily="34" charset="0"/>
              <a:cs typeface="Arial" panose="020B0604020202020204" pitchFamily="34" charset="0"/>
            </a:endParaRPr>
          </a:p>
          <a:p>
            <a:pPr algn="just">
              <a:lnSpc>
                <a:spcPct val="170000"/>
              </a:lnSpc>
            </a:pPr>
            <a:endParaRPr lang="en-US" sz="1800" dirty="0">
              <a:latin typeface="Arial" panose="020B0604020202020204" pitchFamily="34" charset="0"/>
              <a:cs typeface="Arial" panose="020B0604020202020204" pitchFamily="34" charset="0"/>
            </a:endParaRPr>
          </a:p>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 y="828596"/>
            <a:ext cx="915651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Cont’d</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457200" y="1524000"/>
            <a:ext cx="8458200" cy="5059363"/>
          </a:xfrm>
        </p:spPr>
        <p:txBody>
          <a:bodyPr>
            <a:noAutofit/>
          </a:bodyPr>
          <a:lstStyle/>
          <a:p>
            <a:pPr algn="just">
              <a:lnSpc>
                <a:spcPct val="170000"/>
              </a:lnSpc>
            </a:pPr>
            <a:r>
              <a:rPr lang="en-US" sz="1800" dirty="0" smtClean="0">
                <a:latin typeface="Arial" panose="020B0604020202020204" pitchFamily="34" charset="0"/>
                <a:cs typeface="Arial" panose="020B0604020202020204" pitchFamily="34" charset="0"/>
              </a:rPr>
              <a:t>Establish </a:t>
            </a:r>
            <a:r>
              <a:rPr lang="en-US" sz="1800" dirty="0">
                <a:latin typeface="Arial" panose="020B0604020202020204" pitchFamily="34" charset="0"/>
                <a:cs typeface="Arial" panose="020B0604020202020204" pitchFamily="34" charset="0"/>
              </a:rPr>
              <a:t>business and technical team to develop, test requirements, implement and expand E-Commerce </a:t>
            </a:r>
            <a:r>
              <a:rPr lang="en-US" sz="1800" dirty="0" smtClean="0">
                <a:latin typeface="Arial" panose="020B0604020202020204" pitchFamily="34" charset="0"/>
                <a:cs typeface="Arial" panose="020B0604020202020204" pitchFamily="34" charset="0"/>
              </a:rPr>
              <a:t>business.</a:t>
            </a:r>
            <a:endParaRPr lang="en-US" sz="1800" dirty="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Review </a:t>
            </a:r>
            <a:r>
              <a:rPr lang="en-US" sz="1800" dirty="0">
                <a:latin typeface="Arial" panose="020B0604020202020204" pitchFamily="34" charset="0"/>
                <a:cs typeface="Arial" panose="020B0604020202020204" pitchFamily="34" charset="0"/>
              </a:rPr>
              <a:t>and reengineer the identified customer processes to ensure consistent end to end experience in terms of speed and quality of </a:t>
            </a:r>
            <a:r>
              <a:rPr lang="en-US" sz="1800" dirty="0" smtClean="0">
                <a:latin typeface="Arial" panose="020B0604020202020204" pitchFamily="34" charset="0"/>
                <a:cs typeface="Arial" panose="020B0604020202020204" pitchFamily="34" charset="0"/>
              </a:rPr>
              <a:t>service.</a:t>
            </a:r>
            <a:endParaRPr lang="en-US" sz="1800" dirty="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Perform </a:t>
            </a:r>
            <a:r>
              <a:rPr lang="en-US" sz="1800" dirty="0">
                <a:latin typeface="Arial" panose="020B0604020202020204" pitchFamily="34" charset="0"/>
                <a:cs typeface="Arial" panose="020B0604020202020204" pitchFamily="34" charset="0"/>
              </a:rPr>
              <a:t>risk assessments to measure the level of security and identify risks that the bank may be exposed to at the time of integration and come up with mitigation </a:t>
            </a:r>
            <a:r>
              <a:rPr lang="en-US" sz="1800" dirty="0" smtClean="0">
                <a:latin typeface="Arial" panose="020B0604020202020204" pitchFamily="34" charset="0"/>
                <a:cs typeface="Arial" panose="020B0604020202020204" pitchFamily="34" charset="0"/>
              </a:rPr>
              <a:t>measures.</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Deploy the reviewed processes across all channels.</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Reduce service delivery time by providing fast, efficient and consistent services.</a:t>
            </a:r>
            <a:endParaRPr lang="en-US" sz="1800" dirty="0">
              <a:latin typeface="Arial" panose="020B0604020202020204" pitchFamily="34" charset="0"/>
              <a:cs typeface="Arial" panose="020B0604020202020204" pitchFamily="34" charset="0"/>
            </a:endParaRPr>
          </a:p>
          <a:p>
            <a:pPr algn="just">
              <a:lnSpc>
                <a:spcPct val="170000"/>
              </a:lnSpc>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6397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rPr>
              <a:t>	</a:t>
            </a:r>
            <a:r>
              <a:rPr lang="en-US" b="1" dirty="0" smtClean="0">
                <a:solidFill>
                  <a:srgbClr val="FFC000"/>
                </a:solidFill>
              </a:rPr>
              <a:t>Cont’d</a:t>
            </a:r>
            <a:endParaRPr lang="en-US" b="1" dirty="0">
              <a:solidFill>
                <a:srgbClr val="FFC000"/>
              </a:solidFill>
            </a:endParaRPr>
          </a:p>
        </p:txBody>
      </p:sp>
      <p:sp>
        <p:nvSpPr>
          <p:cNvPr id="3" name="Content Placeholder 2"/>
          <p:cNvSpPr>
            <a:spLocks noGrp="1"/>
          </p:cNvSpPr>
          <p:nvPr>
            <p:ph idx="1"/>
          </p:nvPr>
        </p:nvSpPr>
        <p:spPr>
          <a:xfrm>
            <a:off x="457200" y="1524000"/>
            <a:ext cx="8534400" cy="5135563"/>
          </a:xfrm>
        </p:spPr>
        <p:txBody>
          <a:bodyPr>
            <a:noAutofit/>
          </a:bodyPr>
          <a:lstStyle/>
          <a:p>
            <a:pPr algn="just">
              <a:lnSpc>
                <a:spcPct val="150000"/>
              </a:lnSpc>
            </a:pPr>
            <a:r>
              <a:rPr lang="en-US" sz="1800" dirty="0" smtClean="0">
                <a:latin typeface="Arial" panose="020B0604020202020204" pitchFamily="34" charset="0"/>
                <a:cs typeface="Arial" panose="020B0604020202020204" pitchFamily="34" charset="0"/>
              </a:rPr>
              <a:t>Reduce </a:t>
            </a:r>
            <a:r>
              <a:rPr lang="en-US" sz="1800" dirty="0">
                <a:latin typeface="Arial" panose="020B0604020202020204" pitchFamily="34" charset="0"/>
                <a:cs typeface="Arial" panose="020B0604020202020204" pitchFamily="34" charset="0"/>
              </a:rPr>
              <a:t>down time of </a:t>
            </a:r>
            <a:r>
              <a:rPr lang="en-US" sz="1800" dirty="0">
                <a:latin typeface="Arial" panose="020B0604020202020204" pitchFamily="34" charset="0"/>
                <a:cs typeface="Arial" panose="020B0604020202020204" pitchFamily="34" charset="0"/>
              </a:rPr>
              <a:t>Electronic banking </a:t>
            </a:r>
            <a:r>
              <a:rPr lang="en-US" sz="1800" dirty="0">
                <a:latin typeface="Arial" panose="020B0604020202020204" pitchFamily="34" charset="0"/>
                <a:cs typeface="Arial" panose="020B0604020202020204" pitchFamily="34" charset="0"/>
              </a:rPr>
              <a:t>channels (MB, IB, Wallet</a:t>
            </a:r>
            <a:r>
              <a:rPr lang="en-US"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Redesign </a:t>
            </a:r>
            <a:r>
              <a:rPr lang="en-US" sz="1800" dirty="0">
                <a:latin typeface="Arial" panose="020B0604020202020204" pitchFamily="34" charset="0"/>
                <a:cs typeface="Arial" panose="020B0604020202020204" pitchFamily="34" charset="0"/>
              </a:rPr>
              <a:t>processes against the identified gaps and make an efficient workflow</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Develop process TATs for standardization of  process .</a:t>
            </a:r>
            <a:endParaRPr lang="en-US" sz="1800" dirty="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Communicate and enforce policies and procedures, TATs  across the </a:t>
            </a:r>
            <a:r>
              <a:rPr lang="en-US" sz="1800" dirty="0" smtClean="0">
                <a:latin typeface="Arial" panose="020B0604020202020204" pitchFamily="34" charset="0"/>
                <a:cs typeface="Arial" panose="020B0604020202020204" pitchFamily="34" charset="0"/>
              </a:rPr>
              <a:t>Bank</a:t>
            </a:r>
            <a:endParaRPr lang="en-US" sz="1800" dirty="0" smtClean="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Track efficiency of the processes in line with the developed TAT</a:t>
            </a:r>
            <a:endParaRPr lang="en-US" sz="1800" dirty="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Identify critical to quality (CTQs) characteristics for internal and external parties.</a:t>
            </a:r>
            <a:endParaRPr lang="en-US" sz="1800" dirty="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Use CTQs to draft SLAs and sign with selected collaborating parties.</a:t>
            </a:r>
            <a:endParaRPr lang="en-US" sz="1800" dirty="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Ensure enforcement of the contract.</a:t>
            </a:r>
            <a:endParaRPr lang="en-US" sz="1800" dirty="0">
              <a:latin typeface="Arial" panose="020B0604020202020204" pitchFamily="34" charset="0"/>
              <a:cs typeface="Arial" panose="020B0604020202020204" pitchFamily="34" charset="0"/>
            </a:endParaRPr>
          </a:p>
          <a:p>
            <a:pPr marL="0" lvl="0" indent="0" algn="just">
              <a:lnSpc>
                <a:spcPct val="150000"/>
              </a:lnSpc>
              <a:buNone/>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In </a:t>
            </a:r>
            <a:r>
              <a:rPr lang="en-US" b="1" dirty="0">
                <a:solidFill>
                  <a:srgbClr val="FFC000"/>
                </a:solidFill>
                <a:latin typeface="+mn-lt"/>
                <a:ea typeface="+mn-ea"/>
                <a:cs typeface="+mn-cs"/>
              </a:rPr>
              <a:t>progress</a:t>
            </a:r>
            <a:r>
              <a:rPr lang="en-US" b="1" dirty="0">
                <a:solidFill>
                  <a:srgbClr val="FFC000"/>
                </a:solidFill>
                <a:latin typeface="+mn-lt"/>
                <a:ea typeface="+mn-ea"/>
                <a:cs typeface="+mn-cs"/>
              </a:rPr>
              <a:t> </a:t>
            </a:r>
            <a:r>
              <a:rPr lang="en-US" b="1" dirty="0" smtClean="0">
                <a:solidFill>
                  <a:srgbClr val="FFC000"/>
                </a:solidFill>
              </a:rPr>
              <a:t>projects</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228600" y="1600200"/>
            <a:ext cx="8610600" cy="5059363"/>
          </a:xfrm>
        </p:spPr>
        <p:txBody>
          <a:bodyPr>
            <a:normAutofit/>
          </a:bodyPr>
          <a:lstStyle/>
          <a:p>
            <a:pPr algn="just">
              <a:lnSpc>
                <a:spcPct val="150000"/>
              </a:lnSpc>
            </a:pPr>
            <a:r>
              <a:rPr lang="en-US" sz="2200" dirty="0">
                <a:latin typeface="+mj-lt"/>
                <a:cs typeface="Arial" panose="020B0604020202020204" pitchFamily="34" charset="0"/>
              </a:rPr>
              <a:t>Business partnership with </a:t>
            </a:r>
            <a:r>
              <a:rPr lang="en-US" sz="2200" dirty="0" err="1">
                <a:latin typeface="+mj-lt"/>
                <a:cs typeface="Arial" panose="020B0604020202020204" pitchFamily="34" charset="0"/>
              </a:rPr>
              <a:t>Kacha</a:t>
            </a:r>
            <a:r>
              <a:rPr lang="en-US" sz="2200" dirty="0">
                <a:latin typeface="+mj-lt"/>
                <a:cs typeface="Arial" panose="020B0604020202020204" pitchFamily="34" charset="0"/>
              </a:rPr>
              <a:t> Digital Financial Services S.C; Start negotiation and engagement on micro-credit product </a:t>
            </a:r>
            <a:r>
              <a:rPr lang="en-US" sz="2200" dirty="0" smtClean="0">
                <a:latin typeface="+mj-lt"/>
                <a:cs typeface="Arial" panose="020B0604020202020204" pitchFamily="34" charset="0"/>
              </a:rPr>
              <a:t>launch.</a:t>
            </a:r>
            <a:endParaRPr lang="en-US" sz="2200" dirty="0" smtClean="0">
              <a:latin typeface="+mj-lt"/>
              <a:cs typeface="Arial" panose="020B0604020202020204" pitchFamily="34" charset="0"/>
            </a:endParaRPr>
          </a:p>
          <a:p>
            <a:pPr algn="just">
              <a:lnSpc>
                <a:spcPct val="150000"/>
              </a:lnSpc>
            </a:pPr>
            <a:r>
              <a:rPr lang="en-US" sz="2200" dirty="0">
                <a:latin typeface="+mj-lt"/>
                <a:cs typeface="Arial" panose="020B0604020202020204" pitchFamily="34" charset="0"/>
              </a:rPr>
              <a:t>Business partnership with </a:t>
            </a:r>
            <a:r>
              <a:rPr lang="en-US" sz="2200" dirty="0" err="1">
                <a:latin typeface="+mj-lt"/>
                <a:cs typeface="Arial" panose="020B0604020202020204" pitchFamily="34" charset="0"/>
              </a:rPr>
              <a:t>Kifiya</a:t>
            </a:r>
            <a:r>
              <a:rPr lang="en-US" sz="2200" dirty="0">
                <a:latin typeface="+mj-lt"/>
                <a:cs typeface="Arial" panose="020B0604020202020204" pitchFamily="34" charset="0"/>
              </a:rPr>
              <a:t> Financial Technologies </a:t>
            </a:r>
            <a:r>
              <a:rPr lang="en-US" sz="2200" dirty="0" err="1">
                <a:latin typeface="+mj-lt"/>
                <a:cs typeface="Arial" panose="020B0604020202020204" pitchFamily="34" charset="0"/>
              </a:rPr>
              <a:t>plc</a:t>
            </a:r>
            <a:endParaRPr lang="en-US" sz="2200" dirty="0">
              <a:latin typeface="+mj-lt"/>
              <a:cs typeface="Arial" panose="020B0604020202020204" pitchFamily="34" charset="0"/>
            </a:endParaRPr>
          </a:p>
          <a:p>
            <a:pPr algn="just">
              <a:lnSpc>
                <a:spcPct val="150000"/>
              </a:lnSpc>
            </a:pPr>
            <a:r>
              <a:rPr lang="en-US" sz="2200" dirty="0">
                <a:latin typeface="+mj-lt"/>
                <a:cs typeface="Arial" panose="020B0604020202020204" pitchFamily="34" charset="0"/>
              </a:rPr>
              <a:t>Engagement started with the </a:t>
            </a:r>
            <a:r>
              <a:rPr lang="en-US" sz="2200" dirty="0" err="1">
                <a:latin typeface="+mj-lt"/>
                <a:cs typeface="Arial" panose="020B0604020202020204" pitchFamily="34" charset="0"/>
              </a:rPr>
              <a:t>Seregela</a:t>
            </a:r>
            <a:r>
              <a:rPr lang="en-US" sz="2200" dirty="0">
                <a:latin typeface="+mj-lt"/>
                <a:cs typeface="Arial" panose="020B0604020202020204" pitchFamily="34" charset="0"/>
              </a:rPr>
              <a:t> PLC to integrate an </a:t>
            </a:r>
            <a:r>
              <a:rPr lang="en-US" sz="2200" dirty="0" smtClean="0">
                <a:latin typeface="+mj-lt"/>
                <a:cs typeface="Arial" panose="020B0604020202020204" pitchFamily="34" charset="0"/>
              </a:rPr>
              <a:t>e-commerce platform;</a:t>
            </a:r>
            <a:endParaRPr lang="en-US" sz="2200" dirty="0" smtClean="0">
              <a:latin typeface="+mj-lt"/>
              <a:cs typeface="Arial" panose="020B0604020202020204" pitchFamily="34" charset="0"/>
            </a:endParaRPr>
          </a:p>
          <a:p>
            <a:pPr algn="just">
              <a:lnSpc>
                <a:spcPct val="150000"/>
              </a:lnSpc>
            </a:pPr>
            <a:r>
              <a:rPr lang="en-US" sz="2200" dirty="0" smtClean="0">
                <a:latin typeface="+mj-lt"/>
                <a:cs typeface="Arial" panose="020B0604020202020204" pitchFamily="34" charset="0"/>
              </a:rPr>
              <a:t>Corporate </a:t>
            </a:r>
            <a:r>
              <a:rPr lang="en-US" sz="2200" dirty="0">
                <a:latin typeface="+mj-lt"/>
                <a:cs typeface="Arial" panose="020B0604020202020204" pitchFamily="34" charset="0"/>
              </a:rPr>
              <a:t>Internet banking signatory group and mandate setup test are started</a:t>
            </a:r>
            <a:r>
              <a:rPr lang="en-US" sz="2200" dirty="0" smtClean="0">
                <a:latin typeface="+mj-lt"/>
                <a:cs typeface="Arial" panose="020B0604020202020204" pitchFamily="34" charset="0"/>
              </a:rPr>
              <a:t>.</a:t>
            </a:r>
            <a:endParaRPr lang="en-US" sz="2200" dirty="0" smtClean="0">
              <a:latin typeface="+mj-lt"/>
              <a:cs typeface="Arial" panose="020B0604020202020204" pitchFamily="34" charset="0"/>
            </a:endParaRPr>
          </a:p>
          <a:p>
            <a:pPr algn="just">
              <a:lnSpc>
                <a:spcPct val="150000"/>
              </a:lnSpc>
            </a:pPr>
            <a:r>
              <a:rPr lang="en-US" sz="2200" dirty="0">
                <a:latin typeface="+mj-lt"/>
                <a:cs typeface="Arial" panose="020B0604020202020204" pitchFamily="34" charset="0"/>
              </a:rPr>
              <a:t>The School fee management test is started to test.</a:t>
            </a:r>
            <a:endParaRPr lang="en-US" sz="2200" dirty="0">
              <a:latin typeface="+mj-lt"/>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685800"/>
          </a:xfr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ctr">
            <a:normAutofit fontScale="90000"/>
          </a:bodyPr>
          <a:lstStyle/>
          <a:p>
            <a:br>
              <a:rPr lang="en-US" b="1" dirty="0">
                <a:solidFill>
                  <a:srgbClr val="FFFF00"/>
                </a:solidFill>
              </a:rPr>
            </a:br>
            <a:r>
              <a:rPr lang="en-US" b="1" dirty="0" smtClean="0">
                <a:solidFill>
                  <a:srgbClr val="FFFF00"/>
                </a:solidFill>
              </a:rPr>
              <a:t>	</a:t>
            </a:r>
            <a:r>
              <a:rPr lang="en-US" b="1" dirty="0" smtClean="0">
                <a:solidFill>
                  <a:srgbClr val="FFC000"/>
                </a:solidFill>
              </a:rPr>
              <a:t>Accomplished </a:t>
            </a:r>
            <a:r>
              <a:rPr lang="en-US" b="1" dirty="0">
                <a:solidFill>
                  <a:srgbClr val="FFC000"/>
                </a:solidFill>
              </a:rPr>
              <a:t>tasks </a:t>
            </a:r>
            <a:r>
              <a:rPr lang="en-US" b="1" dirty="0">
                <a:solidFill>
                  <a:srgbClr val="FFC000"/>
                </a:solidFill>
              </a:rPr>
              <a:t>with challenges</a:t>
            </a:r>
            <a:br>
              <a:rPr lang="en-US" b="1" dirty="0">
                <a:solidFill>
                  <a:srgbClr val="FFFF00"/>
                </a:solidFill>
              </a:rPr>
            </a:br>
            <a:endParaRPr lang="en-US" b="1" dirty="0">
              <a:solidFill>
                <a:srgbClr val="FFFF00"/>
              </a:solidFill>
            </a:endParaRPr>
          </a:p>
        </p:txBody>
      </p:sp>
      <p:sp>
        <p:nvSpPr>
          <p:cNvPr id="3" name="Content Placeholder 2"/>
          <p:cNvSpPr>
            <a:spLocks noGrp="1"/>
          </p:cNvSpPr>
          <p:nvPr>
            <p:ph idx="1"/>
          </p:nvPr>
        </p:nvSpPr>
        <p:spPr>
          <a:xfrm>
            <a:off x="228600" y="1752600"/>
            <a:ext cx="8610600" cy="4830763"/>
          </a:xfrm>
        </p:spPr>
        <p:txBody>
          <a:bodyPr>
            <a:normAutofit/>
          </a:bodyPr>
          <a:lstStyle/>
          <a:p>
            <a:pPr lvl="0"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rPr>
              <a:t>Functionality </a:t>
            </a:r>
            <a:r>
              <a:rPr lang="en-US" sz="1800" dirty="0">
                <a:latin typeface="Arial Unicode MS" pitchFamily="34" charset="-128"/>
                <a:ea typeface="Arial Unicode MS" pitchFamily="34" charset="-128"/>
                <a:cs typeface="Arial Unicode MS" pitchFamily="34" charset="-128"/>
              </a:rPr>
              <a:t>across all </a:t>
            </a:r>
            <a:r>
              <a:rPr lang="en-US" sz="1800" dirty="0" smtClean="0">
                <a:latin typeface="Arial Unicode MS" pitchFamily="34" charset="-128"/>
                <a:ea typeface="Arial Unicode MS" pitchFamily="34" charset="-128"/>
                <a:cs typeface="Arial Unicode MS" pitchFamily="34" charset="-128"/>
              </a:rPr>
              <a:t>Electronic Channels </a:t>
            </a:r>
            <a:r>
              <a:rPr lang="en-US" sz="1800" dirty="0">
                <a:latin typeface="Arial Unicode MS" pitchFamily="34" charset="-128"/>
                <a:ea typeface="Arial Unicode MS" pitchFamily="34" charset="-128"/>
                <a:cs typeface="Arial Unicode MS" pitchFamily="34" charset="-128"/>
              </a:rPr>
              <a:t>product &amp; services are </a:t>
            </a:r>
            <a:r>
              <a:rPr lang="en-US" sz="1800" dirty="0" smtClean="0">
                <a:latin typeface="Arial Unicode MS" pitchFamily="34" charset="-128"/>
                <a:ea typeface="Arial Unicode MS" pitchFamily="34" charset="-128"/>
                <a:cs typeface="Arial Unicode MS" pitchFamily="34" charset="-128"/>
              </a:rPr>
              <a:t>improved.</a:t>
            </a:r>
            <a:endParaRPr lang="en-US" sz="1800" dirty="0" smtClean="0">
              <a:latin typeface="Arial Unicode MS" pitchFamily="34" charset="-128"/>
              <a:ea typeface="Arial Unicode MS" pitchFamily="34" charset="-128"/>
              <a:cs typeface="Arial Unicode MS" pitchFamily="34" charset="-128"/>
            </a:endParaRPr>
          </a:p>
          <a:p>
            <a:pPr lvl="0"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rPr>
              <a:t>6</a:t>
            </a:r>
            <a:r>
              <a:rPr lang="en-US" sz="1800" baseline="30000" dirty="0" smtClean="0">
                <a:latin typeface="Arial Unicode MS" pitchFamily="34" charset="-128"/>
                <a:ea typeface="Arial Unicode MS" pitchFamily="34" charset="-128"/>
                <a:cs typeface="Arial Unicode MS" pitchFamily="34" charset="-128"/>
              </a:rPr>
              <a:t>th</a:t>
            </a:r>
            <a:r>
              <a:rPr lang="en-US" sz="1800" dirty="0" smtClean="0">
                <a:latin typeface="Arial Unicode MS" pitchFamily="34" charset="-128"/>
                <a:ea typeface="Arial Unicode MS" pitchFamily="34" charset="-128"/>
                <a:cs typeface="Arial Unicode MS" pitchFamily="34" charset="-128"/>
              </a:rPr>
              <a:t> round A</a:t>
            </a:r>
            <a:r>
              <a:rPr lang="en-US" sz="1800" dirty="0" smtClean="0">
                <a:latin typeface="Arial Unicode MS" pitchFamily="34" charset="-128"/>
                <a:ea typeface="Arial Unicode MS" pitchFamily="34" charset="-128"/>
                <a:cs typeface="Arial Unicode MS" pitchFamily="34" charset="-128"/>
              </a:rPr>
              <a:t>wareness </a:t>
            </a:r>
            <a:r>
              <a:rPr lang="en-US" sz="1800" dirty="0">
                <a:latin typeface="Arial Unicode MS" pitchFamily="34" charset="-128"/>
                <a:ea typeface="Arial Unicode MS" pitchFamily="34" charset="-128"/>
                <a:cs typeface="Arial Unicode MS" pitchFamily="34" charset="-128"/>
              </a:rPr>
              <a:t>creation program and campaign </a:t>
            </a:r>
            <a:r>
              <a:rPr lang="en-US" sz="1800" dirty="0" smtClean="0">
                <a:latin typeface="Arial Unicode MS" pitchFamily="34" charset="-128"/>
                <a:ea typeface="Arial Unicode MS" pitchFamily="34" charset="-128"/>
                <a:cs typeface="Arial Unicode MS" pitchFamily="34" charset="-128"/>
              </a:rPr>
              <a:t>prepared.</a:t>
            </a:r>
            <a:endParaRPr lang="en-US" sz="1800" dirty="0" smtClean="0">
              <a:latin typeface="Arial Unicode MS" pitchFamily="34" charset="-128"/>
              <a:ea typeface="Arial Unicode MS" pitchFamily="34" charset="-128"/>
              <a:cs typeface="Arial Unicode MS" pitchFamily="34" charset="-128"/>
            </a:endParaRPr>
          </a:p>
          <a:p>
            <a:pPr lvl="0" algn="just">
              <a:lnSpc>
                <a:spcPct val="150000"/>
              </a:lnSpc>
              <a:buFont typeface="Wingdings" panose="05000000000000000000" pitchFamily="2" charset="2"/>
              <a:buChar char="Ø"/>
            </a:pPr>
            <a:r>
              <a:rPr lang="en-US" sz="1800" dirty="0">
                <a:latin typeface="Arial Unicode MS" pitchFamily="34" charset="-128"/>
                <a:ea typeface="Arial Unicode MS" pitchFamily="34" charset="-128"/>
                <a:cs typeface="Arial Unicode MS" pitchFamily="34" charset="-128"/>
              </a:rPr>
              <a:t>For MB &amp; IB reporting tool, </a:t>
            </a:r>
            <a:r>
              <a:rPr lang="en-US" sz="1800" dirty="0" smtClean="0">
                <a:latin typeface="Arial Unicode MS" pitchFamily="34" charset="-128"/>
                <a:ea typeface="Arial Unicode MS" pitchFamily="34" charset="-128"/>
                <a:cs typeface="Arial Unicode MS" pitchFamily="34" charset="-128"/>
              </a:rPr>
              <a:t>the department</a:t>
            </a:r>
            <a:r>
              <a:rPr lang="en-US" sz="1800" dirty="0" smtClean="0">
                <a:latin typeface="Arial Unicode MS" pitchFamily="34" charset="-128"/>
                <a:ea typeface="Arial Unicode MS" pitchFamily="34" charset="-128"/>
                <a:cs typeface="Arial Unicode MS" pitchFamily="34" charset="-128"/>
              </a:rPr>
              <a:t> </a:t>
            </a:r>
            <a:r>
              <a:rPr lang="en-US" sz="1800" dirty="0">
                <a:latin typeface="Arial Unicode MS" pitchFamily="34" charset="-128"/>
                <a:ea typeface="Arial Unicode MS" pitchFamily="34" charset="-128"/>
                <a:cs typeface="Arial Unicode MS" pitchFamily="34" charset="-128"/>
              </a:rPr>
              <a:t>prepared a business requirement document for management approval. And currently on progress (i.e. teams reviewing the request</a:t>
            </a:r>
            <a:r>
              <a:rPr lang="en-US" sz="1800" dirty="0" smtClean="0">
                <a:latin typeface="Arial Unicode MS" pitchFamily="34" charset="-128"/>
                <a:ea typeface="Arial Unicode MS" pitchFamily="34" charset="-128"/>
                <a:cs typeface="Arial Unicode MS" pitchFamily="34" charset="-128"/>
              </a:rPr>
              <a:t>).</a:t>
            </a:r>
            <a:endParaRPr lang="en-US" sz="1800" dirty="0" smtClean="0">
              <a:latin typeface="Arial Unicode MS" pitchFamily="34" charset="-128"/>
              <a:ea typeface="Arial Unicode MS" pitchFamily="34" charset="-128"/>
              <a:cs typeface="Arial Unicode MS" pitchFamily="34" charset="-128"/>
            </a:endParaRPr>
          </a:p>
          <a:p>
            <a:pPr lvl="0"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rPr>
              <a:t>Assessment </a:t>
            </a:r>
            <a:r>
              <a:rPr lang="en-US" sz="1800" dirty="0">
                <a:latin typeface="Arial Unicode MS" pitchFamily="34" charset="-128"/>
                <a:ea typeface="Arial Unicode MS" pitchFamily="34" charset="-128"/>
                <a:cs typeface="Arial Unicode MS" pitchFamily="34" charset="-128"/>
              </a:rPr>
              <a:t>on potential E-Commerce service providers with benchmarking </a:t>
            </a:r>
            <a:r>
              <a:rPr lang="en-US" sz="1800" dirty="0" smtClean="0">
                <a:latin typeface="Arial Unicode MS" pitchFamily="34" charset="-128"/>
                <a:ea typeface="Arial Unicode MS" pitchFamily="34" charset="-128"/>
                <a:cs typeface="Arial Unicode MS" pitchFamily="34" charset="-128"/>
              </a:rPr>
              <a:t>conducted.</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rPr>
              <a:t>Reviewed the Digital </a:t>
            </a:r>
            <a:r>
              <a:rPr lang="en-US" sz="1800" dirty="0">
                <a:latin typeface="Arial Unicode MS" pitchFamily="34" charset="-128"/>
                <a:ea typeface="Arial Unicode MS" pitchFamily="34" charset="-128"/>
                <a:cs typeface="Arial Unicode MS" pitchFamily="34" charset="-128"/>
              </a:rPr>
              <a:t>Banking </a:t>
            </a:r>
            <a:r>
              <a:rPr lang="en-US" sz="1800" dirty="0" smtClean="0">
                <a:latin typeface="Arial Unicode MS" pitchFamily="34" charset="-128"/>
                <a:ea typeface="Arial Unicode MS" pitchFamily="34" charset="-128"/>
                <a:cs typeface="Arial Unicode MS" pitchFamily="34" charset="-128"/>
              </a:rPr>
              <a:t>Policy.</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buFont typeface="Wingdings" panose="05000000000000000000" pitchFamily="2" charset="2"/>
              <a:buChar char="Ø"/>
            </a:pPr>
            <a:r>
              <a:rPr lang="en-US" sz="1800" dirty="0">
                <a:latin typeface="Arial Unicode MS" pitchFamily="34" charset="-128"/>
                <a:ea typeface="Arial Unicode MS" pitchFamily="34" charset="-128"/>
                <a:cs typeface="Arial Unicode MS" pitchFamily="34" charset="-128"/>
              </a:rPr>
              <a:t>Expand the Digital banking usage throughout all branch's customers.</a:t>
            </a:r>
            <a:endParaRPr lang="en-US" sz="1800" dirty="0">
              <a:latin typeface="Arial Unicode MS" pitchFamily="34" charset="-128"/>
              <a:ea typeface="Arial Unicode MS" pitchFamily="34" charset="-128"/>
              <a:cs typeface="Arial Unicode MS" pitchFamily="34" charset="-128"/>
            </a:endParaRPr>
          </a:p>
          <a:p>
            <a:pPr marL="0" indent="0" algn="just">
              <a:lnSpc>
                <a:spcPct val="150000"/>
              </a:lnSpc>
              <a:buNone/>
            </a:pPr>
            <a:endParaRPr lang="en-US" sz="1800" dirty="0">
              <a:latin typeface="Arial Unicode MS" pitchFamily="34" charset="-128"/>
              <a:ea typeface="Arial Unicode MS" pitchFamily="34" charset="-128"/>
              <a:cs typeface="Arial Unicode MS" pitchFamily="34" charset="-12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3581400" cy="6397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r>
              <a:rPr lang="en-US" b="1" dirty="0">
                <a:solidFill>
                  <a:srgbClr val="FFFF00"/>
                </a:solidFill>
              </a:rPr>
              <a:t>	Cont’d</a:t>
            </a:r>
            <a:endParaRPr lang="en-US" b="1" dirty="0">
              <a:solidFill>
                <a:srgbClr val="FFFF00"/>
              </a:solidFill>
            </a:endParaRPr>
          </a:p>
        </p:txBody>
      </p:sp>
      <p:sp>
        <p:nvSpPr>
          <p:cNvPr id="3" name="Content Placeholder 2"/>
          <p:cNvSpPr>
            <a:spLocks noGrp="1"/>
          </p:cNvSpPr>
          <p:nvPr>
            <p:ph idx="1"/>
          </p:nvPr>
        </p:nvSpPr>
        <p:spPr>
          <a:xfrm>
            <a:off x="381000" y="1600200"/>
            <a:ext cx="8458200" cy="4906963"/>
          </a:xfrm>
        </p:spPr>
        <p:txBody>
          <a:bodyPr>
            <a:normAutofit fontScale="92500" lnSpcReduction="10000"/>
          </a:bodyPr>
          <a:lstStyle/>
          <a:p>
            <a:pPr algn="just">
              <a:lnSpc>
                <a:spcPct val="150000"/>
              </a:lnSpc>
            </a:pPr>
            <a:r>
              <a:rPr lang="en-US" sz="1800" dirty="0" smtClean="0">
                <a:latin typeface="Arial Unicode MS" pitchFamily="34" charset="-128"/>
                <a:ea typeface="Arial Unicode MS" pitchFamily="34" charset="-128"/>
                <a:cs typeface="Arial Unicode MS" pitchFamily="34" charset="-128"/>
              </a:rPr>
              <a:t>Filtering </a:t>
            </a:r>
            <a:r>
              <a:rPr lang="en-US" sz="1800" dirty="0">
                <a:latin typeface="Arial Unicode MS" pitchFamily="34" charset="-128"/>
                <a:ea typeface="Arial Unicode MS" pitchFamily="34" charset="-128"/>
                <a:cs typeface="Arial Unicode MS" pitchFamily="34" charset="-128"/>
              </a:rPr>
              <a:t>and </a:t>
            </a:r>
            <a:r>
              <a:rPr lang="en-US" sz="1800" dirty="0" smtClean="0">
                <a:latin typeface="Arial Unicode MS" pitchFamily="34" charset="-128"/>
                <a:ea typeface="Arial Unicode MS" pitchFamily="34" charset="-128"/>
                <a:cs typeface="Arial Unicode MS" pitchFamily="34" charset="-128"/>
              </a:rPr>
              <a:t>Sorting Inactive </a:t>
            </a:r>
            <a:r>
              <a:rPr lang="en-US" sz="1800" dirty="0">
                <a:latin typeface="Arial Unicode MS" pitchFamily="34" charset="-128"/>
                <a:ea typeface="Arial Unicode MS" pitchFamily="34" charset="-128"/>
                <a:cs typeface="Arial Unicode MS" pitchFamily="34" charset="-128"/>
              </a:rPr>
              <a:t>digital banking customers </a:t>
            </a:r>
            <a:r>
              <a:rPr lang="en-US" sz="1800" dirty="0" smtClean="0">
                <a:latin typeface="Arial Unicode MS" pitchFamily="34" charset="-128"/>
                <a:ea typeface="Arial Unicode MS" pitchFamily="34" charset="-128"/>
                <a:cs typeface="Arial Unicode MS" pitchFamily="34" charset="-128"/>
              </a:rPr>
              <a:t>sending </a:t>
            </a:r>
            <a:r>
              <a:rPr lang="en-US" sz="1800" dirty="0">
                <a:latin typeface="Arial Unicode MS" pitchFamily="34" charset="-128"/>
                <a:ea typeface="Arial Unicode MS" pitchFamily="34" charset="-128"/>
                <a:cs typeface="Arial Unicode MS" pitchFamily="34" charset="-128"/>
              </a:rPr>
              <a:t>SMS to activate their mobile and internet banking</a:t>
            </a:r>
            <a:r>
              <a:rPr lang="en-US" sz="1800" dirty="0" smtClean="0">
                <a:latin typeface="Arial Unicode MS" pitchFamily="34" charset="-128"/>
                <a:ea typeface="Arial Unicode MS" pitchFamily="34" charset="-128"/>
                <a:cs typeface="Arial Unicode MS" pitchFamily="34" charset="-128"/>
              </a:rPr>
              <a:t>.</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pPr>
            <a:r>
              <a:rPr lang="en-US" sz="1800" dirty="0" smtClean="0">
                <a:latin typeface="Arial Unicode MS" pitchFamily="34" charset="-128"/>
                <a:ea typeface="Arial Unicode MS" pitchFamily="34" charset="-128"/>
                <a:cs typeface="Arial Unicode MS" pitchFamily="34" charset="-128"/>
              </a:rPr>
              <a:t>Filtering </a:t>
            </a:r>
            <a:r>
              <a:rPr lang="en-US" sz="1800" dirty="0">
                <a:latin typeface="Arial Unicode MS" pitchFamily="34" charset="-128"/>
                <a:ea typeface="Arial Unicode MS" pitchFamily="34" charset="-128"/>
                <a:cs typeface="Arial Unicode MS" pitchFamily="34" charset="-128"/>
              </a:rPr>
              <a:t>and </a:t>
            </a:r>
            <a:r>
              <a:rPr lang="en-US" sz="1800" dirty="0" smtClean="0">
                <a:latin typeface="Arial Unicode MS" pitchFamily="34" charset="-128"/>
                <a:ea typeface="Arial Unicode MS" pitchFamily="34" charset="-128"/>
                <a:cs typeface="Arial Unicode MS" pitchFamily="34" charset="-128"/>
              </a:rPr>
              <a:t>sorting a </a:t>
            </a:r>
            <a:r>
              <a:rPr lang="en-US" sz="1800" dirty="0">
                <a:latin typeface="Arial Unicode MS" pitchFamily="34" charset="-128"/>
                <a:ea typeface="Arial Unicode MS" pitchFamily="34" charset="-128"/>
                <a:cs typeface="Arial Unicode MS" pitchFamily="34" charset="-128"/>
              </a:rPr>
              <a:t>phase of new </a:t>
            </a:r>
            <a:r>
              <a:rPr lang="en-US" sz="1800" dirty="0" smtClean="0">
                <a:latin typeface="Arial Unicode MS" pitchFamily="34" charset="-128"/>
                <a:ea typeface="Arial Unicode MS" pitchFamily="34" charset="-128"/>
                <a:cs typeface="Arial Unicode MS" pitchFamily="34" charset="-128"/>
              </a:rPr>
              <a:t>users </a:t>
            </a:r>
            <a:r>
              <a:rPr lang="en-US" sz="1800" dirty="0" smtClean="0">
                <a:latin typeface="Arial Unicode MS" pitchFamily="34" charset="-128"/>
                <a:ea typeface="Arial Unicode MS" pitchFamily="34" charset="-128"/>
                <a:cs typeface="Arial Unicode MS" pitchFamily="34" charset="-128"/>
              </a:rPr>
              <a:t>and</a:t>
            </a:r>
            <a:r>
              <a:rPr lang="en-US" sz="1800" dirty="0" smtClean="0">
                <a:latin typeface="Arial Unicode MS" pitchFamily="34" charset="-128"/>
                <a:ea typeface="Arial Unicode MS" pitchFamily="34" charset="-128"/>
                <a:cs typeface="Arial Unicode MS" pitchFamily="34" charset="-128"/>
              </a:rPr>
              <a:t> invited </a:t>
            </a:r>
            <a:r>
              <a:rPr lang="en-US" sz="1800" dirty="0">
                <a:latin typeface="Arial Unicode MS" pitchFamily="34" charset="-128"/>
                <a:ea typeface="Arial Unicode MS" pitchFamily="34" charset="-128"/>
                <a:cs typeface="Arial Unicode MS" pitchFamily="34" charset="-128"/>
              </a:rPr>
              <a:t>for the product of Mobile and Internet banking through SMS</a:t>
            </a:r>
            <a:r>
              <a:rPr lang="en-US" sz="1800" dirty="0" smtClean="0">
                <a:latin typeface="Arial Unicode MS" pitchFamily="34" charset="-128"/>
                <a:ea typeface="Arial Unicode MS" pitchFamily="34" charset="-128"/>
                <a:cs typeface="Arial Unicode MS" pitchFamily="34" charset="-128"/>
              </a:rPr>
              <a:t>.</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pPr>
            <a:r>
              <a:rPr lang="en-US" sz="1800" dirty="0" smtClean="0">
                <a:latin typeface="Arial Unicode MS" pitchFamily="34" charset="-128"/>
                <a:ea typeface="Arial Unicode MS" pitchFamily="34" charset="-128"/>
                <a:cs typeface="Arial Unicode MS" pitchFamily="34" charset="-128"/>
              </a:rPr>
              <a:t>Continuous </a:t>
            </a:r>
            <a:r>
              <a:rPr lang="en-US" sz="1800" dirty="0">
                <a:latin typeface="Arial Unicode MS" pitchFamily="34" charset="-128"/>
                <a:ea typeface="Arial Unicode MS" pitchFamily="34" charset="-128"/>
                <a:cs typeface="Arial Unicode MS" pitchFamily="34" charset="-128"/>
              </a:rPr>
              <a:t>follow-up has been done on digital products used by the </a:t>
            </a:r>
            <a:r>
              <a:rPr lang="en-US" sz="1800" dirty="0" smtClean="0">
                <a:latin typeface="Arial Unicode MS" pitchFamily="34" charset="-128"/>
                <a:ea typeface="Arial Unicode MS" pitchFamily="34" charset="-128"/>
                <a:cs typeface="Arial Unicode MS" pitchFamily="34" charset="-128"/>
              </a:rPr>
              <a:t>Branches.</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pPr>
            <a:r>
              <a:rPr lang="en-US" sz="1800" dirty="0">
                <a:latin typeface="Arial Unicode MS" pitchFamily="34" charset="-128"/>
                <a:ea typeface="Arial Unicode MS" pitchFamily="34" charset="-128"/>
                <a:cs typeface="Arial Unicode MS" pitchFamily="34" charset="-128"/>
              </a:rPr>
              <a:t>The awareness creation for Accountants, CSO, and JCSOs on a different day basis training schedule has been given. </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pPr>
            <a:r>
              <a:rPr lang="en-US" sz="1800" dirty="0">
                <a:latin typeface="Arial Unicode MS" pitchFamily="34" charset="-128"/>
                <a:ea typeface="Arial Unicode MS" pitchFamily="34" charset="-128"/>
                <a:cs typeface="Arial Unicode MS" pitchFamily="34" charset="-128"/>
              </a:rPr>
              <a:t>The OJT (On Job Training) schedule has been given in different branches at various times focusing on overview, challenges, and how to respond to error descriptions.</a:t>
            </a:r>
            <a:endParaRPr lang="en-US" sz="1800" dirty="0">
              <a:latin typeface="Arial Unicode MS" pitchFamily="34" charset="-128"/>
              <a:ea typeface="Arial Unicode MS" pitchFamily="34" charset="-128"/>
              <a:cs typeface="Arial Unicode MS" pitchFamily="34" charset="-128"/>
            </a:endParaRPr>
          </a:p>
          <a:p>
            <a:pPr algn="just">
              <a:lnSpc>
                <a:spcPct val="150000"/>
              </a:lnSpc>
            </a:pPr>
            <a:r>
              <a:rPr lang="en-US" sz="1800" dirty="0">
                <a:latin typeface="Arial Unicode MS" pitchFamily="34" charset="-128"/>
                <a:ea typeface="Arial Unicode MS" pitchFamily="34" charset="-128"/>
                <a:cs typeface="Arial Unicode MS" pitchFamily="34" charset="-128"/>
              </a:rPr>
              <a:t>Questionnaire assessments were made with collaboration with branches. </a:t>
            </a:r>
            <a:endParaRPr lang="en-US" sz="1800" dirty="0">
              <a:latin typeface="Arial Unicode MS" pitchFamily="34" charset="-128"/>
              <a:ea typeface="Arial Unicode MS" pitchFamily="34" charset="-128"/>
              <a:cs typeface="Arial Unicode MS" pitchFamily="34" charset="-128"/>
            </a:endParaRPr>
          </a:p>
          <a:p>
            <a:pPr algn="just">
              <a:lnSpc>
                <a:spcPct val="150000"/>
              </a:lnSpc>
            </a:pPr>
            <a:endParaRPr lang="en-US" sz="1800" dirty="0" smtClean="0">
              <a:latin typeface="Arial Unicode MS" pitchFamily="34" charset="-128"/>
              <a:ea typeface="Arial Unicode MS" pitchFamily="34" charset="-128"/>
              <a:cs typeface="Arial Unicode MS" pitchFamily="34" charset="-128"/>
            </a:endParaRPr>
          </a:p>
          <a:p>
            <a:pPr algn="just">
              <a:lnSpc>
                <a:spcPct val="150000"/>
              </a:lnSpc>
            </a:pPr>
            <a:endParaRPr lang="en-US" sz="1800" dirty="0" smtClean="0">
              <a:latin typeface="Arial Unicode MS" pitchFamily="34" charset="-128"/>
              <a:ea typeface="Arial Unicode MS" pitchFamily="34" charset="-128"/>
              <a:cs typeface="Arial Unicode MS" pitchFamily="34" charset="-12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8" y="838200"/>
            <a:ext cx="9130352"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b="1" dirty="0" smtClean="0">
                <a:solidFill>
                  <a:srgbClr val="FFFF00"/>
                </a:solidFill>
              </a:rPr>
              <a:t>		</a:t>
            </a:r>
            <a:r>
              <a:rPr lang="en-US" dirty="0" smtClean="0">
                <a:solidFill>
                  <a:srgbClr val="FFC000"/>
                </a:solidFill>
              </a:rPr>
              <a:t>Key </a:t>
            </a:r>
            <a:r>
              <a:rPr lang="en-US" dirty="0">
                <a:solidFill>
                  <a:srgbClr val="FFC000"/>
                </a:solidFill>
              </a:rPr>
              <a:t>Challenges</a:t>
            </a:r>
            <a:endParaRPr lang="en-US"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graphicFrame>
        <p:nvGraphicFramePr>
          <p:cNvPr id="3" name="Table 2"/>
          <p:cNvGraphicFramePr>
            <a:graphicFrameLocks noGrp="1"/>
          </p:cNvGraphicFramePr>
          <p:nvPr/>
        </p:nvGraphicFramePr>
        <p:xfrm>
          <a:off x="342901" y="1752600"/>
          <a:ext cx="8572500" cy="4419600"/>
        </p:xfrm>
        <a:graphic>
          <a:graphicData uri="http://schemas.openxmlformats.org/drawingml/2006/table">
            <a:tbl>
              <a:tblPr firstRow="1" firstCol="1" bandRow="1">
                <a:tableStyleId>{E8B1032C-EA38-4F05-BA0D-38AFFFC7BED3}</a:tableStyleId>
              </a:tblPr>
              <a:tblGrid>
                <a:gridCol w="8572500"/>
              </a:tblGrid>
              <a:tr h="762000">
                <a:tc>
                  <a:txBody>
                    <a:bodyPr/>
                    <a:lstStyle/>
                    <a:p>
                      <a:pPr marL="342900" marR="0" indent="-342900">
                        <a:lnSpc>
                          <a:spcPct val="115000"/>
                        </a:lnSpc>
                        <a:spcBef>
                          <a:spcPts val="0"/>
                        </a:spcBef>
                        <a:spcAft>
                          <a:spcPts val="1000"/>
                        </a:spcAft>
                        <a:buFont typeface="Arial" panose="020B0604020202020204" pitchFamily="34" charset="0"/>
                        <a:buChar char="•"/>
                      </a:pPr>
                      <a:r>
                        <a:rPr lang="en-US" sz="2000" b="0" dirty="0">
                          <a:effectLst/>
                        </a:rPr>
                        <a:t>Not generate account statements in the appealing format of bank </a:t>
                      </a:r>
                      <a:r>
                        <a:rPr lang="en-US" sz="2000" b="0" dirty="0" smtClean="0">
                          <a:effectLst/>
                        </a:rPr>
                        <a:t>statement.</a:t>
                      </a:r>
                      <a:r>
                        <a:rPr lang="en-US" sz="2000" b="0" baseline="0" dirty="0" smtClean="0">
                          <a:effectLst/>
                        </a:rPr>
                        <a:t> Specially, corporate internet banking</a:t>
                      </a:r>
                      <a:r>
                        <a:rPr lang="en-US" sz="2000" b="0" dirty="0" smtClean="0">
                          <a:effectLst/>
                        </a:rPr>
                        <a:t>.</a:t>
                      </a:r>
                      <a:endParaRPr lang="en-US" sz="2800" b="0" dirty="0">
                        <a:effectLst/>
                        <a:latin typeface="Calibri" panose="020F0502020204030204"/>
                        <a:ea typeface="Calibri" panose="020F0502020204030204"/>
                        <a:cs typeface="Times New Roman" panose="02020603050405020304"/>
                      </a:endParaRPr>
                    </a:p>
                  </a:txBody>
                  <a:tcPr marL="68580" marR="68580" marT="0" marB="0"/>
                </a:tc>
              </a:tr>
              <a:tr h="533400">
                <a:tc>
                  <a:txBody>
                    <a:bodyPr/>
                    <a:lstStyle/>
                    <a:p>
                      <a:pPr marL="342900" marR="0" indent="-342900">
                        <a:lnSpc>
                          <a:spcPct val="115000"/>
                        </a:lnSpc>
                        <a:spcBef>
                          <a:spcPts val="0"/>
                        </a:spcBef>
                        <a:spcAft>
                          <a:spcPts val="1000"/>
                        </a:spcAft>
                        <a:buFont typeface="Arial" panose="020B0604020202020204" pitchFamily="34" charset="0"/>
                        <a:buChar char="•"/>
                      </a:pPr>
                      <a:r>
                        <a:rPr lang="en-US" sz="2000" b="0" dirty="0">
                          <a:effectLst/>
                        </a:rPr>
                        <a:t>Low Promotional activity of the bank on our digital products.</a:t>
                      </a:r>
                      <a:endParaRPr lang="en-US" sz="2800" b="0" dirty="0">
                        <a:effectLst/>
                        <a:latin typeface="Calibri" panose="020F0502020204030204"/>
                        <a:ea typeface="Calibri" panose="020F0502020204030204"/>
                        <a:cs typeface="Times New Roman" panose="02020603050405020304"/>
                      </a:endParaRPr>
                    </a:p>
                  </a:txBody>
                  <a:tcPr marL="68580" marR="68580" marT="0" marB="0"/>
                </a:tc>
              </a:tr>
              <a:tr h="470286">
                <a:tc>
                  <a:txBody>
                    <a:bodyPr/>
                    <a:lstStyle/>
                    <a:p>
                      <a:pPr marL="342900" marR="0" indent="-342900">
                        <a:lnSpc>
                          <a:spcPct val="115000"/>
                        </a:lnSpc>
                        <a:spcBef>
                          <a:spcPts val="0"/>
                        </a:spcBef>
                        <a:spcAft>
                          <a:spcPts val="1000"/>
                        </a:spcAft>
                        <a:buFont typeface="Arial" panose="020B0604020202020204" pitchFamily="34" charset="0"/>
                        <a:buChar char="•"/>
                      </a:pPr>
                      <a:r>
                        <a:rPr lang="en-US" sz="2000" b="0" dirty="0">
                          <a:effectLst/>
                        </a:rPr>
                        <a:t>Our corporate Internet is not fully functional</a:t>
                      </a:r>
                      <a:endParaRPr lang="en-US" sz="2800" b="0" dirty="0">
                        <a:effectLst/>
                        <a:latin typeface="Calibri" panose="020F0502020204030204"/>
                        <a:ea typeface="Calibri" panose="020F0502020204030204"/>
                        <a:cs typeface="Times New Roman" panose="02020603050405020304"/>
                      </a:endParaRPr>
                    </a:p>
                  </a:txBody>
                  <a:tcPr marL="68580" marR="68580" marT="0" marB="0"/>
                </a:tc>
              </a:tr>
              <a:tr h="825114">
                <a:tc>
                  <a:txBody>
                    <a:bodyPr/>
                    <a:lstStyle/>
                    <a:p>
                      <a:pPr marL="342900" marR="0" indent="-342900">
                        <a:lnSpc>
                          <a:spcPct val="115000"/>
                        </a:lnSpc>
                        <a:spcBef>
                          <a:spcPts val="0"/>
                        </a:spcBef>
                        <a:spcAft>
                          <a:spcPts val="1000"/>
                        </a:spcAft>
                        <a:buFont typeface="Arial" panose="020B0604020202020204" pitchFamily="34" charset="0"/>
                        <a:buChar char="•"/>
                      </a:pPr>
                      <a:r>
                        <a:rPr lang="en-US" sz="2000" b="0" dirty="0">
                          <a:effectLst/>
                        </a:rPr>
                        <a:t>Staff turnover: is highly impacted by creating the knowledge gap and loss of well-trained staff.</a:t>
                      </a:r>
                      <a:endParaRPr lang="en-US" sz="2800" b="0" dirty="0">
                        <a:effectLst/>
                        <a:latin typeface="Calibri" panose="020F0502020204030204"/>
                        <a:ea typeface="Calibri" panose="020F0502020204030204"/>
                        <a:cs typeface="Times New Roman" panose="02020603050405020304"/>
                      </a:endParaRPr>
                    </a:p>
                  </a:txBody>
                  <a:tcPr marL="68580" marR="68580" marT="0" marB="0"/>
                </a:tc>
              </a:tr>
              <a:tr h="609600">
                <a:tc>
                  <a:txBody>
                    <a:bodyPr/>
                    <a:lstStyle/>
                    <a:p>
                      <a:pPr marL="342900" lvl="0" indent="-342900">
                        <a:lnSpc>
                          <a:spcPct val="150000"/>
                        </a:lnSpc>
                        <a:buFont typeface="Arial" panose="020B0604020202020204" pitchFamily="34" charset="0"/>
                        <a:buChar char="•"/>
                      </a:pPr>
                      <a:r>
                        <a:rPr lang="en-US" sz="2000" b="0" kern="1200" dirty="0" smtClean="0">
                          <a:solidFill>
                            <a:schemeClr val="tx1"/>
                          </a:solidFill>
                          <a:effectLst/>
                          <a:latin typeface="+mn-lt"/>
                          <a:ea typeface="+mn-ea"/>
                          <a:cs typeface="+mn-cs"/>
                        </a:rPr>
                        <a:t>Frequently interruption of the system</a:t>
                      </a:r>
                      <a:endParaRPr lang="en-US" sz="2000" b="0" kern="1200" dirty="0" smtClean="0">
                        <a:solidFill>
                          <a:schemeClr val="tx1"/>
                        </a:solidFill>
                        <a:effectLst/>
                        <a:latin typeface="+mn-lt"/>
                        <a:ea typeface="+mn-ea"/>
                        <a:cs typeface="+mn-cs"/>
                      </a:endParaRPr>
                    </a:p>
                  </a:txBody>
                  <a:tcPr marL="68580" marR="68580" marT="0" marB="0"/>
                </a:tc>
              </a:tr>
              <a:tr h="609600">
                <a:tc>
                  <a:txBody>
                    <a:bodyPr/>
                    <a:lstStyle/>
                    <a:p>
                      <a:pPr marL="342900" lvl="0" indent="-342900">
                        <a:lnSpc>
                          <a:spcPct val="150000"/>
                        </a:lnSpc>
                        <a:buFont typeface="Arial" panose="020B0604020202020204" pitchFamily="34" charset="0"/>
                        <a:buChar char="•"/>
                      </a:pPr>
                      <a:r>
                        <a:rPr lang="en-US" sz="2000" b="0" kern="1200" dirty="0" smtClean="0">
                          <a:solidFill>
                            <a:schemeClr val="tx1"/>
                          </a:solidFill>
                          <a:effectLst/>
                          <a:latin typeface="+mn-lt"/>
                          <a:ea typeface="+mn-ea"/>
                          <a:cs typeface="+mn-cs"/>
                        </a:rPr>
                        <a:t>Financial frauds on wallet service.</a:t>
                      </a:r>
                      <a:endParaRPr lang="en-US" sz="2000" b="0" kern="1200" dirty="0" smtClean="0">
                        <a:solidFill>
                          <a:schemeClr val="tx1"/>
                        </a:solidFill>
                        <a:effectLst/>
                        <a:latin typeface="+mn-lt"/>
                        <a:ea typeface="+mn-ea"/>
                        <a:cs typeface="+mn-cs"/>
                      </a:endParaRPr>
                    </a:p>
                  </a:txBody>
                  <a:tcPr marL="68580" marR="68580" marT="0" marB="0"/>
                </a:tc>
              </a:tr>
              <a:tr h="609600">
                <a:tc>
                  <a:txBody>
                    <a:bodyPr/>
                    <a:lstStyle/>
                    <a:p>
                      <a:pPr marL="342900" lvl="0" indent="-342900">
                        <a:lnSpc>
                          <a:spcPct val="150000"/>
                        </a:lnSpc>
                        <a:buFont typeface="Arial" panose="020B0604020202020204" pitchFamily="34" charset="0"/>
                        <a:buChar char="•"/>
                      </a:pPr>
                      <a:r>
                        <a:rPr lang="en-US" sz="2000" b="0" kern="1200" dirty="0" smtClean="0">
                          <a:solidFill>
                            <a:schemeClr val="tx1"/>
                          </a:solidFill>
                          <a:effectLst/>
                          <a:latin typeface="+mn-lt"/>
                          <a:ea typeface="+mn-ea"/>
                          <a:cs typeface="+mn-cs"/>
                        </a:rPr>
                        <a:t>Failing to follow procedures</a:t>
                      </a:r>
                      <a:r>
                        <a:rPr lang="en-US" sz="2000" b="0" kern="1200" baseline="0" dirty="0" smtClean="0">
                          <a:solidFill>
                            <a:schemeClr val="tx1"/>
                          </a:solidFill>
                          <a:effectLst/>
                          <a:latin typeface="+mn-lt"/>
                          <a:ea typeface="+mn-ea"/>
                          <a:cs typeface="+mn-cs"/>
                        </a:rPr>
                        <a:t> at branches.</a:t>
                      </a:r>
                      <a:endParaRPr lang="en-US" sz="2000" b="0" kern="1200" dirty="0" smtClean="0">
                        <a:solidFill>
                          <a:schemeClr val="tx1"/>
                        </a:solidFill>
                        <a:effectLst/>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r>
              <a:rPr lang="en-US" b="1" dirty="0">
                <a:solidFill>
                  <a:srgbClr val="FFFF00"/>
                </a:solidFill>
              </a:rPr>
              <a:t>	</a:t>
            </a:r>
            <a:r>
              <a:rPr lang="en-US" dirty="0">
                <a:solidFill>
                  <a:srgbClr val="FFC000"/>
                </a:solidFill>
              </a:rPr>
              <a:t>Key Challenges</a:t>
            </a:r>
            <a:endParaRPr lang="en-US" b="1" dirty="0">
              <a:solidFill>
                <a:srgbClr val="FFC000"/>
              </a:solidFill>
            </a:endParaRPr>
          </a:p>
        </p:txBody>
      </p:sp>
      <p:graphicFrame>
        <p:nvGraphicFramePr>
          <p:cNvPr id="6" name="Content Placeholder 5"/>
          <p:cNvGraphicFramePr>
            <a:graphicFrameLocks noGrp="1"/>
          </p:cNvGraphicFramePr>
          <p:nvPr>
            <p:ph idx="1"/>
          </p:nvPr>
        </p:nvGraphicFramePr>
        <p:xfrm>
          <a:off x="228600" y="1981200"/>
          <a:ext cx="8686800" cy="4260378"/>
        </p:xfrm>
        <a:graphic>
          <a:graphicData uri="http://schemas.openxmlformats.org/drawingml/2006/table">
            <a:tbl>
              <a:tblPr firstRow="1" firstCol="1" bandRow="1">
                <a:tableStyleId>{E8B1032C-EA38-4F05-BA0D-38AFFFC7BED3}</a:tableStyleId>
              </a:tblPr>
              <a:tblGrid>
                <a:gridCol w="8686800"/>
              </a:tblGrid>
              <a:tr h="787186">
                <a:tc>
                  <a:txBody>
                    <a:bodyPr/>
                    <a:lstStyle/>
                    <a:p>
                      <a:pPr marL="285750" marR="0" indent="-285750" algn="just">
                        <a:lnSpc>
                          <a:spcPct val="115000"/>
                        </a:lnSpc>
                        <a:spcBef>
                          <a:spcPts val="0"/>
                        </a:spcBef>
                        <a:spcAft>
                          <a:spcPts val="1000"/>
                        </a:spcAft>
                        <a:buFont typeface="Arial" panose="020B0604020202020204" pitchFamily="34" charset="0"/>
                        <a:buChar char="•"/>
                      </a:pPr>
                      <a:r>
                        <a:rPr lang="en-US" sz="2000" b="0" dirty="0">
                          <a:effectLst/>
                        </a:rPr>
                        <a:t>The USSD functionality is do not have the full functionality of our Mobile Application. However, most customers are related to this channel based.</a:t>
                      </a:r>
                      <a:endParaRPr lang="en-US" sz="2800" b="0" dirty="0">
                        <a:effectLst/>
                        <a:latin typeface="Calibri" panose="020F0502020204030204"/>
                        <a:ea typeface="Calibri" panose="020F0502020204030204"/>
                        <a:cs typeface="Times New Roman" panose="02020603050405020304"/>
                      </a:endParaRPr>
                    </a:p>
                  </a:txBody>
                  <a:tcPr marL="68580" marR="68580" marT="0" marB="0"/>
                </a:tc>
              </a:tr>
              <a:tr h="700623">
                <a:tc>
                  <a:txBody>
                    <a:bodyPr/>
                    <a:lstStyle/>
                    <a:p>
                      <a:pPr marL="285750" marR="0" indent="-285750" algn="just">
                        <a:lnSpc>
                          <a:spcPct val="115000"/>
                        </a:lnSpc>
                        <a:spcBef>
                          <a:spcPts val="0"/>
                        </a:spcBef>
                        <a:spcAft>
                          <a:spcPts val="1000"/>
                        </a:spcAft>
                        <a:buFont typeface="Arial" panose="020B0604020202020204" pitchFamily="34" charset="0"/>
                        <a:buChar char="•"/>
                      </a:pPr>
                      <a:r>
                        <a:rPr lang="en-US" sz="2000" b="0">
                          <a:effectLst/>
                        </a:rPr>
                        <a:t>No responsible manpower related to digital banking on branches to boost digital products. Therefore, this leads to a workload on the limited staff.</a:t>
                      </a:r>
                      <a:endParaRPr lang="en-US" sz="2800" b="0">
                        <a:effectLst/>
                        <a:latin typeface="Calibri" panose="020F0502020204030204"/>
                        <a:ea typeface="Calibri" panose="020F0502020204030204"/>
                        <a:cs typeface="Times New Roman" panose="02020603050405020304"/>
                      </a:endParaRPr>
                    </a:p>
                  </a:txBody>
                  <a:tcPr marL="68580" marR="68580" marT="0" marB="0"/>
                </a:tc>
              </a:tr>
              <a:tr h="693038">
                <a:tc>
                  <a:txBody>
                    <a:bodyPr/>
                    <a:lstStyle/>
                    <a:p>
                      <a:pPr marL="285750" marR="0" indent="-285750" algn="just">
                        <a:lnSpc>
                          <a:spcPct val="115000"/>
                        </a:lnSpc>
                        <a:spcBef>
                          <a:spcPts val="0"/>
                        </a:spcBef>
                        <a:spcAft>
                          <a:spcPts val="1000"/>
                        </a:spcAft>
                        <a:buFont typeface="Arial" panose="020B0604020202020204" pitchFamily="34" charset="0"/>
                        <a:buChar char="•"/>
                      </a:pPr>
                      <a:r>
                        <a:rPr lang="en-US" sz="2000" b="0">
                          <a:effectLst/>
                        </a:rPr>
                        <a:t>Mobile M-Banking Application is not found on the App store</a:t>
                      </a:r>
                      <a:endParaRPr lang="en-US" sz="2800" b="0">
                        <a:effectLst/>
                        <a:latin typeface="Calibri" panose="020F0502020204030204"/>
                        <a:ea typeface="Calibri" panose="020F0502020204030204"/>
                        <a:cs typeface="Times New Roman" panose="02020603050405020304"/>
                      </a:endParaRPr>
                    </a:p>
                  </a:txBody>
                  <a:tcPr marL="68580" marR="68580" marT="0" marB="0"/>
                </a:tc>
              </a:tr>
              <a:tr h="693038">
                <a:tc>
                  <a:txBody>
                    <a:bodyPr/>
                    <a:lstStyle/>
                    <a:p>
                      <a:pPr marL="285750" marR="0" indent="-285750" algn="just">
                        <a:lnSpc>
                          <a:spcPct val="115000"/>
                        </a:lnSpc>
                        <a:spcBef>
                          <a:spcPts val="0"/>
                        </a:spcBef>
                        <a:spcAft>
                          <a:spcPts val="1000"/>
                        </a:spcAft>
                        <a:buFont typeface="Arial" panose="020B0604020202020204" pitchFamily="34" charset="0"/>
                        <a:buChar char="•"/>
                      </a:pPr>
                      <a:r>
                        <a:rPr lang="en-US" sz="2000" b="0">
                          <a:effectLst/>
                        </a:rPr>
                        <a:t>Our application is very slow/low in speed.</a:t>
                      </a:r>
                      <a:endParaRPr lang="en-US" sz="2800" b="0">
                        <a:effectLst/>
                        <a:latin typeface="Calibri" panose="020F0502020204030204"/>
                        <a:ea typeface="Calibri" panose="020F0502020204030204"/>
                        <a:cs typeface="Times New Roman" panose="02020603050405020304"/>
                      </a:endParaRPr>
                    </a:p>
                  </a:txBody>
                  <a:tcPr marL="68580" marR="68580" marT="0" marB="0"/>
                </a:tc>
              </a:tr>
              <a:tr h="693038">
                <a:tc>
                  <a:txBody>
                    <a:bodyPr/>
                    <a:lstStyle/>
                    <a:p>
                      <a:pPr marL="285750" marR="0" indent="-285750" algn="just">
                        <a:lnSpc>
                          <a:spcPct val="115000"/>
                        </a:lnSpc>
                        <a:spcBef>
                          <a:spcPts val="0"/>
                        </a:spcBef>
                        <a:spcAft>
                          <a:spcPts val="1000"/>
                        </a:spcAft>
                        <a:buFont typeface="Arial" panose="020B0604020202020204" pitchFamily="34" charset="0"/>
                        <a:buChar char="•"/>
                      </a:pPr>
                      <a:r>
                        <a:rPr lang="en-US" sz="2000" b="0" dirty="0">
                          <a:effectLst/>
                        </a:rPr>
                        <a:t>Most Errors are not well descriptive in the system.</a:t>
                      </a:r>
                      <a:endParaRPr lang="en-US" sz="2800" b="0" dirty="0">
                        <a:effectLst/>
                        <a:latin typeface="Calibri" panose="020F0502020204030204"/>
                        <a:ea typeface="Calibri" panose="020F0502020204030204"/>
                        <a:cs typeface="Times New Roman" panose="02020603050405020304"/>
                      </a:endParaRPr>
                    </a:p>
                  </a:txBody>
                  <a:tcPr marL="68580" marR="68580" marT="0" marB="0"/>
                </a:tc>
              </a:tr>
              <a:tr h="693038">
                <a:tc>
                  <a:txBody>
                    <a:bodyPr/>
                    <a:lstStyle/>
                    <a:p>
                      <a:pPr marL="285750" marR="0" indent="-285750" algn="just">
                        <a:lnSpc>
                          <a:spcPct val="115000"/>
                        </a:lnSpc>
                        <a:spcBef>
                          <a:spcPts val="0"/>
                        </a:spcBef>
                        <a:spcAft>
                          <a:spcPts val="1000"/>
                        </a:spcAft>
                        <a:buFont typeface="Arial" panose="020B0604020202020204" pitchFamily="34" charset="0"/>
                        <a:buChar char="•"/>
                      </a:pPr>
                      <a:r>
                        <a:rPr lang="en-US" sz="2000" b="0" dirty="0">
                          <a:effectLst/>
                        </a:rPr>
                        <a:t>The NIB M-Banking application is not user friendly</a:t>
                      </a:r>
                      <a:endParaRPr lang="en-US" sz="2800" b="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9144000" cy="762000"/>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b="1" dirty="0" smtClean="0">
                <a:solidFill>
                  <a:srgbClr val="FFC000"/>
                </a:solidFill>
              </a:rPr>
              <a:t>			Contents</a:t>
            </a:r>
            <a:endParaRPr lang="en-US" b="1" dirty="0">
              <a:solidFill>
                <a:srgbClr val="FFC000"/>
              </a:solidFill>
            </a:endParaRPr>
          </a:p>
        </p:txBody>
      </p:sp>
      <p:sp>
        <p:nvSpPr>
          <p:cNvPr id="3" name="Content Placeholder 2"/>
          <p:cNvSpPr>
            <a:spLocks noGrp="1"/>
          </p:cNvSpPr>
          <p:nvPr>
            <p:ph idx="1"/>
          </p:nvPr>
        </p:nvSpPr>
        <p:spPr>
          <a:xfrm>
            <a:off x="457200" y="1981200"/>
            <a:ext cx="8229600" cy="4449763"/>
          </a:xfrm>
        </p:spPr>
        <p:txBody>
          <a:bodyPr>
            <a:normAutofit/>
          </a:bodyPr>
          <a:lstStyle/>
          <a:p>
            <a:pPr marL="514350" indent="-514350">
              <a:lnSpc>
                <a:spcPct val="150000"/>
              </a:lnSpc>
              <a:buAutoNum type="romanUcPeriod"/>
            </a:pPr>
            <a:r>
              <a:rPr lang="en-US" sz="2400" b="1" dirty="0" smtClean="0">
                <a:solidFill>
                  <a:schemeClr val="accent3">
                    <a:lumMod val="50000"/>
                  </a:schemeClr>
                </a:solidFill>
              </a:rPr>
              <a:t>Introduction </a:t>
            </a:r>
            <a:r>
              <a:rPr lang="en-US" sz="2400" b="1" dirty="0">
                <a:solidFill>
                  <a:schemeClr val="accent3">
                    <a:lumMod val="50000"/>
                  </a:schemeClr>
                </a:solidFill>
              </a:rPr>
              <a:t>of the </a:t>
            </a:r>
            <a:r>
              <a:rPr lang="en-US" sz="2400" b="1" dirty="0" smtClean="0">
                <a:solidFill>
                  <a:schemeClr val="accent3">
                    <a:lumMod val="50000"/>
                  </a:schemeClr>
                </a:solidFill>
              </a:rPr>
              <a:t>Department</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Key Operational </a:t>
            </a:r>
            <a:r>
              <a:rPr lang="en-US" sz="2400" b="1" dirty="0" smtClean="0">
                <a:solidFill>
                  <a:schemeClr val="accent3">
                    <a:lumMod val="50000"/>
                  </a:schemeClr>
                </a:solidFill>
              </a:rPr>
              <a:t>Duties</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Portfolio of Digital Banking </a:t>
            </a:r>
            <a:r>
              <a:rPr lang="en-US" sz="2400" b="1" dirty="0" smtClean="0">
                <a:solidFill>
                  <a:schemeClr val="accent3">
                    <a:lumMod val="50000"/>
                  </a:schemeClr>
                </a:solidFill>
              </a:rPr>
              <a:t>Systems/Services</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Initiatives under </a:t>
            </a:r>
            <a:r>
              <a:rPr lang="en-US" sz="2400" b="1" dirty="0" smtClean="0">
                <a:solidFill>
                  <a:schemeClr val="accent3">
                    <a:lumMod val="50000"/>
                  </a:schemeClr>
                </a:solidFill>
              </a:rPr>
              <a:t>Implementation</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Initiatives under </a:t>
            </a:r>
            <a:r>
              <a:rPr lang="en-US" sz="2400" b="1" dirty="0" smtClean="0">
                <a:solidFill>
                  <a:schemeClr val="accent3">
                    <a:lumMod val="50000"/>
                  </a:schemeClr>
                </a:solidFill>
              </a:rPr>
              <a:t>Plan</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Key </a:t>
            </a:r>
            <a:r>
              <a:rPr lang="en-US" sz="2400" b="1" dirty="0" smtClean="0">
                <a:solidFill>
                  <a:schemeClr val="accent3">
                    <a:lumMod val="50000"/>
                  </a:schemeClr>
                </a:solidFill>
              </a:rPr>
              <a:t>Challenges</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Way Forward</a:t>
            </a:r>
            <a:endParaRPr lang="en-US" sz="2400" b="1" dirty="0" smtClean="0">
              <a:solidFill>
                <a:schemeClr val="accent3">
                  <a:lumMod val="50000"/>
                </a:schemeClr>
              </a:solidFill>
            </a:endParaRPr>
          </a:p>
          <a:p>
            <a:pPr marL="514350" indent="-514350">
              <a:lnSpc>
                <a:spcPct val="150000"/>
              </a:lnSpc>
              <a:buAutoNum type="romanUcPeriod"/>
            </a:pPr>
            <a:endParaRPr lang="en-US" sz="2000" dirty="0"/>
          </a:p>
          <a:p>
            <a:pPr marL="0" indent="0">
              <a:lnSpc>
                <a:spcPct val="150000"/>
              </a:lnSpc>
              <a:buNone/>
            </a:pPr>
            <a:endParaRPr lang="en-US" sz="2000" dirty="0" smtClean="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6596"/>
            <a:ext cx="9144000" cy="98099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b="1" dirty="0" smtClean="0">
                <a:solidFill>
                  <a:srgbClr val="FFFF00"/>
                </a:solidFill>
              </a:rPr>
              <a:t>		</a:t>
            </a:r>
            <a:r>
              <a:rPr lang="en-US" dirty="0" smtClean="0">
                <a:solidFill>
                  <a:srgbClr val="FFC000"/>
                </a:solidFill>
              </a:rPr>
              <a:t>Way  forward</a:t>
            </a:r>
            <a:endParaRPr lang="en-US"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graphicFrame>
        <p:nvGraphicFramePr>
          <p:cNvPr id="3" name="Table 2"/>
          <p:cNvGraphicFramePr>
            <a:graphicFrameLocks noGrp="1"/>
          </p:cNvGraphicFramePr>
          <p:nvPr/>
        </p:nvGraphicFramePr>
        <p:xfrm>
          <a:off x="342901" y="1752600"/>
          <a:ext cx="8572500" cy="4339336"/>
        </p:xfrm>
        <a:graphic>
          <a:graphicData uri="http://schemas.openxmlformats.org/drawingml/2006/table">
            <a:tbl>
              <a:tblPr firstRow="1" firstCol="1" bandRow="1">
                <a:tableStyleId>{E8B1032C-EA38-4F05-BA0D-38AFFFC7BED3}</a:tableStyleId>
              </a:tblPr>
              <a:tblGrid>
                <a:gridCol w="8572500"/>
              </a:tblGrid>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dirty="0">
                          <a:solidFill>
                            <a:schemeClr val="tx1"/>
                          </a:solidFill>
                          <a:effectLst/>
                          <a:latin typeface="Century Gothic" panose="020B0502020202020204"/>
                          <a:ea typeface="Calibri" panose="020F0502020204030204"/>
                          <a:cs typeface="Times New Roman" panose="02020603050405020304"/>
                        </a:rPr>
                        <a:t>Enhancement and/or new USSD product is needed, to have more USSD functionality.</a:t>
                      </a: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a:solidFill>
                            <a:schemeClr val="tx1"/>
                          </a:solidFill>
                          <a:effectLst/>
                          <a:latin typeface="Century Gothic" panose="020B0502020202020204"/>
                          <a:ea typeface="Calibri" panose="020F0502020204030204"/>
                          <a:cs typeface="Times New Roman" panose="02020603050405020304"/>
                        </a:rPr>
                        <a:t>Assign a responsible staff respective to digital banking with necessary research.</a:t>
                      </a:r>
                      <a:endParaRPr lang="en-US" sz="1800" b="0" kern="120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a:solidFill>
                            <a:schemeClr val="tx1"/>
                          </a:solidFill>
                          <a:effectLst/>
                          <a:latin typeface="Century Gothic" panose="020B0502020202020204"/>
                          <a:ea typeface="Calibri" panose="020F0502020204030204"/>
                          <a:cs typeface="Times New Roman" panose="02020603050405020304"/>
                        </a:rPr>
                        <a:t>Finalize the required Set of the app on the App store.</a:t>
                      </a:r>
                      <a:endParaRPr lang="en-US" sz="1800" b="0" kern="120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dirty="0">
                          <a:solidFill>
                            <a:schemeClr val="tx1"/>
                          </a:solidFill>
                          <a:effectLst/>
                          <a:latin typeface="Century Gothic" panose="020B0502020202020204"/>
                          <a:ea typeface="Calibri" panose="020F0502020204030204"/>
                          <a:cs typeface="Times New Roman" panose="02020603050405020304"/>
                        </a:rPr>
                        <a:t>Increase the performance of our Mobile banking app and the speed of network should be high.</a:t>
                      </a: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5334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dirty="0">
                          <a:solidFill>
                            <a:schemeClr val="tx1"/>
                          </a:solidFill>
                          <a:effectLst/>
                          <a:latin typeface="Century Gothic" panose="020B0502020202020204"/>
                          <a:ea typeface="Calibri" panose="020F0502020204030204"/>
                          <a:cs typeface="Times New Roman" panose="02020603050405020304"/>
                        </a:rPr>
                        <a:t>Identified and trying to minimize as much as possible</a:t>
                      </a: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533400">
                <a:tc>
                  <a:txBody>
                    <a:bodyPr/>
                    <a:lstStyle/>
                    <a:p>
                      <a:pPr marL="342900" marR="0" lvl="0" indent="-342900" algn="l" defTabSz="914400" rtl="0" eaLnBrk="1" fontAlgn="auto" latinLnBrk="0" hangingPunct="1">
                        <a:lnSpc>
                          <a:spcPct val="115000"/>
                        </a:lnSpc>
                        <a:spcBef>
                          <a:spcPts val="0"/>
                        </a:spcBef>
                        <a:spcAft>
                          <a:spcPts val="1000"/>
                        </a:spcAft>
                        <a:buClrTx/>
                        <a:buSzTx/>
                        <a:buFont typeface="Arial" panose="020B0604020202020204" pitchFamily="34" charset="0"/>
                        <a:buChar char="•"/>
                        <a:defRPr/>
                      </a:pPr>
                      <a:r>
                        <a:rPr lang="en-US" sz="1800" b="0" kern="1200" dirty="0" smtClean="0">
                          <a:solidFill>
                            <a:schemeClr val="tx1"/>
                          </a:solidFill>
                          <a:effectLst/>
                          <a:latin typeface="Century Gothic" panose="020B0502020202020204"/>
                          <a:ea typeface="Calibri" panose="020F0502020204030204"/>
                          <a:cs typeface="Times New Roman" panose="02020603050405020304"/>
                        </a:rPr>
                        <a:t>Online onboarding process</a:t>
                      </a:r>
                      <a:endParaRPr lang="en-US" sz="1800" b="0" kern="1200" dirty="0" smtClean="0">
                        <a:solidFill>
                          <a:schemeClr val="tx1"/>
                        </a:solidFill>
                        <a:effectLst/>
                        <a:latin typeface="Century Gothic" panose="020B0502020202020204"/>
                        <a:ea typeface="Calibri" panose="020F0502020204030204"/>
                        <a:cs typeface="Times New Roman" panose="02020603050405020304"/>
                      </a:endParaRPr>
                    </a:p>
                    <a:p>
                      <a:pPr marL="0" marR="0" lvl="0" indent="0" algn="l" defTabSz="914400" rtl="0" eaLnBrk="1" latinLnBrk="0" hangingPunct="1">
                        <a:lnSpc>
                          <a:spcPct val="115000"/>
                        </a:lnSpc>
                        <a:spcBef>
                          <a:spcPts val="0"/>
                        </a:spcBef>
                        <a:spcAft>
                          <a:spcPts val="1000"/>
                        </a:spcAft>
                        <a:buFont typeface="Arial" panose="020B0604020202020204" pitchFamily="34" charset="0"/>
                        <a:buNone/>
                      </a:pP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sz="4900" b="1" dirty="0" smtClean="0">
                <a:solidFill>
                  <a:srgbClr val="FFC000"/>
                </a:solidFill>
              </a:rPr>
              <a:t>cont’d</a:t>
            </a:r>
            <a:endParaRPr lang="en-US"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graphicFrame>
        <p:nvGraphicFramePr>
          <p:cNvPr id="3" name="Table 2"/>
          <p:cNvGraphicFramePr>
            <a:graphicFrameLocks noGrp="1"/>
          </p:cNvGraphicFramePr>
          <p:nvPr/>
        </p:nvGraphicFramePr>
        <p:xfrm>
          <a:off x="342901" y="1752600"/>
          <a:ext cx="8572500" cy="4876798"/>
        </p:xfrm>
        <a:graphic>
          <a:graphicData uri="http://schemas.openxmlformats.org/drawingml/2006/table">
            <a:tbl>
              <a:tblPr firstRow="1" firstCol="1" bandRow="1">
                <a:tableStyleId>{E8B1032C-EA38-4F05-BA0D-38AFFFC7BED3}</a:tableStyleId>
              </a:tblPr>
              <a:tblGrid>
                <a:gridCol w="8572500"/>
              </a:tblGrid>
              <a:tr h="665018">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Make it simple or make a new user interface as fast as </a:t>
                      </a:r>
                      <a:r>
                        <a:rPr lang="en-US" sz="1800" b="0" dirty="0" smtClean="0">
                          <a:effectLst/>
                          <a:latin typeface="Century Gothic" panose="020B0502020202020204"/>
                          <a:ea typeface="Calibri" panose="020F0502020204030204"/>
                          <a:cs typeface="Times New Roman" panose="02020603050405020304"/>
                        </a:rPr>
                        <a:t>possible;</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Make the format like other banks' bank statements, and/or like the T24 </a:t>
                      </a:r>
                      <a:r>
                        <a:rPr lang="en-US" sz="1800" b="0" dirty="0" smtClean="0">
                          <a:effectLst/>
                          <a:latin typeface="Century Gothic" panose="020B0502020202020204"/>
                          <a:ea typeface="Calibri" panose="020F0502020204030204"/>
                          <a:cs typeface="Times New Roman" panose="02020603050405020304"/>
                        </a:rPr>
                        <a:t>statement;</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Promotional activities are aggressively needed nowadays, especially in social media </a:t>
                      </a:r>
                      <a:r>
                        <a:rPr lang="en-US" sz="1800" b="0" dirty="0" smtClean="0">
                          <a:effectLst/>
                          <a:latin typeface="Century Gothic" panose="020B0502020202020204"/>
                          <a:ea typeface="Calibri" panose="020F0502020204030204"/>
                          <a:cs typeface="Times New Roman" panose="02020603050405020304"/>
                        </a:rPr>
                        <a:t>streams;</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To attract and stay with us the corporate customers the new and enhanced system is required as the market is needed </a:t>
                      </a:r>
                      <a:r>
                        <a:rPr lang="en-US" sz="1800" b="0" dirty="0" smtClean="0">
                          <a:effectLst/>
                          <a:latin typeface="Century Gothic" panose="020B0502020202020204"/>
                          <a:ea typeface="Calibri" panose="020F0502020204030204"/>
                          <a:cs typeface="Times New Roman" panose="02020603050405020304"/>
                        </a:rPr>
                        <a:t>nowadays;</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Assign dedicated staff for digital products and create knowledge between </a:t>
                      </a:r>
                      <a:r>
                        <a:rPr lang="en-US" sz="1800" b="0" dirty="0" smtClean="0">
                          <a:effectLst/>
                          <a:latin typeface="Century Gothic" panose="020B0502020202020204"/>
                          <a:ea typeface="Calibri" panose="020F0502020204030204"/>
                          <a:cs typeface="Times New Roman" panose="02020603050405020304"/>
                        </a:rPr>
                        <a:t>staff;</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indent="-342900">
                        <a:lnSpc>
                          <a:spcPct val="150000"/>
                        </a:lnSpc>
                        <a:buFont typeface="Arial" panose="020B0604020202020204" pitchFamily="34" charset="0"/>
                        <a:buChar char="•"/>
                      </a:pPr>
                      <a:r>
                        <a:rPr lang="en-US" sz="1800" b="0" kern="1200" dirty="0" smtClean="0">
                          <a:solidFill>
                            <a:schemeClr val="tx1"/>
                          </a:solidFill>
                          <a:effectLst/>
                          <a:latin typeface="Century Gothic" panose="020B0502020202020204"/>
                          <a:ea typeface="Calibri" panose="020F0502020204030204"/>
                          <a:cs typeface="Times New Roman" panose="02020603050405020304"/>
                        </a:rPr>
                        <a:t>Implement Omni channel experience;</a:t>
                      </a:r>
                      <a:endParaRPr lang="en-US" sz="1800" b="0" kern="1200" dirty="0" smtClean="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4825"/>
            <a:ext cx="9144000" cy="1279542"/>
          </a:xfrm>
          <a:prstGeom prst="rect">
            <a:avLst/>
          </a:prstGeom>
        </p:spPr>
      </p:pic>
      <p:pic>
        <p:nvPicPr>
          <p:cNvPr id="11" name="Picture 2"/>
          <p:cNvPicPr>
            <a:picLocks noChangeAspect="1" noChangeArrowheads="1"/>
          </p:cNvPicPr>
          <p:nvPr/>
        </p:nvPicPr>
        <p:blipFill>
          <a:blip r:embed="rId2" cstate="print"/>
          <a:srcRect/>
          <a:stretch>
            <a:fillRect/>
          </a:stretch>
        </p:blipFill>
        <p:spPr bwMode="auto">
          <a:xfrm>
            <a:off x="0" y="6400800"/>
            <a:ext cx="9144000" cy="533400"/>
          </a:xfrm>
          <a:prstGeom prst="rect">
            <a:avLst/>
          </a:prstGeom>
          <a:noFill/>
          <a:ln w="9525">
            <a:noFill/>
            <a:miter lim="800000"/>
            <a:headEnd/>
            <a:tailEnd/>
          </a:ln>
          <a:effectLst/>
        </p:spPr>
      </p:pic>
      <p:sp>
        <p:nvSpPr>
          <p:cNvPr id="5" name="Content Placeholder 2"/>
          <p:cNvSpPr txBox="1"/>
          <p:nvPr/>
        </p:nvSpPr>
        <p:spPr>
          <a:xfrm>
            <a:off x="1110467" y="2341130"/>
            <a:ext cx="6923066" cy="2175741"/>
          </a:xfrm>
          <a:prstGeom prst="rect">
            <a:avLst/>
          </a:prstGeom>
        </p:spPr>
        <p:txBody>
          <a:bodyPr vert="horz" lIns="91440" tIns="45720" rIns="91440" bIns="45720" rtlCol="0" anchor="t">
            <a:normAutofit fontScale="92500" lnSpcReduction="20000"/>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US" sz="10900" b="1" dirty="0">
                <a:solidFill>
                  <a:srgbClr val="8A4D1F"/>
                </a:solidFill>
              </a:rPr>
              <a:t>Thank You</a:t>
            </a:r>
            <a:r>
              <a:rPr lang="en-US" sz="10900" b="1" dirty="0" smtClean="0">
                <a:solidFill>
                  <a:srgbClr val="8A4D1F"/>
                </a:solidFill>
              </a:rPr>
              <a:t>!</a:t>
            </a:r>
            <a:endParaRPr lang="en-US" sz="10900" b="1" dirty="0" smtClean="0">
              <a:solidFill>
                <a:srgbClr val="8A4D1F"/>
              </a:solidFill>
            </a:endParaRPr>
          </a:p>
          <a:p>
            <a:pPr algn="ctr"/>
            <a:r>
              <a:rPr lang="en-US" sz="5200" b="1" dirty="0" smtClean="0">
                <a:solidFill>
                  <a:srgbClr val="8A4D1F"/>
                </a:solidFill>
              </a:rPr>
              <a:t>For Your Attention</a:t>
            </a:r>
            <a:endParaRPr lang="en-US" sz="5200" b="1" dirty="0">
              <a:solidFill>
                <a:srgbClr val="8A4D1F"/>
              </a:solidFill>
            </a:endParaRPr>
          </a:p>
        </p:txBody>
      </p:sp>
      <p:sp>
        <p:nvSpPr>
          <p:cNvPr id="2" name="TextBox 1"/>
          <p:cNvSpPr txBox="1"/>
          <p:nvPr/>
        </p:nvSpPr>
        <p:spPr>
          <a:xfrm>
            <a:off x="1201908" y="5623283"/>
            <a:ext cx="7073413" cy="584775"/>
          </a:xfrm>
          <a:prstGeom prst="rect">
            <a:avLst/>
          </a:prstGeom>
          <a:noFill/>
        </p:spPr>
        <p:txBody>
          <a:bodyPr wrap="square" rtlCol="0">
            <a:spAutoFit/>
          </a:bodyPr>
          <a:lstStyle/>
          <a:p>
            <a:pPr algn="ctr"/>
            <a:r>
              <a:rPr lang="en-US" sz="3200" b="1" dirty="0">
                <a:solidFill>
                  <a:srgbClr val="8A4D1F"/>
                </a:solidFill>
              </a:rPr>
              <a:t>Committed to Service Excellence </a:t>
            </a:r>
            <a:endParaRPr lang="en-US" sz="3200" b="1" dirty="0">
              <a:solidFill>
                <a:srgbClr val="8A4D1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b="1" dirty="0" smtClean="0">
                <a:solidFill>
                  <a:srgbClr val="FFFF00"/>
                </a:solidFill>
              </a:rPr>
              <a:t>		</a:t>
            </a:r>
            <a:r>
              <a:rPr lang="en-US" b="1" dirty="0" smtClean="0">
                <a:solidFill>
                  <a:srgbClr val="FFC000"/>
                </a:solidFill>
                <a:latin typeface="+mn-lt"/>
                <a:ea typeface="+mn-ea"/>
                <a:cs typeface="+mn-cs"/>
              </a:rPr>
              <a:t>Introduction</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266700" y="1676401"/>
            <a:ext cx="8572500" cy="3886199"/>
          </a:xfrm>
        </p:spPr>
        <p:txBody>
          <a:bodyPr/>
          <a:lstStyle/>
          <a:p>
            <a:pPr marL="0" indent="0" algn="just">
              <a:lnSpc>
                <a:spcPct val="150000"/>
              </a:lnSpc>
              <a:buNone/>
            </a:pPr>
            <a:r>
              <a:rPr lang="en-US" sz="2000" dirty="0"/>
              <a:t>Based on the new structural of our bank the E-channels department was segregate into Three Departments. One of the department is “Online Banking Department” and its have the following composition and role.  </a:t>
            </a:r>
            <a:endParaRPr lang="en-US" sz="2000" dirty="0"/>
          </a:p>
          <a:p>
            <a:pPr marL="0" indent="0" algn="just">
              <a:lnSpc>
                <a:spcPct val="150000"/>
              </a:lnSpc>
              <a:buNone/>
            </a:pPr>
            <a:endParaRPr lang="en-US" dirty="0" smtClean="0"/>
          </a:p>
          <a:p>
            <a:pPr algn="just">
              <a:lnSpc>
                <a:spcPct val="150000"/>
              </a:lnSpc>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6" name="Diagram 5"/>
          <p:cNvGraphicFramePr/>
          <p:nvPr/>
        </p:nvGraphicFramePr>
        <p:xfrm>
          <a:off x="1524000" y="2895600"/>
          <a:ext cx="64770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66700" y="5181600"/>
            <a:ext cx="8610600" cy="1323439"/>
          </a:xfrm>
          <a:prstGeom prst="rect">
            <a:avLst/>
          </a:prstGeom>
          <a:noFill/>
        </p:spPr>
        <p:txBody>
          <a:bodyPr wrap="square" rtlCol="0">
            <a:spAutoFit/>
          </a:bodyPr>
          <a:lstStyle/>
          <a:p>
            <a:pPr algn="just"/>
            <a:r>
              <a:rPr lang="en-US" sz="2000" dirty="0" smtClean="0"/>
              <a:t>Under the general supervision of deputy digital banking officer the department, plans, organize directs, implements and controls the online banking functions of the department. Responsible for implementation of Internet banking, mobile banking, wallet and Fin-tech partnerships.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Cont</a:t>
            </a:r>
            <a:r>
              <a:rPr lang="en-US" b="1" dirty="0" smtClean="0">
                <a:solidFill>
                  <a:srgbClr val="FFC000"/>
                </a:solidFill>
              </a:rPr>
              <a:t>’d</a:t>
            </a:r>
            <a:endParaRPr lang="en-US" b="1" dirty="0">
              <a:solidFill>
                <a:srgbClr val="FFC000"/>
              </a:solidFill>
            </a:endParaRPr>
          </a:p>
        </p:txBody>
      </p:sp>
      <p:sp>
        <p:nvSpPr>
          <p:cNvPr id="3" name="Content Placeholder 2"/>
          <p:cNvSpPr>
            <a:spLocks noGrp="1"/>
          </p:cNvSpPr>
          <p:nvPr>
            <p:ph idx="1"/>
          </p:nvPr>
        </p:nvSpPr>
        <p:spPr>
          <a:xfrm>
            <a:off x="457200" y="1600206"/>
            <a:ext cx="8458200" cy="4952994"/>
          </a:xfrm>
        </p:spPr>
        <p:txBody>
          <a:bodyPr>
            <a:normAutofit fontScale="70000" lnSpcReduction="20000"/>
          </a:bodyPr>
          <a:lstStyle/>
          <a:p>
            <a:pPr marL="0" indent="0">
              <a:buNone/>
            </a:pPr>
            <a:r>
              <a:rPr lang="en-US" sz="3400" dirty="0" smtClean="0"/>
              <a:t>At this Time the department staff composition is as follows:</a:t>
            </a:r>
            <a:endParaRPr lang="en-US" sz="3400" dirty="0" smtClean="0"/>
          </a:p>
          <a:p>
            <a:pPr marL="0" indent="0">
              <a:buNone/>
            </a:pPr>
            <a:endParaRPr lang="en-US" dirty="0"/>
          </a:p>
          <a:p>
            <a:pPr algn="just">
              <a:lnSpc>
                <a:spcPct val="160000"/>
              </a:lnSpc>
            </a:pPr>
            <a:r>
              <a:rPr lang="en-US" sz="2800" dirty="0"/>
              <a:t>1</a:t>
            </a:r>
            <a:r>
              <a:rPr lang="en-US" sz="2800" dirty="0"/>
              <a:t> </a:t>
            </a:r>
            <a:r>
              <a:rPr lang="en-US" sz="2800" dirty="0"/>
              <a:t>A/Internet and Mobile Banking Division.</a:t>
            </a:r>
            <a:endParaRPr lang="en-US" sz="2800" dirty="0"/>
          </a:p>
          <a:p>
            <a:pPr algn="just">
              <a:lnSpc>
                <a:spcPct val="160000"/>
              </a:lnSpc>
            </a:pPr>
            <a:r>
              <a:rPr lang="en-US" sz="2800" dirty="0"/>
              <a:t>1</a:t>
            </a:r>
            <a:r>
              <a:rPr lang="en-US" sz="2800" dirty="0"/>
              <a:t> </a:t>
            </a:r>
            <a:r>
              <a:rPr lang="en-US" sz="2800" dirty="0"/>
              <a:t>S</a:t>
            </a:r>
            <a:r>
              <a:rPr lang="en-US" sz="2800" dirty="0"/>
              <a:t>enior Internet and Mobile Banking officer</a:t>
            </a:r>
            <a:endParaRPr lang="en-US" sz="2800" dirty="0"/>
          </a:p>
          <a:p>
            <a:pPr algn="just">
              <a:lnSpc>
                <a:spcPct val="160000"/>
              </a:lnSpc>
            </a:pPr>
            <a:r>
              <a:rPr lang="en-US" sz="2800" dirty="0"/>
              <a:t>1 Senior Digital wallet and Fin-Tech partnerships officer.</a:t>
            </a:r>
            <a:endParaRPr lang="en-US" sz="2800" dirty="0"/>
          </a:p>
          <a:p>
            <a:pPr algn="just">
              <a:lnSpc>
                <a:spcPct val="160000"/>
              </a:lnSpc>
            </a:pPr>
            <a:r>
              <a:rPr lang="en-US" sz="2800" dirty="0"/>
              <a:t>2</a:t>
            </a:r>
            <a:r>
              <a:rPr lang="en-US" sz="2800" dirty="0"/>
              <a:t> Junior Internet and Mobile Banking Officer and </a:t>
            </a:r>
            <a:endParaRPr lang="en-US" sz="2800" dirty="0"/>
          </a:p>
          <a:p>
            <a:pPr algn="just">
              <a:lnSpc>
                <a:spcPct val="160000"/>
              </a:lnSpc>
            </a:pPr>
            <a:r>
              <a:rPr lang="en-US" sz="2800" dirty="0"/>
              <a:t>2</a:t>
            </a:r>
            <a:r>
              <a:rPr lang="en-US" sz="2800" dirty="0"/>
              <a:t> Junior Customer service officer.  </a:t>
            </a:r>
            <a:endParaRPr lang="en-US" sz="2800" dirty="0"/>
          </a:p>
          <a:p>
            <a:pPr marL="0" indent="0" algn="just">
              <a:lnSpc>
                <a:spcPct val="170000"/>
              </a:lnSpc>
              <a:buNone/>
            </a:pPr>
            <a:endParaRPr lang="en-US" dirty="0"/>
          </a:p>
          <a:p>
            <a:pPr marL="0" indent="0" algn="just">
              <a:lnSpc>
                <a:spcPct val="170000"/>
              </a:lnSpc>
              <a:buNone/>
            </a:pPr>
            <a:r>
              <a:rPr lang="en-US" sz="2600" dirty="0" smtClean="0"/>
              <a:t>N.B</a:t>
            </a:r>
            <a:r>
              <a:rPr lang="en-US" sz="2600" dirty="0"/>
              <a:t>: Nowadays the department director was transferred to Core banking and automation department and also the remaining manning force not fulfilled.</a:t>
            </a:r>
            <a:endParaRPr lang="en-US" sz="2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a:bodyPr>
          <a:lstStyle/>
          <a:p>
            <a:pPr algn="l"/>
            <a:r>
              <a:rPr lang="en-US" sz="3600" b="1" dirty="0">
                <a:solidFill>
                  <a:srgbClr val="FFFF00"/>
                </a:solidFill>
              </a:rPr>
              <a:t> </a:t>
            </a:r>
            <a:r>
              <a:rPr lang="en-US" sz="3600" b="1" dirty="0" smtClean="0">
                <a:solidFill>
                  <a:srgbClr val="FFFF00"/>
                </a:solidFill>
              </a:rPr>
              <a:t> </a:t>
            </a:r>
            <a:r>
              <a:rPr lang="en-US" sz="3200" b="1" dirty="0" smtClean="0">
                <a:solidFill>
                  <a:srgbClr val="FFC000"/>
                </a:solidFill>
              </a:rPr>
              <a:t>The contribution of the </a:t>
            </a:r>
            <a:r>
              <a:rPr lang="en-US" sz="3200" b="1" dirty="0">
                <a:solidFill>
                  <a:srgbClr val="FFC000"/>
                </a:solidFill>
              </a:rPr>
              <a:t>Department </a:t>
            </a:r>
            <a:r>
              <a:rPr lang="en-US" sz="3200" b="1" dirty="0" smtClean="0">
                <a:solidFill>
                  <a:srgbClr val="FFC000"/>
                </a:solidFill>
              </a:rPr>
              <a:t>for bank:</a:t>
            </a:r>
            <a:endParaRPr lang="en-US" sz="3200"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
        <p:nvSpPr>
          <p:cNvPr id="5" name="TextBox 4"/>
          <p:cNvSpPr txBox="1"/>
          <p:nvPr/>
        </p:nvSpPr>
        <p:spPr>
          <a:xfrm>
            <a:off x="228600" y="1676400"/>
            <a:ext cx="8610600" cy="5139869"/>
          </a:xfrm>
          <a:prstGeom prst="rect">
            <a:avLst/>
          </a:prstGeom>
          <a:noFill/>
        </p:spPr>
        <p:txBody>
          <a:bodyPr wrap="square" rtlCol="0">
            <a:spAutoFit/>
          </a:bodyPr>
          <a:lstStyle/>
          <a:p>
            <a:pPr algn="just">
              <a:lnSpc>
                <a:spcPct val="150000"/>
              </a:lnSpc>
            </a:pPr>
            <a:r>
              <a:rPr lang="en-US" sz="2800" b="1" dirty="0">
                <a:solidFill>
                  <a:schemeClr val="accent3">
                    <a:lumMod val="50000"/>
                  </a:schemeClr>
                </a:solidFill>
              </a:rPr>
              <a:t>As overall: </a:t>
            </a:r>
            <a:endParaRPr lang="en-US" sz="2800" b="1" dirty="0" smtClean="0">
              <a:solidFill>
                <a:schemeClr val="accent3">
                  <a:lumMod val="50000"/>
                </a:schemeClr>
              </a:solidFill>
            </a:endParaRPr>
          </a:p>
          <a:p>
            <a:pPr marL="342900" indent="-342900" algn="just">
              <a:lnSpc>
                <a:spcPct val="150000"/>
              </a:lnSpc>
              <a:spcBef>
                <a:spcPct val="20000"/>
              </a:spcBef>
              <a:buFont typeface="Arial" panose="020B0604020202020204" pitchFamily="34" charset="0"/>
              <a:buChar char="•"/>
            </a:pPr>
            <a:r>
              <a:rPr lang="en-US" sz="2000" dirty="0"/>
              <a:t>Overseas </a:t>
            </a:r>
            <a:r>
              <a:rPr lang="en-US" sz="2000" dirty="0"/>
              <a:t>the project implementation related with digital banking technology  overseas change order management and project quality control.</a:t>
            </a:r>
            <a:endParaRPr lang="en-US" sz="2000" dirty="0"/>
          </a:p>
          <a:p>
            <a:pPr marL="342900" indent="-342900" algn="just">
              <a:lnSpc>
                <a:spcPct val="150000"/>
              </a:lnSpc>
              <a:spcBef>
                <a:spcPct val="20000"/>
              </a:spcBef>
              <a:buFont typeface="Arial" panose="020B0604020202020204" pitchFamily="34" charset="0"/>
              <a:buChar char="•"/>
            </a:pPr>
            <a:r>
              <a:rPr lang="en-US" sz="2000" dirty="0"/>
              <a:t>Will </a:t>
            </a:r>
            <a:r>
              <a:rPr lang="en-US" sz="2000" dirty="0"/>
              <a:t>maintained </a:t>
            </a:r>
            <a:r>
              <a:rPr lang="en-US" sz="2000" dirty="0"/>
              <a:t>the bank corporate companies by provide well organized online banking service.</a:t>
            </a:r>
            <a:endParaRPr lang="en-US" sz="2000" dirty="0"/>
          </a:p>
          <a:p>
            <a:pPr marL="342900" indent="-342900" algn="just">
              <a:lnSpc>
                <a:spcPct val="150000"/>
              </a:lnSpc>
              <a:spcBef>
                <a:spcPct val="20000"/>
              </a:spcBef>
              <a:buFont typeface="Arial" panose="020B0604020202020204" pitchFamily="34" charset="0"/>
              <a:buChar char="•"/>
            </a:pPr>
            <a:r>
              <a:rPr lang="en-US" sz="2000" dirty="0"/>
              <a:t>Generate Foreign currency by attracting NGOs and other international organizations by developing the required functionality of online banking.</a:t>
            </a:r>
            <a:endParaRPr lang="en-US" sz="2000" dirty="0"/>
          </a:p>
          <a:p>
            <a:pPr marL="342900" indent="-342900" algn="just">
              <a:lnSpc>
                <a:spcPct val="150000"/>
              </a:lnSpc>
              <a:spcBef>
                <a:spcPct val="20000"/>
              </a:spcBef>
              <a:buFont typeface="Arial" panose="020B0604020202020204" pitchFamily="34" charset="0"/>
              <a:buChar char="•"/>
            </a:pPr>
            <a:r>
              <a:rPr lang="en-US" sz="2000" dirty="0"/>
              <a:t>Increasing the bank satisfied customers and amount of deposit by minimize the service process through digitalization and by developing new technological banking service.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dirty="0" smtClean="0">
                <a:solidFill>
                  <a:srgbClr val="FFFF00"/>
                </a:solidFill>
              </a:rPr>
              <a:t>    		</a:t>
            </a:r>
            <a:r>
              <a:rPr lang="en-US" b="1" dirty="0" smtClean="0">
                <a:solidFill>
                  <a:srgbClr val="FFC000"/>
                </a:solidFill>
              </a:rPr>
              <a:t>Key </a:t>
            </a:r>
            <a:r>
              <a:rPr lang="en-US" b="1" dirty="0">
                <a:solidFill>
                  <a:srgbClr val="FFC000"/>
                </a:solidFill>
              </a:rPr>
              <a:t>Operational Duties</a:t>
            </a:r>
            <a:endParaRPr lang="en-US" b="1" dirty="0">
              <a:solidFill>
                <a:srgbClr val="FFC000"/>
              </a:solidFill>
            </a:endParaRPr>
          </a:p>
        </p:txBody>
      </p:sp>
      <p:sp>
        <p:nvSpPr>
          <p:cNvPr id="3" name="Content Placeholder 2"/>
          <p:cNvSpPr>
            <a:spLocks noGrp="1"/>
          </p:cNvSpPr>
          <p:nvPr>
            <p:ph idx="1"/>
          </p:nvPr>
        </p:nvSpPr>
        <p:spPr>
          <a:xfrm>
            <a:off x="304800" y="1600200"/>
            <a:ext cx="8534400" cy="5135563"/>
          </a:xfrm>
        </p:spPr>
        <p:txBody>
          <a:bodyPr>
            <a:normAutofit fontScale="85000" lnSpcReduction="10000"/>
          </a:bodyPr>
          <a:lstStyle/>
          <a:p>
            <a:pPr algn="just">
              <a:lnSpc>
                <a:spcPct val="150000"/>
              </a:lnSpc>
            </a:pPr>
            <a:r>
              <a:rPr lang="en-US" sz="2000" dirty="0" smtClean="0">
                <a:latin typeface="Arial" panose="020B0604020202020204" pitchFamily="34" charset="0"/>
                <a:cs typeface="Arial" panose="020B0604020202020204" pitchFamily="34" charset="0"/>
              </a:rPr>
              <a:t>Develops of online banking polices and procedures;</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Plan, organize, direct implements and controls the online banking functions of the </a:t>
            </a:r>
            <a:r>
              <a:rPr lang="en-US" sz="2400" dirty="0"/>
              <a:t>department</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Develops annual plan and budget of with respective departments;</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Promotes Online banking products and services in conjunction with brand management and communication department;</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Develop project budget and forecast, plans, organize, and lead the implementation of new electronic banking technology;</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Reviews existing online banking offerings for enhancements as a result of business goals, competitive pressures and revenue opportunities.</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Ensures compliance with bank policies and procedure &amp; also with NBE Directives; </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Oversees the daily operations of all online banking services; </a:t>
            </a:r>
            <a:r>
              <a:rPr lang="en-US" sz="2000" dirty="0" smtClean="0">
                <a:latin typeface="Arial" panose="020B0604020202020204" pitchFamily="34" charset="0"/>
                <a:cs typeface="Arial" panose="020B0604020202020204" pitchFamily="34" charset="0"/>
              </a:rPr>
              <a:t>and related</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r>
              <a:rPr lang="en-US" b="1" dirty="0" smtClean="0">
                <a:solidFill>
                  <a:srgbClr val="FFC000"/>
                </a:solidFill>
                <a:latin typeface="+mn-lt"/>
                <a:ea typeface="+mn-ea"/>
                <a:cs typeface="+mn-cs"/>
              </a:rPr>
              <a:t>Output </a:t>
            </a:r>
            <a:r>
              <a:rPr lang="en-US" b="1" dirty="0">
                <a:solidFill>
                  <a:srgbClr val="FFC000"/>
                </a:solidFill>
                <a:latin typeface="+mn-lt"/>
                <a:ea typeface="+mn-ea"/>
                <a:cs typeface="+mn-cs"/>
              </a:rPr>
              <a:t>Indicator (KPI)</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304800" y="1752600"/>
            <a:ext cx="8534400" cy="4906963"/>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New product implementation like IFB </a:t>
            </a:r>
            <a:r>
              <a:rPr lang="en-US" sz="1800" dirty="0">
                <a:latin typeface="Arial" panose="020B0604020202020204" pitchFamily="34" charset="0"/>
                <a:cs typeface="Arial" panose="020B0604020202020204" pitchFamily="34" charset="0"/>
              </a:rPr>
              <a:t>Mobile </a:t>
            </a:r>
            <a:r>
              <a:rPr lang="en-US" sz="1800" dirty="0">
                <a:latin typeface="Arial" panose="020B0604020202020204" pitchFamily="34" charset="0"/>
                <a:cs typeface="Arial" panose="020B0604020202020204" pitchFamily="34" charset="0"/>
              </a:rPr>
              <a:t>Apps</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Functionality improvement throughout all </a:t>
            </a:r>
            <a:r>
              <a:rPr lang="en-US" sz="1800" dirty="0">
                <a:latin typeface="Arial" panose="020B0604020202020204" pitchFamily="34" charset="0"/>
                <a:cs typeface="Arial" panose="020B0604020202020204" pitchFamily="34" charset="0"/>
              </a:rPr>
              <a:t>online banking </a:t>
            </a:r>
            <a:r>
              <a:rPr lang="en-US" sz="1800" dirty="0">
                <a:latin typeface="Arial" panose="020B0604020202020204" pitchFamily="34" charset="0"/>
                <a:cs typeface="Arial" panose="020B0604020202020204" pitchFamily="34" charset="0"/>
              </a:rPr>
              <a:t>products and </a:t>
            </a:r>
            <a:r>
              <a:rPr lang="en-US" sz="1800" dirty="0">
                <a:latin typeface="Arial" panose="020B0604020202020204" pitchFamily="34" charset="0"/>
                <a:cs typeface="Arial" panose="020B0604020202020204" pitchFamily="34" charset="0"/>
              </a:rPr>
              <a:t>services.</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Digital Banking Awareness creation </a:t>
            </a:r>
            <a:r>
              <a:rPr lang="en-US" sz="1800" dirty="0">
                <a:latin typeface="Arial" panose="020B0604020202020204" pitchFamily="34" charset="0"/>
                <a:cs typeface="Arial" panose="020B0604020202020204" pitchFamily="34" charset="0"/>
              </a:rPr>
              <a:t>program for different unit of the bank.</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Introduce a reporting tool for online banking </a:t>
            </a:r>
            <a:r>
              <a:rPr lang="en-US" sz="1800" dirty="0">
                <a:latin typeface="Arial" panose="020B0604020202020204" pitchFamily="34" charset="0"/>
                <a:cs typeface="Arial" panose="020B0604020202020204" pitchFamily="34" charset="0"/>
              </a:rPr>
              <a:t>channels.</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Developing &amp; implementing E-Commerce strategy with Integrated         </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E-Commerce </a:t>
            </a:r>
            <a:r>
              <a:rPr lang="en-US" sz="1800" dirty="0">
                <a:latin typeface="Arial" panose="020B0604020202020204" pitchFamily="34" charset="0"/>
                <a:cs typeface="Arial" panose="020B0604020202020204" pitchFamily="34" charset="0"/>
              </a:rPr>
              <a:t>service providers</a:t>
            </a:r>
            <a:r>
              <a:rPr lang="en-US"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Continuous Assessment Reports of the </a:t>
            </a:r>
            <a:r>
              <a:rPr lang="en-US" sz="1800" dirty="0" smtClean="0">
                <a:latin typeface="Arial" panose="020B0604020202020204" pitchFamily="34" charset="0"/>
                <a:cs typeface="Arial" panose="020B0604020202020204" pitchFamily="34" charset="0"/>
              </a:rPr>
              <a:t>products</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Seamless Customer Experience.</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Improved TAT &amp; Increased Customer Satisfaction score.</a:t>
            </a: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575"/>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Cont’d</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457200" y="1676400"/>
            <a:ext cx="8229600" cy="4906963"/>
          </a:xfrm>
        </p:spPr>
        <p:txBody>
          <a:bodyPr>
            <a:normAutofit/>
          </a:bodyPr>
          <a:lstStyle/>
          <a:p>
            <a:pPr algn="just">
              <a:lnSpc>
                <a:spcPct val="150000"/>
              </a:lnSpc>
            </a:pPr>
            <a:r>
              <a:rPr lang="en-US" sz="2000" dirty="0"/>
              <a:t>Percent </a:t>
            </a:r>
            <a:r>
              <a:rPr lang="en-US" sz="2000" dirty="0"/>
              <a:t>of </a:t>
            </a:r>
            <a:r>
              <a:rPr lang="en-US" sz="2000" dirty="0"/>
              <a:t>timely </a:t>
            </a:r>
            <a:r>
              <a:rPr lang="en-US" sz="2000" dirty="0"/>
              <a:t>addressed customer </a:t>
            </a:r>
            <a:r>
              <a:rPr lang="en-US" sz="2000" dirty="0" smtClean="0"/>
              <a:t>complaints;</a:t>
            </a:r>
            <a:endParaRPr lang="en-US" sz="2000" dirty="0"/>
          </a:p>
          <a:p>
            <a:pPr algn="just">
              <a:lnSpc>
                <a:spcPct val="150000"/>
              </a:lnSpc>
            </a:pPr>
            <a:r>
              <a:rPr lang="en-US" sz="2000" dirty="0"/>
              <a:t>Process </a:t>
            </a:r>
            <a:r>
              <a:rPr lang="en-US" sz="2000" dirty="0" smtClean="0"/>
              <a:t>Redesign;</a:t>
            </a:r>
            <a:endParaRPr lang="en-US" sz="2000" dirty="0"/>
          </a:p>
          <a:p>
            <a:pPr algn="just">
              <a:lnSpc>
                <a:spcPct val="150000"/>
              </a:lnSpc>
            </a:pPr>
            <a:r>
              <a:rPr lang="en-US" sz="2000" dirty="0"/>
              <a:t>Approved </a:t>
            </a:r>
            <a:r>
              <a:rPr lang="en-US" sz="2000" dirty="0"/>
              <a:t>and signed </a:t>
            </a:r>
            <a:r>
              <a:rPr lang="en-US" sz="2000" dirty="0" smtClean="0"/>
              <a:t>SLAs;</a:t>
            </a:r>
            <a:endParaRPr lang="en-US" sz="2000" dirty="0"/>
          </a:p>
          <a:p>
            <a:pPr algn="just">
              <a:lnSpc>
                <a:spcPct val="150000"/>
              </a:lnSpc>
            </a:pPr>
            <a:r>
              <a:rPr lang="en-US" sz="2000" dirty="0" smtClean="0"/>
              <a:t>Number of subscriptions ;</a:t>
            </a:r>
            <a:endParaRPr lang="en-US" sz="2000" dirty="0" smtClean="0"/>
          </a:p>
          <a:p>
            <a:pPr algn="just">
              <a:lnSpc>
                <a:spcPct val="150000"/>
              </a:lnSpc>
            </a:pPr>
            <a:r>
              <a:rPr lang="en-US" sz="2000" dirty="0" smtClean="0"/>
              <a:t>Number of transaction and value </a:t>
            </a:r>
            <a:endParaRPr lang="en-US" sz="2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dirty="0"/>
              <a:t> </a:t>
            </a:r>
            <a:r>
              <a:rPr lang="en-US" sz="3600" dirty="0">
                <a:solidFill>
                  <a:srgbClr val="FFC000"/>
                </a:solidFill>
              </a:rPr>
              <a:t>Portfolio of Digital Banking Systems/Services</a:t>
            </a:r>
            <a:endParaRPr lang="en-US" sz="3600" b="1" dirty="0">
              <a:solidFill>
                <a:srgbClr val="FFC000"/>
              </a:solidFill>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4" name="Table 3"/>
          <p:cNvGraphicFramePr>
            <a:graphicFrameLocks noGrp="1"/>
          </p:cNvGraphicFramePr>
          <p:nvPr/>
        </p:nvGraphicFramePr>
        <p:xfrm>
          <a:off x="171450" y="1563037"/>
          <a:ext cx="8801100" cy="5120944"/>
        </p:xfrm>
        <a:graphic>
          <a:graphicData uri="http://schemas.openxmlformats.org/drawingml/2006/table">
            <a:tbl>
              <a:tblPr firstRow="1" bandRow="1">
                <a:tableStyleId>{8799B23B-EC83-4686-B30A-512413B5E67A}</a:tableStyleId>
              </a:tblPr>
              <a:tblGrid>
                <a:gridCol w="584144"/>
                <a:gridCol w="2609176"/>
                <a:gridCol w="2803890"/>
                <a:gridCol w="2803890"/>
              </a:tblGrid>
              <a:tr h="387683">
                <a:tc>
                  <a:txBody>
                    <a:bodyPr/>
                    <a:lstStyle/>
                    <a:p>
                      <a:pPr algn="ctr"/>
                      <a:r>
                        <a:rPr lang="en-US" sz="1400" dirty="0" err="1" smtClean="0"/>
                        <a:t>S.No</a:t>
                      </a:r>
                      <a:endParaRPr lang="en-US" sz="1400" dirty="0"/>
                    </a:p>
                  </a:txBody>
                  <a:tcPr/>
                </a:tc>
                <a:tc>
                  <a:txBody>
                    <a:bodyPr/>
                    <a:lstStyle/>
                    <a:p>
                      <a:pPr algn="ctr"/>
                      <a:r>
                        <a:rPr lang="en-US" sz="1600" dirty="0" smtClean="0"/>
                        <a:t>Service/System</a:t>
                      </a:r>
                      <a:endParaRPr lang="en-US" sz="1600" dirty="0"/>
                    </a:p>
                  </a:txBody>
                  <a:tcPr/>
                </a:tc>
                <a:tc>
                  <a:txBody>
                    <a:bodyPr/>
                    <a:lstStyle/>
                    <a:p>
                      <a:pPr algn="ctr"/>
                      <a:r>
                        <a:rPr lang="en-US" sz="1600" dirty="0" smtClean="0"/>
                        <a:t>Importance</a:t>
                      </a:r>
                      <a:endParaRPr lang="en-US" sz="1600" dirty="0"/>
                    </a:p>
                  </a:txBody>
                  <a:tcPr/>
                </a:tc>
                <a:tc>
                  <a:txBody>
                    <a:bodyPr/>
                    <a:lstStyle/>
                    <a:p>
                      <a:pPr algn="ctr"/>
                      <a:r>
                        <a:rPr lang="en-US" sz="1600" dirty="0" smtClean="0"/>
                        <a:t>Key Features/benefits</a:t>
                      </a:r>
                      <a:endParaRPr lang="en-US" sz="1600" dirty="0"/>
                    </a:p>
                  </a:txBody>
                  <a:tcPr/>
                </a:tc>
              </a:tr>
              <a:tr h="975895">
                <a:tc>
                  <a:txBody>
                    <a:bodyPr/>
                    <a:lstStyle/>
                    <a:p>
                      <a:r>
                        <a:rPr lang="en-US" sz="1600" kern="1200" dirty="0" smtClean="0">
                          <a:solidFill>
                            <a:schemeClr val="tx1"/>
                          </a:solidFill>
                          <a:latin typeface="+mn-lt"/>
                          <a:ea typeface="+mn-ea"/>
                          <a:cs typeface="+mn-cs"/>
                        </a:rPr>
                        <a:t>1. </a:t>
                      </a:r>
                      <a:endParaRPr lang="en-US" sz="1600" kern="1200" dirty="0">
                        <a:solidFill>
                          <a:schemeClr val="tx1"/>
                        </a:solidFill>
                        <a:latin typeface="+mn-lt"/>
                        <a:ea typeface="+mn-ea"/>
                        <a:cs typeface="+mn-cs"/>
                      </a:endParaRPr>
                    </a:p>
                  </a:txBody>
                  <a:tcPr/>
                </a:tc>
                <a:tc>
                  <a:txBody>
                    <a:bodyPr/>
                    <a:lstStyle/>
                    <a:p>
                      <a:r>
                        <a:rPr lang="en-US" sz="1600" b="1" dirty="0" smtClean="0"/>
                        <a:t>USSD</a:t>
                      </a:r>
                      <a:r>
                        <a:rPr lang="en-US" sz="1600" dirty="0" smtClean="0"/>
                        <a:t> (Unstructured</a:t>
                      </a:r>
                      <a:r>
                        <a:rPr lang="en-US" sz="1600" baseline="0" dirty="0" smtClean="0"/>
                        <a:t> Supplementary Service data) *865#</a:t>
                      </a:r>
                      <a:endParaRPr lang="en-US" sz="16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smtClean="0"/>
                        <a:t>For individual customers</a:t>
                      </a:r>
                      <a:r>
                        <a:rPr lang="en-US" sz="1600" baseline="0" dirty="0" smtClean="0"/>
                        <a:t>  whose use  Normal phone  with out internet connection.</a:t>
                      </a:r>
                      <a:endParaRPr lang="en-US" sz="1600" dirty="0" smtClean="0"/>
                    </a:p>
                  </a:txBody>
                  <a:tcPr/>
                </a:tc>
                <a:tc>
                  <a:txBody>
                    <a:bodyPr/>
                    <a:lstStyle/>
                    <a:p>
                      <a:pPr marL="285750" indent="-285750">
                        <a:buFont typeface="Arial" panose="020B0604020202020204" pitchFamily="34" charset="0"/>
                        <a:buChar char="•"/>
                      </a:pPr>
                      <a:r>
                        <a:rPr lang="en-US" sz="1600" dirty="0" smtClean="0"/>
                        <a:t>Own</a:t>
                      </a:r>
                      <a:r>
                        <a:rPr lang="en-US" sz="1600" baseline="0" dirty="0" smtClean="0"/>
                        <a:t> and other transfer</a:t>
                      </a:r>
                      <a:endParaRPr lang="en-US" sz="1600" baseline="0" dirty="0" smtClean="0"/>
                    </a:p>
                    <a:p>
                      <a:pPr marL="285750" indent="-285750">
                        <a:buFont typeface="Arial" panose="020B0604020202020204" pitchFamily="34" charset="0"/>
                        <a:buChar char="•"/>
                      </a:pPr>
                      <a:r>
                        <a:rPr lang="en-US" sz="1600" baseline="0" dirty="0" smtClean="0"/>
                        <a:t>Balance enquiry</a:t>
                      </a:r>
                      <a:endParaRPr lang="en-US" sz="1600" baseline="0" dirty="0" smtClean="0"/>
                    </a:p>
                    <a:p>
                      <a:pPr marL="285750" indent="-285750">
                        <a:buFont typeface="Arial" panose="020B0604020202020204" pitchFamily="34" charset="0"/>
                        <a:buChar char="•"/>
                      </a:pPr>
                      <a:r>
                        <a:rPr lang="en-US" sz="1600" baseline="0" dirty="0" smtClean="0"/>
                        <a:t>PIN change only</a:t>
                      </a:r>
                      <a:endParaRPr lang="en-US" sz="1600" baseline="0" dirty="0" smtClean="0"/>
                    </a:p>
                    <a:p>
                      <a:pPr marL="285750" indent="-285750">
                        <a:buFont typeface="Arial" panose="020B0604020202020204" pitchFamily="34" charset="0"/>
                        <a:buChar char="•"/>
                      </a:pPr>
                      <a:endParaRPr lang="en-US" sz="1600" dirty="0"/>
                    </a:p>
                  </a:txBody>
                  <a:tcPr/>
                </a:tc>
              </a:tr>
              <a:tr h="1645080">
                <a:tc>
                  <a:txBody>
                    <a:bodyPr/>
                    <a:lstStyle/>
                    <a:p>
                      <a:r>
                        <a:rPr lang="en-US" sz="1600" dirty="0" smtClean="0"/>
                        <a:t>2.</a:t>
                      </a:r>
                      <a:r>
                        <a:rPr lang="en-US" sz="1600" baseline="0" dirty="0" smtClean="0"/>
                        <a:t> </a:t>
                      </a:r>
                      <a:endParaRPr lang="en-US" sz="1600" dirty="0"/>
                    </a:p>
                  </a:txBody>
                  <a:tcPr/>
                </a:tc>
                <a:tc>
                  <a:txBody>
                    <a:bodyPr/>
                    <a:lstStyle/>
                    <a:p>
                      <a:r>
                        <a:rPr lang="en-US" sz="1600" b="1" dirty="0" smtClean="0"/>
                        <a:t>Retail </a:t>
                      </a:r>
                      <a:r>
                        <a:rPr lang="en-US" sz="1600" b="1" dirty="0" smtClean="0"/>
                        <a:t>Internet Banking</a:t>
                      </a:r>
                      <a:endParaRPr lang="en-US" sz="1600" b="1" dirty="0" smtClean="0"/>
                    </a:p>
                    <a:p>
                      <a:endParaRPr lang="en-US" sz="1600" dirty="0" smtClean="0"/>
                    </a:p>
                    <a:p>
                      <a:r>
                        <a:rPr lang="en-US" sz="1200" dirty="0" smtClean="0"/>
                        <a:t>(found</a:t>
                      </a:r>
                      <a:r>
                        <a:rPr lang="en-US" sz="1200" baseline="0" dirty="0" smtClean="0"/>
                        <a:t> in www.nibbanksc.com)</a:t>
                      </a:r>
                      <a:r>
                        <a:rPr lang="en-US" sz="1200" dirty="0" smtClean="0"/>
                        <a:t> </a:t>
                      </a:r>
                      <a:endParaRPr lang="en-US" sz="1200" dirty="0"/>
                    </a:p>
                  </a:txBody>
                  <a:tcPr/>
                </a:tc>
                <a:tc>
                  <a:txBody>
                    <a:bodyPr/>
                    <a:lstStyle/>
                    <a:p>
                      <a:pPr algn="just"/>
                      <a:r>
                        <a:rPr lang="en-US" sz="1600" dirty="0" smtClean="0"/>
                        <a:t>For individual customers</a:t>
                      </a:r>
                      <a:r>
                        <a:rPr lang="en-US" sz="1600" baseline="0" dirty="0" smtClean="0"/>
                        <a:t>  whose use  smart phone </a:t>
                      </a:r>
                      <a:r>
                        <a:rPr lang="en-US" sz="1600" b="1" baseline="0" dirty="0" smtClean="0"/>
                        <a:t>(for NIB M-Banking App)</a:t>
                      </a:r>
                      <a:r>
                        <a:rPr lang="en-US" sz="1600" baseline="0" dirty="0" smtClean="0"/>
                        <a:t> and/or computers (for Web Login)</a:t>
                      </a:r>
                      <a:endParaRPr lang="en-US" sz="1600" dirty="0"/>
                    </a:p>
                  </a:txBody>
                  <a:tcPr/>
                </a:tc>
                <a:tc>
                  <a:txBody>
                    <a:bodyPr/>
                    <a:lstStyle/>
                    <a:p>
                      <a:pPr marL="285750" indent="-285750">
                        <a:buFont typeface="Arial" panose="020B0604020202020204" pitchFamily="34" charset="0"/>
                        <a:buChar char="•"/>
                      </a:pPr>
                      <a:r>
                        <a:rPr lang="en-US" sz="1600" dirty="0" smtClean="0"/>
                        <a:t>Own &amp; Other Transfers</a:t>
                      </a:r>
                      <a:endParaRPr lang="en-US" sz="1600" dirty="0" smtClean="0"/>
                    </a:p>
                    <a:p>
                      <a:pPr marL="285750" indent="-285750">
                        <a:buFont typeface="Arial" panose="020B0604020202020204" pitchFamily="34" charset="0"/>
                        <a:buChar char="•"/>
                      </a:pPr>
                      <a:r>
                        <a:rPr lang="en-US" sz="1600" dirty="0" smtClean="0"/>
                        <a:t>Other Bank transfer </a:t>
                      </a:r>
                      <a:endParaRPr lang="en-US" sz="1600" dirty="0" smtClean="0"/>
                    </a:p>
                    <a:p>
                      <a:pPr marL="285750" indent="-285750">
                        <a:buFont typeface="Arial" panose="020B0604020202020204" pitchFamily="34" charset="0"/>
                        <a:buChar char="•"/>
                      </a:pPr>
                      <a:r>
                        <a:rPr lang="en-US" sz="1600" dirty="0" err="1" smtClean="0"/>
                        <a:t>Telebirr</a:t>
                      </a:r>
                      <a:r>
                        <a:rPr lang="en-US" sz="1600" dirty="0" smtClean="0"/>
                        <a:t> transfer</a:t>
                      </a:r>
                      <a:endParaRPr lang="en-US" sz="1600" dirty="0" smtClean="0"/>
                    </a:p>
                    <a:p>
                      <a:pPr marL="285750" indent="-285750">
                        <a:buFont typeface="Arial" panose="020B0604020202020204" pitchFamily="34" charset="0"/>
                        <a:buChar char="•"/>
                      </a:pPr>
                      <a:r>
                        <a:rPr lang="en-US" sz="1600" dirty="0" err="1" smtClean="0"/>
                        <a:t>Safaricom</a:t>
                      </a:r>
                      <a:r>
                        <a:rPr lang="en-US" sz="1600" baseline="0" dirty="0" smtClean="0"/>
                        <a:t> Airtime top-up</a:t>
                      </a:r>
                      <a:endParaRPr lang="en-US" sz="1600" baseline="0" dirty="0" smtClean="0"/>
                    </a:p>
                    <a:p>
                      <a:pPr marL="285750" indent="-285750">
                        <a:buFont typeface="Arial" panose="020B0604020202020204" pitchFamily="34" charset="0"/>
                        <a:buChar char="•"/>
                      </a:pPr>
                      <a:r>
                        <a:rPr lang="en-US" sz="1600" dirty="0" smtClean="0"/>
                        <a:t>Donation Payment</a:t>
                      </a:r>
                      <a:endParaRPr lang="en-US" sz="1600" dirty="0" smtClean="0"/>
                    </a:p>
                    <a:p>
                      <a:pPr marL="285750" indent="-285750">
                        <a:buFont typeface="Arial" panose="020B0604020202020204" pitchFamily="34" charset="0"/>
                        <a:buChar char="•"/>
                      </a:pPr>
                      <a:r>
                        <a:rPr lang="en-US" sz="1600" dirty="0" smtClean="0"/>
                        <a:t>Airlines ticket </a:t>
                      </a:r>
                      <a:endParaRPr lang="en-US" sz="1600" dirty="0" smtClean="0"/>
                    </a:p>
                    <a:p>
                      <a:pPr marL="285750" indent="-285750">
                        <a:buFont typeface="Arial" panose="020B0604020202020204" pitchFamily="34" charset="0"/>
                        <a:buChar char="•"/>
                      </a:pPr>
                      <a:r>
                        <a:rPr lang="en-US" sz="1600" dirty="0" smtClean="0"/>
                        <a:t>statements</a:t>
                      </a:r>
                      <a:endParaRPr lang="en-US" sz="1600" dirty="0"/>
                    </a:p>
                  </a:txBody>
                  <a:tcPr/>
                </a:tc>
              </a:tr>
              <a:tr h="1868141">
                <a:tc>
                  <a:txBody>
                    <a:bodyPr/>
                    <a:lstStyle/>
                    <a:p>
                      <a:r>
                        <a:rPr lang="en-US" sz="1600" b="1" dirty="0" smtClean="0"/>
                        <a:t>3. </a:t>
                      </a:r>
                      <a:endParaRPr lang="en-US" sz="1600" b="1" dirty="0"/>
                    </a:p>
                  </a:txBody>
                  <a:tcPr/>
                </a:tc>
                <a:tc>
                  <a:txBody>
                    <a:bodyPr/>
                    <a:lstStyle/>
                    <a:p>
                      <a:r>
                        <a:rPr lang="en-US" sz="1600" b="1" dirty="0" smtClean="0"/>
                        <a:t>Corporate Internet banking  </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t>For</a:t>
                      </a:r>
                      <a:r>
                        <a:rPr lang="en-US" sz="1600" baseline="0" dirty="0" smtClean="0"/>
                        <a:t> corporate internet banking </a:t>
                      </a:r>
                      <a:r>
                        <a:rPr lang="en-US" sz="1600" dirty="0" smtClean="0"/>
                        <a:t> customers</a:t>
                      </a:r>
                      <a:r>
                        <a:rPr lang="en-US" sz="1600" baseline="0" dirty="0" smtClean="0"/>
                        <a:t>  whose use  smart phone (</a:t>
                      </a:r>
                      <a:r>
                        <a:rPr lang="en-US" sz="1600" b="1" baseline="0" dirty="0" smtClean="0"/>
                        <a:t>for NIB 2FA App</a:t>
                      </a:r>
                      <a:r>
                        <a:rPr lang="en-US" sz="1600" baseline="0" dirty="0" smtClean="0"/>
                        <a:t>) and/or computers (</a:t>
                      </a:r>
                      <a:r>
                        <a:rPr lang="en-US" sz="1600" b="1" baseline="0" dirty="0" smtClean="0"/>
                        <a:t>For web login)</a:t>
                      </a:r>
                      <a:endParaRPr lang="en-US" sz="1600" b="1" dirty="0" smtClean="0"/>
                    </a:p>
                  </a:txBody>
                  <a:tcPr/>
                </a:tc>
                <a:tc>
                  <a:txBody>
                    <a:bodyPr/>
                    <a:lstStyle/>
                    <a:p>
                      <a:pPr marL="285750" indent="-285750">
                        <a:buFont typeface="Arial" panose="020B0604020202020204" pitchFamily="34" charset="0"/>
                        <a:buChar char="•"/>
                      </a:pPr>
                      <a:r>
                        <a:rPr lang="en-US" sz="1600" dirty="0" smtClean="0"/>
                        <a:t>Own &amp; Other Transfers with a single authorization.</a:t>
                      </a:r>
                      <a:endParaRPr lang="en-US" sz="1600" dirty="0" smtClean="0"/>
                    </a:p>
                    <a:p>
                      <a:pPr marL="285750" indent="-285750">
                        <a:buFont typeface="Arial" panose="020B0604020202020204" pitchFamily="34" charset="0"/>
                        <a:buChar char="•"/>
                      </a:pPr>
                      <a:r>
                        <a:rPr lang="en-US" sz="1600" dirty="0" smtClean="0"/>
                        <a:t>Statements view access.</a:t>
                      </a:r>
                      <a:endParaRPr lang="en-US" sz="1600" dirty="0" smtClean="0"/>
                    </a:p>
                    <a:p>
                      <a:endParaRPr lang="en-US" sz="16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10510</Words>
  <Application>WPS Presentation</Application>
  <PresentationFormat>On-screen Show (4:3)</PresentationFormat>
  <Paragraphs>335</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22</vt:i4>
      </vt:variant>
    </vt:vector>
  </HeadingPairs>
  <TitlesOfParts>
    <vt:vector size="37" baseType="lpstr">
      <vt:lpstr>Arial</vt:lpstr>
      <vt:lpstr>SimSun</vt:lpstr>
      <vt:lpstr>Wingdings</vt:lpstr>
      <vt:lpstr>Bahnschrift</vt:lpstr>
      <vt:lpstr>Calibri</vt:lpstr>
      <vt:lpstr>Microsoft YaHei</vt:lpstr>
      <vt:lpstr>Arial Unicode MS</vt:lpstr>
      <vt:lpstr>Arial Unicode MS</vt:lpstr>
      <vt:lpstr>Calibri</vt:lpstr>
      <vt:lpstr>Times New Roman</vt:lpstr>
      <vt:lpstr>Century Gothic</vt:lpstr>
      <vt:lpstr>Wingdings 3</vt:lpstr>
      <vt:lpstr>Office Theme</vt:lpstr>
      <vt:lpstr>1_Office Theme</vt:lpstr>
      <vt:lpstr>2_Office Theme</vt:lpstr>
      <vt:lpstr>                                                                                       Online Banking Department      NIB E-Birr Mobile Money Service &amp; Use of Agent</vt:lpstr>
      <vt:lpstr>			Contents</vt:lpstr>
      <vt:lpstr>			Introduction</vt:lpstr>
      <vt:lpstr>	Cont’d</vt:lpstr>
      <vt:lpstr>  The contribution of the Department for bank:</vt:lpstr>
      <vt:lpstr>    		Key Operational Duties</vt:lpstr>
      <vt:lpstr>Output Indicator (KPI)</vt:lpstr>
      <vt:lpstr>	Cont’d</vt:lpstr>
      <vt:lpstr>	 Portfolio of Digital Banking Systems/Services</vt:lpstr>
      <vt:lpstr>	 Cont’d</vt:lpstr>
      <vt:lpstr>	Initiatives under implementation</vt:lpstr>
      <vt:lpstr>		Initiatives under plan</vt:lpstr>
      <vt:lpstr>	Cont’d</vt:lpstr>
      <vt:lpstr>	Cont’d</vt:lpstr>
      <vt:lpstr>	In progress projects</vt:lpstr>
      <vt:lpstr> 	Accomplished tasks with challenges </vt:lpstr>
      <vt:lpstr>	Cont’d</vt:lpstr>
      <vt:lpstr>			Key Challenges</vt:lpstr>
      <vt:lpstr>	Key Challenges</vt:lpstr>
      <vt:lpstr>			Way  forward</vt:lpstr>
      <vt:lpstr>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and Internet Banking</dc:title>
  <dc:creator>Meseret Refera</dc:creator>
  <cp:lastModifiedBy>biruk</cp:lastModifiedBy>
  <cp:revision>111</cp:revision>
  <dcterms:created xsi:type="dcterms:W3CDTF">2023-05-10T13:03:00Z</dcterms:created>
  <dcterms:modified xsi:type="dcterms:W3CDTF">2023-05-23T06:00:41Z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99215422E9FA447B95C19C5D7BACA8C4</vt:lpwstr>
  </property>
  <property fmtid="{D5CDD505-2E9C-101B-9397-08002B2CF9AE}" pid="3" name="KSOProductBuildVer">
    <vt:lpwstr>1033-11.2.0.11537</vt:lpwstr>
  </property>
</Properties>
</file>