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9975" cy="213868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E9FF"/>
    <a:srgbClr val="006974"/>
    <a:srgbClr val="005074"/>
    <a:srgbClr val="28607C"/>
    <a:srgbClr val="288294"/>
    <a:srgbClr val="441D61"/>
    <a:srgbClr val="5F29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71" autoAdjust="0"/>
  </p:normalViewPr>
  <p:slideViewPr>
    <p:cSldViewPr>
      <p:cViewPr>
        <p:scale>
          <a:sx n="75" d="100"/>
          <a:sy n="75" d="100"/>
        </p:scale>
        <p:origin x="-72" y="4914"/>
      </p:cViewPr>
      <p:guideLst>
        <p:guide orient="horz" pos="6740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07459-0C9C-4348-B1F4-9337CECDA70D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01713" y="685800"/>
            <a:ext cx="4854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8A29B-0540-41A6-8BB8-AFA4CE5CD1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494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8A29B-0540-41A6-8BB8-AFA4CE5CD1B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61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998" y="6643775"/>
            <a:ext cx="25737979" cy="458430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996" y="12119193"/>
            <a:ext cx="21195983" cy="54655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CA1A-DD50-4C0B-9953-823B19702567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24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CA1A-DD50-4C0B-9953-823B19702567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92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1344535" y="376251"/>
            <a:ext cx="15933784" cy="805470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43181" y="376251"/>
            <a:ext cx="47296691" cy="805470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CA1A-DD50-4C0B-9953-823B19702567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04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CA1A-DD50-4C0B-9953-823B19702567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28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909" y="13742999"/>
            <a:ext cx="25737979" cy="42476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909" y="9064644"/>
            <a:ext cx="25737979" cy="467835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CA1A-DD50-4C0B-9953-823B19702567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55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43180" y="2203046"/>
            <a:ext cx="31615237" cy="6227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663083" y="2203046"/>
            <a:ext cx="31615237" cy="6227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CA1A-DD50-4C0B-9953-823B19702567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76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999" y="856468"/>
            <a:ext cx="27251978" cy="3564471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4001" y="4787278"/>
            <a:ext cx="13378914" cy="19951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4001" y="6782384"/>
            <a:ext cx="13378914" cy="123221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810" y="4787278"/>
            <a:ext cx="13384170" cy="19951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810" y="6782384"/>
            <a:ext cx="13384170" cy="123221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CA1A-DD50-4C0B-9953-823B19702567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73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CA1A-DD50-4C0B-9953-823B19702567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89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CA1A-DD50-4C0B-9953-823B19702567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5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0" y="851513"/>
            <a:ext cx="9961903" cy="3623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8632" y="851513"/>
            <a:ext cx="16927347" cy="18253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000" y="4475391"/>
            <a:ext cx="9961903" cy="146291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CA1A-DD50-4C0B-9953-823B19702567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99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086" y="14970760"/>
            <a:ext cx="18167985" cy="17673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086" y="1910947"/>
            <a:ext cx="18167985" cy="128320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086" y="16738142"/>
            <a:ext cx="18167985" cy="25099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CA1A-DD50-4C0B-9953-823B19702567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01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999" y="856468"/>
            <a:ext cx="27251978" cy="3564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4990256"/>
            <a:ext cx="27251978" cy="14114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4001" y="19822399"/>
            <a:ext cx="7065327" cy="1138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0CA1A-DD50-4C0B-9953-823B19702567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5659" y="19822399"/>
            <a:ext cx="9588659" cy="1138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700651" y="19822399"/>
            <a:ext cx="7065327" cy="1138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28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389331" y="17574866"/>
            <a:ext cx="29818775" cy="3517762"/>
            <a:chOff x="123465" y="10308734"/>
            <a:chExt cx="29818775" cy="3517762"/>
          </a:xfrm>
        </p:grpSpPr>
        <p:grpSp>
          <p:nvGrpSpPr>
            <p:cNvPr id="4" name="Gruppieren 3"/>
            <p:cNvGrpSpPr/>
            <p:nvPr/>
          </p:nvGrpSpPr>
          <p:grpSpPr>
            <a:xfrm>
              <a:off x="1989193" y="10308734"/>
              <a:ext cx="900000" cy="3307337"/>
              <a:chOff x="1989193" y="10308734"/>
              <a:chExt cx="900000" cy="3307337"/>
            </a:xfrm>
          </p:grpSpPr>
          <p:sp>
            <p:nvSpPr>
              <p:cNvPr id="46" name="Textfeld 45"/>
              <p:cNvSpPr txBox="1"/>
              <p:nvPr/>
            </p:nvSpPr>
            <p:spPr>
              <a:xfrm rot="16200000">
                <a:off x="1273063" y="12265275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mtClean="0">
                    <a:latin typeface="Fira Sans Black" pitchFamily="34" charset="0"/>
                  </a:rPr>
                  <a:t>Bar Chart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06" name="Picture 9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/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6" t="1484" r="91578" b="86639"/>
              <a:stretch/>
            </p:blipFill>
            <p:spPr bwMode="auto">
              <a:xfrm>
                <a:off x="1989193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uppieren 17"/>
            <p:cNvGrpSpPr/>
            <p:nvPr/>
          </p:nvGrpSpPr>
          <p:grpSpPr>
            <a:xfrm>
              <a:off x="14116425" y="10308734"/>
              <a:ext cx="900000" cy="3307338"/>
              <a:chOff x="14116425" y="10308734"/>
              <a:chExt cx="900000" cy="3307338"/>
            </a:xfrm>
          </p:grpSpPr>
          <p:sp>
            <p:nvSpPr>
              <p:cNvPr id="59" name="Textfeld 58"/>
              <p:cNvSpPr txBox="1"/>
              <p:nvPr/>
            </p:nvSpPr>
            <p:spPr>
              <a:xfrm rot="16200000">
                <a:off x="13400295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smtClean="0">
                    <a:latin typeface="Fira Sans Black" pitchFamily="34" charset="0"/>
                  </a:rPr>
                  <a:t>Gantt Chart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07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82" t="1623" r="80252" b="86500"/>
              <a:stretch/>
            </p:blipFill>
            <p:spPr bwMode="auto">
              <a:xfrm rot="5400000" flipH="1">
                <a:off x="14116425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" name="Gruppieren 2"/>
            <p:cNvGrpSpPr/>
            <p:nvPr/>
          </p:nvGrpSpPr>
          <p:grpSpPr>
            <a:xfrm>
              <a:off x="1056329" y="10308734"/>
              <a:ext cx="900000" cy="3307338"/>
              <a:chOff x="1056329" y="10308734"/>
              <a:chExt cx="900000" cy="3307338"/>
            </a:xfrm>
          </p:grpSpPr>
          <p:sp>
            <p:nvSpPr>
              <p:cNvPr id="47" name="Textfeld 46"/>
              <p:cNvSpPr txBox="1"/>
              <p:nvPr/>
            </p:nvSpPr>
            <p:spPr>
              <a:xfrm rot="16200000">
                <a:off x="340199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Histogram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08" name="Picture 9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/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843" t="1602" r="69091" b="86521"/>
              <a:stretch/>
            </p:blipFill>
            <p:spPr bwMode="auto">
              <a:xfrm>
                <a:off x="1056329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8" name="Gruppieren 7"/>
            <p:cNvGrpSpPr/>
            <p:nvPr/>
          </p:nvGrpSpPr>
          <p:grpSpPr>
            <a:xfrm>
              <a:off x="5720649" y="10308734"/>
              <a:ext cx="900000" cy="3307338"/>
              <a:chOff x="5720649" y="10308734"/>
              <a:chExt cx="900000" cy="3307338"/>
            </a:xfrm>
          </p:grpSpPr>
          <p:sp>
            <p:nvSpPr>
              <p:cNvPr id="48" name="Textfeld 47"/>
              <p:cNvSpPr txBox="1"/>
              <p:nvPr/>
            </p:nvSpPr>
            <p:spPr>
              <a:xfrm rot="16200000">
                <a:off x="5004519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Pie</a:t>
                </a:r>
                <a:r>
                  <a:rPr lang="de-DE" dirty="0" smtClean="0">
                    <a:latin typeface="Fira Sans Black" pitchFamily="34" charset="0"/>
                  </a:rPr>
                  <a:t> Chart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10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41" t="1761" r="57893" b="86362"/>
              <a:stretch/>
            </p:blipFill>
            <p:spPr bwMode="auto">
              <a:xfrm>
                <a:off x="5720649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0" name="Gruppieren 29"/>
            <p:cNvGrpSpPr/>
            <p:nvPr/>
          </p:nvGrpSpPr>
          <p:grpSpPr>
            <a:xfrm>
              <a:off x="25310793" y="10308734"/>
              <a:ext cx="900000" cy="3307338"/>
              <a:chOff x="25310793" y="10308734"/>
              <a:chExt cx="900000" cy="3307338"/>
            </a:xfrm>
          </p:grpSpPr>
          <p:sp>
            <p:nvSpPr>
              <p:cNvPr id="49" name="Textfeld 48"/>
              <p:cNvSpPr txBox="1"/>
              <p:nvPr/>
            </p:nvSpPr>
            <p:spPr>
              <a:xfrm rot="16200000">
                <a:off x="24594663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Venn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r>
                  <a:rPr lang="de-DE" dirty="0" err="1" smtClean="0">
                    <a:latin typeface="Fira Sans Black" pitchFamily="34" charset="0"/>
                  </a:rPr>
                  <a:t>Diagram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11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173" t="1743" r="46761" b="86380"/>
              <a:stretch/>
            </p:blipFill>
            <p:spPr bwMode="auto">
              <a:xfrm>
                <a:off x="25310793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" name="Gruppieren 5"/>
            <p:cNvGrpSpPr/>
            <p:nvPr/>
          </p:nvGrpSpPr>
          <p:grpSpPr>
            <a:xfrm>
              <a:off x="3854921" y="10308734"/>
              <a:ext cx="900000" cy="3307339"/>
              <a:chOff x="3854921" y="10308734"/>
              <a:chExt cx="900000" cy="3307339"/>
            </a:xfrm>
          </p:grpSpPr>
          <p:sp>
            <p:nvSpPr>
              <p:cNvPr id="54" name="Textfeld 53"/>
              <p:cNvSpPr txBox="1"/>
              <p:nvPr/>
            </p:nvSpPr>
            <p:spPr>
              <a:xfrm rot="16200000">
                <a:off x="3138791" y="12126777"/>
                <a:ext cx="23322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smtClean="0">
                    <a:latin typeface="Fira Sans Black" pitchFamily="34" charset="0"/>
                  </a:rPr>
                  <a:t>Line </a:t>
                </a:r>
                <a:r>
                  <a:rPr lang="de-DE" dirty="0" err="1" smtClean="0">
                    <a:latin typeface="Fira Sans Black" pitchFamily="34" charset="0"/>
                  </a:rPr>
                  <a:t>or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br>
                  <a:rPr lang="de-DE" dirty="0" smtClean="0">
                    <a:latin typeface="Fira Sans Black" pitchFamily="34" charset="0"/>
                  </a:rPr>
                </a:br>
                <a:r>
                  <a:rPr lang="de-DE" dirty="0" err="1" smtClean="0">
                    <a:latin typeface="Fira Sans Black" pitchFamily="34" charset="0"/>
                  </a:rPr>
                  <a:t>Step</a:t>
                </a:r>
                <a:r>
                  <a:rPr lang="de-DE" dirty="0" smtClean="0">
                    <a:latin typeface="Fira Sans Black" pitchFamily="34" charset="0"/>
                  </a:rPr>
                  <a:t> Chart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12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354" t="1743" r="35580" b="86380"/>
              <a:stretch/>
            </p:blipFill>
            <p:spPr bwMode="auto">
              <a:xfrm>
                <a:off x="3854921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" name="Gruppieren 6"/>
            <p:cNvGrpSpPr/>
            <p:nvPr/>
          </p:nvGrpSpPr>
          <p:grpSpPr>
            <a:xfrm>
              <a:off x="4787785" y="10308734"/>
              <a:ext cx="900000" cy="3307338"/>
              <a:chOff x="4787785" y="10308734"/>
              <a:chExt cx="900000" cy="3307338"/>
            </a:xfrm>
          </p:grpSpPr>
          <p:sp>
            <p:nvSpPr>
              <p:cNvPr id="63" name="Textfeld 62"/>
              <p:cNvSpPr txBox="1"/>
              <p:nvPr/>
            </p:nvSpPr>
            <p:spPr>
              <a:xfrm rot="16200000">
                <a:off x="4071655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Scatter</a:t>
                </a:r>
                <a:r>
                  <a:rPr lang="de-DE" dirty="0" smtClean="0">
                    <a:latin typeface="Fira Sans Black" pitchFamily="34" charset="0"/>
                  </a:rPr>
                  <a:t> Plot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13" name="Picture 9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/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649" t="1732" r="24285" b="86391"/>
              <a:stretch/>
            </p:blipFill>
            <p:spPr bwMode="auto">
              <a:xfrm>
                <a:off x="4787785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" name="Gruppieren 13"/>
            <p:cNvGrpSpPr/>
            <p:nvPr/>
          </p:nvGrpSpPr>
          <p:grpSpPr>
            <a:xfrm>
              <a:off x="10384969" y="10308734"/>
              <a:ext cx="900000" cy="3307338"/>
              <a:chOff x="10384969" y="10308734"/>
              <a:chExt cx="900000" cy="3307338"/>
            </a:xfrm>
          </p:grpSpPr>
          <p:sp>
            <p:nvSpPr>
              <p:cNvPr id="55" name="Textfeld 54"/>
              <p:cNvSpPr txBox="1"/>
              <p:nvPr/>
            </p:nvSpPr>
            <p:spPr>
              <a:xfrm rot="16200000">
                <a:off x="9668839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Contour</a:t>
                </a:r>
                <a:r>
                  <a:rPr lang="de-DE" dirty="0" smtClean="0">
                    <a:latin typeface="Fira Sans Black" pitchFamily="34" charset="0"/>
                  </a:rPr>
                  <a:t> Lines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15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125" t="1589" r="1809" b="86534"/>
              <a:stretch/>
            </p:blipFill>
            <p:spPr bwMode="auto">
              <a:xfrm>
                <a:off x="10384969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5" name="Gruppieren 24"/>
            <p:cNvGrpSpPr/>
            <p:nvPr/>
          </p:nvGrpSpPr>
          <p:grpSpPr>
            <a:xfrm>
              <a:off x="20646473" y="10308734"/>
              <a:ext cx="900000" cy="3307338"/>
              <a:chOff x="20646473" y="10308734"/>
              <a:chExt cx="900000" cy="3307338"/>
            </a:xfrm>
          </p:grpSpPr>
          <p:sp>
            <p:nvSpPr>
              <p:cNvPr id="57" name="Textfeld 56"/>
              <p:cNvSpPr txBox="1"/>
              <p:nvPr/>
            </p:nvSpPr>
            <p:spPr>
              <a:xfrm rot="16200000">
                <a:off x="19930343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Sankey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r>
                  <a:rPr lang="de-DE" dirty="0" err="1" smtClean="0">
                    <a:latin typeface="Fira Sans Black" pitchFamily="34" charset="0"/>
                  </a:rPr>
                  <a:t>Diagram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16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984" t="27171" r="1950" b="60952"/>
              <a:stretch/>
            </p:blipFill>
            <p:spPr bwMode="auto">
              <a:xfrm>
                <a:off x="20646473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7" name="Gruppieren 16"/>
            <p:cNvGrpSpPr/>
            <p:nvPr/>
          </p:nvGrpSpPr>
          <p:grpSpPr>
            <a:xfrm>
              <a:off x="13183561" y="10308734"/>
              <a:ext cx="900000" cy="3307338"/>
              <a:chOff x="13187142" y="10308734"/>
              <a:chExt cx="900000" cy="3307338"/>
            </a:xfrm>
          </p:grpSpPr>
          <p:sp>
            <p:nvSpPr>
              <p:cNvPr id="56" name="Textfeld 55"/>
              <p:cNvSpPr txBox="1"/>
              <p:nvPr/>
            </p:nvSpPr>
            <p:spPr>
              <a:xfrm rot="16200000">
                <a:off x="12471012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smtClean="0">
                    <a:latin typeface="Fira Sans Black" pitchFamily="34" charset="0"/>
                  </a:rPr>
                  <a:t>Bubble Chart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17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905" t="27111" r="13029" b="61012"/>
              <a:stretch/>
            </p:blipFill>
            <p:spPr bwMode="auto">
              <a:xfrm>
                <a:off x="13187142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" name="Gruppieren 21"/>
            <p:cNvGrpSpPr/>
            <p:nvPr/>
          </p:nvGrpSpPr>
          <p:grpSpPr>
            <a:xfrm>
              <a:off x="17847881" y="10308734"/>
              <a:ext cx="900000" cy="3307338"/>
              <a:chOff x="17847881" y="10308734"/>
              <a:chExt cx="900000" cy="3307338"/>
            </a:xfrm>
          </p:grpSpPr>
          <p:sp>
            <p:nvSpPr>
              <p:cNvPr id="61" name="Textfeld 60"/>
              <p:cNvSpPr txBox="1"/>
              <p:nvPr/>
            </p:nvSpPr>
            <p:spPr>
              <a:xfrm rot="16200000">
                <a:off x="17131751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smtClean="0">
                    <a:latin typeface="Fira Sans Black" pitchFamily="34" charset="0"/>
                  </a:rPr>
                  <a:t>Word </a:t>
                </a:r>
                <a:r>
                  <a:rPr lang="de-DE" dirty="0" err="1" smtClean="0">
                    <a:latin typeface="Fira Sans Black" pitchFamily="34" charset="0"/>
                  </a:rPr>
                  <a:t>Cloud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18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459" t="27120" r="35475" b="61003"/>
              <a:stretch/>
            </p:blipFill>
            <p:spPr bwMode="auto">
              <a:xfrm>
                <a:off x="17847881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" name="Gruppieren 26"/>
            <p:cNvGrpSpPr/>
            <p:nvPr/>
          </p:nvGrpSpPr>
          <p:grpSpPr>
            <a:xfrm>
              <a:off x="22512201" y="10308734"/>
              <a:ext cx="900000" cy="3307338"/>
              <a:chOff x="22512201" y="10308734"/>
              <a:chExt cx="900000" cy="3307338"/>
            </a:xfrm>
          </p:grpSpPr>
          <p:sp>
            <p:nvSpPr>
              <p:cNvPr id="52" name="Textfeld 51"/>
              <p:cNvSpPr txBox="1"/>
              <p:nvPr/>
            </p:nvSpPr>
            <p:spPr>
              <a:xfrm rot="16200000">
                <a:off x="21796071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Decision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r>
                  <a:rPr lang="de-DE" dirty="0" err="1" smtClean="0">
                    <a:latin typeface="Fira Sans Black" pitchFamily="34" charset="0"/>
                  </a:rPr>
                  <a:t>Tree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20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42" t="26943" r="80292" b="61180"/>
              <a:stretch/>
            </p:blipFill>
            <p:spPr bwMode="auto">
              <a:xfrm>
                <a:off x="22512201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6" name="Gruppieren 15"/>
            <p:cNvGrpSpPr/>
            <p:nvPr/>
          </p:nvGrpSpPr>
          <p:grpSpPr>
            <a:xfrm>
              <a:off x="12250697" y="10308734"/>
              <a:ext cx="900000" cy="3307338"/>
              <a:chOff x="12250697" y="10308734"/>
              <a:chExt cx="900000" cy="3307338"/>
            </a:xfrm>
          </p:grpSpPr>
          <p:sp>
            <p:nvSpPr>
              <p:cNvPr id="64" name="Textfeld 63"/>
              <p:cNvSpPr txBox="1"/>
              <p:nvPr/>
            </p:nvSpPr>
            <p:spPr>
              <a:xfrm rot="16200000">
                <a:off x="11534567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smtClean="0">
                    <a:latin typeface="Fira Sans Black" pitchFamily="34" charset="0"/>
                  </a:rPr>
                  <a:t>Radar Chart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22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27" t="52517" r="91407" b="35606"/>
              <a:stretch/>
            </p:blipFill>
            <p:spPr bwMode="auto">
              <a:xfrm>
                <a:off x="12250697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3" name="Gruppieren 32"/>
            <p:cNvGrpSpPr/>
            <p:nvPr/>
          </p:nvGrpSpPr>
          <p:grpSpPr>
            <a:xfrm>
              <a:off x="28109385" y="10308734"/>
              <a:ext cx="900000" cy="2397262"/>
              <a:chOff x="28109385" y="10308734"/>
              <a:chExt cx="900000" cy="2397262"/>
            </a:xfrm>
          </p:grpSpPr>
          <p:sp>
            <p:nvSpPr>
              <p:cNvPr id="67" name="Rechteck 66"/>
              <p:cNvSpPr/>
              <p:nvPr/>
            </p:nvSpPr>
            <p:spPr>
              <a:xfrm rot="16200000">
                <a:off x="27901994" y="11863939"/>
                <a:ext cx="13147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Cartogram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29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15" t="77996" r="80319" b="10127"/>
              <a:stretch/>
            </p:blipFill>
            <p:spPr bwMode="auto">
              <a:xfrm>
                <a:off x="28109385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" name="Gruppieren 4"/>
            <p:cNvGrpSpPr/>
            <p:nvPr/>
          </p:nvGrpSpPr>
          <p:grpSpPr>
            <a:xfrm>
              <a:off x="2922057" y="10308734"/>
              <a:ext cx="900000" cy="3307337"/>
              <a:chOff x="2922057" y="10308734"/>
              <a:chExt cx="900000" cy="3307337"/>
            </a:xfrm>
          </p:grpSpPr>
          <p:sp>
            <p:nvSpPr>
              <p:cNvPr id="65" name="Textfeld 64"/>
              <p:cNvSpPr txBox="1"/>
              <p:nvPr/>
            </p:nvSpPr>
            <p:spPr>
              <a:xfrm rot="16200000">
                <a:off x="2205927" y="12265275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smtClean="0">
                    <a:latin typeface="Fira Sans Black" pitchFamily="34" charset="0"/>
                  </a:rPr>
                  <a:t>Area Chart</a:t>
                </a:r>
                <a:endParaRPr lang="de-DE" sz="1400" dirty="0">
                  <a:latin typeface="Fira Sans Black" pitchFamily="34" charset="0"/>
                </a:endParaRPr>
              </a:p>
            </p:txBody>
          </p:sp>
          <p:pic>
            <p:nvPicPr>
              <p:cNvPr id="130" name="Picture 9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/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59" t="78090" r="69175" b="10033"/>
              <a:stretch/>
            </p:blipFill>
            <p:spPr bwMode="auto">
              <a:xfrm>
                <a:off x="2922057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" name="Gruppieren 11"/>
            <p:cNvGrpSpPr/>
            <p:nvPr/>
          </p:nvGrpSpPr>
          <p:grpSpPr>
            <a:xfrm>
              <a:off x="8519241" y="10308734"/>
              <a:ext cx="900000" cy="3307338"/>
              <a:chOff x="8519241" y="10308734"/>
              <a:chExt cx="900000" cy="3307338"/>
            </a:xfrm>
          </p:grpSpPr>
          <p:sp>
            <p:nvSpPr>
              <p:cNvPr id="71" name="Textfeld 70"/>
              <p:cNvSpPr txBox="1"/>
              <p:nvPr/>
            </p:nvSpPr>
            <p:spPr>
              <a:xfrm rot="16200000">
                <a:off x="7803111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Violin</a:t>
                </a:r>
                <a:r>
                  <a:rPr lang="de-DE" dirty="0" smtClean="0">
                    <a:latin typeface="Fira Sans Black" pitchFamily="34" charset="0"/>
                  </a:rPr>
                  <a:t> Plot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31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58" t="78109" r="57876" b="10014"/>
              <a:stretch/>
            </p:blipFill>
            <p:spPr bwMode="auto">
              <a:xfrm>
                <a:off x="8519241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1" name="Gruppieren 30"/>
            <p:cNvGrpSpPr/>
            <p:nvPr/>
          </p:nvGrpSpPr>
          <p:grpSpPr>
            <a:xfrm>
              <a:off x="26243657" y="10308734"/>
              <a:ext cx="900000" cy="3006403"/>
              <a:chOff x="26243657" y="10308734"/>
              <a:chExt cx="900000" cy="3006403"/>
            </a:xfrm>
          </p:grpSpPr>
          <p:sp>
            <p:nvSpPr>
              <p:cNvPr id="68" name="Rechteck 67"/>
              <p:cNvSpPr/>
              <p:nvPr/>
            </p:nvSpPr>
            <p:spPr>
              <a:xfrm rot="16200000">
                <a:off x="25767762" y="12204577"/>
                <a:ext cx="18517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Doughnut</a:t>
                </a:r>
                <a:r>
                  <a:rPr lang="de-DE" dirty="0" smtClean="0">
                    <a:latin typeface="Fira Sans Black" pitchFamily="34" charset="0"/>
                  </a:rPr>
                  <a:t> Chart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32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481" t="78180" r="35453" b="9943"/>
              <a:stretch/>
            </p:blipFill>
            <p:spPr bwMode="auto">
              <a:xfrm>
                <a:off x="26243657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6" name="Gruppieren 25"/>
            <p:cNvGrpSpPr/>
            <p:nvPr/>
          </p:nvGrpSpPr>
          <p:grpSpPr>
            <a:xfrm>
              <a:off x="21579337" y="10308734"/>
              <a:ext cx="900000" cy="2897398"/>
              <a:chOff x="21579337" y="10308734"/>
              <a:chExt cx="900000" cy="2897398"/>
            </a:xfrm>
          </p:grpSpPr>
          <p:sp>
            <p:nvSpPr>
              <p:cNvPr id="69" name="Rechteck 68"/>
              <p:cNvSpPr/>
              <p:nvPr/>
            </p:nvSpPr>
            <p:spPr>
              <a:xfrm rot="16200000">
                <a:off x="21149129" y="12141258"/>
                <a:ext cx="17604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Chord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r>
                  <a:rPr lang="de-DE" dirty="0" err="1" smtClean="0">
                    <a:latin typeface="Fira Sans Black" pitchFamily="34" charset="0"/>
                  </a:rPr>
                  <a:t>Diagram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33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616" t="78013" r="24318" b="10110"/>
              <a:stretch/>
            </p:blipFill>
            <p:spPr bwMode="auto">
              <a:xfrm>
                <a:off x="21579337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9" name="Gruppieren 28"/>
            <p:cNvGrpSpPr/>
            <p:nvPr/>
          </p:nvGrpSpPr>
          <p:grpSpPr>
            <a:xfrm>
              <a:off x="24377929" y="10308734"/>
              <a:ext cx="900000" cy="3307339"/>
              <a:chOff x="24377929" y="10308734"/>
              <a:chExt cx="900000" cy="3307339"/>
            </a:xfrm>
          </p:grpSpPr>
          <p:sp>
            <p:nvSpPr>
              <p:cNvPr id="53" name="Textfeld 52"/>
              <p:cNvSpPr txBox="1"/>
              <p:nvPr/>
            </p:nvSpPr>
            <p:spPr>
              <a:xfrm rot="16200000">
                <a:off x="23661799" y="12126777"/>
                <a:ext cx="23322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Hyperbolic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r>
                  <a:rPr lang="de-DE" dirty="0" err="1" smtClean="0">
                    <a:latin typeface="Fira Sans Black" pitchFamily="34" charset="0"/>
                  </a:rPr>
                  <a:t>Tree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r>
                  <a:rPr lang="de-DE" dirty="0" err="1" smtClean="0">
                    <a:latin typeface="Fira Sans Black" pitchFamily="34" charset="0"/>
                  </a:rPr>
                  <a:t>or</a:t>
                </a:r>
                <a:r>
                  <a:rPr lang="de-DE" dirty="0" smtClean="0">
                    <a:latin typeface="Fira Sans Black" pitchFamily="34" charset="0"/>
                  </a:rPr>
                  <a:t> Radial </a:t>
                </a:r>
                <a:r>
                  <a:rPr lang="de-DE" dirty="0" err="1">
                    <a:latin typeface="Fira Sans Black" pitchFamily="34" charset="0"/>
                  </a:rPr>
                  <a:t>Tree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36" name="Picture 10"/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5" t="4604" r="70036" b="80794"/>
              <a:stretch/>
            </p:blipFill>
            <p:spPr bwMode="auto">
              <a:xfrm>
                <a:off x="24377929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2" name="Gruppieren 31"/>
            <p:cNvGrpSpPr/>
            <p:nvPr/>
          </p:nvGrpSpPr>
          <p:grpSpPr>
            <a:xfrm>
              <a:off x="27176521" y="10308734"/>
              <a:ext cx="900000" cy="3307339"/>
              <a:chOff x="27176521" y="10308734"/>
              <a:chExt cx="900000" cy="3307339"/>
            </a:xfrm>
          </p:grpSpPr>
          <p:sp>
            <p:nvSpPr>
              <p:cNvPr id="50" name="Textfeld 49"/>
              <p:cNvSpPr txBox="1"/>
              <p:nvPr/>
            </p:nvSpPr>
            <p:spPr>
              <a:xfrm rot="16200000">
                <a:off x="26460391" y="12157555"/>
                <a:ext cx="23322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Projected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r>
                  <a:rPr lang="de-DE" dirty="0" err="1" smtClean="0">
                    <a:latin typeface="Fira Sans Black" pitchFamily="34" charset="0"/>
                  </a:rPr>
                  <a:t>Map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br>
                  <a:rPr lang="de-DE" dirty="0" smtClean="0">
                    <a:latin typeface="Fira Sans Black" pitchFamily="34" charset="0"/>
                  </a:rPr>
                </a:br>
                <a:r>
                  <a:rPr lang="de-DE" sz="1400" dirty="0" smtClean="0">
                    <a:latin typeface="Fira Sans" pitchFamily="34" charset="0"/>
                  </a:rPr>
                  <a:t>(</a:t>
                </a:r>
                <a:r>
                  <a:rPr lang="de-DE" sz="1400" dirty="0" err="1" smtClean="0">
                    <a:latin typeface="Fira Sans" pitchFamily="34" charset="0"/>
                  </a:rPr>
                  <a:t>Dot</a:t>
                </a:r>
                <a:r>
                  <a:rPr lang="de-DE" sz="1400" dirty="0" smtClean="0">
                    <a:latin typeface="Fira Sans" pitchFamily="34" charset="0"/>
                  </a:rPr>
                  <a:t> </a:t>
                </a:r>
                <a:r>
                  <a:rPr lang="de-DE" sz="1400" dirty="0" err="1" smtClean="0">
                    <a:latin typeface="Fira Sans" pitchFamily="34" charset="0"/>
                  </a:rPr>
                  <a:t>or</a:t>
                </a:r>
                <a:r>
                  <a:rPr lang="de-DE" sz="1400" dirty="0" smtClean="0">
                    <a:latin typeface="Fira Sans" pitchFamily="34" charset="0"/>
                  </a:rPr>
                  <a:t> </a:t>
                </a:r>
                <a:r>
                  <a:rPr lang="de-DE" sz="1400" dirty="0" err="1" smtClean="0">
                    <a:latin typeface="Fira Sans" pitchFamily="34" charset="0"/>
                  </a:rPr>
                  <a:t>Chloropleth</a:t>
                </a:r>
                <a:r>
                  <a:rPr lang="de-DE" sz="1400" dirty="0" smtClean="0">
                    <a:latin typeface="Fira Sans" pitchFamily="34" charset="0"/>
                  </a:rPr>
                  <a:t>)</a:t>
                </a:r>
                <a:endParaRPr lang="de-DE" sz="1600" dirty="0">
                  <a:latin typeface="Fira Sans" pitchFamily="34" charset="0"/>
                </a:endParaRPr>
              </a:p>
            </p:txBody>
          </p:sp>
          <p:pic>
            <p:nvPicPr>
              <p:cNvPr id="137" name="Picture 10"/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067" t="4370" r="49464" b="81028"/>
              <a:stretch/>
            </p:blipFill>
            <p:spPr bwMode="auto">
              <a:xfrm>
                <a:off x="27176521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" name="Gruppieren 9"/>
            <p:cNvGrpSpPr/>
            <p:nvPr/>
          </p:nvGrpSpPr>
          <p:grpSpPr>
            <a:xfrm>
              <a:off x="6653513" y="10308734"/>
              <a:ext cx="900000" cy="3307338"/>
              <a:chOff x="6653513" y="10308734"/>
              <a:chExt cx="900000" cy="3307338"/>
            </a:xfrm>
          </p:grpSpPr>
          <p:sp>
            <p:nvSpPr>
              <p:cNvPr id="70" name="Textfeld 69"/>
              <p:cNvSpPr txBox="1"/>
              <p:nvPr/>
            </p:nvSpPr>
            <p:spPr>
              <a:xfrm rot="16200000">
                <a:off x="5937383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smtClean="0">
                    <a:latin typeface="Fira Sans Black" pitchFamily="34" charset="0"/>
                  </a:rPr>
                  <a:t>Polar Chart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38" name="Picture 10"/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314" t="4605" r="39217" b="80793"/>
              <a:stretch/>
            </p:blipFill>
            <p:spPr bwMode="auto">
              <a:xfrm>
                <a:off x="6653513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3" name="Gruppieren 22"/>
            <p:cNvGrpSpPr/>
            <p:nvPr/>
          </p:nvGrpSpPr>
          <p:grpSpPr>
            <a:xfrm>
              <a:off x="18780745" y="10308734"/>
              <a:ext cx="900000" cy="3307338"/>
              <a:chOff x="18780745" y="10308734"/>
              <a:chExt cx="900000" cy="3307338"/>
            </a:xfrm>
          </p:grpSpPr>
          <p:sp>
            <p:nvSpPr>
              <p:cNvPr id="72" name="Textfeld 71"/>
              <p:cNvSpPr txBox="1"/>
              <p:nvPr/>
            </p:nvSpPr>
            <p:spPr>
              <a:xfrm rot="16200000">
                <a:off x="18064615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Pictorial</a:t>
                </a:r>
                <a:r>
                  <a:rPr lang="de-DE" dirty="0" smtClean="0">
                    <a:latin typeface="Fira Sans Black" pitchFamily="34" charset="0"/>
                  </a:rPr>
                  <a:t> Chart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39" name="Picture 10"/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543" t="4484" r="28988" b="80914"/>
              <a:stretch/>
            </p:blipFill>
            <p:spPr bwMode="auto">
              <a:xfrm>
                <a:off x="18780745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5" name="Gruppieren 14"/>
            <p:cNvGrpSpPr/>
            <p:nvPr/>
          </p:nvGrpSpPr>
          <p:grpSpPr>
            <a:xfrm>
              <a:off x="11317833" y="10308734"/>
              <a:ext cx="900000" cy="3307338"/>
              <a:chOff x="11317833" y="10308734"/>
              <a:chExt cx="900000" cy="3307338"/>
            </a:xfrm>
          </p:grpSpPr>
          <p:sp>
            <p:nvSpPr>
              <p:cNvPr id="60" name="Textfeld 59"/>
              <p:cNvSpPr txBox="1"/>
              <p:nvPr/>
            </p:nvSpPr>
            <p:spPr>
              <a:xfrm rot="16200000">
                <a:off x="10601703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Marrimeko</a:t>
                </a:r>
                <a:r>
                  <a:rPr lang="de-DE" dirty="0" smtClean="0">
                    <a:latin typeface="Fira Sans Black" pitchFamily="34" charset="0"/>
                  </a:rPr>
                  <a:t> Chart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41" name="Picture 10"/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86" t="36562" r="90545" b="48836"/>
              <a:stretch/>
            </p:blipFill>
            <p:spPr bwMode="auto">
              <a:xfrm>
                <a:off x="11317833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4" name="Gruppieren 23"/>
            <p:cNvGrpSpPr/>
            <p:nvPr/>
          </p:nvGrpSpPr>
          <p:grpSpPr>
            <a:xfrm>
              <a:off x="19713609" y="10308734"/>
              <a:ext cx="900000" cy="3307338"/>
              <a:chOff x="19713609" y="10308734"/>
              <a:chExt cx="900000" cy="3307338"/>
            </a:xfrm>
          </p:grpSpPr>
          <p:sp>
            <p:nvSpPr>
              <p:cNvPr id="58" name="Textfeld 57"/>
              <p:cNvSpPr txBox="1"/>
              <p:nvPr/>
            </p:nvSpPr>
            <p:spPr>
              <a:xfrm rot="16200000">
                <a:off x="18997479" y="12157554"/>
                <a:ext cx="23322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smtClean="0">
                    <a:latin typeface="Fira Sans Black" pitchFamily="34" charset="0"/>
                  </a:rPr>
                  <a:t>Parallel Sets</a:t>
                </a:r>
                <a:br>
                  <a:rPr lang="de-DE" dirty="0" smtClean="0">
                    <a:latin typeface="Fira Sans Black" pitchFamily="34" charset="0"/>
                  </a:rPr>
                </a:br>
                <a:r>
                  <a:rPr lang="de-DE" sz="1400" dirty="0" smtClean="0">
                    <a:latin typeface="Fira Sans" pitchFamily="34" charset="0"/>
                  </a:rPr>
                  <a:t>(Alluvial </a:t>
                </a:r>
                <a:r>
                  <a:rPr lang="de-DE" sz="1400" dirty="0" err="1" smtClean="0">
                    <a:latin typeface="Fira Sans" pitchFamily="34" charset="0"/>
                  </a:rPr>
                  <a:t>Diagram</a:t>
                </a:r>
                <a:r>
                  <a:rPr lang="de-DE" sz="1400" dirty="0" smtClean="0">
                    <a:latin typeface="Fira Sans" pitchFamily="34" charset="0"/>
                  </a:rPr>
                  <a:t>)</a:t>
                </a:r>
                <a:endParaRPr lang="de-DE" sz="1600" dirty="0">
                  <a:latin typeface="Fira Sans" pitchFamily="34" charset="0"/>
                </a:endParaRPr>
              </a:p>
            </p:txBody>
          </p:sp>
          <p:pic>
            <p:nvPicPr>
              <p:cNvPr id="144" name="Picture 10"/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63" t="67862" r="80268" b="17536"/>
              <a:stretch/>
            </p:blipFill>
            <p:spPr bwMode="auto">
              <a:xfrm rot="5400000">
                <a:off x="19713609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" name="Gruppieren 1"/>
            <p:cNvGrpSpPr/>
            <p:nvPr/>
          </p:nvGrpSpPr>
          <p:grpSpPr>
            <a:xfrm>
              <a:off x="123465" y="10308734"/>
              <a:ext cx="900000" cy="3307338"/>
              <a:chOff x="123465" y="10308734"/>
              <a:chExt cx="900000" cy="3307338"/>
            </a:xfrm>
          </p:grpSpPr>
          <p:sp>
            <p:nvSpPr>
              <p:cNvPr id="171" name="Textfeld 170"/>
              <p:cNvSpPr txBox="1"/>
              <p:nvPr/>
            </p:nvSpPr>
            <p:spPr>
              <a:xfrm rot="16200000">
                <a:off x="-592665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Density</a:t>
                </a:r>
                <a:r>
                  <a:rPr lang="de-DE" dirty="0" smtClean="0">
                    <a:latin typeface="Fira Sans Black" pitchFamily="34" charset="0"/>
                  </a:rPr>
                  <a:t> Plot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72" name="Picture 9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/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728" t="52442" r="13206" b="35681"/>
              <a:stretch/>
            </p:blipFill>
            <p:spPr bwMode="auto">
              <a:xfrm>
                <a:off x="123465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" name="Gruppieren 10"/>
            <p:cNvGrpSpPr/>
            <p:nvPr/>
          </p:nvGrpSpPr>
          <p:grpSpPr>
            <a:xfrm>
              <a:off x="7586377" y="10308734"/>
              <a:ext cx="900000" cy="3487685"/>
              <a:chOff x="7587937" y="10308734"/>
              <a:chExt cx="900000" cy="3487685"/>
            </a:xfrm>
          </p:grpSpPr>
          <p:sp>
            <p:nvSpPr>
              <p:cNvPr id="173" name="Textfeld 172"/>
              <p:cNvSpPr txBox="1"/>
              <p:nvPr/>
            </p:nvSpPr>
            <p:spPr>
              <a:xfrm rot="16200000">
                <a:off x="6781634" y="12247727"/>
                <a:ext cx="25126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smtClean="0">
                    <a:latin typeface="Fira Sans Black" pitchFamily="34" charset="0"/>
                  </a:rPr>
                  <a:t>Box Plot</a:t>
                </a:r>
                <a:br>
                  <a:rPr lang="de-DE" dirty="0" smtClean="0">
                    <a:latin typeface="Fira Sans Black" pitchFamily="34" charset="0"/>
                  </a:rPr>
                </a:br>
                <a:r>
                  <a:rPr lang="de-DE" sz="1400" dirty="0" smtClean="0">
                    <a:latin typeface="Fira Sans" pitchFamily="34" charset="0"/>
                  </a:rPr>
                  <a:t>(Box </a:t>
                </a:r>
                <a:r>
                  <a:rPr lang="de-DE" sz="1400" dirty="0" err="1" smtClean="0">
                    <a:latin typeface="Fira Sans" pitchFamily="34" charset="0"/>
                  </a:rPr>
                  <a:t>and</a:t>
                </a:r>
                <a:r>
                  <a:rPr lang="de-DE" sz="1400" dirty="0" smtClean="0">
                    <a:latin typeface="Fira Sans" pitchFamily="34" charset="0"/>
                  </a:rPr>
                  <a:t> Whiskers Plot)</a:t>
                </a:r>
                <a:endParaRPr lang="de-DE" dirty="0">
                  <a:latin typeface="Fira Sans" pitchFamily="34" charset="0"/>
                </a:endParaRPr>
              </a:p>
            </p:txBody>
          </p:sp>
          <p:pic>
            <p:nvPicPr>
              <p:cNvPr id="174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811" t="1483" r="13123" b="86640"/>
              <a:stretch/>
            </p:blipFill>
            <p:spPr bwMode="auto">
              <a:xfrm>
                <a:off x="7587937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" name="Gruppieren 12"/>
            <p:cNvGrpSpPr/>
            <p:nvPr/>
          </p:nvGrpSpPr>
          <p:grpSpPr>
            <a:xfrm>
              <a:off x="9452105" y="10308734"/>
              <a:ext cx="900000" cy="3307338"/>
              <a:chOff x="9452105" y="10308734"/>
              <a:chExt cx="900000" cy="3307338"/>
            </a:xfrm>
          </p:grpSpPr>
          <p:pic>
            <p:nvPicPr>
              <p:cNvPr id="121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72" t="27020" r="91462" b="61103"/>
              <a:stretch/>
            </p:blipFill>
            <p:spPr bwMode="auto">
              <a:xfrm>
                <a:off x="9452105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" name="Textfeld 174"/>
              <p:cNvSpPr txBox="1"/>
              <p:nvPr/>
            </p:nvSpPr>
            <p:spPr>
              <a:xfrm rot="16200000">
                <a:off x="8735975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Heat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r>
                  <a:rPr lang="de-DE" dirty="0" err="1" smtClean="0">
                    <a:latin typeface="Fira Sans Black" pitchFamily="34" charset="0"/>
                  </a:rPr>
                  <a:t>Map</a:t>
                </a:r>
                <a:endParaRPr lang="de-DE" dirty="0">
                  <a:latin typeface="Fira Sans Black" pitchFamily="34" charset="0"/>
                </a:endParaRPr>
              </a:p>
            </p:txBody>
          </p:sp>
        </p:grpSp>
        <p:grpSp>
          <p:nvGrpSpPr>
            <p:cNvPr id="28" name="Gruppieren 27"/>
            <p:cNvGrpSpPr/>
            <p:nvPr/>
          </p:nvGrpSpPr>
          <p:grpSpPr>
            <a:xfrm>
              <a:off x="23445065" y="10308734"/>
              <a:ext cx="900000" cy="3307338"/>
              <a:chOff x="23445065" y="10308734"/>
              <a:chExt cx="900000" cy="3307338"/>
            </a:xfrm>
          </p:grpSpPr>
          <p:pic>
            <p:nvPicPr>
              <p:cNvPr id="127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984" t="52475" r="1950" b="35648"/>
              <a:stretch/>
            </p:blipFill>
            <p:spPr bwMode="auto">
              <a:xfrm>
                <a:off x="23445065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6" name="Textfeld 175"/>
              <p:cNvSpPr txBox="1"/>
              <p:nvPr/>
            </p:nvSpPr>
            <p:spPr>
              <a:xfrm rot="16200000">
                <a:off x="22728935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Dendrogram</a:t>
                </a:r>
                <a:endParaRPr lang="de-DE" dirty="0">
                  <a:latin typeface="Fira Sans Black" pitchFamily="34" charset="0"/>
                </a:endParaRPr>
              </a:p>
            </p:txBody>
          </p:sp>
        </p:grpSp>
        <p:grpSp>
          <p:nvGrpSpPr>
            <p:cNvPr id="19" name="Gruppieren 18"/>
            <p:cNvGrpSpPr/>
            <p:nvPr/>
          </p:nvGrpSpPr>
          <p:grpSpPr>
            <a:xfrm>
              <a:off x="15049289" y="10308734"/>
              <a:ext cx="900000" cy="3307338"/>
              <a:chOff x="15049289" y="10308734"/>
              <a:chExt cx="900000" cy="3307338"/>
            </a:xfrm>
          </p:grpSpPr>
          <p:pic>
            <p:nvPicPr>
              <p:cNvPr id="124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914" t="52794" r="69020" b="35329"/>
              <a:stretch/>
            </p:blipFill>
            <p:spPr bwMode="auto">
              <a:xfrm>
                <a:off x="15049289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7" name="Textfeld 176"/>
              <p:cNvSpPr txBox="1"/>
              <p:nvPr/>
            </p:nvSpPr>
            <p:spPr>
              <a:xfrm rot="16200000">
                <a:off x="14333159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Tree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r>
                  <a:rPr lang="de-DE" dirty="0" err="1" smtClean="0">
                    <a:latin typeface="Fira Sans Black" pitchFamily="34" charset="0"/>
                  </a:rPr>
                  <a:t>Map</a:t>
                </a:r>
                <a:endParaRPr lang="de-DE" dirty="0">
                  <a:latin typeface="Fira Sans Black" pitchFamily="34" charset="0"/>
                </a:endParaRPr>
              </a:p>
            </p:txBody>
          </p:sp>
        </p:grpSp>
        <p:grpSp>
          <p:nvGrpSpPr>
            <p:cNvPr id="21" name="Gruppieren 20"/>
            <p:cNvGrpSpPr/>
            <p:nvPr/>
          </p:nvGrpSpPr>
          <p:grpSpPr>
            <a:xfrm>
              <a:off x="16915017" y="10308734"/>
              <a:ext cx="900000" cy="3307338"/>
              <a:chOff x="16915017" y="10308734"/>
              <a:chExt cx="900000" cy="3307338"/>
            </a:xfrm>
          </p:grpSpPr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82" t="4630" r="90549" b="80768"/>
              <a:stretch/>
            </p:blipFill>
            <p:spPr bwMode="auto">
              <a:xfrm>
                <a:off x="16915017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8" name="Textfeld 177"/>
              <p:cNvSpPr txBox="1"/>
              <p:nvPr/>
            </p:nvSpPr>
            <p:spPr>
              <a:xfrm rot="16200000">
                <a:off x="16198887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smtClean="0">
                    <a:latin typeface="Fira Sans Black" pitchFamily="34" charset="0"/>
                  </a:rPr>
                  <a:t>Stream Graph</a:t>
                </a:r>
                <a:endParaRPr lang="de-DE" dirty="0">
                  <a:latin typeface="Fira Sans Black" pitchFamily="34" charset="0"/>
                </a:endParaRPr>
              </a:p>
            </p:txBody>
          </p:sp>
        </p:grpSp>
        <p:grpSp>
          <p:nvGrpSpPr>
            <p:cNvPr id="20" name="Gruppieren 19"/>
            <p:cNvGrpSpPr/>
            <p:nvPr/>
          </p:nvGrpSpPr>
          <p:grpSpPr>
            <a:xfrm>
              <a:off x="15982153" y="10308734"/>
              <a:ext cx="900000" cy="3307338"/>
              <a:chOff x="15982153" y="10308734"/>
              <a:chExt cx="900000" cy="3307338"/>
            </a:xfrm>
          </p:grpSpPr>
          <p:pic>
            <p:nvPicPr>
              <p:cNvPr id="123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744" t="52566" r="80190" b="35557"/>
              <a:stretch/>
            </p:blipFill>
            <p:spPr bwMode="auto">
              <a:xfrm>
                <a:off x="15982153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9" name="Textfeld 178"/>
              <p:cNvSpPr txBox="1"/>
              <p:nvPr/>
            </p:nvSpPr>
            <p:spPr>
              <a:xfrm rot="16200000">
                <a:off x="15266023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Waterfall</a:t>
                </a:r>
                <a:r>
                  <a:rPr lang="de-DE" dirty="0" smtClean="0">
                    <a:latin typeface="Fira Sans Black" pitchFamily="34" charset="0"/>
                  </a:rPr>
                  <a:t> Chart</a:t>
                </a:r>
                <a:endParaRPr lang="de-DE" dirty="0">
                  <a:latin typeface="Fira Sans Black" pitchFamily="34" charset="0"/>
                </a:endParaRPr>
              </a:p>
            </p:txBody>
          </p:sp>
        </p:grpSp>
        <p:grpSp>
          <p:nvGrpSpPr>
            <p:cNvPr id="34" name="Gruppieren 33"/>
            <p:cNvGrpSpPr/>
            <p:nvPr/>
          </p:nvGrpSpPr>
          <p:grpSpPr>
            <a:xfrm>
              <a:off x="29042240" y="10308734"/>
              <a:ext cx="900000" cy="3517762"/>
              <a:chOff x="29042240" y="10308734"/>
              <a:chExt cx="900000" cy="3517762"/>
            </a:xfrm>
          </p:grpSpPr>
          <p:pic>
            <p:nvPicPr>
              <p:cNvPr id="140" name="Picture 10"/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946" t="4388" r="18585" b="81010"/>
              <a:stretch/>
            </p:blipFill>
            <p:spPr bwMode="auto">
              <a:xfrm>
                <a:off x="29042240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0" name="Rechteck 179"/>
              <p:cNvSpPr/>
              <p:nvPr/>
            </p:nvSpPr>
            <p:spPr>
              <a:xfrm rot="16200000">
                <a:off x="28313873" y="12324963"/>
                <a:ext cx="235673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de-DE" dirty="0" smtClean="0">
                    <a:latin typeface="Fira Sans Black" pitchFamily="34" charset="0"/>
                  </a:rPr>
                  <a:t>Parallel </a:t>
                </a:r>
                <a:r>
                  <a:rPr lang="de-DE" dirty="0" err="1" smtClean="0">
                    <a:latin typeface="Fira Sans Black" pitchFamily="34" charset="0"/>
                  </a:rPr>
                  <a:t>Coordinates</a:t>
                </a:r>
                <a:r>
                  <a:rPr lang="de-DE" dirty="0" smtClean="0">
                    <a:latin typeface="Fira Sans Black" pitchFamily="34" charset="0"/>
                  </a:rPr>
                  <a:t/>
                </a:r>
                <a:br>
                  <a:rPr lang="de-DE" dirty="0" smtClean="0">
                    <a:latin typeface="Fira Sans Black" pitchFamily="34" charset="0"/>
                  </a:rPr>
                </a:br>
                <a:r>
                  <a:rPr lang="de-DE" dirty="0" err="1" smtClean="0">
                    <a:latin typeface="Fira Sans Black" pitchFamily="34" charset="0"/>
                  </a:rPr>
                  <a:t>or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r>
                  <a:rPr lang="de-DE" dirty="0" err="1" smtClean="0">
                    <a:latin typeface="Fira Sans Black" pitchFamily="34" charset="0"/>
                  </a:rPr>
                  <a:t>Slope</a:t>
                </a:r>
                <a:r>
                  <a:rPr lang="de-DE" dirty="0" smtClean="0">
                    <a:latin typeface="Fira Sans Black" pitchFamily="34" charset="0"/>
                  </a:rPr>
                  <a:t> Chart</a:t>
                </a:r>
                <a:endParaRPr lang="de-DE" dirty="0">
                  <a:latin typeface="Fira Sans Black" pitchFamily="34" charset="0"/>
                </a:endParaRPr>
              </a:p>
            </p:txBody>
          </p:sp>
        </p:grpSp>
      </p:grpSp>
      <p:grpSp>
        <p:nvGrpSpPr>
          <p:cNvPr id="41" name="Gruppieren 40"/>
          <p:cNvGrpSpPr/>
          <p:nvPr/>
        </p:nvGrpSpPr>
        <p:grpSpPr>
          <a:xfrm>
            <a:off x="-250617" y="1114100"/>
            <a:ext cx="30411948" cy="16441919"/>
            <a:chOff x="-250617" y="1114100"/>
            <a:chExt cx="30411948" cy="16441919"/>
          </a:xfrm>
        </p:grpSpPr>
        <p:cxnSp>
          <p:nvCxnSpPr>
            <p:cNvPr id="39" name="Gerade Verbindung 38"/>
            <p:cNvCxnSpPr/>
            <p:nvPr/>
          </p:nvCxnSpPr>
          <p:spPr>
            <a:xfrm>
              <a:off x="389331" y="13311862"/>
              <a:ext cx="29772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Gerade Verbindung 971"/>
            <p:cNvCxnSpPr/>
            <p:nvPr/>
          </p:nvCxnSpPr>
          <p:spPr>
            <a:xfrm>
              <a:off x="389331" y="17387617"/>
              <a:ext cx="29772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Gerade Verbindung 972"/>
            <p:cNvCxnSpPr/>
            <p:nvPr/>
          </p:nvCxnSpPr>
          <p:spPr>
            <a:xfrm>
              <a:off x="389331" y="5317112"/>
              <a:ext cx="29772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Gerade Verbindung 973"/>
            <p:cNvCxnSpPr/>
            <p:nvPr/>
          </p:nvCxnSpPr>
          <p:spPr>
            <a:xfrm>
              <a:off x="389331" y="9310772"/>
              <a:ext cx="29772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Gerade Verbindung 974"/>
            <p:cNvCxnSpPr/>
            <p:nvPr/>
          </p:nvCxnSpPr>
          <p:spPr>
            <a:xfrm>
              <a:off x="389331" y="1298766"/>
              <a:ext cx="29772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6" name="Textfeld 975"/>
            <p:cNvSpPr txBox="1"/>
            <p:nvPr/>
          </p:nvSpPr>
          <p:spPr>
            <a:xfrm>
              <a:off x="-250617" y="17217465"/>
              <a:ext cx="6754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600" b="1" dirty="0" smtClean="0">
                  <a:solidFill>
                    <a:schemeClr val="bg1">
                      <a:lumMod val="50000"/>
                    </a:schemeClr>
                  </a:solidFill>
                  <a:latin typeface="Roboto Mono" pitchFamily="2" charset="0"/>
                  <a:ea typeface="Roboto Mono" pitchFamily="2" charset="0"/>
                </a:rPr>
                <a:t>0</a:t>
              </a:r>
              <a:endParaRPr lang="de-DE" sz="1600" b="1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</a:endParaRPr>
            </a:p>
          </p:txBody>
        </p:sp>
        <p:sp>
          <p:nvSpPr>
            <p:cNvPr id="977" name="Textfeld 976"/>
            <p:cNvSpPr txBox="1"/>
            <p:nvPr/>
          </p:nvSpPr>
          <p:spPr>
            <a:xfrm>
              <a:off x="-250617" y="13129166"/>
              <a:ext cx="6754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600" b="1" dirty="0">
                  <a:solidFill>
                    <a:schemeClr val="bg1">
                      <a:lumMod val="50000"/>
                    </a:schemeClr>
                  </a:solidFill>
                  <a:latin typeface="Roboto Mono" pitchFamily="2" charset="0"/>
                  <a:ea typeface="Roboto Mono" pitchFamily="2" charset="0"/>
                </a:rPr>
                <a:t>5</a:t>
              </a:r>
            </a:p>
          </p:txBody>
        </p:sp>
        <p:sp>
          <p:nvSpPr>
            <p:cNvPr id="978" name="Textfeld 977"/>
            <p:cNvSpPr txBox="1"/>
            <p:nvPr/>
          </p:nvSpPr>
          <p:spPr>
            <a:xfrm>
              <a:off x="-250617" y="9140620"/>
              <a:ext cx="6754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600" b="1" dirty="0" smtClean="0">
                  <a:solidFill>
                    <a:schemeClr val="bg1">
                      <a:lumMod val="50000"/>
                    </a:schemeClr>
                  </a:solidFill>
                  <a:latin typeface="Roboto Mono" pitchFamily="2" charset="0"/>
                  <a:ea typeface="Roboto Mono" pitchFamily="2" charset="0"/>
                </a:rPr>
                <a:t>10</a:t>
              </a:r>
              <a:endParaRPr lang="de-DE" sz="1600" b="1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</a:endParaRPr>
            </a:p>
          </p:txBody>
        </p:sp>
        <p:sp>
          <p:nvSpPr>
            <p:cNvPr id="979" name="Textfeld 978"/>
            <p:cNvSpPr txBox="1"/>
            <p:nvPr/>
          </p:nvSpPr>
          <p:spPr>
            <a:xfrm>
              <a:off x="-250617" y="5146960"/>
              <a:ext cx="6754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600" b="1" dirty="0" smtClean="0">
                  <a:solidFill>
                    <a:schemeClr val="bg1">
                      <a:lumMod val="50000"/>
                    </a:schemeClr>
                  </a:solidFill>
                  <a:latin typeface="Roboto Mono" pitchFamily="2" charset="0"/>
                  <a:ea typeface="Roboto Mono" pitchFamily="2" charset="0"/>
                </a:rPr>
                <a:t>15</a:t>
              </a:r>
              <a:endParaRPr lang="de-DE" sz="1600" b="1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</a:endParaRPr>
            </a:p>
          </p:txBody>
        </p:sp>
        <p:sp>
          <p:nvSpPr>
            <p:cNvPr id="980" name="Textfeld 979"/>
            <p:cNvSpPr txBox="1"/>
            <p:nvPr/>
          </p:nvSpPr>
          <p:spPr>
            <a:xfrm>
              <a:off x="-250617" y="1114100"/>
              <a:ext cx="6754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600" b="1" dirty="0" smtClean="0">
                  <a:solidFill>
                    <a:schemeClr val="bg1">
                      <a:lumMod val="50000"/>
                    </a:schemeClr>
                  </a:solidFill>
                  <a:latin typeface="Roboto Mono" pitchFamily="2" charset="0"/>
                  <a:ea typeface="Roboto Mono" pitchFamily="2" charset="0"/>
                </a:rPr>
                <a:t>20</a:t>
              </a:r>
              <a:endParaRPr lang="de-DE" sz="1600" b="1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</a:endParaRP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479594" y="76171"/>
            <a:ext cx="29633152" cy="17192479"/>
            <a:chOff x="479594" y="76171"/>
            <a:chExt cx="29633152" cy="17192479"/>
          </a:xfrm>
        </p:grpSpPr>
        <p:grpSp>
          <p:nvGrpSpPr>
            <p:cNvPr id="37" name="Gruppieren 36"/>
            <p:cNvGrpSpPr/>
            <p:nvPr/>
          </p:nvGrpSpPr>
          <p:grpSpPr>
            <a:xfrm>
              <a:off x="479594" y="1354882"/>
              <a:ext cx="720000" cy="15913768"/>
              <a:chOff x="366746" y="1332360"/>
              <a:chExt cx="720000" cy="15913768"/>
            </a:xfrm>
          </p:grpSpPr>
          <p:sp>
            <p:nvSpPr>
              <p:cNvPr id="36" name="Ellipse 35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181" name="Ellipse 180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183" name="Ellipse 182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184" name="Ellipse 183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185" name="Ellipse 184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186" name="Ellipse 185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199" name="Ellipse 198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00" name="Ellipse 199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01" name="Ellipse 200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02" name="Ellipse 201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03" name="Ellipse 202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04" name="Ellipse 203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05" name="Ellipse 204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06" name="Ellipse 205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07" name="Ellipse 206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08" name="Ellipse 207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09" name="Ellipse 208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10" name="Ellipse 209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11" name="Ellipse 210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12" name="Ellipse 211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216" name="Gruppieren 215"/>
            <p:cNvGrpSpPr/>
            <p:nvPr/>
          </p:nvGrpSpPr>
          <p:grpSpPr>
            <a:xfrm>
              <a:off x="1412276" y="1354882"/>
              <a:ext cx="720000" cy="15913768"/>
              <a:chOff x="366746" y="1332360"/>
              <a:chExt cx="720000" cy="15913768"/>
            </a:xfrm>
          </p:grpSpPr>
          <p:sp>
            <p:nvSpPr>
              <p:cNvPr id="217" name="Ellipse 216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18" name="Ellipse 217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19" name="Ellipse 218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20" name="Ellipse 219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21" name="Ellipse 220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22" name="Ellipse 221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23" name="Ellipse 222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24" name="Ellipse 223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25" name="Ellipse 224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26" name="Ellipse 225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27" name="Ellipse 226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28" name="Ellipse 227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29" name="Ellipse 228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30" name="Ellipse 229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31" name="Ellipse 230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32" name="Ellipse 231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33" name="Ellipse 232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34" name="Ellipse 233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35" name="Ellipse 234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36" name="Ellipse 235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237" name="Gruppieren 236"/>
            <p:cNvGrpSpPr/>
            <p:nvPr/>
          </p:nvGrpSpPr>
          <p:grpSpPr>
            <a:xfrm>
              <a:off x="2344958" y="1354882"/>
              <a:ext cx="720000" cy="15913768"/>
              <a:chOff x="366746" y="1332360"/>
              <a:chExt cx="720000" cy="15913768"/>
            </a:xfrm>
          </p:grpSpPr>
          <p:sp>
            <p:nvSpPr>
              <p:cNvPr id="238" name="Ellipse 237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39" name="Ellipse 238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40" name="Ellipse 239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41" name="Ellipse 240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42" name="Ellipse 241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43" name="Ellipse 242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44" name="Ellipse 243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45" name="Ellipse 244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46" name="Ellipse 245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47" name="Ellipse 246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48" name="Ellipse 247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49" name="Ellipse 248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50" name="Ellipse 249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51" name="Ellipse 250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52" name="Ellipse 251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53" name="Ellipse 252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54" name="Ellipse 253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55" name="Ellipse 254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56" name="Ellipse 255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57" name="Ellipse 256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258" name="Gruppieren 257"/>
            <p:cNvGrpSpPr/>
            <p:nvPr/>
          </p:nvGrpSpPr>
          <p:grpSpPr>
            <a:xfrm>
              <a:off x="3277640" y="1354882"/>
              <a:ext cx="720000" cy="15913768"/>
              <a:chOff x="366746" y="1332360"/>
              <a:chExt cx="720000" cy="15913768"/>
            </a:xfrm>
          </p:grpSpPr>
          <p:sp>
            <p:nvSpPr>
              <p:cNvPr id="259" name="Ellipse 258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60" name="Ellipse 259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61" name="Ellipse 260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62" name="Ellipse 261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63" name="Ellipse 262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64" name="Ellipse 263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65" name="Ellipse 264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66" name="Ellipse 265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67" name="Ellipse 266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68" name="Ellipse 267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69" name="Ellipse 268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70" name="Ellipse 269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71" name="Ellipse 270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72" name="Ellipse 271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73" name="Ellipse 272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74" name="Ellipse 273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75" name="Ellipse 274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76" name="Ellipse 275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77" name="Ellipse 276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78" name="Ellipse 277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279" name="Gruppieren 278"/>
            <p:cNvGrpSpPr/>
            <p:nvPr/>
          </p:nvGrpSpPr>
          <p:grpSpPr>
            <a:xfrm>
              <a:off x="4210322" y="1354882"/>
              <a:ext cx="720000" cy="15913768"/>
              <a:chOff x="366746" y="1332360"/>
              <a:chExt cx="720000" cy="15913768"/>
            </a:xfrm>
          </p:grpSpPr>
          <p:sp>
            <p:nvSpPr>
              <p:cNvPr id="280" name="Ellipse 279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81" name="Ellipse 280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82" name="Ellipse 281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83" name="Ellipse 282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84" name="Ellipse 283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85" name="Ellipse 284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86" name="Ellipse 285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87" name="Ellipse 286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88" name="Ellipse 287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89" name="Ellipse 288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90" name="Ellipse 289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91" name="Ellipse 290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92" name="Ellipse 291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93" name="Ellipse 292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94" name="Ellipse 293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95" name="Ellipse 294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96" name="Ellipse 295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97" name="Ellipse 296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98" name="Ellipse 297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99" name="Ellipse 298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300" name="Gruppieren 299"/>
            <p:cNvGrpSpPr/>
            <p:nvPr/>
          </p:nvGrpSpPr>
          <p:grpSpPr>
            <a:xfrm>
              <a:off x="5143004" y="1354882"/>
              <a:ext cx="720000" cy="15913768"/>
              <a:chOff x="366746" y="1332360"/>
              <a:chExt cx="720000" cy="15913768"/>
            </a:xfrm>
          </p:grpSpPr>
          <p:sp>
            <p:nvSpPr>
              <p:cNvPr id="301" name="Ellipse 300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02" name="Ellipse 301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03" name="Ellipse 302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04" name="Ellipse 303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05" name="Ellipse 304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06" name="Ellipse 305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07" name="Ellipse 306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08" name="Ellipse 307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09" name="Ellipse 308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10" name="Ellipse 309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11" name="Ellipse 310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12" name="Ellipse 311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13" name="Ellipse 312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14" name="Ellipse 313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15" name="Ellipse 314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16" name="Ellipse 315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17" name="Ellipse 316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18" name="Ellipse 317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19" name="Ellipse 318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20" name="Ellipse 319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321" name="Gruppieren 320"/>
            <p:cNvGrpSpPr/>
            <p:nvPr/>
          </p:nvGrpSpPr>
          <p:grpSpPr>
            <a:xfrm>
              <a:off x="6075686" y="1354882"/>
              <a:ext cx="720000" cy="15913768"/>
              <a:chOff x="366746" y="1332360"/>
              <a:chExt cx="720000" cy="15913768"/>
            </a:xfrm>
          </p:grpSpPr>
          <p:sp>
            <p:nvSpPr>
              <p:cNvPr id="322" name="Ellipse 321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23" name="Ellipse 322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24" name="Ellipse 323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25" name="Ellipse 324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26" name="Ellipse 325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27" name="Ellipse 326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28" name="Ellipse 327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29" name="Ellipse 328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30" name="Ellipse 329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31" name="Ellipse 330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32" name="Ellipse 331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33" name="Ellipse 332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34" name="Ellipse 333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35" name="Ellipse 334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36" name="Ellipse 335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37" name="Ellipse 336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38" name="Ellipse 337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39" name="Ellipse 338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40" name="Ellipse 339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41" name="Ellipse 340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342" name="Gruppieren 341"/>
            <p:cNvGrpSpPr/>
            <p:nvPr/>
          </p:nvGrpSpPr>
          <p:grpSpPr>
            <a:xfrm>
              <a:off x="7008368" y="1354882"/>
              <a:ext cx="720000" cy="15913768"/>
              <a:chOff x="366746" y="1332360"/>
              <a:chExt cx="720000" cy="15913768"/>
            </a:xfrm>
          </p:grpSpPr>
          <p:sp>
            <p:nvSpPr>
              <p:cNvPr id="343" name="Ellipse 342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44" name="Ellipse 343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45" name="Ellipse 344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46" name="Ellipse 345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47" name="Ellipse 346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48" name="Ellipse 347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49" name="Ellipse 348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50" name="Ellipse 349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51" name="Ellipse 350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52" name="Ellipse 351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53" name="Ellipse 352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54" name="Ellipse 353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55" name="Ellipse 354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56" name="Ellipse 355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57" name="Ellipse 356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58" name="Ellipse 357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59" name="Ellipse 358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60" name="Ellipse 359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61" name="Ellipse 360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62" name="Ellipse 361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363" name="Gruppieren 362"/>
            <p:cNvGrpSpPr/>
            <p:nvPr/>
          </p:nvGrpSpPr>
          <p:grpSpPr>
            <a:xfrm>
              <a:off x="7941050" y="1354882"/>
              <a:ext cx="720000" cy="15913768"/>
              <a:chOff x="366746" y="1332360"/>
              <a:chExt cx="720000" cy="15913768"/>
            </a:xfrm>
          </p:grpSpPr>
          <p:sp>
            <p:nvSpPr>
              <p:cNvPr id="364" name="Ellipse 363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65" name="Ellipse 364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66" name="Ellipse 365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67" name="Ellipse 366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68" name="Ellipse 367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69" name="Ellipse 368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70" name="Ellipse 369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71" name="Ellipse 370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72" name="Ellipse 371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73" name="Ellipse 372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74" name="Ellipse 373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75" name="Ellipse 374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76" name="Ellipse 375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77" name="Ellipse 376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78" name="Ellipse 377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79" name="Ellipse 378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80" name="Ellipse 379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81" name="Ellipse 380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82" name="Ellipse 381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83" name="Ellipse 382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384" name="Gruppieren 383"/>
            <p:cNvGrpSpPr/>
            <p:nvPr/>
          </p:nvGrpSpPr>
          <p:grpSpPr>
            <a:xfrm>
              <a:off x="8873732" y="1354882"/>
              <a:ext cx="720000" cy="15913768"/>
              <a:chOff x="366746" y="1332360"/>
              <a:chExt cx="720000" cy="15913768"/>
            </a:xfrm>
          </p:grpSpPr>
          <p:sp>
            <p:nvSpPr>
              <p:cNvPr id="385" name="Ellipse 384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86" name="Ellipse 385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87" name="Ellipse 386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88" name="Ellipse 387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89" name="Ellipse 388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90" name="Ellipse 389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91" name="Ellipse 390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92" name="Ellipse 391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93" name="Ellipse 392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94" name="Ellipse 393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95" name="Ellipse 394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96" name="Ellipse 395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97" name="Ellipse 396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98" name="Ellipse 397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99" name="Ellipse 398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00" name="Ellipse 399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01" name="Ellipse 400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02" name="Ellipse 401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03" name="Ellipse 402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04" name="Ellipse 403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405" name="Gruppieren 404"/>
            <p:cNvGrpSpPr/>
            <p:nvPr/>
          </p:nvGrpSpPr>
          <p:grpSpPr>
            <a:xfrm>
              <a:off x="9806414" y="1354882"/>
              <a:ext cx="720000" cy="15913768"/>
              <a:chOff x="366746" y="1332360"/>
              <a:chExt cx="720000" cy="15913768"/>
            </a:xfrm>
          </p:grpSpPr>
          <p:sp>
            <p:nvSpPr>
              <p:cNvPr id="406" name="Ellipse 405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07" name="Ellipse 406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08" name="Ellipse 407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09" name="Ellipse 408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10" name="Ellipse 409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11" name="Ellipse 410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12" name="Ellipse 411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13" name="Ellipse 412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14" name="Ellipse 413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15" name="Ellipse 414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16" name="Ellipse 415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17" name="Ellipse 416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18" name="Ellipse 417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19" name="Ellipse 418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20" name="Ellipse 419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21" name="Ellipse 420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22" name="Ellipse 421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23" name="Ellipse 422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24" name="Ellipse 423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25" name="Ellipse 424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426" name="Gruppieren 425"/>
            <p:cNvGrpSpPr/>
            <p:nvPr/>
          </p:nvGrpSpPr>
          <p:grpSpPr>
            <a:xfrm>
              <a:off x="10739096" y="1354882"/>
              <a:ext cx="720000" cy="15913768"/>
              <a:chOff x="366746" y="1332360"/>
              <a:chExt cx="720000" cy="15913768"/>
            </a:xfrm>
          </p:grpSpPr>
          <p:sp>
            <p:nvSpPr>
              <p:cNvPr id="427" name="Ellipse 426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28" name="Ellipse 427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29" name="Ellipse 428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30" name="Ellipse 429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31" name="Ellipse 430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32" name="Ellipse 431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33" name="Ellipse 432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34" name="Ellipse 433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35" name="Ellipse 434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36" name="Ellipse 435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37" name="Ellipse 436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38" name="Ellipse 437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39" name="Ellipse 438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40" name="Ellipse 439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41" name="Ellipse 440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42" name="Ellipse 441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43" name="Ellipse 442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44" name="Ellipse 443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45" name="Ellipse 444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46" name="Ellipse 445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447" name="Gruppieren 446"/>
            <p:cNvGrpSpPr/>
            <p:nvPr/>
          </p:nvGrpSpPr>
          <p:grpSpPr>
            <a:xfrm>
              <a:off x="11671778" y="1354882"/>
              <a:ext cx="720000" cy="15913768"/>
              <a:chOff x="366746" y="1332360"/>
              <a:chExt cx="720000" cy="15913768"/>
            </a:xfrm>
          </p:grpSpPr>
          <p:sp>
            <p:nvSpPr>
              <p:cNvPr id="448" name="Ellipse 447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49" name="Ellipse 448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50" name="Ellipse 449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51" name="Ellipse 450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52" name="Ellipse 451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53" name="Ellipse 452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54" name="Ellipse 453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55" name="Ellipse 454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56" name="Ellipse 455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57" name="Ellipse 456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58" name="Ellipse 457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59" name="Ellipse 458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60" name="Ellipse 459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61" name="Ellipse 460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62" name="Ellipse 461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63" name="Ellipse 462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64" name="Ellipse 463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65" name="Ellipse 464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66" name="Ellipse 465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67" name="Ellipse 466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468" name="Gruppieren 467"/>
            <p:cNvGrpSpPr/>
            <p:nvPr/>
          </p:nvGrpSpPr>
          <p:grpSpPr>
            <a:xfrm>
              <a:off x="12604460" y="1354882"/>
              <a:ext cx="720000" cy="15913768"/>
              <a:chOff x="366746" y="1332360"/>
              <a:chExt cx="720000" cy="15913768"/>
            </a:xfrm>
          </p:grpSpPr>
          <p:sp>
            <p:nvSpPr>
              <p:cNvPr id="469" name="Ellipse 468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70" name="Ellipse 469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71" name="Ellipse 470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72" name="Ellipse 471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73" name="Ellipse 472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74" name="Ellipse 473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75" name="Ellipse 474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76" name="Ellipse 475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77" name="Ellipse 476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78" name="Ellipse 477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79" name="Ellipse 478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80" name="Ellipse 479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81" name="Ellipse 480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82" name="Ellipse 481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83" name="Ellipse 482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84" name="Ellipse 483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85" name="Ellipse 484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86" name="Ellipse 485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87" name="Ellipse 486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88" name="Ellipse 487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489" name="Gruppieren 488"/>
            <p:cNvGrpSpPr/>
            <p:nvPr/>
          </p:nvGrpSpPr>
          <p:grpSpPr>
            <a:xfrm>
              <a:off x="13537142" y="1354882"/>
              <a:ext cx="720000" cy="15913768"/>
              <a:chOff x="366746" y="1332360"/>
              <a:chExt cx="720000" cy="15913768"/>
            </a:xfrm>
          </p:grpSpPr>
          <p:sp>
            <p:nvSpPr>
              <p:cNvPr id="490" name="Ellipse 489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91" name="Ellipse 490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92" name="Ellipse 491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93" name="Ellipse 492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94" name="Ellipse 493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95" name="Ellipse 494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96" name="Ellipse 495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97" name="Ellipse 496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98" name="Ellipse 497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99" name="Ellipse 498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00" name="Ellipse 499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01" name="Ellipse 500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02" name="Ellipse 501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03" name="Ellipse 502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04" name="Ellipse 503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05" name="Ellipse 504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06" name="Ellipse 505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07" name="Ellipse 506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08" name="Ellipse 507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09" name="Ellipse 508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510" name="Gruppieren 509"/>
            <p:cNvGrpSpPr/>
            <p:nvPr/>
          </p:nvGrpSpPr>
          <p:grpSpPr>
            <a:xfrm>
              <a:off x="14469824" y="1354882"/>
              <a:ext cx="720000" cy="15913768"/>
              <a:chOff x="366746" y="1332360"/>
              <a:chExt cx="720000" cy="15913768"/>
            </a:xfrm>
          </p:grpSpPr>
          <p:sp>
            <p:nvSpPr>
              <p:cNvPr id="511" name="Ellipse 510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12" name="Ellipse 511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13" name="Ellipse 512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14" name="Ellipse 513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15" name="Ellipse 514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16" name="Ellipse 515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17" name="Ellipse 516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18" name="Ellipse 517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19" name="Ellipse 518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20" name="Ellipse 519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21" name="Ellipse 520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22" name="Ellipse 521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23" name="Ellipse 522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24" name="Ellipse 523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25" name="Ellipse 524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26" name="Ellipse 525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27" name="Ellipse 526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28" name="Ellipse 527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29" name="Ellipse 528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30" name="Ellipse 529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531" name="Gruppieren 530"/>
            <p:cNvGrpSpPr/>
            <p:nvPr/>
          </p:nvGrpSpPr>
          <p:grpSpPr>
            <a:xfrm>
              <a:off x="15402506" y="1354882"/>
              <a:ext cx="720000" cy="15913768"/>
              <a:chOff x="366746" y="1332360"/>
              <a:chExt cx="720000" cy="15913768"/>
            </a:xfrm>
          </p:grpSpPr>
          <p:sp>
            <p:nvSpPr>
              <p:cNvPr id="532" name="Ellipse 531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33" name="Ellipse 532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34" name="Ellipse 533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35" name="Ellipse 534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36" name="Ellipse 535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37" name="Ellipse 536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38" name="Ellipse 537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39" name="Ellipse 538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40" name="Ellipse 539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41" name="Ellipse 540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42" name="Ellipse 541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43" name="Ellipse 542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44" name="Ellipse 543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45" name="Ellipse 544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46" name="Ellipse 545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47" name="Ellipse 546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48" name="Ellipse 547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49" name="Ellipse 548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50" name="Ellipse 549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51" name="Ellipse 550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552" name="Gruppieren 551"/>
            <p:cNvGrpSpPr/>
            <p:nvPr/>
          </p:nvGrpSpPr>
          <p:grpSpPr>
            <a:xfrm>
              <a:off x="16335188" y="1354882"/>
              <a:ext cx="720000" cy="15913768"/>
              <a:chOff x="366746" y="1332360"/>
              <a:chExt cx="720000" cy="15913768"/>
            </a:xfrm>
          </p:grpSpPr>
          <p:sp>
            <p:nvSpPr>
              <p:cNvPr id="553" name="Ellipse 552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54" name="Ellipse 553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55" name="Ellipse 554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56" name="Ellipse 555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57" name="Ellipse 556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58" name="Ellipse 557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59" name="Ellipse 558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60" name="Ellipse 559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61" name="Ellipse 560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62" name="Ellipse 561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63" name="Ellipse 562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64" name="Ellipse 563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65" name="Ellipse 564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66" name="Ellipse 565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67" name="Ellipse 566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68" name="Ellipse 567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69" name="Ellipse 568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70" name="Ellipse 569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71" name="Ellipse 570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72" name="Ellipse 571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573" name="Gruppieren 572"/>
            <p:cNvGrpSpPr/>
            <p:nvPr/>
          </p:nvGrpSpPr>
          <p:grpSpPr>
            <a:xfrm>
              <a:off x="17267870" y="1354882"/>
              <a:ext cx="720000" cy="15913768"/>
              <a:chOff x="366746" y="1332360"/>
              <a:chExt cx="720000" cy="15913768"/>
            </a:xfrm>
          </p:grpSpPr>
          <p:sp>
            <p:nvSpPr>
              <p:cNvPr id="574" name="Ellipse 573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75" name="Ellipse 574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76" name="Ellipse 575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77" name="Ellipse 576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78" name="Ellipse 577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79" name="Ellipse 578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80" name="Ellipse 579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81" name="Ellipse 580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82" name="Ellipse 581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83" name="Ellipse 582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84" name="Ellipse 583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85" name="Ellipse 584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86" name="Ellipse 585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87" name="Ellipse 586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88" name="Ellipse 587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89" name="Ellipse 588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90" name="Ellipse 589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91" name="Ellipse 590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92" name="Ellipse 591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93" name="Ellipse 592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594" name="Gruppieren 593"/>
            <p:cNvGrpSpPr/>
            <p:nvPr/>
          </p:nvGrpSpPr>
          <p:grpSpPr>
            <a:xfrm>
              <a:off x="18200552" y="1354882"/>
              <a:ext cx="720000" cy="15913768"/>
              <a:chOff x="366746" y="1332360"/>
              <a:chExt cx="720000" cy="15913768"/>
            </a:xfrm>
          </p:grpSpPr>
          <p:sp>
            <p:nvSpPr>
              <p:cNvPr id="595" name="Ellipse 594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96" name="Ellipse 595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97" name="Ellipse 596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98" name="Ellipse 597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99" name="Ellipse 598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00" name="Ellipse 599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01" name="Ellipse 600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02" name="Ellipse 601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03" name="Ellipse 602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04" name="Ellipse 603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05" name="Ellipse 604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06" name="Ellipse 605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07" name="Ellipse 606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08" name="Ellipse 607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09" name="Ellipse 608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10" name="Ellipse 609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11" name="Ellipse 610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12" name="Ellipse 611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13" name="Ellipse 612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14" name="Ellipse 613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615" name="Gruppieren 614"/>
            <p:cNvGrpSpPr/>
            <p:nvPr/>
          </p:nvGrpSpPr>
          <p:grpSpPr>
            <a:xfrm>
              <a:off x="19133234" y="1354882"/>
              <a:ext cx="720000" cy="15913768"/>
              <a:chOff x="366746" y="1332360"/>
              <a:chExt cx="720000" cy="15913768"/>
            </a:xfrm>
          </p:grpSpPr>
          <p:sp>
            <p:nvSpPr>
              <p:cNvPr id="616" name="Ellipse 615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17" name="Ellipse 616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18" name="Ellipse 617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19" name="Ellipse 618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20" name="Ellipse 619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21" name="Ellipse 620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22" name="Ellipse 621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23" name="Ellipse 622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24" name="Ellipse 623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25" name="Ellipse 624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26" name="Ellipse 625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27" name="Ellipse 626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28" name="Ellipse 627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29" name="Ellipse 628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30" name="Ellipse 629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31" name="Ellipse 630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32" name="Ellipse 631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33" name="Ellipse 632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34" name="Ellipse 633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35" name="Ellipse 634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636" name="Gruppieren 635"/>
            <p:cNvGrpSpPr/>
            <p:nvPr/>
          </p:nvGrpSpPr>
          <p:grpSpPr>
            <a:xfrm>
              <a:off x="20065916" y="1354882"/>
              <a:ext cx="720000" cy="15913768"/>
              <a:chOff x="366746" y="1332360"/>
              <a:chExt cx="720000" cy="15913768"/>
            </a:xfrm>
          </p:grpSpPr>
          <p:sp>
            <p:nvSpPr>
              <p:cNvPr id="637" name="Ellipse 636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38" name="Ellipse 637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39" name="Ellipse 638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40" name="Ellipse 639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41" name="Ellipse 640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42" name="Ellipse 641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43" name="Ellipse 642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44" name="Ellipse 643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45" name="Ellipse 644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46" name="Ellipse 645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47" name="Ellipse 646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48" name="Ellipse 647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49" name="Ellipse 648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50" name="Ellipse 649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51" name="Ellipse 650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52" name="Ellipse 651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53" name="Ellipse 652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54" name="Ellipse 653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55" name="Ellipse 654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56" name="Ellipse 655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657" name="Gruppieren 656"/>
            <p:cNvGrpSpPr/>
            <p:nvPr/>
          </p:nvGrpSpPr>
          <p:grpSpPr>
            <a:xfrm>
              <a:off x="20998598" y="1354882"/>
              <a:ext cx="720000" cy="15913768"/>
              <a:chOff x="366746" y="1332360"/>
              <a:chExt cx="720000" cy="15913768"/>
            </a:xfrm>
          </p:grpSpPr>
          <p:sp>
            <p:nvSpPr>
              <p:cNvPr id="658" name="Ellipse 657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59" name="Ellipse 658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60" name="Ellipse 659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61" name="Ellipse 660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62" name="Ellipse 661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63" name="Ellipse 662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64" name="Ellipse 663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65" name="Ellipse 664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66" name="Ellipse 665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67" name="Ellipse 666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68" name="Ellipse 667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69" name="Ellipse 668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70" name="Ellipse 669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71" name="Ellipse 670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72" name="Ellipse 671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73" name="Ellipse 672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74" name="Ellipse 673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75" name="Ellipse 674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76" name="Ellipse 675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77" name="Ellipse 676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678" name="Gruppieren 677"/>
            <p:cNvGrpSpPr/>
            <p:nvPr/>
          </p:nvGrpSpPr>
          <p:grpSpPr>
            <a:xfrm>
              <a:off x="21931280" y="1354882"/>
              <a:ext cx="720000" cy="15913768"/>
              <a:chOff x="366746" y="1332360"/>
              <a:chExt cx="720000" cy="15913768"/>
            </a:xfrm>
          </p:grpSpPr>
          <p:sp>
            <p:nvSpPr>
              <p:cNvPr id="679" name="Ellipse 678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80" name="Ellipse 679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81" name="Ellipse 680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82" name="Ellipse 681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83" name="Ellipse 682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84" name="Ellipse 683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85" name="Ellipse 684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86" name="Ellipse 685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87" name="Ellipse 686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88" name="Ellipse 687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89" name="Ellipse 688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90" name="Ellipse 689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91" name="Ellipse 690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92" name="Ellipse 691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93" name="Ellipse 692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94" name="Ellipse 693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95" name="Ellipse 694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96" name="Ellipse 695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97" name="Ellipse 696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98" name="Ellipse 697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699" name="Gruppieren 698"/>
            <p:cNvGrpSpPr/>
            <p:nvPr/>
          </p:nvGrpSpPr>
          <p:grpSpPr>
            <a:xfrm>
              <a:off x="22863962" y="1354882"/>
              <a:ext cx="720000" cy="15913768"/>
              <a:chOff x="366746" y="1332360"/>
              <a:chExt cx="720000" cy="15913768"/>
            </a:xfrm>
          </p:grpSpPr>
          <p:sp>
            <p:nvSpPr>
              <p:cNvPr id="700" name="Ellipse 699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01" name="Ellipse 700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02" name="Ellipse 701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03" name="Ellipse 702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04" name="Ellipse 703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05" name="Ellipse 704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06" name="Ellipse 705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07" name="Ellipse 706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08" name="Ellipse 707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09" name="Ellipse 708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10" name="Ellipse 709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11" name="Ellipse 710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12" name="Ellipse 711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13" name="Ellipse 712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14" name="Ellipse 713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15" name="Ellipse 714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16" name="Ellipse 715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17" name="Ellipse 716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18" name="Ellipse 717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19" name="Ellipse 718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720" name="Gruppieren 719"/>
            <p:cNvGrpSpPr/>
            <p:nvPr/>
          </p:nvGrpSpPr>
          <p:grpSpPr>
            <a:xfrm>
              <a:off x="23796644" y="1354882"/>
              <a:ext cx="720000" cy="15913768"/>
              <a:chOff x="366746" y="1332360"/>
              <a:chExt cx="720000" cy="15913768"/>
            </a:xfrm>
          </p:grpSpPr>
          <p:sp>
            <p:nvSpPr>
              <p:cNvPr id="721" name="Ellipse 720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22" name="Ellipse 721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23" name="Ellipse 722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24" name="Ellipse 723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25" name="Ellipse 724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26" name="Ellipse 725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27" name="Ellipse 726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28" name="Ellipse 727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29" name="Ellipse 728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30" name="Ellipse 729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31" name="Ellipse 730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32" name="Ellipse 731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33" name="Ellipse 732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34" name="Ellipse 733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35" name="Ellipse 734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36" name="Ellipse 735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37" name="Ellipse 736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38" name="Ellipse 737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39" name="Ellipse 738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40" name="Ellipse 739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741" name="Gruppieren 740"/>
            <p:cNvGrpSpPr/>
            <p:nvPr/>
          </p:nvGrpSpPr>
          <p:grpSpPr>
            <a:xfrm>
              <a:off x="24729326" y="1354882"/>
              <a:ext cx="720000" cy="15913768"/>
              <a:chOff x="366746" y="1332360"/>
              <a:chExt cx="720000" cy="15913768"/>
            </a:xfrm>
          </p:grpSpPr>
          <p:sp>
            <p:nvSpPr>
              <p:cNvPr id="742" name="Ellipse 741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43" name="Ellipse 742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44" name="Ellipse 743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45" name="Ellipse 744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46" name="Ellipse 745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47" name="Ellipse 746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48" name="Ellipse 747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49" name="Ellipse 748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50" name="Ellipse 749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51" name="Ellipse 750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52" name="Ellipse 751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53" name="Ellipse 752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54" name="Ellipse 753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55" name="Ellipse 754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56" name="Ellipse 755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57" name="Ellipse 756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58" name="Ellipse 757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59" name="Ellipse 758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60" name="Ellipse 759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61" name="Ellipse 760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867" name="Gruppieren 866"/>
            <p:cNvGrpSpPr/>
            <p:nvPr/>
          </p:nvGrpSpPr>
          <p:grpSpPr>
            <a:xfrm>
              <a:off x="25662008" y="1354882"/>
              <a:ext cx="720000" cy="15913768"/>
              <a:chOff x="366746" y="1332360"/>
              <a:chExt cx="720000" cy="15913768"/>
            </a:xfrm>
          </p:grpSpPr>
          <p:sp>
            <p:nvSpPr>
              <p:cNvPr id="868" name="Ellipse 867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69" name="Ellipse 868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70" name="Ellipse 869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71" name="Ellipse 870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72" name="Ellipse 871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73" name="Ellipse 872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74" name="Ellipse 873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75" name="Ellipse 874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76" name="Ellipse 875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77" name="Ellipse 876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78" name="Ellipse 877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79" name="Ellipse 878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80" name="Ellipse 879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81" name="Ellipse 880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82" name="Ellipse 881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83" name="Ellipse 882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84" name="Ellipse 883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85" name="Ellipse 884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86" name="Ellipse 885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87" name="Ellipse 886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888" name="Gruppieren 887"/>
            <p:cNvGrpSpPr/>
            <p:nvPr/>
          </p:nvGrpSpPr>
          <p:grpSpPr>
            <a:xfrm>
              <a:off x="26594690" y="1354882"/>
              <a:ext cx="720000" cy="15913768"/>
              <a:chOff x="366746" y="1332360"/>
              <a:chExt cx="720000" cy="15913768"/>
            </a:xfrm>
          </p:grpSpPr>
          <p:sp>
            <p:nvSpPr>
              <p:cNvPr id="889" name="Ellipse 888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90" name="Ellipse 889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91" name="Ellipse 890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92" name="Ellipse 891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93" name="Ellipse 892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94" name="Ellipse 893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95" name="Ellipse 894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96" name="Ellipse 895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97" name="Ellipse 896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98" name="Ellipse 897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99" name="Ellipse 898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00" name="Ellipse 899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01" name="Ellipse 900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02" name="Ellipse 901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03" name="Ellipse 902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04" name="Ellipse 903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05" name="Ellipse 904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06" name="Ellipse 905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07" name="Ellipse 906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08" name="Ellipse 907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909" name="Gruppieren 908"/>
            <p:cNvGrpSpPr/>
            <p:nvPr/>
          </p:nvGrpSpPr>
          <p:grpSpPr>
            <a:xfrm>
              <a:off x="27527372" y="1354882"/>
              <a:ext cx="720000" cy="15913768"/>
              <a:chOff x="366746" y="1332360"/>
              <a:chExt cx="720000" cy="15913768"/>
            </a:xfrm>
          </p:grpSpPr>
          <p:sp>
            <p:nvSpPr>
              <p:cNvPr id="910" name="Ellipse 909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11" name="Ellipse 910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12" name="Ellipse 911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13" name="Ellipse 912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14" name="Ellipse 913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15" name="Ellipse 914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16" name="Ellipse 915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17" name="Ellipse 916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18" name="Ellipse 917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19" name="Ellipse 918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20" name="Ellipse 919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21" name="Ellipse 920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22" name="Ellipse 921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23" name="Ellipse 922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24" name="Ellipse 923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25" name="Ellipse 924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26" name="Ellipse 925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27" name="Ellipse 926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28" name="Ellipse 927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29" name="Ellipse 928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930" name="Gruppieren 929"/>
            <p:cNvGrpSpPr/>
            <p:nvPr/>
          </p:nvGrpSpPr>
          <p:grpSpPr>
            <a:xfrm>
              <a:off x="28460054" y="1354882"/>
              <a:ext cx="720000" cy="15913768"/>
              <a:chOff x="366746" y="1332360"/>
              <a:chExt cx="720000" cy="15913768"/>
            </a:xfrm>
          </p:grpSpPr>
          <p:sp>
            <p:nvSpPr>
              <p:cNvPr id="931" name="Ellipse 930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32" name="Ellipse 931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33" name="Ellipse 932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34" name="Ellipse 933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35" name="Ellipse 934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36" name="Ellipse 935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37" name="Ellipse 936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38" name="Ellipse 937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39" name="Ellipse 938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40" name="Ellipse 939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41" name="Ellipse 940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42" name="Ellipse 941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43" name="Ellipse 942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44" name="Ellipse 943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45" name="Ellipse 944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46" name="Ellipse 945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47" name="Ellipse 946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48" name="Ellipse 947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49" name="Ellipse 948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50" name="Ellipse 949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951" name="Gruppieren 950"/>
            <p:cNvGrpSpPr/>
            <p:nvPr/>
          </p:nvGrpSpPr>
          <p:grpSpPr>
            <a:xfrm>
              <a:off x="29392746" y="1354882"/>
              <a:ext cx="720000" cy="15913768"/>
              <a:chOff x="366746" y="1332360"/>
              <a:chExt cx="720000" cy="15913768"/>
            </a:xfrm>
          </p:grpSpPr>
          <p:sp>
            <p:nvSpPr>
              <p:cNvPr id="952" name="Ellipse 951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53" name="Ellipse 952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54" name="Ellipse 953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55" name="Ellipse 954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56" name="Ellipse 955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57" name="Ellipse 956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58" name="Ellipse 957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59" name="Ellipse 958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60" name="Ellipse 959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61" name="Ellipse 960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62" name="Ellipse 961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63" name="Ellipse 962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64" name="Ellipse 963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65" name="Ellipse 964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66" name="Ellipse 965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67" name="Ellipse 966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68" name="Ellipse 967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69" name="Ellipse 968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70" name="Ellipse 969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71" name="Ellipse 970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sp>
          <p:nvSpPr>
            <p:cNvPr id="981" name="Textfeld 980"/>
            <p:cNvSpPr txBox="1"/>
            <p:nvPr/>
          </p:nvSpPr>
          <p:spPr>
            <a:xfrm>
              <a:off x="6788706" y="76171"/>
              <a:ext cx="167025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200" spc="140" dirty="0" smtClean="0">
                  <a:solidFill>
                    <a:srgbClr val="006974"/>
                  </a:solidFill>
                  <a:latin typeface="Fira Sans Black" pitchFamily="34" charset="0"/>
                </a:rPr>
                <a:t>A Chart </a:t>
              </a:r>
              <a:r>
                <a:rPr lang="de-DE" sz="7200" spc="140" dirty="0" err="1" smtClean="0">
                  <a:solidFill>
                    <a:srgbClr val="006974"/>
                  </a:solidFill>
                  <a:latin typeface="Fira Sans Black" pitchFamily="34" charset="0"/>
                </a:rPr>
                <a:t>of</a:t>
              </a:r>
              <a:r>
                <a:rPr lang="de-DE" sz="7200" spc="140" dirty="0" smtClean="0">
                  <a:solidFill>
                    <a:srgbClr val="006974"/>
                  </a:solidFill>
                  <a:latin typeface="Fira Sans Black" pitchFamily="34" charset="0"/>
                </a:rPr>
                <a:t> Charts</a:t>
              </a:r>
              <a:endParaRPr lang="de-DE" sz="7200" spc="140" dirty="0">
                <a:solidFill>
                  <a:srgbClr val="006974"/>
                </a:solidFill>
                <a:latin typeface="Fira Sans Black" pitchFamily="34" charset="0"/>
              </a:endParaRPr>
            </a:p>
          </p:txBody>
        </p:sp>
      </p:grpSp>
      <p:sp>
        <p:nvSpPr>
          <p:cNvPr id="982" name="Textfeld 981"/>
          <p:cNvSpPr txBox="1"/>
          <p:nvPr/>
        </p:nvSpPr>
        <p:spPr>
          <a:xfrm>
            <a:off x="102949" y="20799920"/>
            <a:ext cx="1566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Idea</a:t>
            </a:r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 </a:t>
            </a:r>
            <a:r>
              <a:rPr lang="de-DE" sz="1200" b="1" dirty="0" err="1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and</a:t>
            </a:r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 design </a:t>
            </a:r>
            <a:r>
              <a:rPr lang="de-DE" sz="1200" b="1" dirty="0" err="1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by</a:t>
            </a:r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 Cédric Scherer</a:t>
            </a:r>
          </a:p>
          <a:p>
            <a:r>
              <a:rPr lang="de-DE" sz="1200" b="1" dirty="0" err="1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Pictograms</a:t>
            </a:r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 </a:t>
            </a:r>
            <a:r>
              <a:rPr lang="de-DE" sz="1200" b="1" dirty="0" err="1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taken</a:t>
            </a:r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 </a:t>
            </a:r>
            <a:r>
              <a:rPr lang="de-DE" sz="1200" b="1" dirty="0" err="1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from</a:t>
            </a:r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 www.visualizationuniverse.com, </a:t>
            </a:r>
            <a:r>
              <a:rPr lang="de-DE" sz="1200" b="1" dirty="0" err="1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created</a:t>
            </a:r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 </a:t>
            </a:r>
            <a:r>
              <a:rPr lang="de-DE" sz="1200" b="1" dirty="0" err="1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by</a:t>
            </a:r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Anna Vital,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Mark Vital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and Alexander </a:t>
            </a:r>
            <a:r>
              <a:rPr lang="en-US" sz="1200" b="1" dirty="0" err="1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Vushkan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 with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the assistance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of the Google News Lab: 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Simon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Rogers and Alberto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Cairo for art </a:t>
            </a:r>
            <a:r>
              <a:rPr lang="en-US" sz="1200" b="1" dirty="0" err="1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direciton</a:t>
            </a:r>
            <a:endParaRPr lang="de-DE" sz="1200" b="1" dirty="0">
              <a:solidFill>
                <a:schemeClr val="bg1">
                  <a:lumMod val="50000"/>
                </a:schemeClr>
              </a:solidFill>
              <a:latin typeface="Fira Sans Extra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212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Benutzerdefiniert</PresentationFormat>
  <Paragraphs>41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Cédric Scherer</dc:creator>
  <cp:lastModifiedBy>Cédric Scherer</cp:lastModifiedBy>
  <cp:revision>32</cp:revision>
  <dcterms:created xsi:type="dcterms:W3CDTF">2019-09-11T16:00:28Z</dcterms:created>
  <dcterms:modified xsi:type="dcterms:W3CDTF">2019-10-08T07:59:44Z</dcterms:modified>
</cp:coreProperties>
</file>