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Montserrat"/>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Montserrat-italic.fntdata"/><Relationship Id="rId6" Type="http://schemas.openxmlformats.org/officeDocument/2006/relationships/slide" Target="slides/slide1.xml"/><Relationship Id="rId18"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6eaa1bafd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6eaa1bafd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cd539461a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cd539461a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6eaa1baf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6eaa1baf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6eaa1bafd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6eaa1bafd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cd017becc4_3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cd017becc4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cd017becc4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cd017becc4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6eaa1bafd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6eaa1bafd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K-means clustering is an algorithm that enables data segmentation into K distinct, non-overlapping clusters based on the features of the data points. It is an essential tool in data analysis, helping to reveal natural groupings, patterns, and insights from raw data.</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Initialization: Starts by selecting K points as initial centroids randomly or based on a heuristic.</a:t>
            </a:r>
            <a:endParaRPr/>
          </a:p>
          <a:p>
            <a:pPr indent="-298450" lvl="0" marL="457200" rtl="0" algn="l">
              <a:spcBef>
                <a:spcPts val="0"/>
              </a:spcBef>
              <a:spcAft>
                <a:spcPts val="0"/>
              </a:spcAft>
              <a:buSzPts val="1100"/>
              <a:buChar char="●"/>
            </a:pPr>
            <a:r>
              <a:rPr lang="en"/>
              <a:t>Assignment: Each data point is assigned to its nearest centroid, based on the Euclidean distance. This step forms K preliminary clusters.</a:t>
            </a:r>
            <a:endParaRPr/>
          </a:p>
          <a:p>
            <a:pPr indent="-298450" lvl="0" marL="457200" rtl="0" algn="l">
              <a:spcBef>
                <a:spcPts val="0"/>
              </a:spcBef>
              <a:spcAft>
                <a:spcPts val="0"/>
              </a:spcAft>
              <a:buSzPts val="1100"/>
              <a:buChar char="●"/>
            </a:pPr>
            <a:r>
              <a:rPr lang="en"/>
              <a:t>Update: The centroid of each cluster is recalculated as the mean of all points assigned to the cluster. This helps in refining the cluster.</a:t>
            </a:r>
            <a:endParaRPr/>
          </a:p>
          <a:p>
            <a:pPr indent="-298450" lvl="0" marL="457200" rtl="0" algn="l">
              <a:spcBef>
                <a:spcPts val="0"/>
              </a:spcBef>
              <a:spcAft>
                <a:spcPts val="0"/>
              </a:spcAft>
              <a:buSzPts val="1100"/>
              <a:buChar char="●"/>
            </a:pPr>
            <a:r>
              <a:rPr lang="en"/>
              <a:t>Convergence: Steps of assignment and update are repeated iteratively until the centroids no longer change, indicating that the clusters are as consistent as possible.</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6eaa1bafd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6eaa1bafd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6eaa1bafd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6eaa1bafd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cd3c38aae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cd3c38aae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geeksforgeeks.org/understanding-one-class-support-vector-machin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rive.google.com/file/d/16t7iYW5-2zZkP5BAmSuM-1f9s676kXSW/view?usp=share_link" TargetMode="Externa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34355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Unveiling Phishing Patterns through Machine Learning</a:t>
            </a:r>
            <a:endParaRPr/>
          </a:p>
        </p:txBody>
      </p:sp>
      <p:sp>
        <p:nvSpPr>
          <p:cNvPr id="135" name="Google Shape;135;p13"/>
          <p:cNvSpPr txBox="1"/>
          <p:nvPr>
            <p:ph idx="1" type="subTitle"/>
          </p:nvPr>
        </p:nvSpPr>
        <p:spPr>
          <a:xfrm>
            <a:off x="5083950" y="3168625"/>
            <a:ext cx="3782400" cy="204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Paulina Gonzalez (V01045753)</a:t>
            </a:r>
            <a:endParaRPr/>
          </a:p>
          <a:p>
            <a:pPr indent="0" lvl="0" marL="0" rtl="0" algn="l">
              <a:spcBef>
                <a:spcPts val="0"/>
              </a:spcBef>
              <a:spcAft>
                <a:spcPts val="0"/>
              </a:spcAft>
              <a:buNone/>
            </a:pPr>
            <a:r>
              <a:rPr lang="en"/>
              <a:t>Jharna kumari (V01046956)</a:t>
            </a:r>
            <a:endParaRPr/>
          </a:p>
          <a:p>
            <a:pPr indent="0" lvl="0" marL="0" rtl="0" algn="l">
              <a:spcBef>
                <a:spcPts val="0"/>
              </a:spcBef>
              <a:spcAft>
                <a:spcPts val="0"/>
              </a:spcAft>
              <a:buNone/>
            </a:pPr>
            <a:r>
              <a:rPr lang="en"/>
              <a:t>Jheel Chirag Shah (V01033440)</a:t>
            </a:r>
            <a:endParaRPr/>
          </a:p>
          <a:p>
            <a:pPr indent="0" lvl="0" marL="0" rtl="0" algn="l">
              <a:spcBef>
                <a:spcPts val="0"/>
              </a:spcBef>
              <a:spcAft>
                <a:spcPts val="0"/>
              </a:spcAft>
              <a:buNone/>
            </a:pPr>
            <a:r>
              <a:rPr lang="en"/>
              <a:t>Adel Agha (V01046273)</a:t>
            </a:r>
            <a:endParaRPr/>
          </a:p>
          <a:p>
            <a:pPr indent="0" lvl="0" marL="0" rtl="0" algn="l">
              <a:spcBef>
                <a:spcPts val="0"/>
              </a:spcBef>
              <a:spcAft>
                <a:spcPts val="0"/>
              </a:spcAft>
              <a:buNone/>
            </a:pPr>
            <a:r>
              <a:rPr lang="en"/>
              <a:t>Birva Patel (V01046694)</a:t>
            </a:r>
            <a:endParaRPr/>
          </a:p>
          <a:p>
            <a:pPr indent="0" lvl="0" marL="0" rtl="0" algn="l">
              <a:spcBef>
                <a:spcPts val="0"/>
              </a:spcBef>
              <a:spcAft>
                <a:spcPts val="0"/>
              </a:spcAft>
              <a:buNone/>
            </a:pPr>
            <a:r>
              <a:rPr lang="en"/>
              <a:t>Bilel Matmti (V00947293)</a:t>
            </a:r>
            <a:endParaRPr/>
          </a:p>
          <a:p>
            <a:pPr indent="0" lvl="0" marL="0" rtl="0" algn="l">
              <a:spcBef>
                <a:spcPts val="0"/>
              </a:spcBef>
              <a:spcAft>
                <a:spcPts val="0"/>
              </a:spcAft>
              <a:buNone/>
            </a:pPr>
            <a:r>
              <a:rPr lang="en"/>
              <a:t>Zixin Li (V01046098)</a:t>
            </a:r>
            <a:endParaRPr/>
          </a:p>
          <a:p>
            <a:pPr indent="0" lvl="0" marL="0" rtl="0" algn="l">
              <a:spcBef>
                <a:spcPts val="0"/>
              </a:spcBef>
              <a:spcAft>
                <a:spcPts val="0"/>
              </a:spcAft>
              <a:buNone/>
            </a:pPr>
            <a:r>
              <a:rPr lang="en"/>
              <a:t>Summer Liu (V00911652)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199" name="Google Shape;199;p22"/>
          <p:cNvSpPr txBox="1"/>
          <p:nvPr/>
        </p:nvSpPr>
        <p:spPr>
          <a:xfrm>
            <a:off x="1133400" y="1488250"/>
            <a:ext cx="6877200" cy="21858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lt1"/>
              </a:buClr>
              <a:buSzPts val="1300"/>
              <a:buFont typeface="Lato"/>
              <a:buChar char="●"/>
            </a:pPr>
            <a:r>
              <a:rPr b="1" lang="en" sz="1300">
                <a:solidFill>
                  <a:schemeClr val="lt1"/>
                </a:solidFill>
                <a:latin typeface="Lato"/>
                <a:ea typeface="Lato"/>
                <a:cs typeface="Lato"/>
                <a:sym typeface="Lato"/>
              </a:rPr>
              <a:t>Exploration: </a:t>
            </a:r>
            <a:endParaRPr b="1" sz="1300">
              <a:solidFill>
                <a:schemeClr val="lt1"/>
              </a:solidFill>
              <a:latin typeface="Lato"/>
              <a:ea typeface="Lato"/>
              <a:cs typeface="Lato"/>
              <a:sym typeface="Lato"/>
            </a:endParaRPr>
          </a:p>
          <a:p>
            <a:pPr indent="-311150" lvl="1" marL="9144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Analyzed and visualized the dataset</a:t>
            </a:r>
            <a:endParaRPr sz="1300">
              <a:solidFill>
                <a:schemeClr val="lt1"/>
              </a:solidFill>
              <a:latin typeface="Lato"/>
              <a:ea typeface="Lato"/>
              <a:cs typeface="Lato"/>
              <a:sym typeface="Lato"/>
            </a:endParaRPr>
          </a:p>
          <a:p>
            <a:pPr indent="-311150" lvl="1" marL="9144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Explored how 3 different ML </a:t>
            </a:r>
            <a:r>
              <a:rPr lang="en" sz="1300">
                <a:solidFill>
                  <a:schemeClr val="lt1"/>
                </a:solidFill>
                <a:latin typeface="Lato"/>
                <a:ea typeface="Lato"/>
                <a:cs typeface="Lato"/>
                <a:sym typeface="Lato"/>
              </a:rPr>
              <a:t>and DL techniques can help detect phishing emails Each method offers unique strengths in identifying these activities</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Char char="●"/>
            </a:pPr>
            <a:r>
              <a:rPr b="1" lang="en" sz="1300">
                <a:solidFill>
                  <a:schemeClr val="lt1"/>
                </a:solidFill>
                <a:latin typeface="Lato"/>
                <a:ea typeface="Lato"/>
                <a:cs typeface="Lato"/>
                <a:sym typeface="Lato"/>
              </a:rPr>
              <a:t>Future Work: </a:t>
            </a:r>
            <a:endParaRPr b="1" sz="1300">
              <a:solidFill>
                <a:schemeClr val="lt1"/>
              </a:solidFill>
              <a:latin typeface="Lato"/>
              <a:ea typeface="Lato"/>
              <a:cs typeface="Lato"/>
              <a:sym typeface="Lato"/>
            </a:endParaRPr>
          </a:p>
          <a:p>
            <a:pPr indent="-311150" lvl="1" marL="9144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Explore more DNN techniques </a:t>
            </a:r>
            <a:endParaRPr sz="1300">
              <a:solidFill>
                <a:schemeClr val="lt1"/>
              </a:solidFill>
              <a:latin typeface="Lato"/>
              <a:ea typeface="Lato"/>
              <a:cs typeface="Lato"/>
              <a:sym typeface="Lato"/>
            </a:endParaRPr>
          </a:p>
          <a:p>
            <a:pPr indent="-311150" lvl="1" marL="9144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Training and Implementation</a:t>
            </a:r>
            <a:endParaRPr sz="1300">
              <a:solidFill>
                <a:schemeClr val="lt1"/>
              </a:solidFill>
              <a:latin typeface="Lato"/>
              <a:ea typeface="Lato"/>
              <a:cs typeface="Lato"/>
              <a:sym typeface="Lato"/>
            </a:endParaRPr>
          </a:p>
          <a:p>
            <a:pPr indent="-311150" lvl="1" marL="9144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Variational Autoencoders(VAEs), a probabilistic model</a:t>
            </a:r>
            <a:endParaRPr sz="1300">
              <a:solidFill>
                <a:schemeClr val="lt1"/>
              </a:solidFill>
              <a:latin typeface="Lato"/>
              <a:ea typeface="Lato"/>
              <a:cs typeface="Lato"/>
              <a:sym typeface="Lato"/>
            </a:endParaRPr>
          </a:p>
          <a:p>
            <a:pPr indent="-311150" lvl="1" marL="9144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Generative Adversarial Networks (GANs) </a:t>
            </a:r>
            <a:endParaRPr sz="1300">
              <a:solidFill>
                <a:schemeClr val="lt1"/>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205" name="Google Shape;205;p23"/>
          <p:cNvSpPr txBox="1"/>
          <p:nvPr>
            <p:ph idx="1" type="body"/>
          </p:nvPr>
        </p:nvSpPr>
        <p:spPr>
          <a:xfrm>
            <a:off x="1156575" y="1391400"/>
            <a:ext cx="7512300" cy="29112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0"/>
              </a:spcAft>
              <a:buNone/>
            </a:pPr>
            <a:r>
              <a:rPr lang="en"/>
              <a:t>[1] M. Basavaraju and Dr. R. Prabhakar, “A novel method of spam mail detection using text based clustering approach,” International Journal of Computer Applications, vol. 5, no. 4, pp. 15–25, Aug. 2010. doi:10.5120/906-1283 </a:t>
            </a:r>
            <a:endParaRPr/>
          </a:p>
          <a:p>
            <a:pPr indent="0" lvl="0" marL="0" rtl="0" algn="l">
              <a:spcBef>
                <a:spcPts val="1200"/>
              </a:spcBef>
              <a:spcAft>
                <a:spcPts val="0"/>
              </a:spcAft>
              <a:buNone/>
            </a:pPr>
            <a:r>
              <a:rPr lang="en"/>
              <a:t>[2] R. Basnet, S. Mukkamala, and A. H. Sung, “Detection of phishing attacks: A machine learning approach,” Soft Computing Applications in Industry, pp. 373–383, Feb. 2008. doi:10.1007/978-3-540-77465-5_19 </a:t>
            </a:r>
            <a:endParaRPr/>
          </a:p>
          <a:p>
            <a:pPr indent="0" lvl="0" marL="0" rtl="0" algn="l">
              <a:spcBef>
                <a:spcPts val="1200"/>
              </a:spcBef>
              <a:spcAft>
                <a:spcPts val="0"/>
              </a:spcAft>
              <a:buNone/>
            </a:pPr>
            <a:r>
              <a:rPr lang="en"/>
              <a:t>[3] Altaher, A. (2017). Phishing Websites Classification using Hybrid SVM and KNN Approach. International Journal of Advanced Computer Science and Applications, 8(6). Retrieved from http://thesai.org/Publications/ViewIssue?volume=8&amp;issue=6&amp;code=IJACSA</a:t>
            </a:r>
            <a:endParaRPr/>
          </a:p>
          <a:p>
            <a:pPr indent="0" lvl="0" marL="0" rtl="0" algn="l">
              <a:spcBef>
                <a:spcPts val="1200"/>
              </a:spcBef>
              <a:spcAft>
                <a:spcPts val="0"/>
              </a:spcAft>
              <a:buNone/>
            </a:pPr>
            <a:r>
              <a:rPr lang="en"/>
              <a:t>[4] Beaman, C.P., &amp; Isah, H. (2022). Anomaly Detection in Emails using Machine Learning and Header Information. ArXiv, abs/2203.10408.</a:t>
            </a:r>
            <a:endParaRPr/>
          </a:p>
          <a:p>
            <a:pPr indent="0" lvl="0" marL="0" rtl="0" algn="l">
              <a:spcBef>
                <a:spcPts val="1200"/>
              </a:spcBef>
              <a:spcAft>
                <a:spcPts val="0"/>
              </a:spcAft>
              <a:buNone/>
            </a:pPr>
            <a:r>
              <a:rPr lang="en"/>
              <a:t>[5] GeeksforGeeks. (n.d.). Understanding One-Class Support Vector Machines. Retrieved from </a:t>
            </a:r>
            <a:r>
              <a:rPr lang="en" u="sng">
                <a:solidFill>
                  <a:schemeClr val="hlink"/>
                </a:solidFill>
                <a:hlinkClick r:id="rId3"/>
              </a:rPr>
              <a:t>https://www.geeksforgeeks.org/understanding-one-class-support-vector-machines/</a:t>
            </a:r>
            <a:endParaRPr/>
          </a:p>
          <a:p>
            <a:pPr indent="0" lvl="0" marL="0" rtl="0" algn="l">
              <a:spcBef>
                <a:spcPts val="1200"/>
              </a:spcBef>
              <a:spcAft>
                <a:spcPts val="1200"/>
              </a:spcAft>
              <a:buNone/>
            </a:pPr>
            <a:r>
              <a:rPr lang="en"/>
              <a:t>[6] Huang, G., Chen, J., &amp; Liu, L. (2023). One-Class SVM Model-Based Tunnel Personnel Safety Detection Technology. Applied Sciences, 13(3), 1734. Image retrieved from https://www.mdpi.com/applsci/applsci-13-01734/article_deploy/html/images/applsci-13-01734-g001.png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 to the Dataset</a:t>
            </a:r>
            <a:endParaRPr/>
          </a:p>
        </p:txBody>
      </p:sp>
      <p:sp>
        <p:nvSpPr>
          <p:cNvPr id="141" name="Google Shape;141;p14"/>
          <p:cNvSpPr txBox="1"/>
          <p:nvPr>
            <p:ph idx="1" type="body"/>
          </p:nvPr>
        </p:nvSpPr>
        <p:spPr>
          <a:xfrm>
            <a:off x="1049225" y="1307850"/>
            <a:ext cx="7942800" cy="2854800"/>
          </a:xfrm>
          <a:prstGeom prst="rect">
            <a:avLst/>
          </a:prstGeom>
        </p:spPr>
        <p:txBody>
          <a:bodyPr anchorCtr="0" anchor="t" bIns="91425" lIns="91425" spcFirstLastPara="1" rIns="91425" wrap="square" tIns="91425">
            <a:normAutofit/>
          </a:bodyPr>
          <a:lstStyle/>
          <a:p>
            <a:pPr indent="-311150" lvl="0" marL="457200" rtl="0" algn="just">
              <a:spcBef>
                <a:spcPts val="0"/>
              </a:spcBef>
              <a:spcAft>
                <a:spcPts val="0"/>
              </a:spcAft>
              <a:buSzPts val="1300"/>
              <a:buChar char="●"/>
            </a:pPr>
            <a:r>
              <a:rPr lang="en"/>
              <a:t>The dataset contains 2,576 entries with four columns, each representing a message</a:t>
            </a:r>
            <a:endParaRPr/>
          </a:p>
          <a:p>
            <a:pPr indent="0" lvl="0" marL="457200" rtl="0" algn="just">
              <a:spcBef>
                <a:spcPts val="0"/>
              </a:spcBef>
              <a:spcAft>
                <a:spcPts val="0"/>
              </a:spcAft>
              <a:buNone/>
            </a:pPr>
            <a:r>
              <a:t/>
            </a:r>
            <a:endParaRPr/>
          </a:p>
          <a:p>
            <a:pPr indent="-311150" lvl="0" marL="457200" rtl="0" algn="just">
              <a:spcBef>
                <a:spcPts val="0"/>
              </a:spcBef>
              <a:spcAft>
                <a:spcPts val="0"/>
              </a:spcAft>
              <a:buSzPts val="1300"/>
              <a:buChar char="●"/>
            </a:pPr>
            <a:r>
              <a:rPr b="1" lang="en"/>
              <a:t>Raw Data:</a:t>
            </a:r>
            <a:r>
              <a:rPr lang="en"/>
              <a:t> Needed to be preprocessed and cleaned before being used for analysis or modeling</a:t>
            </a:r>
            <a:endParaRPr/>
          </a:p>
          <a:p>
            <a:pPr indent="0" lvl="0" marL="457200" rtl="0" algn="l">
              <a:spcBef>
                <a:spcPts val="0"/>
              </a:spcBef>
              <a:spcAft>
                <a:spcPts val="0"/>
              </a:spcAft>
              <a:buNone/>
            </a:pPr>
            <a:r>
              <a:t/>
            </a:r>
            <a:endParaRPr/>
          </a:p>
          <a:p>
            <a:pPr indent="-311150" lvl="0" marL="457200" rtl="0" algn="l">
              <a:lnSpc>
                <a:spcPct val="150000"/>
              </a:lnSpc>
              <a:spcBef>
                <a:spcPts val="0"/>
              </a:spcBef>
              <a:spcAft>
                <a:spcPts val="0"/>
              </a:spcAft>
              <a:buSzPts val="1300"/>
              <a:buChar char="●"/>
            </a:pPr>
            <a:r>
              <a:rPr b="1" lang="en"/>
              <a:t>Data Preprocessing</a:t>
            </a:r>
            <a:endParaRPr b="1">
              <a:highlight>
                <a:schemeClr val="dk1"/>
              </a:highlight>
            </a:endParaRPr>
          </a:p>
          <a:p>
            <a:pPr indent="0" lvl="0" marL="457200" rtl="0" algn="l">
              <a:lnSpc>
                <a:spcPct val="150000"/>
              </a:lnSpc>
              <a:spcBef>
                <a:spcPts val="0"/>
              </a:spcBef>
              <a:spcAft>
                <a:spcPts val="0"/>
              </a:spcAft>
              <a:buNone/>
            </a:pPr>
            <a:r>
              <a:rPr lang="en">
                <a:highlight>
                  <a:schemeClr val="dk1"/>
                </a:highlight>
              </a:rPr>
              <a:t>Dropping Unnecessary Columns</a:t>
            </a:r>
            <a:endParaRPr>
              <a:highlight>
                <a:schemeClr val="dk1"/>
              </a:highlight>
            </a:endParaRPr>
          </a:p>
          <a:p>
            <a:pPr indent="0" lvl="0" marL="457200" rtl="0" algn="l">
              <a:lnSpc>
                <a:spcPct val="150000"/>
              </a:lnSpc>
              <a:spcBef>
                <a:spcPts val="0"/>
              </a:spcBef>
              <a:spcAft>
                <a:spcPts val="0"/>
              </a:spcAft>
              <a:buNone/>
            </a:pPr>
            <a:r>
              <a:rPr lang="en">
                <a:highlight>
                  <a:schemeClr val="dk1"/>
                </a:highlight>
              </a:rPr>
              <a:t>Handling Missing Values</a:t>
            </a:r>
            <a:endParaRPr>
              <a:highlight>
                <a:schemeClr val="dk1"/>
              </a:highlight>
            </a:endParaRPr>
          </a:p>
          <a:p>
            <a:pPr indent="0" lvl="0" marL="457200" rtl="0" algn="l">
              <a:lnSpc>
                <a:spcPct val="150000"/>
              </a:lnSpc>
              <a:spcBef>
                <a:spcPts val="0"/>
              </a:spcBef>
              <a:spcAft>
                <a:spcPts val="0"/>
              </a:spcAft>
              <a:buNone/>
            </a:pPr>
            <a:r>
              <a:rPr lang="en">
                <a:highlight>
                  <a:schemeClr val="dk1"/>
                </a:highlight>
              </a:rPr>
              <a:t>Normalizing Text Data</a:t>
            </a:r>
            <a:endParaRPr>
              <a:solidFill>
                <a:srgbClr val="ECECEC"/>
              </a:solidFill>
              <a:highlight>
                <a:srgbClr val="212121"/>
              </a:highlight>
            </a:endParaRPr>
          </a:p>
          <a:p>
            <a:pPr indent="0" lvl="0" marL="0" rtl="0" algn="l">
              <a:spcBef>
                <a:spcPts val="0"/>
              </a:spcBef>
              <a:spcAft>
                <a:spcPts val="0"/>
              </a:spcAft>
              <a:buNone/>
            </a:pPr>
            <a:r>
              <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Visualization</a:t>
            </a:r>
            <a:endParaRPr/>
          </a:p>
        </p:txBody>
      </p:sp>
      <p:pic>
        <p:nvPicPr>
          <p:cNvPr id="147" name="Google Shape;147;p15"/>
          <p:cNvPicPr preferRelativeResize="0"/>
          <p:nvPr/>
        </p:nvPicPr>
        <p:blipFill>
          <a:blip r:embed="rId3">
            <a:alphaModFix/>
          </a:blip>
          <a:stretch>
            <a:fillRect/>
          </a:stretch>
        </p:blipFill>
        <p:spPr>
          <a:xfrm>
            <a:off x="1728050" y="1307850"/>
            <a:ext cx="5687900" cy="3446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Visualization</a:t>
            </a:r>
            <a:endParaRPr/>
          </a:p>
        </p:txBody>
      </p:sp>
      <p:pic>
        <p:nvPicPr>
          <p:cNvPr id="153" name="Google Shape;153;p16"/>
          <p:cNvPicPr preferRelativeResize="0"/>
          <p:nvPr/>
        </p:nvPicPr>
        <p:blipFill>
          <a:blip r:embed="rId3">
            <a:alphaModFix/>
          </a:blip>
          <a:stretch>
            <a:fillRect/>
          </a:stretch>
        </p:blipFill>
        <p:spPr>
          <a:xfrm>
            <a:off x="215700" y="1510388"/>
            <a:ext cx="4919900" cy="2782600"/>
          </a:xfrm>
          <a:prstGeom prst="rect">
            <a:avLst/>
          </a:prstGeom>
          <a:noFill/>
          <a:ln>
            <a:noFill/>
          </a:ln>
        </p:spPr>
      </p:pic>
      <p:pic>
        <p:nvPicPr>
          <p:cNvPr id="154" name="Google Shape;154;p16"/>
          <p:cNvPicPr preferRelativeResize="0"/>
          <p:nvPr/>
        </p:nvPicPr>
        <p:blipFill>
          <a:blip r:embed="rId4">
            <a:alphaModFix/>
          </a:blip>
          <a:stretch>
            <a:fillRect/>
          </a:stretch>
        </p:blipFill>
        <p:spPr>
          <a:xfrm>
            <a:off x="5317350" y="1204200"/>
            <a:ext cx="3574862" cy="3088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650"/>
              <a:t>Data Visualization</a:t>
            </a:r>
            <a:endParaRPr sz="2650"/>
          </a:p>
          <a:p>
            <a:pPr indent="0" lvl="0" marL="0" rtl="0" algn="l">
              <a:spcBef>
                <a:spcPts val="0"/>
              </a:spcBef>
              <a:spcAft>
                <a:spcPts val="0"/>
              </a:spcAft>
              <a:buNone/>
            </a:pPr>
            <a:r>
              <a:rPr lang="en" u="sng">
                <a:solidFill>
                  <a:schemeClr val="hlink"/>
                </a:solidFill>
                <a:hlinkClick r:id="rId3"/>
              </a:rPr>
              <a:t>t-SNE</a:t>
            </a:r>
            <a:endParaRPr/>
          </a:p>
        </p:txBody>
      </p:sp>
      <p:pic>
        <p:nvPicPr>
          <p:cNvPr id="160" name="Google Shape;160;p17"/>
          <p:cNvPicPr preferRelativeResize="0"/>
          <p:nvPr/>
        </p:nvPicPr>
        <p:blipFill>
          <a:blip r:embed="rId4">
            <a:alphaModFix/>
          </a:blip>
          <a:stretch>
            <a:fillRect/>
          </a:stretch>
        </p:blipFill>
        <p:spPr>
          <a:xfrm>
            <a:off x="2033413" y="1307850"/>
            <a:ext cx="5077170" cy="35308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04350" y="5552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K-Means</a:t>
            </a:r>
            <a:endParaRPr/>
          </a:p>
        </p:txBody>
      </p:sp>
      <p:sp>
        <p:nvSpPr>
          <p:cNvPr id="166" name="Google Shape;166;p18"/>
          <p:cNvSpPr txBox="1"/>
          <p:nvPr>
            <p:ph idx="1" type="body"/>
          </p:nvPr>
        </p:nvSpPr>
        <p:spPr>
          <a:xfrm>
            <a:off x="519600" y="1103425"/>
            <a:ext cx="8520600" cy="168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500">
                <a:highlight>
                  <a:schemeClr val="dk1"/>
                </a:highlight>
              </a:rPr>
              <a:t>What is K-Means Clustering?</a:t>
            </a:r>
            <a:endParaRPr b="1" sz="1500">
              <a:highlight>
                <a:schemeClr val="dk1"/>
              </a:highlight>
            </a:endParaRPr>
          </a:p>
          <a:p>
            <a:pPr indent="0" lvl="0" marL="457200" rtl="0" algn="l">
              <a:spcBef>
                <a:spcPts val="300"/>
              </a:spcBef>
              <a:spcAft>
                <a:spcPts val="0"/>
              </a:spcAft>
              <a:buNone/>
            </a:pPr>
            <a:r>
              <a:rPr lang="en" sz="1500">
                <a:highlight>
                  <a:schemeClr val="dk1"/>
                </a:highlight>
              </a:rPr>
              <a:t>Definition: A popular unsupervised machine learning algorithm used to divide a set of data points into distinct groups (clusters), based on similarity.</a:t>
            </a:r>
            <a:endParaRPr sz="1500">
              <a:highlight>
                <a:schemeClr val="dk1"/>
              </a:highlight>
            </a:endParaRPr>
          </a:p>
          <a:p>
            <a:pPr indent="0" lvl="0" marL="457200" rtl="0" algn="l">
              <a:spcBef>
                <a:spcPts val="300"/>
              </a:spcBef>
              <a:spcAft>
                <a:spcPts val="300"/>
              </a:spcAft>
              <a:buNone/>
            </a:pPr>
            <a:r>
              <a:rPr lang="en" sz="1500">
                <a:highlight>
                  <a:schemeClr val="dk1"/>
                </a:highlight>
              </a:rPr>
              <a:t>Objective: Minimize the variance within each cluster and maximize the variance between clusters.</a:t>
            </a:r>
            <a:endParaRPr sz="1500">
              <a:highlight>
                <a:schemeClr val="dk1"/>
              </a:highlight>
            </a:endParaRPr>
          </a:p>
        </p:txBody>
      </p:sp>
      <p:sp>
        <p:nvSpPr>
          <p:cNvPr id="167" name="Google Shape;167;p18"/>
          <p:cNvSpPr txBox="1"/>
          <p:nvPr/>
        </p:nvSpPr>
        <p:spPr>
          <a:xfrm>
            <a:off x="540300" y="2783725"/>
            <a:ext cx="8832300" cy="1935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500">
                <a:solidFill>
                  <a:schemeClr val="lt1"/>
                </a:solidFill>
                <a:highlight>
                  <a:schemeClr val="dk1"/>
                </a:highlight>
              </a:rPr>
              <a:t>How Does K-Means Work?</a:t>
            </a:r>
            <a:endParaRPr b="1" sz="1500">
              <a:solidFill>
                <a:schemeClr val="lt1"/>
              </a:solidFill>
              <a:highlight>
                <a:schemeClr val="dk1"/>
              </a:highlight>
            </a:endParaRPr>
          </a:p>
          <a:p>
            <a:pPr indent="-323850" lvl="0" marL="457200" rtl="0" algn="l">
              <a:lnSpc>
                <a:spcPct val="115000"/>
              </a:lnSpc>
              <a:spcBef>
                <a:spcPts val="300"/>
              </a:spcBef>
              <a:spcAft>
                <a:spcPts val="0"/>
              </a:spcAft>
              <a:buClr>
                <a:schemeClr val="lt1"/>
              </a:buClr>
              <a:buSzPts val="1500"/>
              <a:buFont typeface="Arial"/>
              <a:buChar char="●"/>
            </a:pPr>
            <a:r>
              <a:rPr lang="en" sz="1500">
                <a:solidFill>
                  <a:schemeClr val="lt1"/>
                </a:solidFill>
                <a:highlight>
                  <a:schemeClr val="dk1"/>
                </a:highlight>
              </a:rPr>
              <a:t>Step 1: Choose the number of clusters, </a:t>
            </a:r>
            <a:r>
              <a:rPr i="1" lang="en" sz="1500">
                <a:solidFill>
                  <a:schemeClr val="lt1"/>
                </a:solidFill>
                <a:highlight>
                  <a:schemeClr val="dk1"/>
                </a:highlight>
              </a:rPr>
              <a:t>K</a:t>
            </a:r>
            <a:r>
              <a:rPr lang="en" sz="1500">
                <a:solidFill>
                  <a:schemeClr val="lt1"/>
                </a:solidFill>
                <a:highlight>
                  <a:schemeClr val="dk1"/>
                </a:highlight>
              </a:rPr>
              <a:t>.</a:t>
            </a:r>
            <a:endParaRPr sz="1500">
              <a:solidFill>
                <a:schemeClr val="lt1"/>
              </a:solidFill>
              <a:highlight>
                <a:schemeClr val="dk1"/>
              </a:highlight>
            </a:endParaRPr>
          </a:p>
          <a:p>
            <a:pPr indent="-323850" lvl="0" marL="457200" rtl="0" algn="l">
              <a:lnSpc>
                <a:spcPct val="115000"/>
              </a:lnSpc>
              <a:spcBef>
                <a:spcPts val="300"/>
              </a:spcBef>
              <a:spcAft>
                <a:spcPts val="0"/>
              </a:spcAft>
              <a:buClr>
                <a:schemeClr val="lt1"/>
              </a:buClr>
              <a:buSzPts val="1500"/>
              <a:buFont typeface="Arial"/>
              <a:buChar char="●"/>
            </a:pPr>
            <a:r>
              <a:rPr lang="en" sz="1500">
                <a:solidFill>
                  <a:schemeClr val="lt1"/>
                </a:solidFill>
                <a:highlight>
                  <a:schemeClr val="dk1"/>
                </a:highlight>
              </a:rPr>
              <a:t>Step 2: Randomly assign </a:t>
            </a:r>
            <a:r>
              <a:rPr i="1" lang="en" sz="1500">
                <a:solidFill>
                  <a:schemeClr val="lt1"/>
                </a:solidFill>
                <a:highlight>
                  <a:schemeClr val="dk1"/>
                </a:highlight>
              </a:rPr>
              <a:t>K</a:t>
            </a:r>
            <a:r>
              <a:rPr lang="en" sz="1500">
                <a:solidFill>
                  <a:schemeClr val="lt1"/>
                </a:solidFill>
                <a:highlight>
                  <a:schemeClr val="dk1"/>
                </a:highlight>
              </a:rPr>
              <a:t> centroids.</a:t>
            </a:r>
            <a:endParaRPr sz="1500">
              <a:solidFill>
                <a:schemeClr val="lt1"/>
              </a:solidFill>
              <a:highlight>
                <a:schemeClr val="dk1"/>
              </a:highlight>
            </a:endParaRPr>
          </a:p>
          <a:p>
            <a:pPr indent="-323850" lvl="0" marL="457200" rtl="0" algn="l">
              <a:lnSpc>
                <a:spcPct val="115000"/>
              </a:lnSpc>
              <a:spcBef>
                <a:spcPts val="300"/>
              </a:spcBef>
              <a:spcAft>
                <a:spcPts val="0"/>
              </a:spcAft>
              <a:buClr>
                <a:schemeClr val="lt1"/>
              </a:buClr>
              <a:buSzPts val="1500"/>
              <a:buFont typeface="Arial"/>
              <a:buChar char="●"/>
            </a:pPr>
            <a:r>
              <a:rPr lang="en" sz="1500">
                <a:solidFill>
                  <a:schemeClr val="lt1"/>
                </a:solidFill>
                <a:highlight>
                  <a:schemeClr val="dk1"/>
                </a:highlight>
              </a:rPr>
              <a:t>Step 3: Assign each data point to the nearest centroid, forming </a:t>
            </a:r>
            <a:r>
              <a:rPr i="1" lang="en" sz="1500">
                <a:solidFill>
                  <a:schemeClr val="lt1"/>
                </a:solidFill>
                <a:highlight>
                  <a:schemeClr val="dk1"/>
                </a:highlight>
              </a:rPr>
              <a:t>K</a:t>
            </a:r>
            <a:r>
              <a:rPr lang="en" sz="1500">
                <a:solidFill>
                  <a:schemeClr val="lt1"/>
                </a:solidFill>
                <a:highlight>
                  <a:schemeClr val="dk1"/>
                </a:highlight>
              </a:rPr>
              <a:t> clusters.</a:t>
            </a:r>
            <a:endParaRPr sz="1500">
              <a:solidFill>
                <a:schemeClr val="lt1"/>
              </a:solidFill>
              <a:highlight>
                <a:schemeClr val="dk1"/>
              </a:highlight>
            </a:endParaRPr>
          </a:p>
          <a:p>
            <a:pPr indent="-323850" lvl="0" marL="457200" rtl="0" algn="l">
              <a:lnSpc>
                <a:spcPct val="115000"/>
              </a:lnSpc>
              <a:spcBef>
                <a:spcPts val="300"/>
              </a:spcBef>
              <a:spcAft>
                <a:spcPts val="0"/>
              </a:spcAft>
              <a:buClr>
                <a:schemeClr val="lt1"/>
              </a:buClr>
              <a:buSzPts val="1500"/>
              <a:buFont typeface="Arial"/>
              <a:buChar char="●"/>
            </a:pPr>
            <a:r>
              <a:rPr lang="en" sz="1500">
                <a:solidFill>
                  <a:schemeClr val="lt1"/>
                </a:solidFill>
                <a:highlight>
                  <a:schemeClr val="dk1"/>
                </a:highlight>
              </a:rPr>
              <a:t>Step 4: Recalculate centroids.</a:t>
            </a:r>
            <a:endParaRPr sz="1500">
              <a:solidFill>
                <a:schemeClr val="lt1"/>
              </a:solidFill>
              <a:highlight>
                <a:schemeClr val="dk1"/>
              </a:highlight>
            </a:endParaRPr>
          </a:p>
          <a:p>
            <a:pPr indent="-323850" lvl="0" marL="457200" rtl="0" algn="l">
              <a:lnSpc>
                <a:spcPct val="115000"/>
              </a:lnSpc>
              <a:spcBef>
                <a:spcPts val="300"/>
              </a:spcBef>
              <a:spcAft>
                <a:spcPts val="300"/>
              </a:spcAft>
              <a:buClr>
                <a:schemeClr val="lt1"/>
              </a:buClr>
              <a:buSzPts val="1500"/>
              <a:buFont typeface="Arial"/>
              <a:buChar char="●"/>
            </a:pPr>
            <a:r>
              <a:rPr lang="en" sz="1500">
                <a:solidFill>
                  <a:schemeClr val="lt1"/>
                </a:solidFill>
                <a:highlight>
                  <a:schemeClr val="dk1"/>
                </a:highlight>
              </a:rPr>
              <a:t>Step 5: Repeat steps 3 and 4 until centroids stabilize (convergence).</a:t>
            </a:r>
            <a:endParaRPr sz="1500">
              <a:solidFill>
                <a:schemeClr val="lt1"/>
              </a:solidFill>
              <a:highlight>
                <a:schemeClr val="dk1"/>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SVMs for Phishing Detection</a:t>
            </a:r>
            <a:endParaRPr/>
          </a:p>
        </p:txBody>
      </p:sp>
      <p:sp>
        <p:nvSpPr>
          <p:cNvPr id="173" name="Google Shape;173;p19"/>
          <p:cNvSpPr txBox="1"/>
          <p:nvPr>
            <p:ph idx="1" type="body"/>
          </p:nvPr>
        </p:nvSpPr>
        <p:spPr>
          <a:xfrm>
            <a:off x="1070975" y="2813450"/>
            <a:ext cx="4545000" cy="195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Traditional SVM: Effective for labeled datasets.</a:t>
            </a:r>
            <a:endParaRPr/>
          </a:p>
          <a:p>
            <a:pPr indent="-311150" lvl="0" marL="457200" rtl="0" algn="l">
              <a:spcBef>
                <a:spcPts val="0"/>
              </a:spcBef>
              <a:spcAft>
                <a:spcPts val="0"/>
              </a:spcAft>
              <a:buSzPts val="1300"/>
              <a:buChar char="●"/>
            </a:pPr>
            <a:r>
              <a:rPr lang="en"/>
              <a:t>One-Class SVM: Ideal for unlabeled data.</a:t>
            </a:r>
            <a:endParaRPr/>
          </a:p>
          <a:p>
            <a:pPr indent="-311150" lvl="0" marL="457200" rtl="0" algn="l">
              <a:spcBef>
                <a:spcPts val="0"/>
              </a:spcBef>
              <a:spcAft>
                <a:spcPts val="0"/>
              </a:spcAft>
              <a:buSzPts val="1300"/>
              <a:buChar char="●"/>
            </a:pPr>
            <a:r>
              <a:rPr lang="en"/>
              <a:t>Effective in high-dimensional spaces, like email content.</a:t>
            </a:r>
            <a:endParaRPr/>
          </a:p>
          <a:p>
            <a:pPr indent="-311150" lvl="0" marL="457200" rtl="0" algn="l">
              <a:spcBef>
                <a:spcPts val="0"/>
              </a:spcBef>
              <a:spcAft>
                <a:spcPts val="0"/>
              </a:spcAft>
              <a:buSzPts val="1300"/>
              <a:buChar char="●"/>
            </a:pPr>
            <a:r>
              <a:rPr lang="en"/>
              <a:t>Requires careful feature extraction and preprocessing.</a:t>
            </a:r>
            <a:endParaRPr/>
          </a:p>
        </p:txBody>
      </p:sp>
      <p:sp>
        <p:nvSpPr>
          <p:cNvPr id="174" name="Google Shape;174;p19"/>
          <p:cNvSpPr txBox="1"/>
          <p:nvPr>
            <p:ph idx="1" type="body"/>
          </p:nvPr>
        </p:nvSpPr>
        <p:spPr>
          <a:xfrm>
            <a:off x="1070975" y="1108550"/>
            <a:ext cx="7124400" cy="162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a:t>
            </a:r>
            <a:r>
              <a:rPr lang="en"/>
              <a:t> supervised learning algorithm used for classification and regression, known for its ability to effectively separate different classes in high-dimensional spaces.</a:t>
            </a:r>
            <a:endParaRPr/>
          </a:p>
          <a:p>
            <a:pPr indent="0" lvl="0" marL="0" rtl="0" algn="l">
              <a:spcBef>
                <a:spcPts val="1200"/>
              </a:spcBef>
              <a:spcAft>
                <a:spcPts val="1200"/>
              </a:spcAft>
              <a:buNone/>
            </a:pPr>
            <a:r>
              <a:rPr lang="en"/>
              <a:t>One-Class SVM is a specialized version of SVM designed for anomaly detection, focusing on learning and distinguishing patterns of a single class to identify data points that do not conform to the norm.</a:t>
            </a:r>
            <a:endParaRPr/>
          </a:p>
        </p:txBody>
      </p:sp>
      <p:pic>
        <p:nvPicPr>
          <p:cNvPr id="175" name="Google Shape;175;p19"/>
          <p:cNvPicPr preferRelativeResize="0"/>
          <p:nvPr/>
        </p:nvPicPr>
        <p:blipFill>
          <a:blip r:embed="rId3">
            <a:alphaModFix/>
          </a:blip>
          <a:stretch>
            <a:fillRect/>
          </a:stretch>
        </p:blipFill>
        <p:spPr>
          <a:xfrm>
            <a:off x="5800975" y="2550525"/>
            <a:ext cx="2678236" cy="2101576"/>
          </a:xfrm>
          <a:prstGeom prst="rect">
            <a:avLst/>
          </a:prstGeom>
          <a:noFill/>
          <a:ln>
            <a:noFill/>
          </a:ln>
        </p:spPr>
      </p:pic>
      <p:sp>
        <p:nvSpPr>
          <p:cNvPr id="176" name="Google Shape;176;p19"/>
          <p:cNvSpPr txBox="1"/>
          <p:nvPr/>
        </p:nvSpPr>
        <p:spPr>
          <a:xfrm>
            <a:off x="5773375" y="4673625"/>
            <a:ext cx="2041200" cy="24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lt1"/>
                </a:solidFill>
                <a:latin typeface="Lato"/>
                <a:ea typeface="Lato"/>
                <a:cs typeface="Lato"/>
                <a:sym typeface="Lato"/>
              </a:rPr>
              <a:t>Image Source: Huang et al. (2023) [6]</a:t>
            </a:r>
            <a:endParaRPr sz="700">
              <a:solidFill>
                <a:schemeClr val="l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Deep Autoencoders </a:t>
            </a:r>
            <a:endParaRPr/>
          </a:p>
        </p:txBody>
      </p:sp>
      <p:pic>
        <p:nvPicPr>
          <p:cNvPr id="182" name="Google Shape;182;p20"/>
          <p:cNvPicPr preferRelativeResize="0"/>
          <p:nvPr/>
        </p:nvPicPr>
        <p:blipFill>
          <a:blip r:embed="rId3">
            <a:alphaModFix/>
          </a:blip>
          <a:stretch>
            <a:fillRect/>
          </a:stretch>
        </p:blipFill>
        <p:spPr>
          <a:xfrm>
            <a:off x="4312025" y="973000"/>
            <a:ext cx="4727575" cy="1635400"/>
          </a:xfrm>
          <a:prstGeom prst="rect">
            <a:avLst/>
          </a:prstGeom>
          <a:noFill/>
          <a:ln>
            <a:noFill/>
          </a:ln>
        </p:spPr>
      </p:pic>
      <p:sp>
        <p:nvSpPr>
          <p:cNvPr id="183" name="Google Shape;183;p20"/>
          <p:cNvSpPr txBox="1"/>
          <p:nvPr/>
        </p:nvSpPr>
        <p:spPr>
          <a:xfrm>
            <a:off x="980800" y="1610050"/>
            <a:ext cx="3204600" cy="23412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chemeClr val="lt1"/>
              </a:buClr>
              <a:buSzPts val="1300"/>
              <a:buFont typeface="Lato"/>
              <a:buChar char="●"/>
            </a:pPr>
            <a:r>
              <a:rPr lang="en" sz="1300">
                <a:solidFill>
                  <a:schemeClr val="lt1"/>
                </a:solidFill>
                <a:highlight>
                  <a:schemeClr val="dk1"/>
                </a:highlight>
                <a:latin typeface="Lato"/>
                <a:ea typeface="Lato"/>
                <a:cs typeface="Lato"/>
                <a:sym typeface="Lato"/>
              </a:rPr>
              <a:t>Powerful Deep Neural Network technique</a:t>
            </a:r>
            <a:endParaRPr sz="1300">
              <a:solidFill>
                <a:schemeClr val="lt1"/>
              </a:solidFill>
              <a:highlight>
                <a:schemeClr val="dk1"/>
              </a:highlight>
              <a:latin typeface="Lato"/>
              <a:ea typeface="Lato"/>
              <a:cs typeface="Lato"/>
              <a:sym typeface="Lato"/>
            </a:endParaRPr>
          </a:p>
          <a:p>
            <a:pPr indent="-311150" lvl="0" marL="457200" rtl="0" algn="l">
              <a:lnSpc>
                <a:spcPct val="115000"/>
              </a:lnSpc>
              <a:spcBef>
                <a:spcPts val="0"/>
              </a:spcBef>
              <a:spcAft>
                <a:spcPts val="0"/>
              </a:spcAft>
              <a:buClr>
                <a:schemeClr val="lt1"/>
              </a:buClr>
              <a:buSzPts val="1300"/>
              <a:buFont typeface="Lato"/>
              <a:buChar char="●"/>
            </a:pPr>
            <a:r>
              <a:rPr lang="en" sz="1300">
                <a:solidFill>
                  <a:schemeClr val="lt1"/>
                </a:solidFill>
                <a:highlight>
                  <a:schemeClr val="dk1"/>
                </a:highlight>
                <a:latin typeface="Lato"/>
                <a:ea typeface="Lato"/>
                <a:cs typeface="Lato"/>
                <a:sym typeface="Lato"/>
              </a:rPr>
              <a:t>Widely used in Cybersecurity for intrusion detection</a:t>
            </a:r>
            <a:endParaRPr sz="1300">
              <a:solidFill>
                <a:schemeClr val="lt1"/>
              </a:solidFill>
              <a:highlight>
                <a:schemeClr val="dk1"/>
              </a:highlight>
              <a:latin typeface="Lato"/>
              <a:ea typeface="Lato"/>
              <a:cs typeface="Lato"/>
              <a:sym typeface="Lato"/>
            </a:endParaRPr>
          </a:p>
          <a:p>
            <a:pPr indent="-311150" lvl="0" marL="457200" rtl="0" algn="l">
              <a:lnSpc>
                <a:spcPct val="115000"/>
              </a:lnSpc>
              <a:spcBef>
                <a:spcPts val="300"/>
              </a:spcBef>
              <a:spcAft>
                <a:spcPts val="0"/>
              </a:spcAft>
              <a:buClr>
                <a:schemeClr val="lt1"/>
              </a:buClr>
              <a:buSzPts val="1300"/>
              <a:buFont typeface="Lato"/>
              <a:buChar char="●"/>
            </a:pPr>
            <a:r>
              <a:rPr lang="en" sz="1300">
                <a:solidFill>
                  <a:schemeClr val="lt1"/>
                </a:solidFill>
                <a:highlight>
                  <a:schemeClr val="dk1"/>
                </a:highlight>
                <a:latin typeface="Lato"/>
                <a:ea typeface="Lato"/>
                <a:cs typeface="Lato"/>
                <a:sym typeface="Lato"/>
              </a:rPr>
              <a:t>Resembles an Identity function  </a:t>
            </a:r>
            <a:endParaRPr sz="1300">
              <a:solidFill>
                <a:schemeClr val="lt1"/>
              </a:solidFill>
              <a:highlight>
                <a:schemeClr val="dk1"/>
              </a:highlight>
              <a:latin typeface="Lato"/>
              <a:ea typeface="Lato"/>
              <a:cs typeface="Lato"/>
              <a:sym typeface="Lato"/>
            </a:endParaRPr>
          </a:p>
          <a:p>
            <a:pPr indent="-311150" lvl="0" marL="457200" rtl="0" algn="l">
              <a:lnSpc>
                <a:spcPct val="115000"/>
              </a:lnSpc>
              <a:spcBef>
                <a:spcPts val="300"/>
              </a:spcBef>
              <a:spcAft>
                <a:spcPts val="0"/>
              </a:spcAft>
              <a:buClr>
                <a:schemeClr val="lt1"/>
              </a:buClr>
              <a:buSzPts val="1300"/>
              <a:buFont typeface="Lato"/>
              <a:buChar char="●"/>
            </a:pPr>
            <a:r>
              <a:rPr lang="en" sz="1300">
                <a:solidFill>
                  <a:schemeClr val="lt1"/>
                </a:solidFill>
                <a:highlight>
                  <a:schemeClr val="dk1"/>
                </a:highlight>
                <a:latin typeface="Lato"/>
                <a:ea typeface="Lato"/>
                <a:cs typeface="Lato"/>
                <a:sym typeface="Lato"/>
              </a:rPr>
              <a:t>Focused on feature extraction and dimensionality reduction</a:t>
            </a:r>
            <a:endParaRPr sz="1300">
              <a:solidFill>
                <a:schemeClr val="lt1"/>
              </a:solidFill>
              <a:highlight>
                <a:schemeClr val="dk1"/>
              </a:highlight>
              <a:latin typeface="Lato"/>
              <a:ea typeface="Lato"/>
              <a:cs typeface="Lato"/>
              <a:sym typeface="Lato"/>
            </a:endParaRPr>
          </a:p>
          <a:p>
            <a:pPr indent="-311150" lvl="0" marL="457200" rtl="0" algn="l">
              <a:lnSpc>
                <a:spcPct val="115000"/>
              </a:lnSpc>
              <a:spcBef>
                <a:spcPts val="300"/>
              </a:spcBef>
              <a:spcAft>
                <a:spcPts val="300"/>
              </a:spcAft>
              <a:buClr>
                <a:srgbClr val="FF0000"/>
              </a:buClr>
              <a:buSzPts val="1300"/>
              <a:buFont typeface="Lato"/>
              <a:buChar char="●"/>
            </a:pPr>
            <a:r>
              <a:rPr lang="en" sz="1300">
                <a:solidFill>
                  <a:srgbClr val="FF0000"/>
                </a:solidFill>
                <a:highlight>
                  <a:schemeClr val="dk1"/>
                </a:highlight>
                <a:latin typeface="Lato"/>
                <a:ea typeface="Lato"/>
                <a:cs typeface="Lato"/>
                <a:sym typeface="Lato"/>
              </a:rPr>
              <a:t>Goal:  Detect significant deviations from the behavior of the data</a:t>
            </a:r>
            <a:endParaRPr sz="1300">
              <a:latin typeface="Lato"/>
              <a:ea typeface="Lato"/>
              <a:cs typeface="Lato"/>
              <a:sym typeface="Lato"/>
            </a:endParaRPr>
          </a:p>
        </p:txBody>
      </p:sp>
      <p:pic>
        <p:nvPicPr>
          <p:cNvPr id="184" name="Google Shape;184;p20"/>
          <p:cNvPicPr preferRelativeResize="0"/>
          <p:nvPr/>
        </p:nvPicPr>
        <p:blipFill>
          <a:blip r:embed="rId4">
            <a:alphaModFix/>
          </a:blip>
          <a:stretch>
            <a:fillRect/>
          </a:stretch>
        </p:blipFill>
        <p:spPr>
          <a:xfrm>
            <a:off x="5708225" y="2731325"/>
            <a:ext cx="2527225" cy="2070700"/>
          </a:xfrm>
          <a:prstGeom prst="rect">
            <a:avLst/>
          </a:prstGeom>
          <a:noFill/>
          <a:ln>
            <a:noFill/>
          </a:ln>
        </p:spPr>
      </p:pic>
      <p:sp>
        <p:nvSpPr>
          <p:cNvPr id="185" name="Google Shape;185;p20"/>
          <p:cNvSpPr txBox="1"/>
          <p:nvPr/>
        </p:nvSpPr>
        <p:spPr>
          <a:xfrm>
            <a:off x="5647575" y="4747050"/>
            <a:ext cx="30000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solidFill>
                  <a:schemeClr val="lt1"/>
                </a:solidFill>
                <a:latin typeface="Lato"/>
                <a:ea typeface="Lato"/>
                <a:cs typeface="Lato"/>
                <a:sym typeface="Lato"/>
              </a:rPr>
              <a:t>Images Source: https://www.researchgate.net/figure/Deep-Autoencoder-DAE_fig2_317559243</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Variational Autoencoders (VAEs)</a:t>
            </a:r>
            <a:endParaRPr/>
          </a:p>
        </p:txBody>
      </p:sp>
      <p:pic>
        <p:nvPicPr>
          <p:cNvPr id="191" name="Google Shape;191;p21"/>
          <p:cNvPicPr preferRelativeResize="0"/>
          <p:nvPr/>
        </p:nvPicPr>
        <p:blipFill>
          <a:blip r:embed="rId3">
            <a:alphaModFix/>
          </a:blip>
          <a:stretch>
            <a:fillRect/>
          </a:stretch>
        </p:blipFill>
        <p:spPr>
          <a:xfrm>
            <a:off x="5031800" y="1771275"/>
            <a:ext cx="3945726" cy="2573600"/>
          </a:xfrm>
          <a:prstGeom prst="rect">
            <a:avLst/>
          </a:prstGeom>
          <a:noFill/>
          <a:ln>
            <a:noFill/>
          </a:ln>
        </p:spPr>
      </p:pic>
      <p:sp>
        <p:nvSpPr>
          <p:cNvPr id="192" name="Google Shape;192;p21"/>
          <p:cNvSpPr txBox="1"/>
          <p:nvPr/>
        </p:nvSpPr>
        <p:spPr>
          <a:xfrm>
            <a:off x="1060625" y="1734275"/>
            <a:ext cx="3886800" cy="26799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Overcomes the limitations of traditional AEs</a:t>
            </a:r>
            <a:endParaRPr sz="1300">
              <a:solidFill>
                <a:schemeClr val="lt1"/>
              </a:solidFill>
              <a:latin typeface="Lato"/>
              <a:ea typeface="Lato"/>
              <a:cs typeface="Lato"/>
              <a:sym typeface="Lato"/>
            </a:endParaRPr>
          </a:p>
          <a:p>
            <a:pPr indent="0" lvl="0" marL="457200" rtl="0" algn="l">
              <a:spcBef>
                <a:spcPts val="0"/>
              </a:spcBef>
              <a:spcAft>
                <a:spcPts val="0"/>
              </a:spcAft>
              <a:buNone/>
            </a:pPr>
            <a:r>
              <a:t/>
            </a: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I</a:t>
            </a:r>
            <a:r>
              <a:rPr lang="en" sz="1300">
                <a:solidFill>
                  <a:schemeClr val="lt1"/>
                </a:solidFill>
                <a:latin typeface="Lato"/>
                <a:ea typeface="Lato"/>
                <a:cs typeface="Lato"/>
                <a:sym typeface="Lato"/>
              </a:rPr>
              <a:t>ntroduces a probabilistic framework for generating the compressed representation of the input data</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311150" lvl="0" marL="457200" rtl="0" algn="l">
              <a:spcBef>
                <a:spcPts val="0"/>
              </a:spcBef>
              <a:spcAft>
                <a:spcPts val="0"/>
              </a:spcAft>
              <a:buClr>
                <a:srgbClr val="FF0000"/>
              </a:buClr>
              <a:buSzPts val="1300"/>
              <a:buFont typeface="Lato"/>
              <a:buChar char="●"/>
            </a:pPr>
            <a:r>
              <a:rPr lang="en" sz="1300">
                <a:solidFill>
                  <a:srgbClr val="FF0000"/>
                </a:solidFill>
                <a:latin typeface="Lato"/>
                <a:ea typeface="Lato"/>
                <a:cs typeface="Lato"/>
                <a:sym typeface="Lato"/>
              </a:rPr>
              <a:t>Huge advantage:  Allows VAEs to learn a more structured and continuous latent space representation -&gt; Generative Modelling</a:t>
            </a:r>
            <a:endParaRPr sz="1300">
              <a:solidFill>
                <a:srgbClr val="FF0000"/>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p:txBody>
      </p:sp>
      <p:sp>
        <p:nvSpPr>
          <p:cNvPr id="193" name="Google Shape;193;p21"/>
          <p:cNvSpPr txBox="1"/>
          <p:nvPr/>
        </p:nvSpPr>
        <p:spPr>
          <a:xfrm>
            <a:off x="5684200" y="4417325"/>
            <a:ext cx="30000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solidFill>
                  <a:schemeClr val="lt1"/>
                </a:solidFill>
                <a:latin typeface="Lato"/>
                <a:ea typeface="Lato"/>
                <a:cs typeface="Lato"/>
                <a:sym typeface="Lato"/>
              </a:rPr>
              <a:t>Image Source: </a:t>
            </a:r>
            <a:r>
              <a:rPr lang="en" sz="700">
                <a:solidFill>
                  <a:schemeClr val="lt1"/>
                </a:solidFill>
                <a:latin typeface="Lato"/>
                <a:ea typeface="Lato"/>
                <a:cs typeface="Lato"/>
                <a:sym typeface="Lato"/>
              </a:rPr>
              <a:t>https://medium.com/@rushikesh.shende/autoencoders-variational-autoencoders-vae-and-%CE%B2-vae-ceba9998773d</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