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3" r:id="rId4"/>
    <p:sldId id="260" r:id="rId5"/>
    <p:sldId id="261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Human Attention Modeling with Co-Adaptive Computer Interface </a:t>
            </a:r>
            <a:r>
              <a:rPr lang="en-US" i="1" cap="none" dirty="0"/>
              <a:t>(tentative)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cap="none" dirty="0"/>
              <a:t>Sabin Park</a:t>
            </a:r>
          </a:p>
          <a:p>
            <a:r>
              <a:rPr lang="en-US" cap="none" dirty="0"/>
              <a:t>3 October 2016</a:t>
            </a:r>
          </a:p>
        </p:txBody>
      </p:sp>
    </p:spTree>
    <p:extLst>
      <p:ext uri="{BB962C8B-B14F-4D97-AF65-F5344CB8AC3E}">
        <p14:creationId xmlns:p14="http://schemas.microsoft.com/office/powerpoint/2010/main" val="417139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32661"/>
          </a:xfrm>
        </p:spPr>
        <p:txBody>
          <a:bodyPr anchor="t">
            <a:normAutofit/>
          </a:bodyPr>
          <a:lstStyle/>
          <a:p>
            <a:r>
              <a:rPr lang="en-US" dirty="0"/>
              <a:t>Redirection on research focus</a:t>
            </a:r>
          </a:p>
          <a:p>
            <a:r>
              <a:rPr lang="en-US" dirty="0"/>
              <a:t>Reading on user interface and modeling</a:t>
            </a:r>
          </a:p>
          <a:p>
            <a:r>
              <a:rPr lang="en-US" dirty="0"/>
              <a:t>New ideas on user modeling research</a:t>
            </a:r>
          </a:p>
        </p:txBody>
      </p:sp>
    </p:spTree>
    <p:extLst>
      <p:ext uri="{BB962C8B-B14F-4D97-AF65-F5344CB8AC3E}">
        <p14:creationId xmlns:p14="http://schemas.microsoft.com/office/powerpoint/2010/main" val="10437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32661"/>
          </a:xfrm>
        </p:spPr>
        <p:txBody>
          <a:bodyPr anchor="t">
            <a:normAutofit/>
          </a:bodyPr>
          <a:lstStyle/>
          <a:p>
            <a:r>
              <a:rPr lang="en-US" dirty="0"/>
              <a:t>Monitoring of human user and adapting system to user needs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Contexts:</a:t>
            </a:r>
          </a:p>
          <a:p>
            <a:pPr lvl="1"/>
            <a:r>
              <a:rPr lang="en-US" dirty="0"/>
              <a:t>Simple monitoring function (input-output system)</a:t>
            </a:r>
          </a:p>
          <a:p>
            <a:pPr lvl="1"/>
            <a:r>
              <a:rPr lang="en-US" dirty="0"/>
              <a:t>Provide better situational awareness to user (adaptive system)</a:t>
            </a:r>
          </a:p>
          <a:p>
            <a:r>
              <a:rPr lang="en-US" dirty="0"/>
              <a:t>Significance: </a:t>
            </a:r>
          </a:p>
          <a:p>
            <a:pPr lvl="1"/>
            <a:r>
              <a:rPr lang="en-US" dirty="0"/>
              <a:t>Increase user task-effectiveness in a wide scope of applications by providing an adaptive user interface depending on the user and the user’s specific needs</a:t>
            </a:r>
          </a:p>
          <a:p>
            <a:endParaRPr lang="en-US" dirty="0"/>
          </a:p>
        </p:txBody>
      </p:sp>
      <p:pic>
        <p:nvPicPr>
          <p:cNvPr id="2050" name="Picture 2" descr="Image result for human ava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61" y="2710248"/>
            <a:ext cx="1159476" cy="115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412" y="2632037"/>
            <a:ext cx="1387561" cy="138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/>
          <p:cNvSpPr/>
          <p:nvPr/>
        </p:nvSpPr>
        <p:spPr>
          <a:xfrm>
            <a:off x="4065373" y="3076833"/>
            <a:ext cx="3546389" cy="497971"/>
          </a:xfrm>
          <a:prstGeom prst="rightArrow">
            <a:avLst>
              <a:gd name="adj1" fmla="val 20223"/>
              <a:gd name="adj2" fmla="val 104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42355" y="3869724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System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49034" y="3869724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Autonomous System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67246" y="3869724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Semi-Autonomous System</a:t>
            </a:r>
          </a:p>
        </p:txBody>
      </p:sp>
    </p:spTree>
    <p:extLst>
      <p:ext uri="{BB962C8B-B14F-4D97-AF65-F5344CB8AC3E}">
        <p14:creationId xmlns:p14="http://schemas.microsoft.com/office/powerpoint/2010/main" val="270070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: Rounded Corners 2054"/>
          <p:cNvSpPr/>
          <p:nvPr/>
        </p:nvSpPr>
        <p:spPr>
          <a:xfrm>
            <a:off x="988541" y="3682314"/>
            <a:ext cx="3892378" cy="28791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32661"/>
          </a:xfrm>
        </p:spPr>
        <p:txBody>
          <a:bodyPr anchor="t">
            <a:normAutofit/>
          </a:bodyPr>
          <a:lstStyle/>
          <a:p>
            <a:r>
              <a:rPr lang="en-US" dirty="0"/>
              <a:t>Train crash prevention (critical points = rail changing intersections)</a:t>
            </a:r>
          </a:p>
          <a:p>
            <a:r>
              <a:rPr lang="en-US" dirty="0"/>
              <a:t>Drone operators (multi-tasking while maintaining mission effectiveness)</a:t>
            </a:r>
          </a:p>
          <a:p>
            <a:r>
              <a:rPr lang="en-US" dirty="0"/>
              <a:t>User’s ability to learn new, complex software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18" y="3877499"/>
            <a:ext cx="1612607" cy="12811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212" y="3877499"/>
            <a:ext cx="967030" cy="474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212" y="4475664"/>
            <a:ext cx="967030" cy="47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212" y="5073829"/>
            <a:ext cx="967030" cy="474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315" y="5828743"/>
            <a:ext cx="942897" cy="632817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13" idx="1"/>
          </p:cNvCxnSpPr>
          <p:nvPr/>
        </p:nvCxnSpPr>
        <p:spPr>
          <a:xfrm flipV="1">
            <a:off x="3299278" y="5310829"/>
            <a:ext cx="298934" cy="517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9" idx="0"/>
            <a:endCxn id="12" idx="1"/>
          </p:cNvCxnSpPr>
          <p:nvPr/>
        </p:nvCxnSpPr>
        <p:spPr>
          <a:xfrm flipV="1">
            <a:off x="3126764" y="4712664"/>
            <a:ext cx="471448" cy="1116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1" idx="1"/>
          </p:cNvCxnSpPr>
          <p:nvPr/>
        </p:nvCxnSpPr>
        <p:spPr>
          <a:xfrm flipV="1">
            <a:off x="3000344" y="4114499"/>
            <a:ext cx="597868" cy="1714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328" y="3877499"/>
            <a:ext cx="1612607" cy="128112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222" y="3877499"/>
            <a:ext cx="967030" cy="474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222" y="4475664"/>
            <a:ext cx="967030" cy="474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222" y="5073829"/>
            <a:ext cx="967030" cy="474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325" y="5828743"/>
            <a:ext cx="942897" cy="632817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endCxn id="36" idx="1"/>
          </p:cNvCxnSpPr>
          <p:nvPr/>
        </p:nvCxnSpPr>
        <p:spPr>
          <a:xfrm>
            <a:off x="7630935" y="4923072"/>
            <a:ext cx="724287" cy="3877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5" idx="1"/>
          </p:cNvCxnSpPr>
          <p:nvPr/>
        </p:nvCxnSpPr>
        <p:spPr>
          <a:xfrm>
            <a:off x="7630935" y="4712664"/>
            <a:ext cx="7242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3"/>
            <a:endCxn id="34" idx="1"/>
          </p:cNvCxnSpPr>
          <p:nvPr/>
        </p:nvCxnSpPr>
        <p:spPr>
          <a:xfrm flipV="1">
            <a:off x="7630935" y="4114499"/>
            <a:ext cx="724287" cy="4035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Multiplication Sign 40"/>
          <p:cNvSpPr/>
          <p:nvPr/>
        </p:nvSpPr>
        <p:spPr>
          <a:xfrm>
            <a:off x="7412325" y="5651393"/>
            <a:ext cx="942897" cy="1053971"/>
          </a:xfrm>
          <a:prstGeom prst="mathMultiply">
            <a:avLst>
              <a:gd name="adj1" fmla="val 874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/>
          <p:cNvSpPr/>
          <p:nvPr/>
        </p:nvSpPr>
        <p:spPr>
          <a:xfrm>
            <a:off x="5684746" y="3682314"/>
            <a:ext cx="3892378" cy="28791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7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32661"/>
          </a:xfrm>
        </p:spPr>
        <p:txBody>
          <a:bodyPr anchor="t">
            <a:normAutofit/>
          </a:bodyPr>
          <a:lstStyle/>
          <a:p>
            <a:r>
              <a:rPr lang="en-US" dirty="0"/>
              <a:t>Behavior model</a:t>
            </a:r>
          </a:p>
          <a:p>
            <a:pPr lvl="1"/>
            <a:r>
              <a:rPr lang="en-US" dirty="0"/>
              <a:t>Derived from sensors that analyze user’s behavior</a:t>
            </a:r>
          </a:p>
          <a:p>
            <a:r>
              <a:rPr lang="en-US" dirty="0"/>
              <a:t>Attention model</a:t>
            </a:r>
          </a:p>
          <a:p>
            <a:pPr lvl="1"/>
            <a:r>
              <a:rPr lang="en-US" dirty="0"/>
              <a:t>Uses the user’s behavior and models the level of user attention</a:t>
            </a:r>
          </a:p>
          <a:p>
            <a:r>
              <a:rPr lang="en-US" dirty="0"/>
              <a:t>Task/Context model</a:t>
            </a:r>
          </a:p>
          <a:p>
            <a:pPr lvl="1"/>
            <a:r>
              <a:rPr lang="en-US" dirty="0"/>
              <a:t>Models the environment around the user and the associated tasks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2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Semester Project and Research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32661"/>
          </a:xfrm>
        </p:spPr>
        <p:txBody>
          <a:bodyPr anchor="t">
            <a:normAutofit/>
          </a:bodyPr>
          <a:lstStyle/>
          <a:p>
            <a:r>
              <a:rPr lang="en-US" dirty="0"/>
              <a:t>Derive a behavior model in a simplified multi-tasking context</a:t>
            </a:r>
          </a:p>
          <a:p>
            <a:pPr lvl="1"/>
            <a:r>
              <a:rPr lang="en-US" dirty="0"/>
              <a:t>Design a program that provides a multi-tasking scenario analogous to the F-35/drone situation</a:t>
            </a:r>
          </a:p>
          <a:p>
            <a:pPr lvl="1"/>
            <a:r>
              <a:rPr lang="en-US" dirty="0"/>
              <a:t>Keep track of user actions taken in the environment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) Different patterns of behavior allows system to adapt to user and automatically change the user interface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) Recognize user input patterns in a system and adapt system for optimal performance</a:t>
            </a:r>
          </a:p>
          <a:p>
            <a:r>
              <a:rPr lang="en-US" dirty="0"/>
              <a:t>Look into different modalities; not necessarily limited to computer vision</a:t>
            </a:r>
          </a:p>
          <a:p>
            <a:pPr lvl="1"/>
            <a:r>
              <a:rPr lang="en-US" dirty="0"/>
              <a:t>VR/AR</a:t>
            </a:r>
          </a:p>
          <a:p>
            <a:pPr lvl="1"/>
            <a:r>
              <a:rPr lang="en-US" dirty="0"/>
              <a:t>Wearable controllable devices</a:t>
            </a:r>
          </a:p>
          <a:p>
            <a:pPr lvl="1"/>
            <a:r>
              <a:rPr lang="en-US" dirty="0"/>
              <a:t>2D graphical display</a:t>
            </a:r>
          </a:p>
          <a:p>
            <a:r>
              <a:rPr lang="en-US" dirty="0"/>
              <a:t>Continue literature review and lab discussions with Draper</a:t>
            </a:r>
          </a:p>
        </p:txBody>
      </p:sp>
    </p:spTree>
    <p:extLst>
      <p:ext uri="{BB962C8B-B14F-4D97-AF65-F5344CB8AC3E}">
        <p14:creationId xmlns:p14="http://schemas.microsoft.com/office/powerpoint/2010/main" val="326051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Research plan timeline</a:t>
            </a:r>
          </a:p>
          <a:p>
            <a:r>
              <a:rPr lang="en-US" dirty="0"/>
              <a:t>More specific</a:t>
            </a:r>
          </a:p>
          <a:p>
            <a:r>
              <a:rPr lang="en-US" dirty="0"/>
              <a:t>“Progress overview page”</a:t>
            </a:r>
          </a:p>
          <a:p>
            <a:pPr lvl="1"/>
            <a:r>
              <a:rPr lang="en-US" dirty="0"/>
              <a:t>Past week</a:t>
            </a:r>
          </a:p>
          <a:p>
            <a:pPr lvl="1"/>
            <a:r>
              <a:rPr lang="en-US" dirty="0"/>
              <a:t>This week</a:t>
            </a:r>
          </a:p>
          <a:p>
            <a:pPr lvl="1"/>
            <a:r>
              <a:rPr lang="en-US" dirty="0"/>
              <a:t>Next week</a:t>
            </a:r>
          </a:p>
        </p:txBody>
      </p:sp>
    </p:spTree>
    <p:extLst>
      <p:ext uri="{BB962C8B-B14F-4D97-AF65-F5344CB8AC3E}">
        <p14:creationId xmlns:p14="http://schemas.microsoft.com/office/powerpoint/2010/main" val="252619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32661"/>
          </a:xfrm>
        </p:spPr>
        <p:txBody>
          <a:bodyPr anchor="t">
            <a:normAutofit/>
          </a:bodyPr>
          <a:lstStyle/>
          <a:p>
            <a:r>
              <a:rPr lang="en-US" dirty="0"/>
              <a:t>Monitoring of human user and gaining user attention when certain conditions require human intervention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Contexts:</a:t>
            </a:r>
          </a:p>
          <a:p>
            <a:pPr lvl="1"/>
            <a:r>
              <a:rPr lang="en-US" dirty="0"/>
              <a:t>Simple monitoring function (input-output system)</a:t>
            </a:r>
          </a:p>
          <a:p>
            <a:pPr lvl="1"/>
            <a:r>
              <a:rPr lang="en-US" dirty="0"/>
              <a:t>Provide better situational awareness to user (adaptive system)</a:t>
            </a:r>
          </a:p>
          <a:p>
            <a:r>
              <a:rPr lang="en-US" dirty="0"/>
              <a:t>Significance: </a:t>
            </a:r>
          </a:p>
          <a:p>
            <a:pPr lvl="1"/>
            <a:r>
              <a:rPr lang="en-US" dirty="0"/>
              <a:t>Increase user task-effectiveness in a wide scope of applications by providing an adaptive user interface depending on the user and the user’s specific needs</a:t>
            </a:r>
          </a:p>
          <a:p>
            <a:endParaRPr lang="en-US" dirty="0"/>
          </a:p>
        </p:txBody>
      </p:sp>
      <p:pic>
        <p:nvPicPr>
          <p:cNvPr id="2050" name="Picture 2" descr="Image result for human ava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61" y="2710248"/>
            <a:ext cx="1159476" cy="115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412" y="2632037"/>
            <a:ext cx="1387561" cy="138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/>
          <p:cNvSpPr/>
          <p:nvPr/>
        </p:nvSpPr>
        <p:spPr>
          <a:xfrm>
            <a:off x="4065373" y="3076833"/>
            <a:ext cx="3546389" cy="497971"/>
          </a:xfrm>
          <a:prstGeom prst="rightArrow">
            <a:avLst>
              <a:gd name="adj1" fmla="val 20223"/>
              <a:gd name="adj2" fmla="val 104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42355" y="3869724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System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49034" y="3869724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Autonomous System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67246" y="3869724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Semi-Autonomous System</a:t>
            </a:r>
          </a:p>
        </p:txBody>
      </p:sp>
    </p:spTree>
    <p:extLst>
      <p:ext uri="{BB962C8B-B14F-4D97-AF65-F5344CB8AC3E}">
        <p14:creationId xmlns:p14="http://schemas.microsoft.com/office/powerpoint/2010/main" val="35299571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386</TotalTime>
  <Words>338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</vt:lpstr>
      <vt:lpstr>Human Attention Modeling with Co-Adaptive Computer Interface (tentative)</vt:lpstr>
      <vt:lpstr>Progress</vt:lpstr>
      <vt:lpstr>Background</vt:lpstr>
      <vt:lpstr>Applications</vt:lpstr>
      <vt:lpstr>Models</vt:lpstr>
      <vt:lpstr>Semester Project and Research Plan</vt:lpstr>
      <vt:lpstr>feedback</vt:lpstr>
      <vt:lpstr>Background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Sabin Park</dc:creator>
  <cp:lastModifiedBy>Park, Sabin</cp:lastModifiedBy>
  <cp:revision>14</cp:revision>
  <dcterms:created xsi:type="dcterms:W3CDTF">2016-10-03T14:45:58Z</dcterms:created>
  <dcterms:modified xsi:type="dcterms:W3CDTF">2016-10-04T13:45:30Z</dcterms:modified>
</cp:coreProperties>
</file>