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3" r:id="rId3"/>
    <p:sldId id="274" r:id="rId4"/>
    <p:sldId id="257" r:id="rId5"/>
    <p:sldId id="262" r:id="rId6"/>
    <p:sldId id="260" r:id="rId7"/>
    <p:sldId id="261" r:id="rId8"/>
    <p:sldId id="258" r:id="rId9"/>
    <p:sldId id="263" r:id="rId10"/>
    <p:sldId id="265" r:id="rId11"/>
    <p:sldId id="270" r:id="rId12"/>
    <p:sldId id="269" r:id="rId13"/>
    <p:sldId id="272" r:id="rId14"/>
    <p:sldId id="266"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8EBF"/>
    <a:srgbClr val="DF29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24" autoAdjust="0"/>
    <p:restoredTop sz="58475" autoAdjust="0"/>
  </p:normalViewPr>
  <p:slideViewPr>
    <p:cSldViewPr>
      <p:cViewPr varScale="1">
        <p:scale>
          <a:sx n="49" d="100"/>
          <a:sy n="49" d="100"/>
        </p:scale>
        <p:origin x="-118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02CEB1-4A9A-4F26-820A-C411B88A77CC}" type="datetimeFigureOut">
              <a:rPr lang="en-US" smtClean="0"/>
              <a:t>2/10/2016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BD89F0-670B-482B-B039-ABAA7826EDF8}" type="slidenum">
              <a:rPr lang="en-US" smtClean="0"/>
              <a:t>‹#›</a:t>
            </a:fld>
            <a:endParaRPr lang="en-US"/>
          </a:p>
        </p:txBody>
      </p:sp>
    </p:spTree>
    <p:extLst>
      <p:ext uri="{BB962C8B-B14F-4D97-AF65-F5344CB8AC3E}">
        <p14:creationId xmlns:p14="http://schemas.microsoft.com/office/powerpoint/2010/main" val="634687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Member Dashboard</a:t>
            </a:r>
          </a:p>
          <a:p>
            <a:pPr marL="171450" indent="-171450">
              <a:buFontTx/>
              <a:buChar char="-"/>
            </a:pPr>
            <a:r>
              <a:rPr lang="en-US" dirty="0" smtClean="0"/>
              <a:t>Click on User image/name to return to Dashboard from any screen</a:t>
            </a:r>
          </a:p>
          <a:p>
            <a:pPr marL="171450" indent="-171450">
              <a:buFontTx/>
              <a:buChar char="-"/>
            </a:pPr>
            <a:r>
              <a:rPr lang="en-US" dirty="0" smtClean="0"/>
              <a:t>Showcase and Events can collapse to just the </a:t>
            </a:r>
            <a:r>
              <a:rPr lang="en-US" dirty="0" smtClean="0"/>
              <a:t>Title</a:t>
            </a:r>
          </a:p>
          <a:p>
            <a:pPr marL="171450" indent="-171450">
              <a:buFontTx/>
              <a:buChar char="-"/>
            </a:pPr>
            <a:r>
              <a:rPr lang="en-US" dirty="0" smtClean="0"/>
              <a:t>“Create” will open a dialogue box that allows User</a:t>
            </a:r>
            <a:r>
              <a:rPr lang="en-US" baseline="0" dirty="0" smtClean="0"/>
              <a:t> to compose and send message</a:t>
            </a:r>
            <a:endParaRPr lang="en-US" dirty="0" smtClean="0"/>
          </a:p>
          <a:p>
            <a:pPr marL="171450" indent="-171450">
              <a:buFontTx/>
              <a:buChar char="-"/>
            </a:pPr>
            <a:r>
              <a:rPr lang="en-US" dirty="0" smtClean="0"/>
              <a:t>Clicking on a message will expand it to reveal the entire message as well as reply and delete</a:t>
            </a:r>
            <a:r>
              <a:rPr lang="en-US" baseline="0" dirty="0" smtClean="0"/>
              <a:t> </a:t>
            </a:r>
            <a:r>
              <a:rPr lang="en-US" dirty="0" smtClean="0"/>
              <a:t>options</a:t>
            </a:r>
          </a:p>
          <a:p>
            <a:pPr marL="171450" indent="-171450">
              <a:buFontTx/>
              <a:buChar char="-"/>
            </a:pPr>
            <a:r>
              <a:rPr lang="en-US" dirty="0" smtClean="0"/>
              <a:t>Chat can be minimized (vs. closed)</a:t>
            </a:r>
          </a:p>
          <a:p>
            <a:pPr marL="171450" indent="-171450">
              <a:buFontTx/>
              <a:buChar char="-"/>
            </a:pPr>
            <a:r>
              <a:rPr lang="en-US" dirty="0" smtClean="0"/>
              <a:t>Reporting will be done through My </a:t>
            </a:r>
            <a:r>
              <a:rPr lang="en-US" dirty="0" smtClean="0"/>
              <a:t>Resources</a:t>
            </a:r>
          </a:p>
          <a:p>
            <a:pPr marL="171450" indent="-171450">
              <a:buFontTx/>
              <a:buChar char="-"/>
            </a:pPr>
            <a:r>
              <a:rPr lang="en-US" dirty="0" smtClean="0"/>
              <a:t>“Share</a:t>
            </a:r>
            <a:r>
              <a:rPr lang="en-US" baseline="0" dirty="0" smtClean="0"/>
              <a:t>” will open a dialogue box that will allow User to create a post to the Community News</a:t>
            </a:r>
            <a:endParaRPr lang="en-US" dirty="0"/>
          </a:p>
        </p:txBody>
      </p:sp>
      <p:sp>
        <p:nvSpPr>
          <p:cNvPr id="4" name="Slide Number Placeholder 3"/>
          <p:cNvSpPr>
            <a:spLocks noGrp="1"/>
          </p:cNvSpPr>
          <p:nvPr>
            <p:ph type="sldNum" sz="quarter" idx="10"/>
          </p:nvPr>
        </p:nvSpPr>
        <p:spPr/>
        <p:txBody>
          <a:bodyPr/>
          <a:lstStyle/>
          <a:p>
            <a:fld id="{1FBD89F0-670B-482B-B039-ABAA7826EDF8}" type="slidenum">
              <a:rPr lang="en-US" smtClean="0"/>
              <a:t>1</a:t>
            </a:fld>
            <a:endParaRPr lang="en-US"/>
          </a:p>
        </p:txBody>
      </p:sp>
    </p:spTree>
    <p:extLst>
      <p:ext uri="{BB962C8B-B14F-4D97-AF65-F5344CB8AC3E}">
        <p14:creationId xmlns:p14="http://schemas.microsoft.com/office/powerpoint/2010/main" val="275540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Organizational Member Profile View (from Search Results)</a:t>
            </a:r>
          </a:p>
          <a:p>
            <a:pPr marL="171450" indent="-171450">
              <a:buFontTx/>
              <a:buChar char="-"/>
            </a:pPr>
            <a:r>
              <a:rPr lang="en-US" dirty="0" smtClean="0"/>
              <a:t>Member Name, Date</a:t>
            </a:r>
            <a:r>
              <a:rPr lang="en-US" baseline="0" dirty="0" smtClean="0"/>
              <a:t> Founded</a:t>
            </a:r>
            <a:endParaRPr lang="en-US" dirty="0" smtClean="0"/>
          </a:p>
          <a:p>
            <a:pPr marL="171450" indent="-171450">
              <a:buFontTx/>
              <a:buChar char="-"/>
            </a:pPr>
            <a:r>
              <a:rPr lang="en-US" dirty="0" smtClean="0"/>
              <a:t>Industries, City, State</a:t>
            </a:r>
          </a:p>
          <a:p>
            <a:pPr marL="171450" indent="-171450">
              <a:buFontTx/>
              <a:buChar char="-"/>
            </a:pPr>
            <a:r>
              <a:rPr lang="en-US" dirty="0" smtClean="0"/>
              <a:t>Overview</a:t>
            </a:r>
          </a:p>
          <a:p>
            <a:pPr marL="171450" indent="-171450">
              <a:buFontTx/>
              <a:buChar char="-"/>
            </a:pPr>
            <a:r>
              <a:rPr lang="en-US" dirty="0" smtClean="0"/>
              <a:t>website</a:t>
            </a:r>
          </a:p>
          <a:p>
            <a:pPr marL="171450" indent="-171450">
              <a:buFontTx/>
              <a:buChar char="-"/>
            </a:pPr>
            <a:r>
              <a:rPr lang="en-US" dirty="0" smtClean="0"/>
              <a:t>Products</a:t>
            </a:r>
            <a:r>
              <a:rPr lang="en-US" baseline="0" dirty="0" smtClean="0"/>
              <a:t> and Services</a:t>
            </a:r>
            <a:endParaRPr lang="en-US" dirty="0" smtClean="0"/>
          </a:p>
          <a:p>
            <a:pPr marL="171450" indent="-171450">
              <a:buFontTx/>
              <a:buChar char="-"/>
            </a:pPr>
            <a:r>
              <a:rPr lang="en-US" dirty="0" smtClean="0"/>
              <a:t>Associated Projects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Follow/Following</a:t>
            </a:r>
            <a:r>
              <a:rPr lang="en-US" baseline="0" dirty="0" smtClean="0"/>
              <a:t> is toggle. Following flags for “My Favorites” search and News Feed.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Clicking on Project area directs User to Project’s profile page</a:t>
            </a:r>
            <a:endParaRPr lang="en-US" dirty="0" smtClean="0"/>
          </a:p>
        </p:txBody>
      </p:sp>
      <p:sp>
        <p:nvSpPr>
          <p:cNvPr id="4" name="Slide Number Placeholder 3"/>
          <p:cNvSpPr>
            <a:spLocks noGrp="1"/>
          </p:cNvSpPr>
          <p:nvPr>
            <p:ph type="sldNum" sz="quarter" idx="10"/>
          </p:nvPr>
        </p:nvSpPr>
        <p:spPr/>
        <p:txBody>
          <a:bodyPr/>
          <a:lstStyle/>
          <a:p>
            <a:fld id="{1FBD89F0-670B-482B-B039-ABAA7826EDF8}" type="slidenum">
              <a:rPr lang="en-US" smtClean="0"/>
              <a:t>10</a:t>
            </a:fld>
            <a:endParaRPr lang="en-US"/>
          </a:p>
        </p:txBody>
      </p:sp>
    </p:spTree>
    <p:extLst>
      <p:ext uri="{BB962C8B-B14F-4D97-AF65-F5344CB8AC3E}">
        <p14:creationId xmlns:p14="http://schemas.microsoft.com/office/powerpoint/2010/main" val="1516550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 Profile View (from Search Results)</a:t>
            </a:r>
          </a:p>
          <a:p>
            <a:pPr marL="171450" indent="-171450">
              <a:buFontTx/>
              <a:buChar char="-"/>
            </a:pPr>
            <a:r>
              <a:rPr lang="en-US" dirty="0" smtClean="0"/>
              <a:t>Project Name (</a:t>
            </a:r>
            <a:r>
              <a:rPr lang="en-US" dirty="0" err="1" smtClean="0"/>
              <a:t>Name+Project</a:t>
            </a:r>
            <a:r>
              <a:rPr lang="en-US" dirty="0" smtClean="0"/>
              <a:t>), Date</a:t>
            </a:r>
            <a:r>
              <a:rPr lang="en-US" baseline="0" dirty="0" smtClean="0"/>
              <a:t> Created</a:t>
            </a:r>
            <a:endParaRPr lang="en-US" dirty="0" smtClean="0"/>
          </a:p>
          <a:p>
            <a:pPr marL="171450" indent="-171450">
              <a:buFontTx/>
              <a:buChar char="-"/>
            </a:pPr>
            <a:r>
              <a:rPr lang="en-US" dirty="0" smtClean="0"/>
              <a:t>Industries, City, State</a:t>
            </a:r>
          </a:p>
          <a:p>
            <a:pPr marL="171450" indent="-171450">
              <a:buFontTx/>
              <a:buChar char="-"/>
            </a:pPr>
            <a:r>
              <a:rPr lang="en-US" dirty="0" smtClean="0"/>
              <a:t>Overview</a:t>
            </a:r>
          </a:p>
          <a:p>
            <a:pPr marL="171450" indent="-171450">
              <a:buFontTx/>
              <a:buChar char="-"/>
            </a:pPr>
            <a:r>
              <a:rPr lang="en-US" dirty="0" smtClean="0"/>
              <a:t>website</a:t>
            </a:r>
          </a:p>
          <a:p>
            <a:pPr marL="171450" indent="-171450">
              <a:buFontTx/>
              <a:buChar char="-"/>
            </a:pPr>
            <a:r>
              <a:rPr lang="en-US" dirty="0" smtClean="0"/>
              <a:t>Description</a:t>
            </a:r>
          </a:p>
          <a:p>
            <a:pPr marL="171450" indent="-171450">
              <a:buFontTx/>
              <a:buChar char="-"/>
            </a:pPr>
            <a:r>
              <a:rPr lang="en-US" dirty="0" smtClean="0"/>
              <a:t>Associated Members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Follow/Following</a:t>
            </a:r>
            <a:r>
              <a:rPr lang="en-US" baseline="0" dirty="0" smtClean="0"/>
              <a:t> is toggle. Following flags for “My Favorites” search and News Feed.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Clicking on “Request to Join” sends Project owner a system message asking if they want to accept User into the project.  Project Owner can accept or reject request within message, and system reply to requesting User is generated indicating whether their request was granted or declined.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Clicking on Member area directs User to Member’s profile page.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Clicking on message icon directs User to Message Creation in Dashboard with Project Owner pre-populated in “To” box</a:t>
            </a:r>
          </a:p>
        </p:txBody>
      </p:sp>
      <p:sp>
        <p:nvSpPr>
          <p:cNvPr id="4" name="Slide Number Placeholder 3"/>
          <p:cNvSpPr>
            <a:spLocks noGrp="1"/>
          </p:cNvSpPr>
          <p:nvPr>
            <p:ph type="sldNum" sz="quarter" idx="10"/>
          </p:nvPr>
        </p:nvSpPr>
        <p:spPr/>
        <p:txBody>
          <a:bodyPr/>
          <a:lstStyle/>
          <a:p>
            <a:fld id="{1FBD89F0-670B-482B-B039-ABAA7826EDF8}" type="slidenum">
              <a:rPr lang="en-US" smtClean="0"/>
              <a:t>11</a:t>
            </a:fld>
            <a:endParaRPr lang="en-US"/>
          </a:p>
        </p:txBody>
      </p:sp>
    </p:spTree>
    <p:extLst>
      <p:ext uri="{BB962C8B-B14F-4D97-AF65-F5344CB8AC3E}">
        <p14:creationId xmlns:p14="http://schemas.microsoft.com/office/powerpoint/2010/main" val="1516550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Projects</a:t>
            </a:r>
          </a:p>
          <a:p>
            <a:pPr marL="171450" indent="-171450">
              <a:buFontTx/>
              <a:buChar char="-"/>
            </a:pPr>
            <a:r>
              <a:rPr lang="en-US" dirty="0" smtClean="0"/>
              <a:t>Users click on My Projects</a:t>
            </a:r>
            <a:r>
              <a:rPr lang="en-US" baseline="0" dirty="0" smtClean="0"/>
              <a:t> or </a:t>
            </a:r>
            <a:r>
              <a:rPr lang="en-US" dirty="0" smtClean="0"/>
              <a:t>“Create” from the left-hand navigation to open this view</a:t>
            </a:r>
          </a:p>
          <a:p>
            <a:pPr marL="171450" indent="-171450">
              <a:buFontTx/>
              <a:buChar char="-"/>
            </a:pPr>
            <a:r>
              <a:rPr lang="en-US" dirty="0" smtClean="0"/>
              <a:t>Display project logo and # of members</a:t>
            </a:r>
          </a:p>
          <a:p>
            <a:pPr marL="171450" indent="-171450">
              <a:buFontTx/>
              <a:buChar char="-"/>
            </a:pPr>
            <a:r>
              <a:rPr lang="en-US" dirty="0" smtClean="0"/>
              <a:t>Post title, overview</a:t>
            </a:r>
            <a:r>
              <a:rPr lang="en-US" baseline="0" dirty="0" smtClean="0"/>
              <a:t> and website in middle</a:t>
            </a:r>
          </a:p>
          <a:p>
            <a:pPr marL="171450" indent="-171450">
              <a:buFontTx/>
              <a:buChar char="-"/>
            </a:pPr>
            <a:r>
              <a:rPr lang="en-US" baseline="0" dirty="0" smtClean="0"/>
              <a:t>Project role on right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“Purchase More” opens dialogue box that allows User to select how many projects and enter a Coupon Code (if they have one), it calculates the amount due and User accepts or cancels the transaction.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Create a Project box (white area) is hidden until User clicks on “Create a Project”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If zero projects are available on the User’s account, User can still create new, but when they click “Create”, they get a warning that reads “You currently have 0 projects on your account. Creating this project will charge your account $10. Do you want to continue?”  No returns them to this page. Yes creates the project and directs them to the new Project profile page.</a:t>
            </a:r>
          </a:p>
        </p:txBody>
      </p:sp>
      <p:sp>
        <p:nvSpPr>
          <p:cNvPr id="4" name="Slide Number Placeholder 3"/>
          <p:cNvSpPr>
            <a:spLocks noGrp="1"/>
          </p:cNvSpPr>
          <p:nvPr>
            <p:ph type="sldNum" sz="quarter" idx="10"/>
          </p:nvPr>
        </p:nvSpPr>
        <p:spPr/>
        <p:txBody>
          <a:bodyPr/>
          <a:lstStyle/>
          <a:p>
            <a:fld id="{1FBD89F0-670B-482B-B039-ABAA7826EDF8}" type="slidenum">
              <a:rPr lang="en-US" smtClean="0"/>
              <a:t>12</a:t>
            </a:fld>
            <a:endParaRPr lang="en-US"/>
          </a:p>
        </p:txBody>
      </p:sp>
    </p:spTree>
    <p:extLst>
      <p:ext uri="{BB962C8B-B14F-4D97-AF65-F5344CB8AC3E}">
        <p14:creationId xmlns:p14="http://schemas.microsoft.com/office/powerpoint/2010/main" val="1516550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 Dashboard</a:t>
            </a:r>
          </a:p>
          <a:p>
            <a:pPr marL="171450" indent="-171450">
              <a:buFontTx/>
              <a:buChar char="-"/>
            </a:pPr>
            <a:r>
              <a:rPr lang="en-US" dirty="0" smtClean="0"/>
              <a:t>Edit is only</a:t>
            </a:r>
            <a:r>
              <a:rPr lang="en-US" baseline="0" dirty="0" smtClean="0"/>
              <a:t> visible to Project Owner(s).  All project profile fields are editable EXCEPT date created (i.e. image, name, city, state, industries, website, overview and description).</a:t>
            </a:r>
          </a:p>
          <a:p>
            <a:pPr marL="171450" indent="-171450">
              <a:buFontTx/>
              <a:buChar char="-"/>
            </a:pPr>
            <a:r>
              <a:rPr lang="en-US" baseline="0" dirty="0" smtClean="0"/>
              <a:t>Red plus is only visible to Owner.  Clicking on it will launch a warning “Are you sure you want to remove this member?” No returns them to this page. Yes updates the project affiliations and refreshes the page to show the member is no longer affiliated with the project.</a:t>
            </a:r>
          </a:p>
          <a:p>
            <a:pPr marL="171450" indent="-171450">
              <a:buFontTx/>
              <a:buChar char="-"/>
            </a:pPr>
            <a:r>
              <a:rPr lang="en-US" baseline="0" dirty="0" smtClean="0"/>
              <a:t>Invite button opens a search box that allows a Project member to find a Fishbowl member and trigger a system message inviting them to join the project.  The invited Member can accept or reject that message and the response is posted in the Project chat.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“Share” in project chat will copy that single chat post to the Community News as posted by</a:t>
            </a:r>
            <a:r>
              <a:rPr lang="en-US" baseline="0" dirty="0" smtClean="0"/>
              <a:t> the Project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Chat can be minimized (vs. closed)</a:t>
            </a:r>
          </a:p>
        </p:txBody>
      </p:sp>
      <p:sp>
        <p:nvSpPr>
          <p:cNvPr id="4" name="Slide Number Placeholder 3"/>
          <p:cNvSpPr>
            <a:spLocks noGrp="1"/>
          </p:cNvSpPr>
          <p:nvPr>
            <p:ph type="sldNum" sz="quarter" idx="10"/>
          </p:nvPr>
        </p:nvSpPr>
        <p:spPr/>
        <p:txBody>
          <a:bodyPr/>
          <a:lstStyle/>
          <a:p>
            <a:fld id="{1FBD89F0-670B-482B-B039-ABAA7826EDF8}" type="slidenum">
              <a:rPr lang="en-US" smtClean="0"/>
              <a:t>13</a:t>
            </a:fld>
            <a:endParaRPr lang="en-US"/>
          </a:p>
        </p:txBody>
      </p:sp>
    </p:spTree>
    <p:extLst>
      <p:ext uri="{BB962C8B-B14F-4D97-AF65-F5344CB8AC3E}">
        <p14:creationId xmlns:p14="http://schemas.microsoft.com/office/powerpoint/2010/main" val="275540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Resources</a:t>
            </a:r>
          </a:p>
          <a:p>
            <a:pPr marL="171450" indent="-171450">
              <a:buFontTx/>
              <a:buChar char="-"/>
            </a:pPr>
            <a:r>
              <a:rPr lang="en-US" dirty="0" smtClean="0"/>
              <a:t>Users click on “Find” from the left-hand navigation to open this view</a:t>
            </a:r>
          </a:p>
          <a:p>
            <a:pPr marL="171450" indent="-171450">
              <a:buFontTx/>
              <a:buChar char="-"/>
            </a:pPr>
            <a:r>
              <a:rPr lang="en-US" dirty="0" smtClean="0"/>
              <a:t>Display logo and name of posting User on left (will only be The Fishbowl to start)</a:t>
            </a:r>
          </a:p>
          <a:p>
            <a:pPr marL="171450" indent="-171450">
              <a:buFontTx/>
              <a:buChar char="-"/>
            </a:pPr>
            <a:r>
              <a:rPr lang="en-US" dirty="0" smtClean="0"/>
              <a:t>Post title and description</a:t>
            </a:r>
            <a:r>
              <a:rPr lang="en-US" baseline="0" dirty="0" smtClean="0"/>
              <a:t> in middle</a:t>
            </a:r>
          </a:p>
          <a:p>
            <a:pPr marL="171450" indent="-171450">
              <a:buFontTx/>
              <a:buChar char="-"/>
            </a:pPr>
            <a:r>
              <a:rPr lang="en-US" baseline="0" dirty="0" smtClean="0"/>
              <a:t>Date posted and any attachment on right</a:t>
            </a:r>
            <a:endParaRPr lang="en-US" dirty="0"/>
          </a:p>
        </p:txBody>
      </p:sp>
      <p:sp>
        <p:nvSpPr>
          <p:cNvPr id="4" name="Slide Number Placeholder 3"/>
          <p:cNvSpPr>
            <a:spLocks noGrp="1"/>
          </p:cNvSpPr>
          <p:nvPr>
            <p:ph type="sldNum" sz="quarter" idx="10"/>
          </p:nvPr>
        </p:nvSpPr>
        <p:spPr/>
        <p:txBody>
          <a:bodyPr/>
          <a:lstStyle/>
          <a:p>
            <a:fld id="{1FBD89F0-670B-482B-B039-ABAA7826EDF8}" type="slidenum">
              <a:rPr lang="en-US" smtClean="0"/>
              <a:t>14</a:t>
            </a:fld>
            <a:endParaRPr lang="en-US"/>
          </a:p>
        </p:txBody>
      </p:sp>
    </p:spTree>
    <p:extLst>
      <p:ext uri="{BB962C8B-B14F-4D97-AF65-F5344CB8AC3E}">
        <p14:creationId xmlns:p14="http://schemas.microsoft.com/office/powerpoint/2010/main" val="1516550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Admin page – Support &amp; Account Management</a:t>
            </a:r>
          </a:p>
          <a:p>
            <a:pPr marL="171450" indent="-171450">
              <a:buFontTx/>
              <a:buChar char="-"/>
            </a:pPr>
            <a:r>
              <a:rPr lang="en-US" dirty="0" smtClean="0"/>
              <a:t>Pull up Customer</a:t>
            </a:r>
          </a:p>
          <a:p>
            <a:pPr marL="171450" indent="-171450">
              <a:buFontTx/>
              <a:buChar char="-"/>
            </a:pPr>
            <a:r>
              <a:rPr lang="en-US" dirty="0" smtClean="0"/>
              <a:t>Reset</a:t>
            </a:r>
            <a:r>
              <a:rPr lang="en-US" baseline="0" dirty="0" smtClean="0"/>
              <a:t> password</a:t>
            </a:r>
          </a:p>
          <a:p>
            <a:pPr marL="171450" indent="-171450">
              <a:buFontTx/>
              <a:buChar char="-"/>
            </a:pPr>
            <a:r>
              <a:rPr lang="en-US" baseline="0" dirty="0" smtClean="0"/>
              <a:t>Create Technical Support ticket</a:t>
            </a:r>
          </a:p>
          <a:p>
            <a:pPr marL="171450" indent="-171450">
              <a:buFontTx/>
              <a:buChar char="-"/>
            </a:pPr>
            <a:r>
              <a:rPr lang="en-US" dirty="0" smtClean="0"/>
              <a:t>Check Account status,</a:t>
            </a:r>
            <a:r>
              <a:rPr lang="en-US" baseline="0" dirty="0" smtClean="0"/>
              <a:t> next renewal date, balance and valid credit card on file</a:t>
            </a:r>
          </a:p>
          <a:p>
            <a:pPr marL="171450" indent="-171450">
              <a:buFontTx/>
              <a:buChar char="-"/>
            </a:pPr>
            <a:r>
              <a:rPr lang="en-US" dirty="0" smtClean="0"/>
              <a:t>Apply refund/credit to account</a:t>
            </a:r>
            <a:endParaRPr lang="en-US" dirty="0"/>
          </a:p>
        </p:txBody>
      </p:sp>
      <p:sp>
        <p:nvSpPr>
          <p:cNvPr id="4" name="Slide Number Placeholder 3"/>
          <p:cNvSpPr>
            <a:spLocks noGrp="1"/>
          </p:cNvSpPr>
          <p:nvPr>
            <p:ph type="sldNum" sz="quarter" idx="10"/>
          </p:nvPr>
        </p:nvSpPr>
        <p:spPr/>
        <p:txBody>
          <a:bodyPr/>
          <a:lstStyle/>
          <a:p>
            <a:fld id="{1FBD89F0-670B-482B-B039-ABAA7826EDF8}" type="slidenum">
              <a:rPr lang="en-US" smtClean="0"/>
              <a:t>15</a:t>
            </a:fld>
            <a:endParaRPr lang="en-US"/>
          </a:p>
        </p:txBody>
      </p:sp>
    </p:spTree>
    <p:extLst>
      <p:ext uri="{BB962C8B-B14F-4D97-AF65-F5344CB8AC3E}">
        <p14:creationId xmlns:p14="http://schemas.microsoft.com/office/powerpoint/2010/main" val="1516550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Message</a:t>
            </a:r>
          </a:p>
          <a:p>
            <a:r>
              <a:rPr lang="en-US" dirty="0" smtClean="0"/>
              <a:t>- If a Project is selected as the “To” in the message, it will go to the</a:t>
            </a:r>
            <a:r>
              <a:rPr lang="en-US" baseline="0" dirty="0" smtClean="0"/>
              <a:t> Project Owner</a:t>
            </a:r>
            <a:endParaRPr lang="en-US" dirty="0"/>
          </a:p>
        </p:txBody>
      </p:sp>
      <p:sp>
        <p:nvSpPr>
          <p:cNvPr id="4" name="Slide Number Placeholder 3"/>
          <p:cNvSpPr>
            <a:spLocks noGrp="1"/>
          </p:cNvSpPr>
          <p:nvPr>
            <p:ph type="sldNum" sz="quarter" idx="10"/>
          </p:nvPr>
        </p:nvSpPr>
        <p:spPr/>
        <p:txBody>
          <a:bodyPr/>
          <a:lstStyle/>
          <a:p>
            <a:fld id="{1FBD89F0-670B-482B-B039-ABAA7826EDF8}" type="slidenum">
              <a:rPr lang="en-US" smtClean="0"/>
              <a:t>2</a:t>
            </a:fld>
            <a:endParaRPr lang="en-US"/>
          </a:p>
        </p:txBody>
      </p:sp>
    </p:spTree>
    <p:extLst>
      <p:ext uri="{BB962C8B-B14F-4D97-AF65-F5344CB8AC3E}">
        <p14:creationId xmlns:p14="http://schemas.microsoft.com/office/powerpoint/2010/main" val="275540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Community News post</a:t>
            </a:r>
          </a:p>
          <a:p>
            <a:pPr marL="171450" indent="-171450">
              <a:buFontTx/>
              <a:buChar char="-"/>
            </a:pPr>
            <a:r>
              <a:rPr lang="en-US" dirty="0" smtClean="0"/>
              <a:t>Share button</a:t>
            </a:r>
            <a:r>
              <a:rPr lang="en-US" baseline="0" dirty="0" smtClean="0"/>
              <a:t> is only available once the authorization attestation box is checked</a:t>
            </a:r>
          </a:p>
          <a:p>
            <a:pPr marL="171450" indent="-171450">
              <a:buFontTx/>
              <a:buChar char="-"/>
            </a:pPr>
            <a:r>
              <a:rPr lang="en-US" baseline="0" dirty="0" smtClean="0"/>
              <a:t>Cancel and Share both return User to Dashboard</a:t>
            </a:r>
          </a:p>
          <a:p>
            <a:pPr marL="171450" indent="-171450">
              <a:buFontTx/>
              <a:buChar char="-"/>
            </a:pPr>
            <a:r>
              <a:rPr lang="en-US" baseline="0" dirty="0" smtClean="0"/>
              <a:t>Share enters information into Community News queue</a:t>
            </a:r>
            <a:endParaRPr lang="en-US" dirty="0"/>
          </a:p>
        </p:txBody>
      </p:sp>
      <p:sp>
        <p:nvSpPr>
          <p:cNvPr id="4" name="Slide Number Placeholder 3"/>
          <p:cNvSpPr>
            <a:spLocks noGrp="1"/>
          </p:cNvSpPr>
          <p:nvPr>
            <p:ph type="sldNum" sz="quarter" idx="10"/>
          </p:nvPr>
        </p:nvSpPr>
        <p:spPr/>
        <p:txBody>
          <a:bodyPr/>
          <a:lstStyle/>
          <a:p>
            <a:fld id="{1FBD89F0-670B-482B-B039-ABAA7826EDF8}" type="slidenum">
              <a:rPr lang="en-US" smtClean="0"/>
              <a:t>3</a:t>
            </a:fld>
            <a:endParaRPr lang="en-US"/>
          </a:p>
        </p:txBody>
      </p:sp>
    </p:spTree>
    <p:extLst>
      <p:ext uri="{BB962C8B-B14F-4D97-AF65-F5344CB8AC3E}">
        <p14:creationId xmlns:p14="http://schemas.microsoft.com/office/powerpoint/2010/main" val="275540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Individual Account Profile – Member Profile</a:t>
            </a:r>
          </a:p>
          <a:p>
            <a:pPr marL="171450" indent="-171450">
              <a:buFontTx/>
              <a:buChar char="-"/>
            </a:pPr>
            <a:r>
              <a:rPr lang="en-US" dirty="0" smtClean="0"/>
              <a:t>Black box is READ ONLY.  Red boxes are required.</a:t>
            </a:r>
          </a:p>
          <a:p>
            <a:pPr marL="171450" indent="-171450">
              <a:buFontTx/>
              <a:buChar char="-"/>
            </a:pPr>
            <a:r>
              <a:rPr lang="en-US" dirty="0" smtClean="0"/>
              <a:t>Password shall show</a:t>
            </a:r>
            <a:r>
              <a:rPr lang="en-US" baseline="0" dirty="0" smtClean="0"/>
              <a:t> 1</a:t>
            </a:r>
            <a:r>
              <a:rPr lang="en-US" baseline="30000" dirty="0" smtClean="0"/>
              <a:t>st</a:t>
            </a:r>
            <a:r>
              <a:rPr lang="en-US" baseline="0" dirty="0" smtClean="0"/>
              <a:t> and last character. The rest will be *</a:t>
            </a:r>
            <a:endParaRPr lang="en-US" dirty="0"/>
          </a:p>
        </p:txBody>
      </p:sp>
      <p:sp>
        <p:nvSpPr>
          <p:cNvPr id="4" name="Slide Number Placeholder 3"/>
          <p:cNvSpPr>
            <a:spLocks noGrp="1"/>
          </p:cNvSpPr>
          <p:nvPr>
            <p:ph type="sldNum" sz="quarter" idx="10"/>
          </p:nvPr>
        </p:nvSpPr>
        <p:spPr/>
        <p:txBody>
          <a:bodyPr/>
          <a:lstStyle/>
          <a:p>
            <a:fld id="{1FBD89F0-670B-482B-B039-ABAA7826EDF8}" type="slidenum">
              <a:rPr lang="en-US" smtClean="0"/>
              <a:t>4</a:t>
            </a:fld>
            <a:endParaRPr lang="en-US"/>
          </a:p>
        </p:txBody>
      </p:sp>
    </p:spTree>
    <p:extLst>
      <p:ext uri="{BB962C8B-B14F-4D97-AF65-F5344CB8AC3E}">
        <p14:creationId xmlns:p14="http://schemas.microsoft.com/office/powerpoint/2010/main" val="35596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Individual Account Profile (cont.) – Account Status and Billing</a:t>
            </a:r>
          </a:p>
          <a:p>
            <a:pPr marL="171450" indent="-171450">
              <a:buFontTx/>
              <a:buChar char="-"/>
            </a:pPr>
            <a:r>
              <a:rPr lang="en-US" dirty="0" smtClean="0"/>
              <a:t>Black boxes are READ ONLY</a:t>
            </a:r>
          </a:p>
          <a:p>
            <a:pPr marL="171450" indent="-171450">
              <a:buFontTx/>
              <a:buChar char="-"/>
            </a:pPr>
            <a:r>
              <a:rPr lang="en-US" dirty="0" smtClean="0"/>
              <a:t>Auto-renewal is</a:t>
            </a:r>
            <a:r>
              <a:rPr lang="en-US" baseline="0" dirty="0" smtClean="0"/>
              <a:t> toggle</a:t>
            </a:r>
          </a:p>
          <a:p>
            <a:pPr marL="171450" indent="-171450">
              <a:buFontTx/>
              <a:buChar char="-"/>
            </a:pPr>
            <a:r>
              <a:rPr lang="en-US" baseline="0" dirty="0" smtClean="0"/>
              <a:t>Only make new Card fields available if box is checked, then all are required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Print History prints the Purchase history (Item description, amount paid and date) for all of the Items checked</a:t>
            </a:r>
          </a:p>
          <a:p>
            <a:pPr marL="171450" indent="-171450">
              <a:buFontTx/>
              <a:buChar char="-"/>
            </a:pPr>
            <a:r>
              <a:rPr lang="en-US" baseline="0" dirty="0" smtClean="0"/>
              <a:t>Cancel membership should trigger warning – “Are you sure? If you are the Owner of a Project, Canceling your membership will close the project.” and prompt User to answer Yes or No.  No returns them to this page. Yes returns message “We are sorry to see you go.  We will hold your profile data for 60 days in case you decide to return.” When they close that dialogue box, they are automatically logged out and the system immediately changes the account status to Inactive which disables their login.</a:t>
            </a:r>
            <a:endParaRPr lang="en-US" dirty="0"/>
          </a:p>
        </p:txBody>
      </p:sp>
      <p:sp>
        <p:nvSpPr>
          <p:cNvPr id="4" name="Slide Number Placeholder 3"/>
          <p:cNvSpPr>
            <a:spLocks noGrp="1"/>
          </p:cNvSpPr>
          <p:nvPr>
            <p:ph type="sldNum" sz="quarter" idx="10"/>
          </p:nvPr>
        </p:nvSpPr>
        <p:spPr/>
        <p:txBody>
          <a:bodyPr/>
          <a:lstStyle/>
          <a:p>
            <a:fld id="{1FBD89F0-670B-482B-B039-ABAA7826EDF8}" type="slidenum">
              <a:rPr lang="en-US" smtClean="0"/>
              <a:t>5</a:t>
            </a:fld>
            <a:endParaRPr lang="en-US"/>
          </a:p>
        </p:txBody>
      </p:sp>
    </p:spTree>
    <p:extLst>
      <p:ext uri="{BB962C8B-B14F-4D97-AF65-F5344CB8AC3E}">
        <p14:creationId xmlns:p14="http://schemas.microsoft.com/office/powerpoint/2010/main" val="35596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Organization Account Profile – Member Profile</a:t>
            </a:r>
          </a:p>
          <a:p>
            <a:pPr marL="171450" indent="-171450">
              <a:buFontTx/>
              <a:buChar char="-"/>
            </a:pPr>
            <a:r>
              <a:rPr lang="en-US" dirty="0" smtClean="0"/>
              <a:t>Black box is READ ONLY.  Red boxes are required.</a:t>
            </a:r>
          </a:p>
          <a:p>
            <a:pPr marL="171450" indent="-171450">
              <a:buFontTx/>
              <a:buChar char="-"/>
            </a:pPr>
            <a:r>
              <a:rPr lang="en-US" dirty="0" smtClean="0"/>
              <a:t>Password shall show</a:t>
            </a:r>
            <a:r>
              <a:rPr lang="en-US" baseline="0" dirty="0" smtClean="0"/>
              <a:t> 1</a:t>
            </a:r>
            <a:r>
              <a:rPr lang="en-US" baseline="30000" dirty="0" smtClean="0"/>
              <a:t>st</a:t>
            </a:r>
            <a:r>
              <a:rPr lang="en-US" baseline="0" dirty="0" smtClean="0"/>
              <a:t> and last character. The rest will be *</a:t>
            </a:r>
            <a:endParaRPr lang="en-US" dirty="0"/>
          </a:p>
        </p:txBody>
      </p:sp>
      <p:sp>
        <p:nvSpPr>
          <p:cNvPr id="4" name="Slide Number Placeholder 3"/>
          <p:cNvSpPr>
            <a:spLocks noGrp="1"/>
          </p:cNvSpPr>
          <p:nvPr>
            <p:ph type="sldNum" sz="quarter" idx="10"/>
          </p:nvPr>
        </p:nvSpPr>
        <p:spPr/>
        <p:txBody>
          <a:bodyPr/>
          <a:lstStyle/>
          <a:p>
            <a:fld id="{1FBD89F0-670B-482B-B039-ABAA7826EDF8}" type="slidenum">
              <a:rPr lang="en-US" smtClean="0"/>
              <a:t>6</a:t>
            </a:fld>
            <a:endParaRPr lang="en-US"/>
          </a:p>
        </p:txBody>
      </p:sp>
    </p:spTree>
    <p:extLst>
      <p:ext uri="{BB962C8B-B14F-4D97-AF65-F5344CB8AC3E}">
        <p14:creationId xmlns:p14="http://schemas.microsoft.com/office/powerpoint/2010/main" val="35596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Organization Account Profile (cont.) – Account Status and Billing</a:t>
            </a:r>
          </a:p>
          <a:p>
            <a:pPr marL="171450" indent="-171450">
              <a:buFontTx/>
              <a:buChar char="-"/>
            </a:pPr>
            <a:r>
              <a:rPr lang="en-US" dirty="0" smtClean="0"/>
              <a:t>Black boxes are READ ONLY</a:t>
            </a:r>
          </a:p>
          <a:p>
            <a:pPr marL="171450" indent="-171450">
              <a:buFontTx/>
              <a:buChar char="-"/>
            </a:pPr>
            <a:r>
              <a:rPr lang="en-US" dirty="0" smtClean="0"/>
              <a:t>Auto-renewal is</a:t>
            </a:r>
            <a:r>
              <a:rPr lang="en-US" baseline="0" dirty="0" smtClean="0"/>
              <a:t> toggle</a:t>
            </a:r>
          </a:p>
          <a:p>
            <a:pPr marL="171450" indent="-171450">
              <a:buFontTx/>
              <a:buChar char="-"/>
            </a:pPr>
            <a:r>
              <a:rPr lang="en-US" baseline="0" dirty="0" smtClean="0"/>
              <a:t>Only make new Card fields available if box is checked, then all are required</a:t>
            </a:r>
          </a:p>
          <a:p>
            <a:pPr marL="171450" indent="-171450">
              <a:buFontTx/>
              <a:buChar char="-"/>
            </a:pPr>
            <a:r>
              <a:rPr lang="en-US" baseline="0" dirty="0" smtClean="0"/>
              <a:t>Print History prints the Purchase history (Item description, amount paid and date) for all of the Items checked</a:t>
            </a:r>
          </a:p>
          <a:p>
            <a:pPr marL="171450" indent="-171450">
              <a:buFontTx/>
              <a:buChar char="-"/>
            </a:pPr>
            <a:r>
              <a:rPr lang="en-US" baseline="0" dirty="0" smtClean="0"/>
              <a:t>Cancel membership should prompt warning – “Are you sure? If you are the Owner of a Project, Canceling your membership will close the project.” and prompt User to answer Yes or No.  No returns them to this page. Yes returns message “We are sorry to see you go.  We will hold your profile data for 60 days in case you decide to return.” When they close that dialogue box, they are automatically logged out and the system immediately changes the account status to Inactive which disables their login, and deletes all advertisements associated with that Account.</a:t>
            </a:r>
            <a:endParaRPr lang="en-US"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“Purchase More” opens dialogue box that allows User to select how many advertisements and enter a Coupon Code (if they have one), it calculates the amount due and User accepts or cancels the transaction.</a:t>
            </a:r>
          </a:p>
          <a:p>
            <a:pPr marL="171450" indent="-171450">
              <a:buFontTx/>
              <a:buChar char="-"/>
            </a:pPr>
            <a:r>
              <a:rPr lang="en-US" baseline="0" dirty="0" smtClean="0"/>
              <a:t>If zero advertisements are available, User can still create new, but when they click “Post”, they get a warning that reads “You currently have 0 advertisements on your account. Posting this advertisement will charge your account $150. Do you want to continue?”  No returns them to this page. Yes creates Advertisement and refreshes this page with new advertisement in the Current Advertisements list.</a:t>
            </a:r>
          </a:p>
        </p:txBody>
      </p:sp>
      <p:sp>
        <p:nvSpPr>
          <p:cNvPr id="4" name="Slide Number Placeholder 3"/>
          <p:cNvSpPr>
            <a:spLocks noGrp="1"/>
          </p:cNvSpPr>
          <p:nvPr>
            <p:ph type="sldNum" sz="quarter" idx="10"/>
          </p:nvPr>
        </p:nvSpPr>
        <p:spPr/>
        <p:txBody>
          <a:bodyPr/>
          <a:lstStyle/>
          <a:p>
            <a:fld id="{1FBD89F0-670B-482B-B039-ABAA7826EDF8}" type="slidenum">
              <a:rPr lang="en-US" smtClean="0"/>
              <a:t>7</a:t>
            </a:fld>
            <a:endParaRPr lang="en-US"/>
          </a:p>
        </p:txBody>
      </p:sp>
    </p:spTree>
    <p:extLst>
      <p:ext uri="{BB962C8B-B14F-4D97-AF65-F5344CB8AC3E}">
        <p14:creationId xmlns:p14="http://schemas.microsoft.com/office/powerpoint/2010/main" val="35596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Search Results</a:t>
            </a:r>
          </a:p>
          <a:p>
            <a:pPr marL="171450" indent="-171450">
              <a:buFontTx/>
              <a:buChar char="-"/>
            </a:pPr>
            <a:r>
              <a:rPr lang="en-US" dirty="0" smtClean="0"/>
              <a:t>Criteria used should show in left-hand</a:t>
            </a:r>
            <a:r>
              <a:rPr lang="en-US" baseline="0" dirty="0" smtClean="0"/>
              <a:t> navigation until “Clear” button is selected</a:t>
            </a:r>
          </a:p>
          <a:p>
            <a:pPr marL="171450" indent="-171450">
              <a:buFontTx/>
              <a:buChar char="-"/>
            </a:pPr>
            <a:r>
              <a:rPr lang="en-US" baseline="0" dirty="0" smtClean="0"/>
              <a:t>My Favorites button executes a search for all People, projects and organizations previously tagged as Favorite/ Following by the User</a:t>
            </a:r>
          </a:p>
          <a:p>
            <a:pPr marL="171450" indent="-171450">
              <a:buFontTx/>
              <a:buChar char="-"/>
            </a:pPr>
            <a:r>
              <a:rPr lang="en-US" baseline="0" dirty="0" smtClean="0"/>
              <a:t>Click on events opens new browser tab to event website</a:t>
            </a:r>
          </a:p>
          <a:p>
            <a:pPr marL="171450" indent="-171450">
              <a:buFontTx/>
              <a:buChar char="-"/>
            </a:pPr>
            <a:r>
              <a:rPr lang="en-US" baseline="0" dirty="0" smtClean="0"/>
              <a:t>Click on People, projects or organizations takes User to the profile page</a:t>
            </a:r>
            <a:endParaRPr lang="en-US" dirty="0"/>
          </a:p>
        </p:txBody>
      </p:sp>
      <p:sp>
        <p:nvSpPr>
          <p:cNvPr id="4" name="Slide Number Placeholder 3"/>
          <p:cNvSpPr>
            <a:spLocks noGrp="1"/>
          </p:cNvSpPr>
          <p:nvPr>
            <p:ph type="sldNum" sz="quarter" idx="10"/>
          </p:nvPr>
        </p:nvSpPr>
        <p:spPr/>
        <p:txBody>
          <a:bodyPr/>
          <a:lstStyle/>
          <a:p>
            <a:fld id="{1FBD89F0-670B-482B-B039-ABAA7826EDF8}" type="slidenum">
              <a:rPr lang="en-US" smtClean="0"/>
              <a:t>8</a:t>
            </a:fld>
            <a:endParaRPr lang="en-US"/>
          </a:p>
        </p:txBody>
      </p:sp>
    </p:spTree>
    <p:extLst>
      <p:ext uri="{BB962C8B-B14F-4D97-AF65-F5344CB8AC3E}">
        <p14:creationId xmlns:p14="http://schemas.microsoft.com/office/powerpoint/2010/main" val="1516550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Individual Member Profile View (from Search Results)</a:t>
            </a:r>
          </a:p>
          <a:p>
            <a:pPr marL="171450" indent="-171450">
              <a:buFontTx/>
              <a:buChar char="-"/>
            </a:pPr>
            <a:r>
              <a:rPr lang="en-US" dirty="0" smtClean="0"/>
              <a:t>Member Name, Title</a:t>
            </a:r>
          </a:p>
          <a:p>
            <a:pPr marL="171450" indent="-171450">
              <a:buFontTx/>
              <a:buChar char="-"/>
            </a:pPr>
            <a:r>
              <a:rPr lang="en-US" dirty="0" smtClean="0"/>
              <a:t>Headline, City, State</a:t>
            </a:r>
          </a:p>
          <a:p>
            <a:pPr marL="171450" indent="-171450">
              <a:buFontTx/>
              <a:buChar char="-"/>
            </a:pPr>
            <a:r>
              <a:rPr lang="en-US" dirty="0" smtClean="0"/>
              <a:t>Bio</a:t>
            </a:r>
          </a:p>
          <a:p>
            <a:pPr marL="171450" indent="-171450">
              <a:buFontTx/>
              <a:buChar char="-"/>
            </a:pPr>
            <a:r>
              <a:rPr lang="en-US" dirty="0" smtClean="0"/>
              <a:t>LinkedIn/ Twitter / website</a:t>
            </a:r>
          </a:p>
          <a:p>
            <a:pPr marL="171450" indent="-171450">
              <a:buFontTx/>
              <a:buChar char="-"/>
            </a:pPr>
            <a:r>
              <a:rPr lang="en-US" dirty="0" smtClean="0"/>
              <a:t>Skills and Experience</a:t>
            </a:r>
          </a:p>
          <a:p>
            <a:pPr marL="171450" indent="-171450">
              <a:buFontTx/>
              <a:buChar char="-"/>
            </a:pPr>
            <a:r>
              <a:rPr lang="en-US" dirty="0" smtClean="0"/>
              <a:t>Associated Projects</a:t>
            </a:r>
          </a:p>
          <a:p>
            <a:pPr marL="0" indent="0">
              <a:buFontTx/>
              <a:buNone/>
            </a:pPr>
            <a:r>
              <a:rPr lang="en-US" dirty="0" smtClean="0"/>
              <a:t>Follow/Following</a:t>
            </a:r>
            <a:r>
              <a:rPr lang="en-US" baseline="0" dirty="0" smtClean="0"/>
              <a:t> is toggle. Following flags for “My Favorites” search and News Feed.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Clicking on Project area directs User to Project’s profile page</a:t>
            </a:r>
            <a:endParaRPr lang="en-US" dirty="0" smtClean="0"/>
          </a:p>
        </p:txBody>
      </p:sp>
      <p:sp>
        <p:nvSpPr>
          <p:cNvPr id="4" name="Slide Number Placeholder 3"/>
          <p:cNvSpPr>
            <a:spLocks noGrp="1"/>
          </p:cNvSpPr>
          <p:nvPr>
            <p:ph type="sldNum" sz="quarter" idx="10"/>
          </p:nvPr>
        </p:nvSpPr>
        <p:spPr/>
        <p:txBody>
          <a:bodyPr/>
          <a:lstStyle/>
          <a:p>
            <a:fld id="{1FBD89F0-670B-482B-B039-ABAA7826EDF8}" type="slidenum">
              <a:rPr lang="en-US" smtClean="0"/>
              <a:t>9</a:t>
            </a:fld>
            <a:endParaRPr lang="en-US"/>
          </a:p>
        </p:txBody>
      </p:sp>
    </p:spTree>
    <p:extLst>
      <p:ext uri="{BB962C8B-B14F-4D97-AF65-F5344CB8AC3E}">
        <p14:creationId xmlns:p14="http://schemas.microsoft.com/office/powerpoint/2010/main" val="1516550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F920D1-E3E8-49FA-9615-8E2E3DDBE7C3}" type="datetimeFigureOut">
              <a:rPr lang="en-US" smtClean="0"/>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1282-A1F1-47A1-AE96-14DCCA861E04}" type="slidenum">
              <a:rPr lang="en-US" smtClean="0"/>
              <a:t>‹#›</a:t>
            </a:fld>
            <a:endParaRPr lang="en-US"/>
          </a:p>
        </p:txBody>
      </p:sp>
    </p:spTree>
    <p:extLst>
      <p:ext uri="{BB962C8B-B14F-4D97-AF65-F5344CB8AC3E}">
        <p14:creationId xmlns:p14="http://schemas.microsoft.com/office/powerpoint/2010/main" val="3775722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F920D1-E3E8-49FA-9615-8E2E3DDBE7C3}" type="datetimeFigureOut">
              <a:rPr lang="en-US" smtClean="0"/>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1282-A1F1-47A1-AE96-14DCCA861E04}" type="slidenum">
              <a:rPr lang="en-US" smtClean="0"/>
              <a:t>‹#›</a:t>
            </a:fld>
            <a:endParaRPr lang="en-US"/>
          </a:p>
        </p:txBody>
      </p:sp>
    </p:spTree>
    <p:extLst>
      <p:ext uri="{BB962C8B-B14F-4D97-AF65-F5344CB8AC3E}">
        <p14:creationId xmlns:p14="http://schemas.microsoft.com/office/powerpoint/2010/main" val="61011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F920D1-E3E8-49FA-9615-8E2E3DDBE7C3}" type="datetimeFigureOut">
              <a:rPr lang="en-US" smtClean="0"/>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1282-A1F1-47A1-AE96-14DCCA861E04}" type="slidenum">
              <a:rPr lang="en-US" smtClean="0"/>
              <a:t>‹#›</a:t>
            </a:fld>
            <a:endParaRPr lang="en-US"/>
          </a:p>
        </p:txBody>
      </p:sp>
    </p:spTree>
    <p:extLst>
      <p:ext uri="{BB962C8B-B14F-4D97-AF65-F5344CB8AC3E}">
        <p14:creationId xmlns:p14="http://schemas.microsoft.com/office/powerpoint/2010/main" val="1032017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F920D1-E3E8-49FA-9615-8E2E3DDBE7C3}" type="datetimeFigureOut">
              <a:rPr lang="en-US" smtClean="0"/>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1282-A1F1-47A1-AE96-14DCCA861E04}" type="slidenum">
              <a:rPr lang="en-US" smtClean="0"/>
              <a:t>‹#›</a:t>
            </a:fld>
            <a:endParaRPr lang="en-US"/>
          </a:p>
        </p:txBody>
      </p:sp>
    </p:spTree>
    <p:extLst>
      <p:ext uri="{BB962C8B-B14F-4D97-AF65-F5344CB8AC3E}">
        <p14:creationId xmlns:p14="http://schemas.microsoft.com/office/powerpoint/2010/main" val="36450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F920D1-E3E8-49FA-9615-8E2E3DDBE7C3}" type="datetimeFigureOut">
              <a:rPr lang="en-US" smtClean="0"/>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1282-A1F1-47A1-AE96-14DCCA861E04}" type="slidenum">
              <a:rPr lang="en-US" smtClean="0"/>
              <a:t>‹#›</a:t>
            </a:fld>
            <a:endParaRPr lang="en-US"/>
          </a:p>
        </p:txBody>
      </p:sp>
    </p:spTree>
    <p:extLst>
      <p:ext uri="{BB962C8B-B14F-4D97-AF65-F5344CB8AC3E}">
        <p14:creationId xmlns:p14="http://schemas.microsoft.com/office/powerpoint/2010/main" val="2125324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F920D1-E3E8-49FA-9615-8E2E3DDBE7C3}" type="datetimeFigureOut">
              <a:rPr lang="en-US" smtClean="0"/>
              <a:t>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71282-A1F1-47A1-AE96-14DCCA861E04}" type="slidenum">
              <a:rPr lang="en-US" smtClean="0"/>
              <a:t>‹#›</a:t>
            </a:fld>
            <a:endParaRPr lang="en-US"/>
          </a:p>
        </p:txBody>
      </p:sp>
    </p:spTree>
    <p:extLst>
      <p:ext uri="{BB962C8B-B14F-4D97-AF65-F5344CB8AC3E}">
        <p14:creationId xmlns:p14="http://schemas.microsoft.com/office/powerpoint/2010/main" val="2780840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F920D1-E3E8-49FA-9615-8E2E3DDBE7C3}" type="datetimeFigureOut">
              <a:rPr lang="en-US" smtClean="0"/>
              <a:t>2/10/2016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F71282-A1F1-47A1-AE96-14DCCA861E04}" type="slidenum">
              <a:rPr lang="en-US" smtClean="0"/>
              <a:t>‹#›</a:t>
            </a:fld>
            <a:endParaRPr lang="en-US"/>
          </a:p>
        </p:txBody>
      </p:sp>
    </p:spTree>
    <p:extLst>
      <p:ext uri="{BB962C8B-B14F-4D97-AF65-F5344CB8AC3E}">
        <p14:creationId xmlns:p14="http://schemas.microsoft.com/office/powerpoint/2010/main" val="590019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F920D1-E3E8-49FA-9615-8E2E3DDBE7C3}" type="datetimeFigureOut">
              <a:rPr lang="en-US" smtClean="0"/>
              <a:t>2/10/2016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71282-A1F1-47A1-AE96-14DCCA861E04}" type="slidenum">
              <a:rPr lang="en-US" smtClean="0"/>
              <a:t>‹#›</a:t>
            </a:fld>
            <a:endParaRPr lang="en-US"/>
          </a:p>
        </p:txBody>
      </p:sp>
    </p:spTree>
    <p:extLst>
      <p:ext uri="{BB962C8B-B14F-4D97-AF65-F5344CB8AC3E}">
        <p14:creationId xmlns:p14="http://schemas.microsoft.com/office/powerpoint/2010/main" val="1626758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920D1-E3E8-49FA-9615-8E2E3DDBE7C3}" type="datetimeFigureOut">
              <a:rPr lang="en-US" smtClean="0"/>
              <a:t>2/10/2016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F71282-A1F1-47A1-AE96-14DCCA861E04}" type="slidenum">
              <a:rPr lang="en-US" smtClean="0"/>
              <a:t>‹#›</a:t>
            </a:fld>
            <a:endParaRPr lang="en-US"/>
          </a:p>
        </p:txBody>
      </p:sp>
    </p:spTree>
    <p:extLst>
      <p:ext uri="{BB962C8B-B14F-4D97-AF65-F5344CB8AC3E}">
        <p14:creationId xmlns:p14="http://schemas.microsoft.com/office/powerpoint/2010/main" val="1443650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F920D1-E3E8-49FA-9615-8E2E3DDBE7C3}" type="datetimeFigureOut">
              <a:rPr lang="en-US" smtClean="0"/>
              <a:t>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71282-A1F1-47A1-AE96-14DCCA861E04}" type="slidenum">
              <a:rPr lang="en-US" smtClean="0"/>
              <a:t>‹#›</a:t>
            </a:fld>
            <a:endParaRPr lang="en-US"/>
          </a:p>
        </p:txBody>
      </p:sp>
    </p:spTree>
    <p:extLst>
      <p:ext uri="{BB962C8B-B14F-4D97-AF65-F5344CB8AC3E}">
        <p14:creationId xmlns:p14="http://schemas.microsoft.com/office/powerpoint/2010/main" val="640434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F920D1-E3E8-49FA-9615-8E2E3DDBE7C3}" type="datetimeFigureOut">
              <a:rPr lang="en-US" smtClean="0"/>
              <a:t>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71282-A1F1-47A1-AE96-14DCCA861E04}" type="slidenum">
              <a:rPr lang="en-US" smtClean="0"/>
              <a:t>‹#›</a:t>
            </a:fld>
            <a:endParaRPr lang="en-US"/>
          </a:p>
        </p:txBody>
      </p:sp>
    </p:spTree>
    <p:extLst>
      <p:ext uri="{BB962C8B-B14F-4D97-AF65-F5344CB8AC3E}">
        <p14:creationId xmlns:p14="http://schemas.microsoft.com/office/powerpoint/2010/main" val="1239525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920D1-E3E8-49FA-9615-8E2E3DDBE7C3}" type="datetimeFigureOut">
              <a:rPr lang="en-US" smtClean="0"/>
              <a:t>2/10/2016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71282-A1F1-47A1-AE96-14DCCA861E04}" type="slidenum">
              <a:rPr lang="en-US" smtClean="0"/>
              <a:t>‹#›</a:t>
            </a:fld>
            <a:endParaRPr lang="en-US"/>
          </a:p>
        </p:txBody>
      </p:sp>
    </p:spTree>
    <p:extLst>
      <p:ext uri="{BB962C8B-B14F-4D97-AF65-F5344CB8AC3E}">
        <p14:creationId xmlns:p14="http://schemas.microsoft.com/office/powerpoint/2010/main" val="2885201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18" Type="http://schemas.openxmlformats.org/officeDocument/2006/relationships/image" Target="../media/image16.jpeg"/><Relationship Id="rId3" Type="http://schemas.openxmlformats.org/officeDocument/2006/relationships/image" Target="../media/image1.jpeg"/><Relationship Id="rId7" Type="http://schemas.openxmlformats.org/officeDocument/2006/relationships/image" Target="../media/image5.jpeg"/><Relationship Id="rId12" Type="http://schemas.openxmlformats.org/officeDocument/2006/relationships/image" Target="../media/image10.jpeg"/><Relationship Id="rId17" Type="http://schemas.openxmlformats.org/officeDocument/2006/relationships/image" Target="../media/image15.jpeg"/><Relationship Id="rId2" Type="http://schemas.openxmlformats.org/officeDocument/2006/relationships/notesSlide" Target="../notesSlides/notesSlide1.xml"/><Relationship Id="rId16" Type="http://schemas.openxmlformats.org/officeDocument/2006/relationships/image" Target="../media/image14.jpe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jpeg"/><Relationship Id="rId15" Type="http://schemas.openxmlformats.org/officeDocument/2006/relationships/image" Target="../media/image13.jpeg"/><Relationship Id="rId10" Type="http://schemas.openxmlformats.org/officeDocument/2006/relationships/image" Target="../media/image8.jpeg"/><Relationship Id="rId19" Type="http://schemas.openxmlformats.org/officeDocument/2006/relationships/image" Target="../media/image17.png"/><Relationship Id="rId4" Type="http://schemas.openxmlformats.org/officeDocument/2006/relationships/image" Target="../media/image2.jpeg"/><Relationship Id="rId9" Type="http://schemas.openxmlformats.org/officeDocument/2006/relationships/image" Target="../media/image7.jpeg"/><Relationship Id="rId14" Type="http://schemas.openxmlformats.org/officeDocument/2006/relationships/image" Target="../media/image12.jpeg"/></Relationships>
</file>

<file path=ppt/slides/_rels/slide10.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jpeg"/><Relationship Id="rId7"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3.jpeg"/><Relationship Id="rId10" Type="http://schemas.openxmlformats.org/officeDocument/2006/relationships/image" Target="../media/image29.png"/><Relationship Id="rId4" Type="http://schemas.openxmlformats.org/officeDocument/2006/relationships/image" Target="../media/image2.jpeg"/><Relationship Id="rId9" Type="http://schemas.openxmlformats.org/officeDocument/2006/relationships/image" Target="../media/image14.jpeg"/></Relationships>
</file>

<file path=ppt/slides/_rels/slide11.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7.png"/><Relationship Id="rId3" Type="http://schemas.openxmlformats.org/officeDocument/2006/relationships/image" Target="../media/image1.jpeg"/><Relationship Id="rId7" Type="http://schemas.openxmlformats.org/officeDocument/2006/relationships/image" Target="../media/image12.jpeg"/><Relationship Id="rId12"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jpeg"/><Relationship Id="rId11" Type="http://schemas.openxmlformats.org/officeDocument/2006/relationships/image" Target="../media/image31.png"/><Relationship Id="rId5" Type="http://schemas.openxmlformats.org/officeDocument/2006/relationships/image" Target="../media/image3.jpeg"/><Relationship Id="rId10" Type="http://schemas.openxmlformats.org/officeDocument/2006/relationships/image" Target="../media/image30.jpeg"/><Relationship Id="rId4" Type="http://schemas.openxmlformats.org/officeDocument/2006/relationships/image" Target="../media/image2.jpeg"/><Relationship Id="rId9" Type="http://schemas.openxmlformats.org/officeDocument/2006/relationships/image" Target="../media/image14.jpeg"/></Relationships>
</file>

<file path=ppt/slides/_rels/slide1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jpeg"/><Relationship Id="rId7" Type="http://schemas.openxmlformats.org/officeDocument/2006/relationships/image" Target="../media/image12.jpeg"/><Relationship Id="rId12"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1.jpeg"/><Relationship Id="rId11" Type="http://schemas.openxmlformats.org/officeDocument/2006/relationships/image" Target="../media/image20.png"/><Relationship Id="rId5" Type="http://schemas.openxmlformats.org/officeDocument/2006/relationships/image" Target="../media/image3.jpeg"/><Relationship Id="rId10" Type="http://schemas.openxmlformats.org/officeDocument/2006/relationships/image" Target="../media/image30.jpeg"/><Relationship Id="rId4" Type="http://schemas.openxmlformats.org/officeDocument/2006/relationships/image" Target="../media/image2.jpeg"/><Relationship Id="rId9" Type="http://schemas.openxmlformats.org/officeDocument/2006/relationships/image" Target="../media/image16.jpeg"/></Relationships>
</file>

<file path=ppt/slides/_rels/slide13.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8.png"/><Relationship Id="rId3" Type="http://schemas.openxmlformats.org/officeDocument/2006/relationships/image" Target="../media/image1.jpeg"/><Relationship Id="rId7" Type="http://schemas.openxmlformats.org/officeDocument/2006/relationships/image" Target="../media/image11.jpeg"/><Relationship Id="rId12"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33.png"/><Relationship Id="rId5" Type="http://schemas.openxmlformats.org/officeDocument/2006/relationships/image" Target="../media/image3.jpeg"/><Relationship Id="rId10" Type="http://schemas.openxmlformats.org/officeDocument/2006/relationships/image" Target="../media/image30.jpeg"/><Relationship Id="rId4" Type="http://schemas.openxmlformats.org/officeDocument/2006/relationships/image" Target="../media/image2.jpeg"/><Relationship Id="rId9" Type="http://schemas.openxmlformats.org/officeDocument/2006/relationships/image" Target="../media/image13.jpeg"/><Relationship Id="rId14" Type="http://schemas.openxmlformats.org/officeDocument/2006/relationships/image" Target="../media/image14.jpeg"/></Relationships>
</file>

<file path=ppt/slides/_rels/slide1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jpeg"/><Relationship Id="rId7"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1.jpeg"/><Relationship Id="rId11" Type="http://schemas.openxmlformats.org/officeDocument/2006/relationships/image" Target="../media/image34.png"/><Relationship Id="rId5" Type="http://schemas.openxmlformats.org/officeDocument/2006/relationships/image" Target="../media/image3.jpeg"/><Relationship Id="rId10" Type="http://schemas.openxmlformats.org/officeDocument/2006/relationships/image" Target="../media/image16.jpeg"/><Relationship Id="rId4" Type="http://schemas.openxmlformats.org/officeDocument/2006/relationships/image" Target="../media/image2.jpeg"/><Relationship Id="rId9"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18" Type="http://schemas.openxmlformats.org/officeDocument/2006/relationships/image" Target="../media/image16.jpeg"/><Relationship Id="rId3" Type="http://schemas.openxmlformats.org/officeDocument/2006/relationships/image" Target="../media/image1.jpeg"/><Relationship Id="rId7" Type="http://schemas.openxmlformats.org/officeDocument/2006/relationships/image" Target="../media/image5.jpeg"/><Relationship Id="rId12" Type="http://schemas.openxmlformats.org/officeDocument/2006/relationships/image" Target="../media/image10.jpeg"/><Relationship Id="rId17" Type="http://schemas.openxmlformats.org/officeDocument/2006/relationships/image" Target="../media/image15.jpeg"/><Relationship Id="rId2" Type="http://schemas.openxmlformats.org/officeDocument/2006/relationships/notesSlide" Target="../notesSlides/notesSlide2.xml"/><Relationship Id="rId16" Type="http://schemas.openxmlformats.org/officeDocument/2006/relationships/image" Target="../media/image14.jpe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jpeg"/><Relationship Id="rId15" Type="http://schemas.openxmlformats.org/officeDocument/2006/relationships/image" Target="../media/image13.jpeg"/><Relationship Id="rId10" Type="http://schemas.openxmlformats.org/officeDocument/2006/relationships/image" Target="../media/image8.jpeg"/><Relationship Id="rId19" Type="http://schemas.openxmlformats.org/officeDocument/2006/relationships/image" Target="../media/image17.png"/><Relationship Id="rId4" Type="http://schemas.openxmlformats.org/officeDocument/2006/relationships/image" Target="../media/image2.jpeg"/><Relationship Id="rId9" Type="http://schemas.openxmlformats.org/officeDocument/2006/relationships/image" Target="../media/image7.jpeg"/><Relationship Id="rId14" Type="http://schemas.openxmlformats.org/officeDocument/2006/relationships/image" Target="../media/image12.jpeg"/></Relationships>
</file>

<file path=ppt/slides/_rels/slide3.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18" Type="http://schemas.openxmlformats.org/officeDocument/2006/relationships/image" Target="../media/image16.jpeg"/><Relationship Id="rId3" Type="http://schemas.openxmlformats.org/officeDocument/2006/relationships/image" Target="../media/image1.jpeg"/><Relationship Id="rId21" Type="http://schemas.openxmlformats.org/officeDocument/2006/relationships/image" Target="../media/image20.png"/><Relationship Id="rId7" Type="http://schemas.openxmlformats.org/officeDocument/2006/relationships/image" Target="../media/image5.jpeg"/><Relationship Id="rId12" Type="http://schemas.openxmlformats.org/officeDocument/2006/relationships/image" Target="../media/image10.jpeg"/><Relationship Id="rId17" Type="http://schemas.openxmlformats.org/officeDocument/2006/relationships/image" Target="../media/image15.jpeg"/><Relationship Id="rId2" Type="http://schemas.openxmlformats.org/officeDocument/2006/relationships/notesSlide" Target="../notesSlides/notesSlide3.xml"/><Relationship Id="rId16" Type="http://schemas.openxmlformats.org/officeDocument/2006/relationships/image" Target="../media/image14.jpeg"/><Relationship Id="rId20" Type="http://schemas.openxmlformats.org/officeDocument/2006/relationships/image" Target="../media/image19.jpe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jpeg"/><Relationship Id="rId15" Type="http://schemas.openxmlformats.org/officeDocument/2006/relationships/image" Target="../media/image13.jpeg"/><Relationship Id="rId10" Type="http://schemas.openxmlformats.org/officeDocument/2006/relationships/image" Target="../media/image8.jpeg"/><Relationship Id="rId19" Type="http://schemas.openxmlformats.org/officeDocument/2006/relationships/image" Target="../media/image17.png"/><Relationship Id="rId4" Type="http://schemas.openxmlformats.org/officeDocument/2006/relationships/image" Target="../media/image2.jpeg"/><Relationship Id="rId9" Type="http://schemas.openxmlformats.org/officeDocument/2006/relationships/image" Target="../media/image7.jpeg"/><Relationship Id="rId14" Type="http://schemas.openxmlformats.org/officeDocument/2006/relationships/image" Target="../media/image12.jpeg"/></Relationships>
</file>

<file path=ppt/slides/_rels/slide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jpeg"/><Relationship Id="rId7"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19.jpeg"/></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jpeg"/><Relationship Id="rId7"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3.jpeg"/><Relationship Id="rId10" Type="http://schemas.openxmlformats.org/officeDocument/2006/relationships/image" Target="../media/image21.jpeg"/><Relationship Id="rId4" Type="http://schemas.openxmlformats.org/officeDocument/2006/relationships/image" Target="../media/image2.jpeg"/><Relationship Id="rId9" Type="http://schemas.openxmlformats.org/officeDocument/2006/relationships/image" Target="../media/image19.jpeg"/></Relationships>
</file>

<file path=ppt/slides/_rels/slide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jpeg"/><Relationship Id="rId7"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19.jpeg"/></Relationships>
</file>

<file path=ppt/slides/_rels/slide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jpeg"/><Relationship Id="rId7"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3.jpeg"/><Relationship Id="rId10" Type="http://schemas.openxmlformats.org/officeDocument/2006/relationships/image" Target="../media/image21.jpeg"/><Relationship Id="rId4" Type="http://schemas.openxmlformats.org/officeDocument/2006/relationships/image" Target="../media/image2.jpeg"/><Relationship Id="rId9" Type="http://schemas.openxmlformats.org/officeDocument/2006/relationships/image" Target="../media/image19.jpeg"/></Relationships>
</file>

<file path=ppt/slides/_rels/slide8.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24.jpeg"/><Relationship Id="rId3" Type="http://schemas.openxmlformats.org/officeDocument/2006/relationships/image" Target="../media/image1.jpeg"/><Relationship Id="rId7" Type="http://schemas.openxmlformats.org/officeDocument/2006/relationships/image" Target="../media/image12.jpeg"/><Relationship Id="rId12" Type="http://schemas.openxmlformats.org/officeDocument/2006/relationships/image" Target="../media/image23.jpeg"/><Relationship Id="rId2" Type="http://schemas.openxmlformats.org/officeDocument/2006/relationships/notesSlide" Target="../notesSlides/notesSlide8.xml"/><Relationship Id="rId16"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11.jpeg"/><Relationship Id="rId11" Type="http://schemas.openxmlformats.org/officeDocument/2006/relationships/image" Target="../media/image22.jpeg"/><Relationship Id="rId5" Type="http://schemas.openxmlformats.org/officeDocument/2006/relationships/image" Target="../media/image3.jpeg"/><Relationship Id="rId15" Type="http://schemas.openxmlformats.org/officeDocument/2006/relationships/image" Target="../media/image26.jpeg"/><Relationship Id="rId10" Type="http://schemas.openxmlformats.org/officeDocument/2006/relationships/image" Target="../media/image21.jpeg"/><Relationship Id="rId4" Type="http://schemas.openxmlformats.org/officeDocument/2006/relationships/image" Target="../media/image2.jpeg"/><Relationship Id="rId9" Type="http://schemas.openxmlformats.org/officeDocument/2006/relationships/image" Target="../media/image14.jpeg"/><Relationship Id="rId14" Type="http://schemas.openxmlformats.org/officeDocument/2006/relationships/image" Target="../media/image25.jpeg"/></Relationships>
</file>

<file path=ppt/slides/_rels/slide9.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jpeg"/><Relationship Id="rId7"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3.jpeg"/><Relationship Id="rId10" Type="http://schemas.openxmlformats.org/officeDocument/2006/relationships/image" Target="../media/image28.png"/><Relationship Id="rId4" Type="http://schemas.openxmlformats.org/officeDocument/2006/relationships/image" Target="../media/image2.jpeg"/><Relationship Id="rId9"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Karen\Desktop\ScreenHunter_725 Feb. 09 20.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
            <a:ext cx="9144000" cy="586740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a:off x="1" y="644324"/>
            <a:ext cx="2133600" cy="5381522"/>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3" name="Picture 19" descr="C:\Users\Karen\Desktop\ScreenHunter_744 Feb. 09 20.5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705957"/>
            <a:ext cx="21336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Users\Karen\Desktop\ScreenHunter_745 Feb. 09 20.5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600343"/>
            <a:ext cx="2133601" cy="12668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019800"/>
            <a:ext cx="9144000" cy="304800"/>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574876"/>
            <a:ext cx="9149787" cy="138896"/>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09999" y="6019800"/>
            <a:ext cx="1447801" cy="246221"/>
          </a:xfrm>
          <a:prstGeom prst="rect">
            <a:avLst/>
          </a:prstGeom>
          <a:noFill/>
        </p:spPr>
        <p:txBody>
          <a:bodyPr wrap="square" rtlCol="0">
            <a:spAutoFit/>
          </a:bodyPr>
          <a:lstStyle/>
          <a:p>
            <a:r>
              <a:rPr lang="en-US" sz="1000" dirty="0" smtClean="0">
                <a:solidFill>
                  <a:schemeClr val="bg1"/>
                </a:solidFill>
              </a:rPr>
              <a:t>© 2016 Fishbowl, LLC</a:t>
            </a:r>
            <a:endParaRPr lang="en-US" sz="1000" dirty="0">
              <a:solidFill>
                <a:schemeClr val="bg1"/>
              </a:solidFill>
            </a:endParaRPr>
          </a:p>
        </p:txBody>
      </p:sp>
      <p:sp>
        <p:nvSpPr>
          <p:cNvPr id="10" name="TextBox 9"/>
          <p:cNvSpPr txBox="1"/>
          <p:nvPr/>
        </p:nvSpPr>
        <p:spPr>
          <a:xfrm>
            <a:off x="76200" y="6025846"/>
            <a:ext cx="1981200" cy="246221"/>
          </a:xfrm>
          <a:prstGeom prst="rect">
            <a:avLst/>
          </a:prstGeom>
          <a:noFill/>
        </p:spPr>
        <p:txBody>
          <a:bodyPr wrap="square" rtlCol="0">
            <a:spAutoFit/>
          </a:bodyPr>
          <a:lstStyle/>
          <a:p>
            <a:r>
              <a:rPr lang="en-US" sz="1000" dirty="0" smtClean="0">
                <a:solidFill>
                  <a:schemeClr val="bg1"/>
                </a:solidFill>
              </a:rPr>
              <a:t>Terms of Use	     Privacy Policy</a:t>
            </a:r>
            <a:endParaRPr lang="en-US" sz="1000" dirty="0">
              <a:solidFill>
                <a:schemeClr val="bg1"/>
              </a:solidFill>
            </a:endParaRPr>
          </a:p>
        </p:txBody>
      </p:sp>
      <p:sp>
        <p:nvSpPr>
          <p:cNvPr id="11" name="TextBox 10"/>
          <p:cNvSpPr txBox="1"/>
          <p:nvPr/>
        </p:nvSpPr>
        <p:spPr>
          <a:xfrm>
            <a:off x="6324600" y="6019799"/>
            <a:ext cx="3048001" cy="246221"/>
          </a:xfrm>
          <a:prstGeom prst="rect">
            <a:avLst/>
          </a:prstGeom>
          <a:noFill/>
        </p:spPr>
        <p:txBody>
          <a:bodyPr wrap="square" rtlCol="0">
            <a:spAutoFit/>
          </a:bodyPr>
          <a:lstStyle/>
          <a:p>
            <a:pPr lvl="1" algn="r"/>
            <a:r>
              <a:rPr lang="en-US" sz="1000" dirty="0" smtClean="0">
                <a:solidFill>
                  <a:schemeClr val="bg1"/>
                </a:solidFill>
              </a:rPr>
              <a:t>Contact Us                       Feedback</a:t>
            </a:r>
            <a:r>
              <a:rPr lang="en-US" sz="1000" dirty="0">
                <a:solidFill>
                  <a:schemeClr val="bg1"/>
                </a:solidFill>
              </a:rPr>
              <a:t> 	</a:t>
            </a:r>
          </a:p>
        </p:txBody>
      </p:sp>
      <p:pic>
        <p:nvPicPr>
          <p:cNvPr id="1028" name="Picture 4" descr="C:\Users\Karen\Desktop\ScreenHunter_727 Feb. 09 20.18.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5299" y="713772"/>
            <a:ext cx="6869748" cy="53060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33528" y="762000"/>
            <a:ext cx="4548271" cy="5257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C:\Users\Karen\Desktop\ScreenHunter_729 Feb. 09 20.23.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3528" y="716871"/>
            <a:ext cx="4548271" cy="578529"/>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Karen\Desktop\ScreenHunter_735 Feb. 09 20.28.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5299" y="1295400"/>
            <a:ext cx="2038350" cy="2952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Karen\Desktop\ScreenHunter_736 Feb. 09 20.28.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5299" y="1590675"/>
            <a:ext cx="4526500" cy="9239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Users\Karen\Desktop\ScreenHunter_737 Feb. 09 20.29.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76390" y="2514600"/>
            <a:ext cx="1076325" cy="30480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C:\Users\Karen\Desktop\ScreenHunter_738 Feb. 09 20.30.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33528" y="2819400"/>
            <a:ext cx="4548271"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Karen\Desktop\ScreenHunter_739 Feb. 09 20.31.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54619" y="3722914"/>
            <a:ext cx="4600575" cy="229688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7219946" y="5065728"/>
            <a:ext cx="419102" cy="230319"/>
          </a:xfrm>
          <a:prstGeom prst="rect">
            <a:avLst/>
          </a:prstGeom>
          <a:solidFill>
            <a:srgbClr val="DF29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390648" y="3722914"/>
            <a:ext cx="511259"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2" name="Picture 18" descr="C:\Users\Karen\Desktop\ScreenHunter_743 Feb. 09 20.51.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0697" y="597681"/>
            <a:ext cx="949951" cy="1108276"/>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C:\Users\Karen\Desktop\ScreenHunter_741 Feb. 09 20.49.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81200" y="3981343"/>
            <a:ext cx="105140" cy="88582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76200" y="4950222"/>
            <a:ext cx="2010140" cy="106957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6200" y="4933140"/>
            <a:ext cx="1219200" cy="276999"/>
          </a:xfrm>
          <a:prstGeom prst="rect">
            <a:avLst/>
          </a:prstGeom>
          <a:noFill/>
        </p:spPr>
        <p:txBody>
          <a:bodyPr wrap="square" rtlCol="0">
            <a:spAutoFit/>
          </a:bodyPr>
          <a:lstStyle/>
          <a:p>
            <a:r>
              <a:rPr lang="en-US" sz="1200" b="1" u="sng" dirty="0" smtClean="0">
                <a:solidFill>
                  <a:schemeClr val="tx1">
                    <a:lumMod val="75000"/>
                    <a:lumOff val="25000"/>
                  </a:schemeClr>
                </a:solidFill>
                <a:latin typeface="Arial" panose="020B0604020202020204" pitchFamily="34" charset="0"/>
                <a:cs typeface="Arial" panose="020B0604020202020204" pitchFamily="34" charset="0"/>
              </a:rPr>
              <a:t>My Resources</a:t>
            </a:r>
            <a:endParaRPr lang="en-US" sz="12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9" name="Rounded Rectangle 18"/>
          <p:cNvSpPr/>
          <p:nvPr/>
        </p:nvSpPr>
        <p:spPr>
          <a:xfrm>
            <a:off x="152400" y="5255792"/>
            <a:ext cx="1881370" cy="321680"/>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152400" y="5668187"/>
            <a:ext cx="1881370" cy="276999"/>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348327" y="3043566"/>
            <a:ext cx="533400" cy="414707"/>
          </a:xfrm>
          <a:prstGeom prst="roundRect">
            <a:avLst/>
          </a:prstGeom>
          <a:solidFill>
            <a:srgbClr val="2C8E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450" y="2058525"/>
            <a:ext cx="838200" cy="276999"/>
          </a:xfrm>
          <a:prstGeom prst="rect">
            <a:avLst/>
          </a:prstGeom>
          <a:noFill/>
        </p:spPr>
        <p:txBody>
          <a:bodyPr wrap="square" rtlCol="0">
            <a:spAutoFit/>
          </a:bodyPr>
          <a:lstStyle/>
          <a:p>
            <a:r>
              <a:rPr lang="en-US" sz="1200" dirty="0" smtClean="0">
                <a:solidFill>
                  <a:schemeClr val="bg1">
                    <a:lumMod val="65000"/>
                  </a:schemeClr>
                </a:solidFill>
              </a:rPr>
              <a:t>Name</a:t>
            </a:r>
            <a:endParaRPr lang="en-US" sz="1200" dirty="0">
              <a:solidFill>
                <a:schemeClr val="bg1">
                  <a:lumMod val="65000"/>
                </a:schemeClr>
              </a:solidFill>
            </a:endParaRPr>
          </a:p>
        </p:txBody>
      </p:sp>
      <p:sp>
        <p:nvSpPr>
          <p:cNvPr id="27" name="TextBox 26"/>
          <p:cNvSpPr txBox="1"/>
          <p:nvPr/>
        </p:nvSpPr>
        <p:spPr>
          <a:xfrm>
            <a:off x="152400" y="2374067"/>
            <a:ext cx="838200" cy="276999"/>
          </a:xfrm>
          <a:prstGeom prst="rect">
            <a:avLst/>
          </a:prstGeom>
          <a:noFill/>
        </p:spPr>
        <p:txBody>
          <a:bodyPr wrap="square" rtlCol="0">
            <a:spAutoFit/>
          </a:bodyPr>
          <a:lstStyle/>
          <a:p>
            <a:r>
              <a:rPr lang="en-US" sz="1200" dirty="0" smtClean="0">
                <a:solidFill>
                  <a:schemeClr val="bg1">
                    <a:lumMod val="65000"/>
                  </a:schemeClr>
                </a:solidFill>
              </a:rPr>
              <a:t>Location</a:t>
            </a:r>
            <a:endParaRPr lang="en-US" sz="1200" dirty="0">
              <a:solidFill>
                <a:schemeClr val="bg1">
                  <a:lumMod val="65000"/>
                </a:schemeClr>
              </a:solidFill>
            </a:endParaRPr>
          </a:p>
        </p:txBody>
      </p:sp>
      <p:sp>
        <p:nvSpPr>
          <p:cNvPr id="28" name="TextBox 27"/>
          <p:cNvSpPr txBox="1"/>
          <p:nvPr/>
        </p:nvSpPr>
        <p:spPr>
          <a:xfrm>
            <a:off x="152400" y="2667000"/>
            <a:ext cx="838200" cy="276999"/>
          </a:xfrm>
          <a:prstGeom prst="rect">
            <a:avLst/>
          </a:prstGeom>
          <a:noFill/>
        </p:spPr>
        <p:txBody>
          <a:bodyPr wrap="square" rtlCol="0">
            <a:spAutoFit/>
          </a:bodyPr>
          <a:lstStyle/>
          <a:p>
            <a:r>
              <a:rPr lang="en-US" sz="1200" dirty="0" smtClean="0">
                <a:solidFill>
                  <a:schemeClr val="bg1">
                    <a:lumMod val="65000"/>
                  </a:schemeClr>
                </a:solidFill>
              </a:rPr>
              <a:t>Key Word</a:t>
            </a:r>
            <a:endParaRPr lang="en-US" sz="1200" dirty="0">
              <a:solidFill>
                <a:schemeClr val="bg1">
                  <a:lumMod val="65000"/>
                </a:schemeClr>
              </a:solidFill>
            </a:endParaRPr>
          </a:p>
        </p:txBody>
      </p:sp>
      <p:sp>
        <p:nvSpPr>
          <p:cNvPr id="15" name="Rounded Rectangle 14"/>
          <p:cNvSpPr/>
          <p:nvPr/>
        </p:nvSpPr>
        <p:spPr>
          <a:xfrm>
            <a:off x="1149706" y="1806114"/>
            <a:ext cx="785726"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338678" y="3046280"/>
            <a:ext cx="585874" cy="460639"/>
          </a:xfrm>
          <a:prstGeom prst="rect">
            <a:avLst/>
          </a:prstGeom>
          <a:noFill/>
        </p:spPr>
        <p:txBody>
          <a:bodyPr wrap="square" lIns="91440" rIns="91440" rtlCol="0">
            <a:spAutoFit/>
          </a:bodyPr>
          <a:lstStyle/>
          <a:p>
            <a:pPr algn="ctr">
              <a:lnSpc>
                <a:spcPts val="1400"/>
              </a:lnSpc>
            </a:pPr>
            <a:r>
              <a:rPr lang="en-US" sz="1600" b="1" dirty="0" smtClean="0">
                <a:solidFill>
                  <a:schemeClr val="bg1"/>
                </a:solidFill>
              </a:rPr>
              <a:t>Go Fish</a:t>
            </a:r>
            <a:endParaRPr lang="en-US" sz="1600" b="1" dirty="0">
              <a:solidFill>
                <a:schemeClr val="bg1"/>
              </a:solidFill>
            </a:endParaRPr>
          </a:p>
        </p:txBody>
      </p:sp>
      <p:sp>
        <p:nvSpPr>
          <p:cNvPr id="47" name="Rounded Rectangle 46"/>
          <p:cNvSpPr/>
          <p:nvPr/>
        </p:nvSpPr>
        <p:spPr>
          <a:xfrm>
            <a:off x="1476744" y="4972030"/>
            <a:ext cx="425164" cy="214770"/>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456563" y="4972030"/>
            <a:ext cx="425164" cy="246221"/>
          </a:xfrm>
          <a:prstGeom prst="rect">
            <a:avLst/>
          </a:prstGeom>
          <a:noFill/>
        </p:spPr>
        <p:txBody>
          <a:bodyPr wrap="square" rtlCol="0">
            <a:spAutoFit/>
          </a:bodyPr>
          <a:lstStyle/>
          <a:p>
            <a:r>
              <a:rPr lang="en-US" sz="1000" dirty="0" smtClean="0">
                <a:solidFill>
                  <a:srgbClr val="2C8EBF"/>
                </a:solidFill>
              </a:rPr>
              <a:t>Find</a:t>
            </a:r>
            <a:endParaRPr lang="en-US" sz="1000" dirty="0">
              <a:solidFill>
                <a:srgbClr val="2C8EBF"/>
              </a:solidFill>
            </a:endParaRPr>
          </a:p>
        </p:txBody>
      </p:sp>
      <p:sp>
        <p:nvSpPr>
          <p:cNvPr id="49" name="TextBox 48"/>
          <p:cNvSpPr txBox="1"/>
          <p:nvPr/>
        </p:nvSpPr>
        <p:spPr>
          <a:xfrm>
            <a:off x="440697" y="5301957"/>
            <a:ext cx="1248629" cy="246221"/>
          </a:xfrm>
          <a:prstGeom prst="rect">
            <a:avLst/>
          </a:prstGeom>
          <a:noFill/>
        </p:spPr>
        <p:txBody>
          <a:bodyPr wrap="square" rtlCol="0">
            <a:spAutoFit/>
          </a:bodyPr>
          <a:lstStyle/>
          <a:p>
            <a:r>
              <a:rPr lang="en-US" sz="1000" dirty="0" smtClean="0">
                <a:solidFill>
                  <a:srgbClr val="2C8EBF"/>
                </a:solidFill>
              </a:rPr>
              <a:t>Fishbowl – How To…</a:t>
            </a:r>
            <a:endParaRPr lang="en-US" sz="1000" dirty="0">
              <a:solidFill>
                <a:srgbClr val="2C8EBF"/>
              </a:solidFill>
            </a:endParaRPr>
          </a:p>
        </p:txBody>
      </p:sp>
      <p:pic>
        <p:nvPicPr>
          <p:cNvPr id="1046" name="Picture 22" descr="C:\Users\Karen\Desktop\ScreenHunter_746 Feb. 09 21.10.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7375" y="5293537"/>
            <a:ext cx="295092" cy="209843"/>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420516" y="5698965"/>
            <a:ext cx="1560684" cy="246221"/>
          </a:xfrm>
          <a:prstGeom prst="rect">
            <a:avLst/>
          </a:prstGeom>
          <a:noFill/>
        </p:spPr>
        <p:txBody>
          <a:bodyPr wrap="square" rtlCol="0">
            <a:spAutoFit/>
          </a:bodyPr>
          <a:lstStyle/>
          <a:p>
            <a:r>
              <a:rPr lang="en-US" sz="1000" dirty="0" smtClean="0">
                <a:solidFill>
                  <a:srgbClr val="2C8EBF"/>
                </a:solidFill>
              </a:rPr>
              <a:t>Fishbowl – Fun Quiz…</a:t>
            </a:r>
            <a:endParaRPr lang="en-US" sz="1000" dirty="0">
              <a:solidFill>
                <a:srgbClr val="2C8EBF"/>
              </a:solidFill>
            </a:endParaRPr>
          </a:p>
        </p:txBody>
      </p:sp>
      <p:pic>
        <p:nvPicPr>
          <p:cNvPr id="52" name="Picture 22" descr="C:\Users\Karen\Desktop\ScreenHunter_746 Feb. 09 21.10.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7194" y="5690545"/>
            <a:ext cx="295092" cy="209843"/>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C:\Users\Karen\Desktop\ScreenHunter_747 Feb. 09 21.15.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19998" y="5055767"/>
            <a:ext cx="1295402" cy="200025"/>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p:cNvCxnSpPr/>
          <p:nvPr/>
        </p:nvCxnSpPr>
        <p:spPr>
          <a:xfrm>
            <a:off x="0" y="152400"/>
            <a:ext cx="9149787" cy="0"/>
          </a:xfrm>
          <a:prstGeom prst="line">
            <a:avLst/>
          </a:prstGeom>
        </p:spPr>
        <p:style>
          <a:lnRef idx="1">
            <a:schemeClr val="accent1"/>
          </a:lnRef>
          <a:fillRef idx="0">
            <a:schemeClr val="accent1"/>
          </a:fillRef>
          <a:effectRef idx="0">
            <a:schemeClr val="accent1"/>
          </a:effectRef>
          <a:fontRef idx="minor">
            <a:schemeClr val="tx1"/>
          </a:fontRef>
        </p:style>
      </p:cxnSp>
      <p:pic>
        <p:nvPicPr>
          <p:cNvPr id="1048" name="Picture 24" descr="C:\Users\Karen\Desktop\ScreenHunter_741 Feb. 09 20.49.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21763" y="1151819"/>
            <a:ext cx="122405" cy="3786894"/>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59"/>
          <p:cNvSpPr/>
          <p:nvPr/>
        </p:nvSpPr>
        <p:spPr>
          <a:xfrm>
            <a:off x="6934200" y="716871"/>
            <a:ext cx="990600" cy="4633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6934201" y="713772"/>
            <a:ext cx="1676399" cy="292388"/>
          </a:xfrm>
          <a:prstGeom prst="rect">
            <a:avLst/>
          </a:prstGeom>
          <a:solidFill>
            <a:schemeClr val="bg1"/>
          </a:solidFill>
        </p:spPr>
        <p:txBody>
          <a:bodyPr wrap="square" rtlCol="0">
            <a:spAutoFit/>
          </a:bodyPr>
          <a:lstStyle/>
          <a:p>
            <a:r>
              <a:rPr lang="en-US" sz="1300" b="1" u="sng" dirty="0" smtClean="0">
                <a:solidFill>
                  <a:schemeClr val="tx1">
                    <a:lumMod val="75000"/>
                    <a:lumOff val="25000"/>
                  </a:schemeClr>
                </a:solidFill>
                <a:latin typeface="Arial" panose="020B0604020202020204" pitchFamily="34" charset="0"/>
                <a:cs typeface="Arial" panose="020B0604020202020204" pitchFamily="34" charset="0"/>
              </a:rPr>
              <a:t>Community News</a:t>
            </a:r>
            <a:endParaRPr lang="en-US" sz="1300" b="1" u="sng"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1050" name="Picture 26" descr="C:\Users\Karen\Desktop\ScreenHunter_750 Feb. 09 23.54.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77000" y="2636781"/>
            <a:ext cx="185737" cy="12809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6" descr="C:\Users\Karen\Desktop\ScreenHunter_750 Feb. 09 23.54.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76999" y="1378989"/>
            <a:ext cx="185737" cy="128095"/>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1103938" y="1806114"/>
            <a:ext cx="877262" cy="230832"/>
          </a:xfrm>
          <a:prstGeom prst="rect">
            <a:avLst/>
          </a:prstGeom>
          <a:noFill/>
        </p:spPr>
        <p:txBody>
          <a:bodyPr wrap="square" rtlCol="0">
            <a:spAutoFit/>
          </a:bodyPr>
          <a:lstStyle/>
          <a:p>
            <a:pPr algn="ctr"/>
            <a:r>
              <a:rPr lang="en-US" sz="900" dirty="0" smtClean="0">
                <a:solidFill>
                  <a:srgbClr val="2C8EBF"/>
                </a:solidFill>
                <a:latin typeface="Arial" panose="020B0604020202020204" pitchFamily="34" charset="0"/>
                <a:cs typeface="Arial" panose="020B0604020202020204" pitchFamily="34" charset="0"/>
              </a:rPr>
              <a:t>My Favorites</a:t>
            </a:r>
            <a:endParaRPr lang="en-US" sz="900" dirty="0">
              <a:solidFill>
                <a:srgbClr val="2C8EBF"/>
              </a:solidFill>
              <a:latin typeface="Arial" panose="020B0604020202020204" pitchFamily="34" charset="0"/>
              <a:cs typeface="Arial" panose="020B0604020202020204" pitchFamily="34" charset="0"/>
            </a:endParaRPr>
          </a:p>
        </p:txBody>
      </p:sp>
      <p:sp>
        <p:nvSpPr>
          <p:cNvPr id="66" name="TextBox 65"/>
          <p:cNvSpPr txBox="1"/>
          <p:nvPr/>
        </p:nvSpPr>
        <p:spPr>
          <a:xfrm>
            <a:off x="1390648" y="3722914"/>
            <a:ext cx="557027" cy="230832"/>
          </a:xfrm>
          <a:prstGeom prst="rect">
            <a:avLst/>
          </a:prstGeom>
          <a:noFill/>
        </p:spPr>
        <p:txBody>
          <a:bodyPr wrap="square" rtlCol="0">
            <a:spAutoFit/>
          </a:bodyPr>
          <a:lstStyle/>
          <a:p>
            <a:r>
              <a:rPr lang="en-US" sz="900" dirty="0" smtClean="0">
                <a:solidFill>
                  <a:srgbClr val="2C8EBF"/>
                </a:solidFill>
                <a:latin typeface="Arial" panose="020B0604020202020204" pitchFamily="34" charset="0"/>
                <a:cs typeface="Arial" panose="020B0604020202020204" pitchFamily="34" charset="0"/>
              </a:rPr>
              <a:t>Create</a:t>
            </a:r>
            <a:endParaRPr lang="en-US" sz="900" dirty="0">
              <a:solidFill>
                <a:srgbClr val="2C8EBF"/>
              </a:solidFill>
              <a:latin typeface="Arial" panose="020B0604020202020204" pitchFamily="34" charset="0"/>
              <a:cs typeface="Arial" panose="020B0604020202020204" pitchFamily="34" charset="0"/>
            </a:endParaRPr>
          </a:p>
        </p:txBody>
      </p:sp>
      <p:pic>
        <p:nvPicPr>
          <p:cNvPr id="1051" name="Picture 27" descr="C:\Users\Karen\Desktop\ScreenHunter_751 Feb. 10 02.50.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08905" y="970844"/>
            <a:ext cx="1381125" cy="180975"/>
          </a:xfrm>
          <a:prstGeom prst="rect">
            <a:avLst/>
          </a:prstGeom>
          <a:noFill/>
          <a:extLst>
            <a:ext uri="{909E8E84-426E-40DD-AFC4-6F175D3DCCD1}">
              <a14:hiddenFill xmlns:a14="http://schemas.microsoft.com/office/drawing/2010/main">
                <a:solidFill>
                  <a:srgbClr val="FFFFFF"/>
                </a:solidFill>
              </a14:hiddenFill>
            </a:ext>
          </a:extLst>
        </p:spPr>
      </p:pic>
      <p:sp>
        <p:nvSpPr>
          <p:cNvPr id="58" name="Rounded Rectangle 57"/>
          <p:cNvSpPr/>
          <p:nvPr/>
        </p:nvSpPr>
        <p:spPr>
          <a:xfrm>
            <a:off x="8481392" y="817400"/>
            <a:ext cx="511259"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8481392" y="817400"/>
            <a:ext cx="557027" cy="243931"/>
          </a:xfrm>
          <a:prstGeom prst="rect">
            <a:avLst/>
          </a:prstGeom>
          <a:noFill/>
        </p:spPr>
        <p:txBody>
          <a:bodyPr wrap="square" rtlCol="0">
            <a:spAutoFit/>
          </a:bodyPr>
          <a:lstStyle/>
          <a:p>
            <a:pPr algn="ctr"/>
            <a:r>
              <a:rPr lang="en-US" sz="1000" dirty="0" smtClean="0">
                <a:solidFill>
                  <a:srgbClr val="2C8EBF"/>
                </a:solidFill>
                <a:latin typeface="Arial" panose="020B0604020202020204" pitchFamily="34" charset="0"/>
                <a:cs typeface="Arial" panose="020B0604020202020204" pitchFamily="34" charset="0"/>
              </a:rPr>
              <a:t>Share</a:t>
            </a:r>
            <a:endParaRPr lang="en-US" sz="1000" dirty="0">
              <a:solidFill>
                <a:srgbClr val="2C8EBF"/>
              </a:solidFill>
              <a:latin typeface="Arial" panose="020B0604020202020204" pitchFamily="34" charset="0"/>
              <a:cs typeface="Arial" panose="020B0604020202020204" pitchFamily="34" charset="0"/>
            </a:endParaRPr>
          </a:p>
        </p:txBody>
      </p:sp>
      <p:pic>
        <p:nvPicPr>
          <p:cNvPr id="1053" name="Picture 29"/>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t="14046" b="12449"/>
          <a:stretch/>
        </p:blipFill>
        <p:spPr bwMode="auto">
          <a:xfrm>
            <a:off x="8726016" y="2136620"/>
            <a:ext cx="190470" cy="140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0" name="Picture 29"/>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t="14046" b="12449"/>
          <a:stretch/>
        </p:blipFill>
        <p:spPr bwMode="auto">
          <a:xfrm>
            <a:off x="8715405" y="4727163"/>
            <a:ext cx="190470" cy="140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 name="Picture 29"/>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t="14046" b="12449"/>
          <a:stretch/>
        </p:blipFill>
        <p:spPr bwMode="auto">
          <a:xfrm>
            <a:off x="8708476" y="3434825"/>
            <a:ext cx="190470" cy="140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2" name="TextBox 71"/>
          <p:cNvSpPr txBox="1"/>
          <p:nvPr/>
        </p:nvSpPr>
        <p:spPr>
          <a:xfrm>
            <a:off x="6764626" y="242886"/>
            <a:ext cx="891200" cy="246221"/>
          </a:xfrm>
          <a:prstGeom prst="rect">
            <a:avLst/>
          </a:prstGeom>
          <a:solidFill>
            <a:schemeClr val="bg1"/>
          </a:solidFill>
        </p:spPr>
        <p:txBody>
          <a:bodyPr wrap="square" rIns="0" rtlCol="0">
            <a:spAutoFit/>
          </a:bodyPr>
          <a:lstStyle/>
          <a:p>
            <a:r>
              <a:rPr lang="en-US" sz="1000" dirty="0" smtClean="0">
                <a:solidFill>
                  <a:srgbClr val="2C8EBF"/>
                </a:solidFill>
                <a:latin typeface="Arial" panose="020B0604020202020204" pitchFamily="34" charset="0"/>
                <a:cs typeface="Arial" panose="020B0604020202020204" pitchFamily="34" charset="0"/>
              </a:rPr>
              <a:t>Dashboard</a:t>
            </a:r>
          </a:p>
        </p:txBody>
      </p:sp>
      <p:sp>
        <p:nvSpPr>
          <p:cNvPr id="73" name="Rounded Rectangle 72"/>
          <p:cNvSpPr/>
          <p:nvPr/>
        </p:nvSpPr>
        <p:spPr>
          <a:xfrm>
            <a:off x="6038178" y="3888413"/>
            <a:ext cx="511259" cy="243931"/>
          </a:xfrm>
          <a:prstGeom prst="roundRect">
            <a:avLst/>
          </a:prstGeom>
          <a:solidFill>
            <a:srgbClr val="2C8EBF"/>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6015293" y="3906012"/>
            <a:ext cx="557027" cy="230832"/>
          </a:xfrm>
          <a:prstGeom prst="rect">
            <a:avLst/>
          </a:prstGeom>
          <a:noFill/>
        </p:spPr>
        <p:txBody>
          <a:bodyPr wrap="square" rtlCol="0">
            <a:spAutoFit/>
          </a:bodyPr>
          <a:lstStyle/>
          <a:p>
            <a:r>
              <a:rPr lang="en-US" sz="900" dirty="0" smtClean="0">
                <a:solidFill>
                  <a:schemeClr val="bg1"/>
                </a:solidFill>
                <a:latin typeface="Arial" panose="020B0604020202020204" pitchFamily="34" charset="0"/>
                <a:cs typeface="Arial" panose="020B0604020202020204" pitchFamily="34" charset="0"/>
              </a:rPr>
              <a:t>Create</a:t>
            </a:r>
            <a:endParaRPr lang="en-US" sz="900" dirty="0">
              <a:solidFill>
                <a:schemeClr val="bg1"/>
              </a:solidFill>
              <a:latin typeface="Arial" panose="020B0604020202020204" pitchFamily="34" charset="0"/>
              <a:cs typeface="Arial" panose="020B0604020202020204" pitchFamily="34" charset="0"/>
            </a:endParaRPr>
          </a:p>
        </p:txBody>
      </p:sp>
      <p:sp>
        <p:nvSpPr>
          <p:cNvPr id="75" name="TextBox 74"/>
          <p:cNvSpPr txBox="1"/>
          <p:nvPr/>
        </p:nvSpPr>
        <p:spPr>
          <a:xfrm>
            <a:off x="5554618" y="4611747"/>
            <a:ext cx="967582" cy="215444"/>
          </a:xfrm>
          <a:prstGeom prst="rect">
            <a:avLst/>
          </a:prstGeom>
          <a:noFill/>
        </p:spPr>
        <p:txBody>
          <a:bodyPr wrap="square" rtlCol="0">
            <a:spAutoFit/>
          </a:bodyPr>
          <a:lstStyle/>
          <a:p>
            <a:pPr algn="r"/>
            <a:r>
              <a:rPr lang="en-US" sz="800" dirty="0" smtClean="0">
                <a:latin typeface="Arial" panose="020B0604020202020204" pitchFamily="34" charset="0"/>
                <a:cs typeface="Arial" panose="020B0604020202020204" pitchFamily="34" charset="0"/>
              </a:rPr>
              <a:t>Feb 10, 2016</a:t>
            </a:r>
            <a:endParaRPr lang="en-US" sz="800" dirty="0">
              <a:latin typeface="Arial" panose="020B0604020202020204" pitchFamily="34" charset="0"/>
              <a:cs typeface="Arial" panose="020B0604020202020204" pitchFamily="34" charset="0"/>
            </a:endParaRPr>
          </a:p>
        </p:txBody>
      </p:sp>
      <p:sp>
        <p:nvSpPr>
          <p:cNvPr id="76" name="TextBox 75"/>
          <p:cNvSpPr txBox="1"/>
          <p:nvPr/>
        </p:nvSpPr>
        <p:spPr>
          <a:xfrm>
            <a:off x="5578336" y="5340878"/>
            <a:ext cx="967582" cy="215444"/>
          </a:xfrm>
          <a:prstGeom prst="rect">
            <a:avLst/>
          </a:prstGeom>
          <a:noFill/>
        </p:spPr>
        <p:txBody>
          <a:bodyPr wrap="square" rtlCol="0">
            <a:spAutoFit/>
          </a:bodyPr>
          <a:lstStyle/>
          <a:p>
            <a:pPr algn="r"/>
            <a:r>
              <a:rPr lang="en-US" sz="800" dirty="0" smtClean="0">
                <a:latin typeface="Arial" panose="020B0604020202020204" pitchFamily="34" charset="0"/>
                <a:cs typeface="Arial" panose="020B0604020202020204" pitchFamily="34" charset="0"/>
              </a:rPr>
              <a:t>Feb 10, 2016</a:t>
            </a:r>
            <a:endParaRPr lang="en-US" sz="800" dirty="0">
              <a:latin typeface="Arial" panose="020B0604020202020204" pitchFamily="34" charset="0"/>
              <a:cs typeface="Arial" panose="020B0604020202020204" pitchFamily="34" charset="0"/>
            </a:endParaRPr>
          </a:p>
        </p:txBody>
      </p:sp>
      <p:sp>
        <p:nvSpPr>
          <p:cNvPr id="77" name="TextBox 76"/>
          <p:cNvSpPr txBox="1"/>
          <p:nvPr/>
        </p:nvSpPr>
        <p:spPr>
          <a:xfrm>
            <a:off x="8390029" y="1291640"/>
            <a:ext cx="602621" cy="215444"/>
          </a:xfrm>
          <a:prstGeom prst="rect">
            <a:avLst/>
          </a:prstGeom>
          <a:noFill/>
        </p:spPr>
        <p:txBody>
          <a:bodyPr wrap="square" rtlCol="0">
            <a:spAutoFit/>
          </a:bodyPr>
          <a:lstStyle/>
          <a:p>
            <a:pPr algn="r"/>
            <a:r>
              <a:rPr lang="en-US" sz="800" dirty="0" smtClean="0">
                <a:latin typeface="Arial" panose="020B0604020202020204" pitchFamily="34" charset="0"/>
                <a:cs typeface="Arial" panose="020B0604020202020204" pitchFamily="34" charset="0"/>
              </a:rPr>
              <a:t>2/10/16</a:t>
            </a:r>
            <a:endParaRPr lang="en-US" sz="800" dirty="0">
              <a:latin typeface="Arial" panose="020B0604020202020204" pitchFamily="34" charset="0"/>
              <a:cs typeface="Arial" panose="020B0604020202020204" pitchFamily="34" charset="0"/>
            </a:endParaRPr>
          </a:p>
        </p:txBody>
      </p:sp>
      <p:sp>
        <p:nvSpPr>
          <p:cNvPr id="78" name="TextBox 77"/>
          <p:cNvSpPr txBox="1"/>
          <p:nvPr/>
        </p:nvSpPr>
        <p:spPr>
          <a:xfrm>
            <a:off x="8407165" y="2678002"/>
            <a:ext cx="602621" cy="215444"/>
          </a:xfrm>
          <a:prstGeom prst="rect">
            <a:avLst/>
          </a:prstGeom>
          <a:noFill/>
        </p:spPr>
        <p:txBody>
          <a:bodyPr wrap="square" rtlCol="0">
            <a:spAutoFit/>
          </a:bodyPr>
          <a:lstStyle/>
          <a:p>
            <a:pPr algn="r"/>
            <a:r>
              <a:rPr lang="en-US" sz="800" dirty="0" smtClean="0">
                <a:latin typeface="Arial" panose="020B0604020202020204" pitchFamily="34" charset="0"/>
                <a:cs typeface="Arial" panose="020B0604020202020204" pitchFamily="34" charset="0"/>
              </a:rPr>
              <a:t>2/10/16</a:t>
            </a:r>
            <a:endParaRPr lang="en-US" sz="800" dirty="0">
              <a:latin typeface="Arial" panose="020B0604020202020204" pitchFamily="34" charset="0"/>
              <a:cs typeface="Arial" panose="020B0604020202020204" pitchFamily="34" charset="0"/>
            </a:endParaRPr>
          </a:p>
        </p:txBody>
      </p:sp>
      <p:sp>
        <p:nvSpPr>
          <p:cNvPr id="79" name="TextBox 78"/>
          <p:cNvSpPr txBox="1"/>
          <p:nvPr/>
        </p:nvSpPr>
        <p:spPr>
          <a:xfrm>
            <a:off x="8390028" y="3859123"/>
            <a:ext cx="602621" cy="215444"/>
          </a:xfrm>
          <a:prstGeom prst="rect">
            <a:avLst/>
          </a:prstGeom>
          <a:noFill/>
        </p:spPr>
        <p:txBody>
          <a:bodyPr wrap="square" rtlCol="0">
            <a:spAutoFit/>
          </a:bodyPr>
          <a:lstStyle/>
          <a:p>
            <a:pPr algn="r"/>
            <a:r>
              <a:rPr lang="en-US" sz="800" dirty="0" smtClean="0">
                <a:latin typeface="Arial" panose="020B0604020202020204" pitchFamily="34" charset="0"/>
                <a:cs typeface="Arial" panose="020B0604020202020204" pitchFamily="34" charset="0"/>
              </a:rPr>
              <a:t>2/10/16</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8819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Karen\Desktop\ScreenHunter_725 Feb. 09 20.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
            <a:ext cx="9144000" cy="586740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a:off x="1" y="644324"/>
            <a:ext cx="2133600" cy="5381522"/>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3" name="Picture 19" descr="C:\Users\Karen\Desktop\ScreenHunter_744 Feb. 09 20.5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705957"/>
            <a:ext cx="21336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Users\Karen\Desktop\ScreenHunter_745 Feb. 09 20.5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600343"/>
            <a:ext cx="2133601" cy="12668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019800"/>
            <a:ext cx="9144000" cy="304800"/>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574876"/>
            <a:ext cx="9149787" cy="138896"/>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09999" y="6019800"/>
            <a:ext cx="1447801" cy="246221"/>
          </a:xfrm>
          <a:prstGeom prst="rect">
            <a:avLst/>
          </a:prstGeom>
          <a:noFill/>
        </p:spPr>
        <p:txBody>
          <a:bodyPr wrap="square" rtlCol="0">
            <a:spAutoFit/>
          </a:bodyPr>
          <a:lstStyle/>
          <a:p>
            <a:r>
              <a:rPr lang="en-US" sz="1000" dirty="0" smtClean="0">
                <a:solidFill>
                  <a:schemeClr val="bg1"/>
                </a:solidFill>
              </a:rPr>
              <a:t>© 2016 Fishbowl, LLC</a:t>
            </a:r>
            <a:endParaRPr lang="en-US" sz="1000" dirty="0">
              <a:solidFill>
                <a:schemeClr val="bg1"/>
              </a:solidFill>
            </a:endParaRPr>
          </a:p>
        </p:txBody>
      </p:sp>
      <p:sp>
        <p:nvSpPr>
          <p:cNvPr id="10" name="TextBox 9"/>
          <p:cNvSpPr txBox="1"/>
          <p:nvPr/>
        </p:nvSpPr>
        <p:spPr>
          <a:xfrm>
            <a:off x="76200" y="6025846"/>
            <a:ext cx="1981200" cy="246221"/>
          </a:xfrm>
          <a:prstGeom prst="rect">
            <a:avLst/>
          </a:prstGeom>
          <a:noFill/>
        </p:spPr>
        <p:txBody>
          <a:bodyPr wrap="square" rtlCol="0">
            <a:spAutoFit/>
          </a:bodyPr>
          <a:lstStyle/>
          <a:p>
            <a:r>
              <a:rPr lang="en-US" sz="1000" dirty="0" smtClean="0">
                <a:solidFill>
                  <a:schemeClr val="bg1"/>
                </a:solidFill>
              </a:rPr>
              <a:t>Terms of Use	     Privacy Policy</a:t>
            </a:r>
            <a:endParaRPr lang="en-US" sz="1000" dirty="0">
              <a:solidFill>
                <a:schemeClr val="bg1"/>
              </a:solidFill>
            </a:endParaRPr>
          </a:p>
        </p:txBody>
      </p:sp>
      <p:sp>
        <p:nvSpPr>
          <p:cNvPr id="11" name="TextBox 10"/>
          <p:cNvSpPr txBox="1"/>
          <p:nvPr/>
        </p:nvSpPr>
        <p:spPr>
          <a:xfrm>
            <a:off x="6324600" y="6019799"/>
            <a:ext cx="3048001" cy="246221"/>
          </a:xfrm>
          <a:prstGeom prst="rect">
            <a:avLst/>
          </a:prstGeom>
          <a:noFill/>
        </p:spPr>
        <p:txBody>
          <a:bodyPr wrap="square" rtlCol="0">
            <a:spAutoFit/>
          </a:bodyPr>
          <a:lstStyle/>
          <a:p>
            <a:pPr lvl="1" algn="r"/>
            <a:r>
              <a:rPr lang="en-US" sz="1000" dirty="0" smtClean="0">
                <a:solidFill>
                  <a:schemeClr val="bg1"/>
                </a:solidFill>
              </a:rPr>
              <a:t>Contact Us                       Feedback</a:t>
            </a:r>
            <a:r>
              <a:rPr lang="en-US" sz="1000" dirty="0">
                <a:solidFill>
                  <a:schemeClr val="bg1"/>
                </a:solidFill>
              </a:rPr>
              <a:t> 	</a:t>
            </a:r>
          </a:p>
        </p:txBody>
      </p:sp>
      <p:sp>
        <p:nvSpPr>
          <p:cNvPr id="36" name="Rounded Rectangle 35"/>
          <p:cNvSpPr/>
          <p:nvPr/>
        </p:nvSpPr>
        <p:spPr>
          <a:xfrm>
            <a:off x="1390648" y="3722914"/>
            <a:ext cx="511259"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390648" y="3722914"/>
            <a:ext cx="557027" cy="230832"/>
          </a:xfrm>
          <a:prstGeom prst="rect">
            <a:avLst/>
          </a:prstGeom>
          <a:noFill/>
        </p:spPr>
        <p:txBody>
          <a:bodyPr wrap="square" rtlCol="0">
            <a:spAutoFit/>
          </a:bodyPr>
          <a:lstStyle/>
          <a:p>
            <a:r>
              <a:rPr lang="en-US" sz="900" dirty="0" smtClean="0">
                <a:solidFill>
                  <a:srgbClr val="2C8EBF"/>
                </a:solidFill>
                <a:latin typeface="Arial" panose="020B0604020202020204" pitchFamily="34" charset="0"/>
                <a:cs typeface="Arial" panose="020B0604020202020204" pitchFamily="34" charset="0"/>
              </a:rPr>
              <a:t>Create</a:t>
            </a:r>
            <a:endParaRPr lang="en-US" sz="900" dirty="0">
              <a:solidFill>
                <a:srgbClr val="2C8EBF"/>
              </a:solidFill>
              <a:latin typeface="Arial" panose="020B0604020202020204" pitchFamily="34" charset="0"/>
              <a:cs typeface="Arial" panose="020B0604020202020204" pitchFamily="34" charset="0"/>
            </a:endParaRPr>
          </a:p>
        </p:txBody>
      </p:sp>
      <p:pic>
        <p:nvPicPr>
          <p:cNvPr id="1042" name="Picture 18" descr="C:\Users\Karen\Desktop\ScreenHunter_743 Feb. 09 20.5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697" y="597681"/>
            <a:ext cx="949951" cy="1108276"/>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C:\Users\Karen\Desktop\ScreenHunter_741 Feb. 09 20.49.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3981343"/>
            <a:ext cx="105140" cy="88582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76200" y="4950222"/>
            <a:ext cx="2010140" cy="106957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6200" y="4933140"/>
            <a:ext cx="1219200" cy="276999"/>
          </a:xfrm>
          <a:prstGeom prst="rect">
            <a:avLst/>
          </a:prstGeom>
          <a:noFill/>
        </p:spPr>
        <p:txBody>
          <a:bodyPr wrap="square" rtlCol="0">
            <a:spAutoFit/>
          </a:bodyPr>
          <a:lstStyle/>
          <a:p>
            <a:r>
              <a:rPr lang="en-US" sz="1200" b="1" u="sng" dirty="0" smtClean="0">
                <a:solidFill>
                  <a:schemeClr val="tx1">
                    <a:lumMod val="75000"/>
                    <a:lumOff val="25000"/>
                  </a:schemeClr>
                </a:solidFill>
                <a:latin typeface="Arial" panose="020B0604020202020204" pitchFamily="34" charset="0"/>
                <a:cs typeface="Arial" panose="020B0604020202020204" pitchFamily="34" charset="0"/>
              </a:rPr>
              <a:t>My Resources</a:t>
            </a:r>
            <a:endParaRPr lang="en-US" sz="12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9" name="Rounded Rectangle 18"/>
          <p:cNvSpPr/>
          <p:nvPr/>
        </p:nvSpPr>
        <p:spPr>
          <a:xfrm>
            <a:off x="152400" y="5255792"/>
            <a:ext cx="1881370" cy="321680"/>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152400" y="5668187"/>
            <a:ext cx="1881370" cy="276999"/>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348327" y="3043566"/>
            <a:ext cx="533400" cy="414707"/>
          </a:xfrm>
          <a:prstGeom prst="roundRect">
            <a:avLst/>
          </a:prstGeom>
          <a:solidFill>
            <a:srgbClr val="2C8E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450" y="2058525"/>
            <a:ext cx="838200" cy="276999"/>
          </a:xfrm>
          <a:prstGeom prst="rect">
            <a:avLst/>
          </a:prstGeom>
          <a:noFill/>
        </p:spPr>
        <p:txBody>
          <a:bodyPr wrap="square" rtlCol="0">
            <a:spAutoFit/>
          </a:bodyPr>
          <a:lstStyle/>
          <a:p>
            <a:r>
              <a:rPr lang="en-US" sz="1200" dirty="0" smtClean="0">
                <a:solidFill>
                  <a:schemeClr val="bg1">
                    <a:lumMod val="65000"/>
                  </a:schemeClr>
                </a:solidFill>
              </a:rPr>
              <a:t>Name</a:t>
            </a:r>
            <a:endParaRPr lang="en-US" sz="1200" dirty="0">
              <a:solidFill>
                <a:schemeClr val="bg1">
                  <a:lumMod val="65000"/>
                </a:schemeClr>
              </a:solidFill>
            </a:endParaRPr>
          </a:p>
        </p:txBody>
      </p:sp>
      <p:sp>
        <p:nvSpPr>
          <p:cNvPr id="27" name="TextBox 26"/>
          <p:cNvSpPr txBox="1"/>
          <p:nvPr/>
        </p:nvSpPr>
        <p:spPr>
          <a:xfrm>
            <a:off x="152400" y="2374067"/>
            <a:ext cx="838200" cy="276999"/>
          </a:xfrm>
          <a:prstGeom prst="rect">
            <a:avLst/>
          </a:prstGeom>
          <a:noFill/>
        </p:spPr>
        <p:txBody>
          <a:bodyPr wrap="square" rtlCol="0">
            <a:spAutoFit/>
          </a:bodyPr>
          <a:lstStyle/>
          <a:p>
            <a:r>
              <a:rPr lang="en-US" sz="1200" dirty="0" smtClean="0">
                <a:solidFill>
                  <a:schemeClr val="bg1">
                    <a:lumMod val="65000"/>
                  </a:schemeClr>
                </a:solidFill>
              </a:rPr>
              <a:t>Location</a:t>
            </a:r>
            <a:endParaRPr lang="en-US" sz="1200" dirty="0">
              <a:solidFill>
                <a:schemeClr val="bg1">
                  <a:lumMod val="65000"/>
                </a:schemeClr>
              </a:solidFill>
            </a:endParaRPr>
          </a:p>
        </p:txBody>
      </p:sp>
      <p:sp>
        <p:nvSpPr>
          <p:cNvPr id="28" name="TextBox 27"/>
          <p:cNvSpPr txBox="1"/>
          <p:nvPr/>
        </p:nvSpPr>
        <p:spPr>
          <a:xfrm>
            <a:off x="152400" y="2667000"/>
            <a:ext cx="838200" cy="276999"/>
          </a:xfrm>
          <a:prstGeom prst="rect">
            <a:avLst/>
          </a:prstGeom>
          <a:noFill/>
        </p:spPr>
        <p:txBody>
          <a:bodyPr wrap="square" rtlCol="0">
            <a:spAutoFit/>
          </a:bodyPr>
          <a:lstStyle/>
          <a:p>
            <a:r>
              <a:rPr lang="en-US" sz="1200" dirty="0" smtClean="0">
                <a:solidFill>
                  <a:schemeClr val="bg1">
                    <a:lumMod val="65000"/>
                  </a:schemeClr>
                </a:solidFill>
              </a:rPr>
              <a:t>Key Word</a:t>
            </a:r>
            <a:endParaRPr lang="en-US" sz="1200" dirty="0">
              <a:solidFill>
                <a:schemeClr val="bg1">
                  <a:lumMod val="65000"/>
                </a:schemeClr>
              </a:solidFill>
            </a:endParaRPr>
          </a:p>
        </p:txBody>
      </p:sp>
      <p:sp>
        <p:nvSpPr>
          <p:cNvPr id="15" name="Rounded Rectangle 14"/>
          <p:cNvSpPr/>
          <p:nvPr/>
        </p:nvSpPr>
        <p:spPr>
          <a:xfrm>
            <a:off x="1149706" y="1806114"/>
            <a:ext cx="785726"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6" name="TextBox 15"/>
          <p:cNvSpPr txBox="1"/>
          <p:nvPr/>
        </p:nvSpPr>
        <p:spPr>
          <a:xfrm>
            <a:off x="1103938" y="1806114"/>
            <a:ext cx="877262" cy="230832"/>
          </a:xfrm>
          <a:prstGeom prst="rect">
            <a:avLst/>
          </a:prstGeom>
          <a:noFill/>
        </p:spPr>
        <p:txBody>
          <a:bodyPr wrap="square" rtlCol="0">
            <a:spAutoFit/>
          </a:bodyPr>
          <a:lstStyle/>
          <a:p>
            <a:pPr algn="ctr"/>
            <a:r>
              <a:rPr lang="en-US" sz="900" dirty="0" smtClean="0">
                <a:solidFill>
                  <a:srgbClr val="2C8EBF"/>
                </a:solidFill>
                <a:latin typeface="Arial" panose="020B0604020202020204" pitchFamily="34" charset="0"/>
                <a:cs typeface="Arial" panose="020B0604020202020204" pitchFamily="34" charset="0"/>
              </a:rPr>
              <a:t>My Favorites</a:t>
            </a:r>
            <a:endParaRPr lang="en-US" sz="900" dirty="0">
              <a:solidFill>
                <a:srgbClr val="2C8EBF"/>
              </a:solidFill>
              <a:latin typeface="Arial" panose="020B0604020202020204" pitchFamily="34" charset="0"/>
              <a:cs typeface="Arial" panose="020B0604020202020204" pitchFamily="34" charset="0"/>
            </a:endParaRPr>
          </a:p>
        </p:txBody>
      </p:sp>
      <p:sp>
        <p:nvSpPr>
          <p:cNvPr id="29" name="TextBox 28"/>
          <p:cNvSpPr txBox="1"/>
          <p:nvPr/>
        </p:nvSpPr>
        <p:spPr>
          <a:xfrm>
            <a:off x="1338678" y="3046280"/>
            <a:ext cx="585874" cy="460639"/>
          </a:xfrm>
          <a:prstGeom prst="rect">
            <a:avLst/>
          </a:prstGeom>
          <a:noFill/>
        </p:spPr>
        <p:txBody>
          <a:bodyPr wrap="square" lIns="91440" rIns="91440" rtlCol="0">
            <a:spAutoFit/>
          </a:bodyPr>
          <a:lstStyle/>
          <a:p>
            <a:pPr algn="ctr">
              <a:lnSpc>
                <a:spcPts val="1400"/>
              </a:lnSpc>
            </a:pPr>
            <a:r>
              <a:rPr lang="en-US" sz="1600" b="1" dirty="0" smtClean="0">
                <a:solidFill>
                  <a:schemeClr val="bg1"/>
                </a:solidFill>
              </a:rPr>
              <a:t>Go Fish</a:t>
            </a:r>
            <a:endParaRPr lang="en-US" sz="1600" b="1" dirty="0">
              <a:solidFill>
                <a:schemeClr val="bg1"/>
              </a:solidFill>
            </a:endParaRPr>
          </a:p>
        </p:txBody>
      </p:sp>
      <p:sp>
        <p:nvSpPr>
          <p:cNvPr id="47" name="Rounded Rectangle 46"/>
          <p:cNvSpPr/>
          <p:nvPr/>
        </p:nvSpPr>
        <p:spPr>
          <a:xfrm>
            <a:off x="1476744" y="4972030"/>
            <a:ext cx="425164" cy="214770"/>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456563" y="4972030"/>
            <a:ext cx="425164" cy="230832"/>
          </a:xfrm>
          <a:prstGeom prst="rect">
            <a:avLst/>
          </a:prstGeom>
          <a:noFill/>
        </p:spPr>
        <p:txBody>
          <a:bodyPr wrap="square" rtlCol="0">
            <a:spAutoFit/>
          </a:bodyPr>
          <a:lstStyle/>
          <a:p>
            <a:r>
              <a:rPr lang="en-US" sz="900" dirty="0" smtClean="0">
                <a:solidFill>
                  <a:srgbClr val="2C8EBF"/>
                </a:solidFill>
                <a:latin typeface="Arial" panose="020B0604020202020204" pitchFamily="34" charset="0"/>
                <a:cs typeface="Arial" panose="020B0604020202020204" pitchFamily="34" charset="0"/>
              </a:rPr>
              <a:t>Find</a:t>
            </a:r>
            <a:endParaRPr lang="en-US" sz="900" dirty="0">
              <a:solidFill>
                <a:srgbClr val="2C8EBF"/>
              </a:solidFill>
              <a:latin typeface="Arial" panose="020B0604020202020204" pitchFamily="34" charset="0"/>
              <a:cs typeface="Arial" panose="020B0604020202020204" pitchFamily="34" charset="0"/>
            </a:endParaRPr>
          </a:p>
        </p:txBody>
      </p:sp>
      <p:sp>
        <p:nvSpPr>
          <p:cNvPr id="49" name="TextBox 48"/>
          <p:cNvSpPr txBox="1"/>
          <p:nvPr/>
        </p:nvSpPr>
        <p:spPr>
          <a:xfrm>
            <a:off x="440697" y="5301957"/>
            <a:ext cx="1248629" cy="246221"/>
          </a:xfrm>
          <a:prstGeom prst="rect">
            <a:avLst/>
          </a:prstGeom>
          <a:noFill/>
        </p:spPr>
        <p:txBody>
          <a:bodyPr wrap="square" rtlCol="0">
            <a:spAutoFit/>
          </a:bodyPr>
          <a:lstStyle/>
          <a:p>
            <a:r>
              <a:rPr lang="en-US" sz="1000" dirty="0" smtClean="0">
                <a:solidFill>
                  <a:srgbClr val="2C8EBF"/>
                </a:solidFill>
              </a:rPr>
              <a:t>Fishbowl – How To…</a:t>
            </a:r>
            <a:endParaRPr lang="en-US" sz="1000" dirty="0">
              <a:solidFill>
                <a:srgbClr val="2C8EBF"/>
              </a:solidFill>
            </a:endParaRPr>
          </a:p>
        </p:txBody>
      </p:sp>
      <p:pic>
        <p:nvPicPr>
          <p:cNvPr id="1046" name="Picture 22" descr="C:\Users\Karen\Desktop\ScreenHunter_746 Feb. 09 2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375" y="5293537"/>
            <a:ext cx="295092" cy="209843"/>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420516" y="5698965"/>
            <a:ext cx="1560684" cy="246221"/>
          </a:xfrm>
          <a:prstGeom prst="rect">
            <a:avLst/>
          </a:prstGeom>
          <a:noFill/>
        </p:spPr>
        <p:txBody>
          <a:bodyPr wrap="square" rtlCol="0">
            <a:spAutoFit/>
          </a:bodyPr>
          <a:lstStyle/>
          <a:p>
            <a:r>
              <a:rPr lang="en-US" sz="1000" dirty="0" smtClean="0">
                <a:solidFill>
                  <a:srgbClr val="2C8EBF"/>
                </a:solidFill>
              </a:rPr>
              <a:t>Fishbowl – Fun Quiz…</a:t>
            </a:r>
            <a:endParaRPr lang="en-US" sz="1000" dirty="0">
              <a:solidFill>
                <a:srgbClr val="2C8EBF"/>
              </a:solidFill>
            </a:endParaRPr>
          </a:p>
        </p:txBody>
      </p:sp>
      <p:pic>
        <p:nvPicPr>
          <p:cNvPr id="52" name="Picture 22" descr="C:\Users\Karen\Desktop\ScreenHunter_746 Feb. 09 2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194" y="5690545"/>
            <a:ext cx="295092" cy="209843"/>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C:\Users\Karen\Desktop\ScreenHunter_747 Feb. 09 21.15.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19999" y="5201096"/>
            <a:ext cx="1295402" cy="200025"/>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2233528" y="762000"/>
            <a:ext cx="6910472" cy="5257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0" y="152400"/>
            <a:ext cx="9149787"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114800" y="1044990"/>
            <a:ext cx="3175276" cy="369332"/>
          </a:xfrm>
          <a:prstGeom prst="rect">
            <a:avLst/>
          </a:prstGeom>
          <a:noFill/>
        </p:spPr>
        <p:txBody>
          <a:bodyPr wrap="square" rtlCol="0">
            <a:spAutoFit/>
          </a:bodyPr>
          <a:lstStyle/>
          <a:p>
            <a:r>
              <a:rPr lang="en-US" b="1" dirty="0" smtClean="0">
                <a:solidFill>
                  <a:srgbClr val="DF2927"/>
                </a:solidFill>
                <a:latin typeface="Arial" panose="020B0604020202020204" pitchFamily="34" charset="0"/>
                <a:cs typeface="Arial" panose="020B0604020202020204" pitchFamily="34" charset="0"/>
              </a:rPr>
              <a:t>Karen Thomas Consulting</a:t>
            </a:r>
            <a:endParaRPr lang="en-US" b="1" dirty="0">
              <a:solidFill>
                <a:srgbClr val="DF2927"/>
              </a:solidFill>
              <a:latin typeface="Arial" panose="020B0604020202020204" pitchFamily="34" charset="0"/>
              <a:cs typeface="Arial" panose="020B0604020202020204" pitchFamily="34" charset="0"/>
            </a:endParaRPr>
          </a:p>
        </p:txBody>
      </p:sp>
      <p:sp>
        <p:nvSpPr>
          <p:cNvPr id="3" name="TextBox 2"/>
          <p:cNvSpPr txBox="1"/>
          <p:nvPr/>
        </p:nvSpPr>
        <p:spPr>
          <a:xfrm>
            <a:off x="4114800" y="1414323"/>
            <a:ext cx="3733800" cy="276999"/>
          </a:xfrm>
          <a:prstGeom prst="rect">
            <a:avLst/>
          </a:prstGeom>
          <a:noFill/>
        </p:spPr>
        <p:txBody>
          <a:bodyPr wrap="square" rtlCol="0">
            <a:spAutoFit/>
          </a:bodyPr>
          <a:lstStyle/>
          <a:p>
            <a:r>
              <a:rPr lang="en-US" sz="1200" i="1" dirty="0" smtClean="0">
                <a:solidFill>
                  <a:srgbClr val="2C8EBF"/>
                </a:solidFill>
                <a:latin typeface="Arial" panose="020B0604020202020204" pitchFamily="34" charset="0"/>
                <a:cs typeface="Arial" panose="020B0604020202020204" pitchFamily="34" charset="0"/>
              </a:rPr>
              <a:t>Healthcare, Consulting</a:t>
            </a:r>
            <a:endParaRPr lang="en-US" sz="1200" i="1" dirty="0">
              <a:solidFill>
                <a:srgbClr val="2C8EBF"/>
              </a:solidFill>
              <a:latin typeface="Arial" panose="020B0604020202020204" pitchFamily="34" charset="0"/>
              <a:cs typeface="Arial" panose="020B0604020202020204" pitchFamily="34" charset="0"/>
            </a:endParaRPr>
          </a:p>
        </p:txBody>
      </p:sp>
      <p:sp>
        <p:nvSpPr>
          <p:cNvPr id="4" name="TextBox 3"/>
          <p:cNvSpPr txBox="1"/>
          <p:nvPr/>
        </p:nvSpPr>
        <p:spPr>
          <a:xfrm>
            <a:off x="4114800" y="1712615"/>
            <a:ext cx="4876800" cy="1200329"/>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We have a simple mission: to help companies grow and thrive amidst the healthcare industry tumult. Whether it's simply helping a Client think through their next step, covering a mission-critical operations gap, or building an infrastructure that will allow them to withstand the challenges of rapid growth and change, we are dedicated to the long-term success of our Clients.</a:t>
            </a:r>
            <a:endParaRPr lang="en-US" sz="1200" dirty="0">
              <a:latin typeface="Arial" panose="020B0604020202020204" pitchFamily="34" charset="0"/>
              <a:cs typeface="Arial" panose="020B0604020202020204" pitchFamily="34" charset="0"/>
            </a:endParaRPr>
          </a:p>
        </p:txBody>
      </p:sp>
      <p:sp>
        <p:nvSpPr>
          <p:cNvPr id="42" name="TextBox 41"/>
          <p:cNvSpPr txBox="1"/>
          <p:nvPr/>
        </p:nvSpPr>
        <p:spPr>
          <a:xfrm>
            <a:off x="7391400" y="1091156"/>
            <a:ext cx="1491120" cy="307777"/>
          </a:xfrm>
          <a:prstGeom prst="rect">
            <a:avLst/>
          </a:prstGeom>
          <a:noFill/>
        </p:spPr>
        <p:txBody>
          <a:bodyPr wrap="square" rtlCol="0">
            <a:spAutoFit/>
          </a:bodyPr>
          <a:lstStyle/>
          <a:p>
            <a:pPr algn="r"/>
            <a:r>
              <a:rPr lang="en-US" sz="1400" b="1" dirty="0" smtClean="0">
                <a:solidFill>
                  <a:srgbClr val="2C8EBF"/>
                </a:solidFill>
                <a:latin typeface="Arial" panose="020B0604020202020204" pitchFamily="34" charset="0"/>
                <a:cs typeface="Arial" panose="020B0604020202020204" pitchFamily="34" charset="0"/>
              </a:rPr>
              <a:t>Founded 2013</a:t>
            </a:r>
            <a:endParaRPr lang="en-US" sz="1400" b="1" dirty="0">
              <a:solidFill>
                <a:srgbClr val="2C8EBF"/>
              </a:solidFill>
              <a:latin typeface="Arial" panose="020B0604020202020204" pitchFamily="34" charset="0"/>
              <a:cs typeface="Arial" panose="020B0604020202020204" pitchFamily="34" charset="0"/>
            </a:endParaRPr>
          </a:p>
        </p:txBody>
      </p:sp>
      <p:sp>
        <p:nvSpPr>
          <p:cNvPr id="45" name="Rectangle 44"/>
          <p:cNvSpPr/>
          <p:nvPr/>
        </p:nvSpPr>
        <p:spPr>
          <a:xfrm>
            <a:off x="2390811" y="3335085"/>
            <a:ext cx="3019390" cy="250921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676759" y="3335085"/>
            <a:ext cx="3226636" cy="2509209"/>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701420" y="2835855"/>
            <a:ext cx="1181101" cy="302681"/>
          </a:xfrm>
          <a:prstGeom prst="roundRect">
            <a:avLst/>
          </a:prstGeom>
          <a:solidFill>
            <a:srgbClr val="DF2927"/>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7658101" y="2852356"/>
            <a:ext cx="1257299" cy="271869"/>
          </a:xfrm>
          <a:prstGeom prst="rect">
            <a:avLst/>
          </a:prstGeom>
          <a:noFill/>
        </p:spPr>
        <p:txBody>
          <a:bodyPr wrap="square" lIns="91440" rIns="91440" rtlCol="0">
            <a:spAutoFit/>
          </a:bodyPr>
          <a:lstStyle/>
          <a:p>
            <a:pPr algn="ctr">
              <a:lnSpc>
                <a:spcPts val="1400"/>
              </a:lnSpc>
            </a:pPr>
            <a:r>
              <a:rPr lang="en-US" sz="1400" b="1" dirty="0" smtClean="0">
                <a:solidFill>
                  <a:schemeClr val="bg1"/>
                </a:solidFill>
              </a:rPr>
              <a:t>Send Message</a:t>
            </a:r>
            <a:endParaRPr lang="en-US" sz="1400" b="1" dirty="0">
              <a:solidFill>
                <a:schemeClr val="bg1"/>
              </a:solidFill>
            </a:endParaRPr>
          </a:p>
        </p:txBody>
      </p:sp>
      <p:sp>
        <p:nvSpPr>
          <p:cNvPr id="54" name="TextBox 53"/>
          <p:cNvSpPr txBox="1"/>
          <p:nvPr/>
        </p:nvSpPr>
        <p:spPr>
          <a:xfrm>
            <a:off x="2545215" y="3400323"/>
            <a:ext cx="2560185" cy="276999"/>
          </a:xfrm>
          <a:prstGeom prst="rect">
            <a:avLst/>
          </a:prstGeom>
          <a:noFill/>
        </p:spPr>
        <p:txBody>
          <a:bodyPr wrap="square" rtlCol="0">
            <a:spAutoFit/>
          </a:bodyPr>
          <a:lstStyle/>
          <a:p>
            <a:r>
              <a:rPr lang="en-US" sz="1200" b="1" u="sng" dirty="0" smtClean="0">
                <a:solidFill>
                  <a:schemeClr val="tx1">
                    <a:lumMod val="75000"/>
                    <a:lumOff val="25000"/>
                  </a:schemeClr>
                </a:solidFill>
                <a:latin typeface="Arial" panose="020B0604020202020204" pitchFamily="34" charset="0"/>
                <a:cs typeface="Arial" panose="020B0604020202020204" pitchFamily="34" charset="0"/>
              </a:rPr>
              <a:t>Products  and Services</a:t>
            </a:r>
            <a:endParaRPr lang="en-US" sz="12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5" name="TextBox 54"/>
          <p:cNvSpPr txBox="1"/>
          <p:nvPr/>
        </p:nvSpPr>
        <p:spPr>
          <a:xfrm>
            <a:off x="5748226" y="3423669"/>
            <a:ext cx="2560185" cy="276999"/>
          </a:xfrm>
          <a:prstGeom prst="rect">
            <a:avLst/>
          </a:prstGeom>
          <a:noFill/>
        </p:spPr>
        <p:txBody>
          <a:bodyPr wrap="square" rtlCol="0">
            <a:spAutoFit/>
          </a:bodyPr>
          <a:lstStyle/>
          <a:p>
            <a:r>
              <a:rPr lang="en-US" sz="1200" b="1" u="sng" dirty="0" smtClean="0">
                <a:solidFill>
                  <a:schemeClr val="tx1">
                    <a:lumMod val="75000"/>
                    <a:lumOff val="25000"/>
                  </a:schemeClr>
                </a:solidFill>
                <a:latin typeface="Arial" panose="020B0604020202020204" pitchFamily="34" charset="0"/>
                <a:cs typeface="Arial" panose="020B0604020202020204" pitchFamily="34" charset="0"/>
              </a:rPr>
              <a:t>Projects</a:t>
            </a:r>
            <a:endParaRPr lang="en-US" sz="12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3" name="TextBox 12"/>
          <p:cNvSpPr txBox="1"/>
          <p:nvPr/>
        </p:nvSpPr>
        <p:spPr>
          <a:xfrm>
            <a:off x="2539996" y="3756286"/>
            <a:ext cx="2712585" cy="938719"/>
          </a:xfrm>
          <a:prstGeom prst="rect">
            <a:avLst/>
          </a:prstGeom>
          <a:solidFill>
            <a:schemeClr val="bg1"/>
          </a:solidFill>
        </p:spPr>
        <p:txBody>
          <a:bodyPr wrap="square" rtlCol="0">
            <a:spAutoFit/>
          </a:bodyPr>
          <a:lstStyle/>
          <a:p>
            <a:r>
              <a:rPr lang="en-US" sz="1100" dirty="0" smtClean="0">
                <a:latin typeface="Arial" panose="020B0604020202020204" pitchFamily="34" charset="0"/>
                <a:cs typeface="Arial" panose="020B0604020202020204" pitchFamily="34" charset="0"/>
              </a:rPr>
              <a:t>Growth Strategy, Operations Evaluation and Redesign, Process Improvement, Acquisition evaluation and integration, Competitive Analysis, Industry Analysis and Forecasting.</a:t>
            </a:r>
          </a:p>
        </p:txBody>
      </p:sp>
      <p:sp>
        <p:nvSpPr>
          <p:cNvPr id="57" name="TextBox 56"/>
          <p:cNvSpPr txBox="1"/>
          <p:nvPr/>
        </p:nvSpPr>
        <p:spPr>
          <a:xfrm>
            <a:off x="7693537" y="1422016"/>
            <a:ext cx="1188984" cy="261610"/>
          </a:xfrm>
          <a:prstGeom prst="rect">
            <a:avLst/>
          </a:prstGeom>
          <a:noFill/>
        </p:spPr>
        <p:txBody>
          <a:bodyPr wrap="square" rtlCol="0">
            <a:spAutoFit/>
          </a:bodyPr>
          <a:lstStyle/>
          <a:p>
            <a:pPr algn="ctr"/>
            <a:r>
              <a:rPr lang="en-US" sz="1100" dirty="0" smtClean="0">
                <a:solidFill>
                  <a:schemeClr val="bg1">
                    <a:lumMod val="65000"/>
                  </a:schemeClr>
                </a:solidFill>
                <a:latin typeface="Arial" panose="020B0604020202020204" pitchFamily="34" charset="0"/>
                <a:cs typeface="Arial" panose="020B0604020202020204" pitchFamily="34" charset="0"/>
              </a:rPr>
              <a:t>Nashville, TN</a:t>
            </a:r>
            <a:endParaRPr lang="en-US" sz="1100" dirty="0">
              <a:solidFill>
                <a:schemeClr val="bg1">
                  <a:lumMod val="65000"/>
                </a:schemeClr>
              </a:solidFill>
              <a:latin typeface="Arial" panose="020B0604020202020204" pitchFamily="34" charset="0"/>
              <a:cs typeface="Arial" panose="020B0604020202020204" pitchFamily="34" charset="0"/>
            </a:endParaRPr>
          </a:p>
        </p:txBody>
      </p:sp>
      <p:pic>
        <p:nvPicPr>
          <p:cNvPr id="5124" name="Picture 4" descr="C:\Users\Karen\Desktop\ScreenHunter_746 Feb. 09 2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2131" y="3795211"/>
            <a:ext cx="821070" cy="628749"/>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p:cNvSpPr txBox="1"/>
          <p:nvPr/>
        </p:nvSpPr>
        <p:spPr>
          <a:xfrm>
            <a:off x="6553202" y="3798993"/>
            <a:ext cx="2209800" cy="677108"/>
          </a:xfrm>
          <a:prstGeom prst="rect">
            <a:avLst/>
          </a:prstGeom>
          <a:solidFill>
            <a:schemeClr val="bg1"/>
          </a:solidFill>
        </p:spPr>
        <p:txBody>
          <a:bodyPr wrap="square" rtlCol="0">
            <a:spAutoFit/>
          </a:bodyPr>
          <a:lstStyle/>
          <a:p>
            <a:r>
              <a:rPr lang="en-US" sz="1100" b="1" dirty="0" smtClean="0">
                <a:solidFill>
                  <a:srgbClr val="2C8EBF"/>
                </a:solidFill>
                <a:latin typeface="Arial" panose="020B0604020202020204" pitchFamily="34" charset="0"/>
                <a:cs typeface="Arial" panose="020B0604020202020204" pitchFamily="34" charset="0"/>
              </a:rPr>
              <a:t>The Fishbowl</a:t>
            </a:r>
          </a:p>
          <a:p>
            <a:r>
              <a:rPr lang="en-US" sz="900" dirty="0" smtClean="0">
                <a:latin typeface="Arial" panose="020B0604020202020204" pitchFamily="34" charset="0"/>
                <a:cs typeface="Arial" panose="020B0604020202020204" pitchFamily="34" charset="0"/>
              </a:rPr>
              <a:t>An online community designed to help Entrepreneurs find the resources they need to start and…</a:t>
            </a:r>
            <a:endParaRPr lang="en-US" sz="900" dirty="0">
              <a:latin typeface="Arial" panose="020B0604020202020204" pitchFamily="34" charset="0"/>
              <a:cs typeface="Arial" panose="020B0604020202020204" pitchFamily="34" charset="0"/>
            </a:endParaRPr>
          </a:p>
        </p:txBody>
      </p:sp>
      <p:sp>
        <p:nvSpPr>
          <p:cNvPr id="59" name="TextBox 58"/>
          <p:cNvSpPr txBox="1"/>
          <p:nvPr/>
        </p:nvSpPr>
        <p:spPr>
          <a:xfrm>
            <a:off x="5737716" y="4423961"/>
            <a:ext cx="3025286" cy="261610"/>
          </a:xfrm>
          <a:prstGeom prst="rect">
            <a:avLst/>
          </a:prstGeom>
          <a:solidFill>
            <a:schemeClr val="bg1"/>
          </a:solidFill>
        </p:spPr>
        <p:txBody>
          <a:bodyPr wrap="square" rtlCol="0">
            <a:spAutoFit/>
          </a:bodyPr>
          <a:lstStyle/>
          <a:p>
            <a:r>
              <a:rPr lang="en-US" sz="1100" dirty="0" smtClean="0">
                <a:latin typeface="Arial" panose="020B0604020202020204" pitchFamily="34" charset="0"/>
                <a:cs typeface="Arial" panose="020B0604020202020204" pitchFamily="34" charset="0"/>
              </a:rPr>
              <a:t>2 Members    </a:t>
            </a:r>
            <a:r>
              <a:rPr lang="en-US" sz="1000" u="sng" dirty="0" smtClean="0">
                <a:latin typeface="Arial" panose="020B0604020202020204" pitchFamily="34" charset="0"/>
                <a:cs typeface="Arial" panose="020B0604020202020204" pitchFamily="34" charset="0"/>
              </a:rPr>
              <a:t>www.MyFishbowl.net</a:t>
            </a:r>
            <a:endParaRPr lang="en-US" sz="1000" u="sng" dirty="0">
              <a:latin typeface="Arial" panose="020B0604020202020204" pitchFamily="34" charset="0"/>
              <a:cs typeface="Arial" panose="020B0604020202020204" pitchFamily="34" charset="0"/>
            </a:endParaRPr>
          </a:p>
        </p:txBody>
      </p:sp>
      <p:pic>
        <p:nvPicPr>
          <p:cNvPr id="6147" name="Picture 3"/>
          <p:cNvPicPr>
            <a:picLocks noChangeAspect="1" noChangeArrowheads="1"/>
          </p:cNvPicPr>
          <p:nvPr/>
        </p:nvPicPr>
        <p:blipFill rotWithShape="1">
          <a:blip r:embed="rId10">
            <a:extLst>
              <a:ext uri="{28A0092B-C50C-407E-A947-70E740481C1C}">
                <a14:useLocalDpi xmlns:a14="http://schemas.microsoft.com/office/drawing/2010/main" val="0"/>
              </a:ext>
            </a:extLst>
          </a:blip>
          <a:srcRect b="23868"/>
          <a:stretch/>
        </p:blipFill>
        <p:spPr bwMode="auto">
          <a:xfrm>
            <a:off x="2390811" y="1178179"/>
            <a:ext cx="1595425" cy="1670837"/>
          </a:xfrm>
          <a:prstGeom prst="ellipse">
            <a:avLst/>
          </a:prstGeom>
          <a:ln w="63500" cap="rnd">
            <a:solidFill>
              <a:srgbClr val="2C8EBF"/>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sp>
        <p:nvSpPr>
          <p:cNvPr id="60" name="TextBox 59"/>
          <p:cNvSpPr txBox="1"/>
          <p:nvPr/>
        </p:nvSpPr>
        <p:spPr>
          <a:xfrm>
            <a:off x="4164769" y="2905248"/>
            <a:ext cx="2863549" cy="276999"/>
          </a:xfrm>
          <a:prstGeom prst="rect">
            <a:avLst/>
          </a:prstGeom>
          <a:noFill/>
        </p:spPr>
        <p:txBody>
          <a:bodyPr wrap="square" rtlCol="0">
            <a:spAutoFit/>
          </a:bodyPr>
          <a:lstStyle/>
          <a:p>
            <a:r>
              <a:rPr lang="en-US" sz="1200" b="1" dirty="0" smtClean="0">
                <a:solidFill>
                  <a:srgbClr val="2C8EBF"/>
                </a:solidFill>
                <a:latin typeface="Arial" panose="020B0604020202020204" pitchFamily="34" charset="0"/>
                <a:cs typeface="Arial" panose="020B0604020202020204" pitchFamily="34" charset="0"/>
              </a:rPr>
              <a:t>www.KThomasHealthcare.com</a:t>
            </a:r>
            <a:endParaRPr lang="en-US" sz="1200" b="1" dirty="0">
              <a:solidFill>
                <a:srgbClr val="2C8EBF"/>
              </a:solidFill>
              <a:latin typeface="Arial" panose="020B0604020202020204" pitchFamily="34" charset="0"/>
              <a:cs typeface="Arial" panose="020B0604020202020204" pitchFamily="34" charset="0"/>
            </a:endParaRPr>
          </a:p>
        </p:txBody>
      </p:sp>
      <p:sp>
        <p:nvSpPr>
          <p:cNvPr id="61" name="TextBox 60"/>
          <p:cNvSpPr txBox="1"/>
          <p:nvPr/>
        </p:nvSpPr>
        <p:spPr>
          <a:xfrm>
            <a:off x="2713986" y="2966606"/>
            <a:ext cx="889763" cy="276999"/>
          </a:xfrm>
          <a:prstGeom prst="rect">
            <a:avLst/>
          </a:prstGeom>
          <a:solidFill>
            <a:srgbClr val="2C8EBF"/>
          </a:solidFill>
          <a:ln>
            <a:solidFill>
              <a:schemeClr val="bg1">
                <a:lumMod val="85000"/>
              </a:schemeClr>
            </a:solidFill>
          </a:ln>
        </p:spPr>
        <p:txBody>
          <a:bodyPr wrap="square" rtlCol="0">
            <a:spAutoFit/>
          </a:bodyPr>
          <a:lstStyle/>
          <a:p>
            <a:pPr algn="ctr"/>
            <a:r>
              <a:rPr lang="en-US" sz="1200" dirty="0" smtClean="0">
                <a:solidFill>
                  <a:schemeClr val="bg1"/>
                </a:solidFill>
                <a:latin typeface="Arial" panose="020B0604020202020204" pitchFamily="34" charset="0"/>
                <a:cs typeface="Arial" panose="020B0604020202020204" pitchFamily="34" charset="0"/>
              </a:rPr>
              <a:t>Following</a:t>
            </a:r>
            <a:endParaRPr lang="en-US" sz="1200" dirty="0">
              <a:solidFill>
                <a:schemeClr val="bg1"/>
              </a:solidFill>
              <a:latin typeface="Arial" panose="020B0604020202020204" pitchFamily="34" charset="0"/>
              <a:cs typeface="Arial" panose="020B0604020202020204" pitchFamily="34" charset="0"/>
            </a:endParaRPr>
          </a:p>
        </p:txBody>
      </p:sp>
      <p:sp>
        <p:nvSpPr>
          <p:cNvPr id="62" name="Rounded Rectangle 61"/>
          <p:cNvSpPr/>
          <p:nvPr/>
        </p:nvSpPr>
        <p:spPr>
          <a:xfrm>
            <a:off x="7617976" y="762000"/>
            <a:ext cx="1282286" cy="223641"/>
          </a:xfrm>
          <a:prstGeom prst="roundRect">
            <a:avLst/>
          </a:prstGeom>
          <a:solidFill>
            <a:srgbClr val="2C8EB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7536555" y="762000"/>
            <a:ext cx="1429462" cy="271869"/>
          </a:xfrm>
          <a:prstGeom prst="rect">
            <a:avLst/>
          </a:prstGeom>
          <a:noFill/>
        </p:spPr>
        <p:txBody>
          <a:bodyPr wrap="square" lIns="91440" rIns="91440" rtlCol="0">
            <a:spAutoFit/>
          </a:bodyPr>
          <a:lstStyle/>
          <a:p>
            <a:pPr algn="ctr">
              <a:lnSpc>
                <a:spcPts val="1400"/>
              </a:lnSpc>
            </a:pPr>
            <a:r>
              <a:rPr lang="en-US" sz="1200" b="1" dirty="0" smtClean="0">
                <a:solidFill>
                  <a:schemeClr val="bg1"/>
                </a:solidFill>
              </a:rPr>
              <a:t>Return to Search</a:t>
            </a:r>
            <a:endParaRPr lang="en-US" sz="1200" b="1" dirty="0">
              <a:solidFill>
                <a:schemeClr val="bg1"/>
              </a:solidFill>
            </a:endParaRPr>
          </a:p>
        </p:txBody>
      </p:sp>
      <p:sp>
        <p:nvSpPr>
          <p:cNvPr id="64" name="TextBox 63"/>
          <p:cNvSpPr txBox="1"/>
          <p:nvPr/>
        </p:nvSpPr>
        <p:spPr>
          <a:xfrm>
            <a:off x="6764626" y="242886"/>
            <a:ext cx="891200" cy="246221"/>
          </a:xfrm>
          <a:prstGeom prst="rect">
            <a:avLst/>
          </a:prstGeom>
          <a:solidFill>
            <a:schemeClr val="bg1"/>
          </a:solidFill>
        </p:spPr>
        <p:txBody>
          <a:bodyPr wrap="square" rIns="0" rtlCol="0">
            <a:spAutoFit/>
          </a:bodyPr>
          <a:lstStyle/>
          <a:p>
            <a:r>
              <a:rPr lang="en-US" sz="1000" dirty="0" smtClean="0">
                <a:solidFill>
                  <a:srgbClr val="2C8EBF"/>
                </a:solidFill>
                <a:latin typeface="Arial" panose="020B0604020202020204" pitchFamily="34" charset="0"/>
                <a:cs typeface="Arial" panose="020B0604020202020204" pitchFamily="34" charset="0"/>
              </a:rPr>
              <a:t>Dashboard</a:t>
            </a:r>
          </a:p>
        </p:txBody>
      </p:sp>
    </p:spTree>
    <p:extLst>
      <p:ext uri="{BB962C8B-B14F-4D97-AF65-F5344CB8AC3E}">
        <p14:creationId xmlns:p14="http://schemas.microsoft.com/office/powerpoint/2010/main" val="1314941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Karen\Desktop\ScreenHunter_725 Feb. 09 20.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
            <a:ext cx="9144000" cy="586740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a:off x="1" y="644324"/>
            <a:ext cx="2133600" cy="5381522"/>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3" name="Picture 19" descr="C:\Users\Karen\Desktop\ScreenHunter_744 Feb. 09 20.5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705957"/>
            <a:ext cx="21336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Users\Karen\Desktop\ScreenHunter_745 Feb. 09 20.5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600343"/>
            <a:ext cx="2133601" cy="12668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019800"/>
            <a:ext cx="9144000" cy="304800"/>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574876"/>
            <a:ext cx="9149787" cy="138896"/>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09999" y="6019800"/>
            <a:ext cx="1447801" cy="246221"/>
          </a:xfrm>
          <a:prstGeom prst="rect">
            <a:avLst/>
          </a:prstGeom>
          <a:noFill/>
        </p:spPr>
        <p:txBody>
          <a:bodyPr wrap="square" rtlCol="0">
            <a:spAutoFit/>
          </a:bodyPr>
          <a:lstStyle/>
          <a:p>
            <a:r>
              <a:rPr lang="en-US" sz="1000" dirty="0" smtClean="0">
                <a:solidFill>
                  <a:schemeClr val="bg1"/>
                </a:solidFill>
              </a:rPr>
              <a:t>© 2016 Fishbowl, LLC</a:t>
            </a:r>
            <a:endParaRPr lang="en-US" sz="1000" dirty="0">
              <a:solidFill>
                <a:schemeClr val="bg1"/>
              </a:solidFill>
            </a:endParaRPr>
          </a:p>
        </p:txBody>
      </p:sp>
      <p:sp>
        <p:nvSpPr>
          <p:cNvPr id="10" name="TextBox 9"/>
          <p:cNvSpPr txBox="1"/>
          <p:nvPr/>
        </p:nvSpPr>
        <p:spPr>
          <a:xfrm>
            <a:off x="76200" y="6025846"/>
            <a:ext cx="1981200" cy="246221"/>
          </a:xfrm>
          <a:prstGeom prst="rect">
            <a:avLst/>
          </a:prstGeom>
          <a:noFill/>
        </p:spPr>
        <p:txBody>
          <a:bodyPr wrap="square" rtlCol="0">
            <a:spAutoFit/>
          </a:bodyPr>
          <a:lstStyle/>
          <a:p>
            <a:r>
              <a:rPr lang="en-US" sz="1000" dirty="0" smtClean="0">
                <a:solidFill>
                  <a:schemeClr val="bg1"/>
                </a:solidFill>
              </a:rPr>
              <a:t>Terms of Use	     Privacy Policy</a:t>
            </a:r>
            <a:endParaRPr lang="en-US" sz="1000" dirty="0">
              <a:solidFill>
                <a:schemeClr val="bg1"/>
              </a:solidFill>
            </a:endParaRPr>
          </a:p>
        </p:txBody>
      </p:sp>
      <p:sp>
        <p:nvSpPr>
          <p:cNvPr id="11" name="TextBox 10"/>
          <p:cNvSpPr txBox="1"/>
          <p:nvPr/>
        </p:nvSpPr>
        <p:spPr>
          <a:xfrm>
            <a:off x="6324600" y="6019799"/>
            <a:ext cx="3048001" cy="246221"/>
          </a:xfrm>
          <a:prstGeom prst="rect">
            <a:avLst/>
          </a:prstGeom>
          <a:noFill/>
        </p:spPr>
        <p:txBody>
          <a:bodyPr wrap="square" rtlCol="0">
            <a:spAutoFit/>
          </a:bodyPr>
          <a:lstStyle/>
          <a:p>
            <a:pPr lvl="1" algn="r"/>
            <a:r>
              <a:rPr lang="en-US" sz="1000" dirty="0" smtClean="0">
                <a:solidFill>
                  <a:schemeClr val="bg1"/>
                </a:solidFill>
              </a:rPr>
              <a:t>Contact Us                       Feedback</a:t>
            </a:r>
            <a:r>
              <a:rPr lang="en-US" sz="1000" dirty="0">
                <a:solidFill>
                  <a:schemeClr val="bg1"/>
                </a:solidFill>
              </a:rPr>
              <a:t> 	</a:t>
            </a:r>
          </a:p>
        </p:txBody>
      </p:sp>
      <p:sp>
        <p:nvSpPr>
          <p:cNvPr id="36" name="Rounded Rectangle 35"/>
          <p:cNvSpPr/>
          <p:nvPr/>
        </p:nvSpPr>
        <p:spPr>
          <a:xfrm>
            <a:off x="1390648" y="3722914"/>
            <a:ext cx="511259"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390648" y="3722914"/>
            <a:ext cx="557027" cy="230832"/>
          </a:xfrm>
          <a:prstGeom prst="rect">
            <a:avLst/>
          </a:prstGeom>
          <a:noFill/>
        </p:spPr>
        <p:txBody>
          <a:bodyPr wrap="square" rtlCol="0">
            <a:spAutoFit/>
          </a:bodyPr>
          <a:lstStyle/>
          <a:p>
            <a:r>
              <a:rPr lang="en-US" sz="900" dirty="0" smtClean="0">
                <a:solidFill>
                  <a:srgbClr val="2C8EBF"/>
                </a:solidFill>
                <a:latin typeface="Arial" panose="020B0604020202020204" pitchFamily="34" charset="0"/>
                <a:cs typeface="Arial" panose="020B0604020202020204" pitchFamily="34" charset="0"/>
              </a:rPr>
              <a:t>Create</a:t>
            </a:r>
            <a:endParaRPr lang="en-US" sz="900" dirty="0">
              <a:solidFill>
                <a:srgbClr val="2C8EBF"/>
              </a:solidFill>
              <a:latin typeface="Arial" panose="020B0604020202020204" pitchFamily="34" charset="0"/>
              <a:cs typeface="Arial" panose="020B0604020202020204" pitchFamily="34" charset="0"/>
            </a:endParaRPr>
          </a:p>
        </p:txBody>
      </p:sp>
      <p:pic>
        <p:nvPicPr>
          <p:cNvPr id="1042" name="Picture 18" descr="C:\Users\Karen\Desktop\ScreenHunter_743 Feb. 09 20.5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697" y="597681"/>
            <a:ext cx="949951" cy="1108276"/>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C:\Users\Karen\Desktop\ScreenHunter_741 Feb. 09 20.49.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3981343"/>
            <a:ext cx="105140" cy="88582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76200" y="4950222"/>
            <a:ext cx="2010140" cy="106957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6200" y="4933140"/>
            <a:ext cx="1219200" cy="276999"/>
          </a:xfrm>
          <a:prstGeom prst="rect">
            <a:avLst/>
          </a:prstGeom>
          <a:noFill/>
        </p:spPr>
        <p:txBody>
          <a:bodyPr wrap="square" rtlCol="0">
            <a:spAutoFit/>
          </a:bodyPr>
          <a:lstStyle/>
          <a:p>
            <a:r>
              <a:rPr lang="en-US" sz="1200" b="1" u="sng" dirty="0" smtClean="0">
                <a:solidFill>
                  <a:schemeClr val="tx1">
                    <a:lumMod val="75000"/>
                    <a:lumOff val="25000"/>
                  </a:schemeClr>
                </a:solidFill>
                <a:latin typeface="Arial" panose="020B0604020202020204" pitchFamily="34" charset="0"/>
                <a:cs typeface="Arial" panose="020B0604020202020204" pitchFamily="34" charset="0"/>
              </a:rPr>
              <a:t>My Resources</a:t>
            </a:r>
            <a:endParaRPr lang="en-US" sz="12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9" name="Rounded Rectangle 18"/>
          <p:cNvSpPr/>
          <p:nvPr/>
        </p:nvSpPr>
        <p:spPr>
          <a:xfrm>
            <a:off x="152400" y="5255792"/>
            <a:ext cx="1881370" cy="321680"/>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152400" y="5668187"/>
            <a:ext cx="1881370" cy="276999"/>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348327" y="3043566"/>
            <a:ext cx="533400" cy="414707"/>
          </a:xfrm>
          <a:prstGeom prst="roundRect">
            <a:avLst/>
          </a:prstGeom>
          <a:solidFill>
            <a:srgbClr val="2C8E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450" y="2058525"/>
            <a:ext cx="838200" cy="276999"/>
          </a:xfrm>
          <a:prstGeom prst="rect">
            <a:avLst/>
          </a:prstGeom>
          <a:noFill/>
        </p:spPr>
        <p:txBody>
          <a:bodyPr wrap="square" rtlCol="0">
            <a:spAutoFit/>
          </a:bodyPr>
          <a:lstStyle/>
          <a:p>
            <a:r>
              <a:rPr lang="en-US" sz="1200" dirty="0" smtClean="0">
                <a:solidFill>
                  <a:schemeClr val="bg1">
                    <a:lumMod val="65000"/>
                  </a:schemeClr>
                </a:solidFill>
              </a:rPr>
              <a:t>Name</a:t>
            </a:r>
            <a:endParaRPr lang="en-US" sz="1200" dirty="0">
              <a:solidFill>
                <a:schemeClr val="bg1">
                  <a:lumMod val="65000"/>
                </a:schemeClr>
              </a:solidFill>
            </a:endParaRPr>
          </a:p>
        </p:txBody>
      </p:sp>
      <p:sp>
        <p:nvSpPr>
          <p:cNvPr id="27" name="TextBox 26"/>
          <p:cNvSpPr txBox="1"/>
          <p:nvPr/>
        </p:nvSpPr>
        <p:spPr>
          <a:xfrm>
            <a:off x="152400" y="2374067"/>
            <a:ext cx="838200" cy="276999"/>
          </a:xfrm>
          <a:prstGeom prst="rect">
            <a:avLst/>
          </a:prstGeom>
          <a:noFill/>
        </p:spPr>
        <p:txBody>
          <a:bodyPr wrap="square" rtlCol="0">
            <a:spAutoFit/>
          </a:bodyPr>
          <a:lstStyle/>
          <a:p>
            <a:r>
              <a:rPr lang="en-US" sz="1200" dirty="0" smtClean="0">
                <a:solidFill>
                  <a:schemeClr val="bg1">
                    <a:lumMod val="65000"/>
                  </a:schemeClr>
                </a:solidFill>
              </a:rPr>
              <a:t>Location</a:t>
            </a:r>
            <a:endParaRPr lang="en-US" sz="1200" dirty="0">
              <a:solidFill>
                <a:schemeClr val="bg1">
                  <a:lumMod val="65000"/>
                </a:schemeClr>
              </a:solidFill>
            </a:endParaRPr>
          </a:p>
        </p:txBody>
      </p:sp>
      <p:sp>
        <p:nvSpPr>
          <p:cNvPr id="28" name="TextBox 27"/>
          <p:cNvSpPr txBox="1"/>
          <p:nvPr/>
        </p:nvSpPr>
        <p:spPr>
          <a:xfrm>
            <a:off x="152400" y="2667000"/>
            <a:ext cx="838200" cy="276999"/>
          </a:xfrm>
          <a:prstGeom prst="rect">
            <a:avLst/>
          </a:prstGeom>
          <a:noFill/>
        </p:spPr>
        <p:txBody>
          <a:bodyPr wrap="square" rtlCol="0">
            <a:spAutoFit/>
          </a:bodyPr>
          <a:lstStyle/>
          <a:p>
            <a:r>
              <a:rPr lang="en-US" sz="1200" dirty="0" smtClean="0">
                <a:solidFill>
                  <a:schemeClr val="bg1">
                    <a:lumMod val="65000"/>
                  </a:schemeClr>
                </a:solidFill>
              </a:rPr>
              <a:t>Key Word</a:t>
            </a:r>
            <a:endParaRPr lang="en-US" sz="1200" dirty="0">
              <a:solidFill>
                <a:schemeClr val="bg1">
                  <a:lumMod val="65000"/>
                </a:schemeClr>
              </a:solidFill>
            </a:endParaRPr>
          </a:p>
        </p:txBody>
      </p:sp>
      <p:sp>
        <p:nvSpPr>
          <p:cNvPr id="15" name="Rounded Rectangle 14"/>
          <p:cNvSpPr/>
          <p:nvPr/>
        </p:nvSpPr>
        <p:spPr>
          <a:xfrm>
            <a:off x="1149706" y="1806114"/>
            <a:ext cx="785726"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6" name="TextBox 15"/>
          <p:cNvSpPr txBox="1"/>
          <p:nvPr/>
        </p:nvSpPr>
        <p:spPr>
          <a:xfrm>
            <a:off x="1103938" y="1806114"/>
            <a:ext cx="877262" cy="230832"/>
          </a:xfrm>
          <a:prstGeom prst="rect">
            <a:avLst/>
          </a:prstGeom>
          <a:noFill/>
        </p:spPr>
        <p:txBody>
          <a:bodyPr wrap="square" rtlCol="0">
            <a:spAutoFit/>
          </a:bodyPr>
          <a:lstStyle/>
          <a:p>
            <a:pPr algn="ctr"/>
            <a:r>
              <a:rPr lang="en-US" sz="900" dirty="0" smtClean="0">
                <a:solidFill>
                  <a:srgbClr val="2C8EBF"/>
                </a:solidFill>
                <a:latin typeface="Arial" panose="020B0604020202020204" pitchFamily="34" charset="0"/>
                <a:cs typeface="Arial" panose="020B0604020202020204" pitchFamily="34" charset="0"/>
              </a:rPr>
              <a:t>My Favorites</a:t>
            </a:r>
            <a:endParaRPr lang="en-US" sz="900" dirty="0">
              <a:solidFill>
                <a:srgbClr val="2C8EBF"/>
              </a:solidFill>
              <a:latin typeface="Arial" panose="020B0604020202020204" pitchFamily="34" charset="0"/>
              <a:cs typeface="Arial" panose="020B0604020202020204" pitchFamily="34" charset="0"/>
            </a:endParaRPr>
          </a:p>
        </p:txBody>
      </p:sp>
      <p:sp>
        <p:nvSpPr>
          <p:cNvPr id="29" name="TextBox 28"/>
          <p:cNvSpPr txBox="1"/>
          <p:nvPr/>
        </p:nvSpPr>
        <p:spPr>
          <a:xfrm>
            <a:off x="1338678" y="3046280"/>
            <a:ext cx="585874" cy="460639"/>
          </a:xfrm>
          <a:prstGeom prst="rect">
            <a:avLst/>
          </a:prstGeom>
          <a:noFill/>
        </p:spPr>
        <p:txBody>
          <a:bodyPr wrap="square" lIns="91440" rIns="91440" rtlCol="0">
            <a:spAutoFit/>
          </a:bodyPr>
          <a:lstStyle/>
          <a:p>
            <a:pPr algn="ctr">
              <a:lnSpc>
                <a:spcPts val="1400"/>
              </a:lnSpc>
            </a:pPr>
            <a:r>
              <a:rPr lang="en-US" sz="1600" b="1" dirty="0" smtClean="0">
                <a:solidFill>
                  <a:schemeClr val="bg1"/>
                </a:solidFill>
              </a:rPr>
              <a:t>Go Fish</a:t>
            </a:r>
            <a:endParaRPr lang="en-US" sz="1600" b="1" dirty="0">
              <a:solidFill>
                <a:schemeClr val="bg1"/>
              </a:solidFill>
            </a:endParaRPr>
          </a:p>
        </p:txBody>
      </p:sp>
      <p:sp>
        <p:nvSpPr>
          <p:cNvPr id="47" name="Rounded Rectangle 46"/>
          <p:cNvSpPr/>
          <p:nvPr/>
        </p:nvSpPr>
        <p:spPr>
          <a:xfrm>
            <a:off x="1476744" y="4972030"/>
            <a:ext cx="425164" cy="214770"/>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456563" y="4972030"/>
            <a:ext cx="425164" cy="230832"/>
          </a:xfrm>
          <a:prstGeom prst="rect">
            <a:avLst/>
          </a:prstGeom>
          <a:noFill/>
        </p:spPr>
        <p:txBody>
          <a:bodyPr wrap="square" rtlCol="0">
            <a:spAutoFit/>
          </a:bodyPr>
          <a:lstStyle/>
          <a:p>
            <a:r>
              <a:rPr lang="en-US" sz="900" dirty="0" smtClean="0">
                <a:solidFill>
                  <a:srgbClr val="2C8EBF"/>
                </a:solidFill>
                <a:latin typeface="Arial" panose="020B0604020202020204" pitchFamily="34" charset="0"/>
                <a:cs typeface="Arial" panose="020B0604020202020204" pitchFamily="34" charset="0"/>
              </a:rPr>
              <a:t>Find</a:t>
            </a:r>
            <a:endParaRPr lang="en-US" sz="900" dirty="0">
              <a:solidFill>
                <a:srgbClr val="2C8EBF"/>
              </a:solidFill>
              <a:latin typeface="Arial" panose="020B0604020202020204" pitchFamily="34" charset="0"/>
              <a:cs typeface="Arial" panose="020B0604020202020204" pitchFamily="34" charset="0"/>
            </a:endParaRPr>
          </a:p>
        </p:txBody>
      </p:sp>
      <p:sp>
        <p:nvSpPr>
          <p:cNvPr id="49" name="TextBox 48"/>
          <p:cNvSpPr txBox="1"/>
          <p:nvPr/>
        </p:nvSpPr>
        <p:spPr>
          <a:xfrm>
            <a:off x="440697" y="5301957"/>
            <a:ext cx="1248629" cy="246221"/>
          </a:xfrm>
          <a:prstGeom prst="rect">
            <a:avLst/>
          </a:prstGeom>
          <a:noFill/>
        </p:spPr>
        <p:txBody>
          <a:bodyPr wrap="square" rtlCol="0">
            <a:spAutoFit/>
          </a:bodyPr>
          <a:lstStyle/>
          <a:p>
            <a:r>
              <a:rPr lang="en-US" sz="1000" dirty="0" smtClean="0">
                <a:solidFill>
                  <a:srgbClr val="2C8EBF"/>
                </a:solidFill>
              </a:rPr>
              <a:t>Fishbowl – How To…</a:t>
            </a:r>
            <a:endParaRPr lang="en-US" sz="1000" dirty="0">
              <a:solidFill>
                <a:srgbClr val="2C8EBF"/>
              </a:solidFill>
            </a:endParaRPr>
          </a:p>
        </p:txBody>
      </p:sp>
      <p:pic>
        <p:nvPicPr>
          <p:cNvPr id="1046" name="Picture 22" descr="C:\Users\Karen\Desktop\ScreenHunter_746 Feb. 09 2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375" y="5293537"/>
            <a:ext cx="295092" cy="209843"/>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420516" y="5698965"/>
            <a:ext cx="1560684" cy="246221"/>
          </a:xfrm>
          <a:prstGeom prst="rect">
            <a:avLst/>
          </a:prstGeom>
          <a:noFill/>
        </p:spPr>
        <p:txBody>
          <a:bodyPr wrap="square" rtlCol="0">
            <a:spAutoFit/>
          </a:bodyPr>
          <a:lstStyle/>
          <a:p>
            <a:r>
              <a:rPr lang="en-US" sz="1000" dirty="0" smtClean="0">
                <a:solidFill>
                  <a:srgbClr val="2C8EBF"/>
                </a:solidFill>
              </a:rPr>
              <a:t>Fishbowl – Fun Quiz…</a:t>
            </a:r>
            <a:endParaRPr lang="en-US" sz="1000" dirty="0">
              <a:solidFill>
                <a:srgbClr val="2C8EBF"/>
              </a:solidFill>
            </a:endParaRPr>
          </a:p>
        </p:txBody>
      </p:sp>
      <p:pic>
        <p:nvPicPr>
          <p:cNvPr id="52" name="Picture 22" descr="C:\Users\Karen\Desktop\ScreenHunter_746 Feb. 09 2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194" y="5690545"/>
            <a:ext cx="295092" cy="209843"/>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C:\Users\Karen\Desktop\ScreenHunter_747 Feb. 09 21.15.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32005" y="4919380"/>
            <a:ext cx="1295402" cy="200025"/>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2233528" y="762000"/>
            <a:ext cx="6910472" cy="5257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0" y="152400"/>
            <a:ext cx="9149787"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114800" y="1044990"/>
            <a:ext cx="3175276" cy="369332"/>
          </a:xfrm>
          <a:prstGeom prst="rect">
            <a:avLst/>
          </a:prstGeom>
          <a:noFill/>
        </p:spPr>
        <p:txBody>
          <a:bodyPr wrap="square" rtlCol="0">
            <a:spAutoFit/>
          </a:bodyPr>
          <a:lstStyle/>
          <a:p>
            <a:r>
              <a:rPr lang="en-US" b="1" dirty="0" smtClean="0">
                <a:solidFill>
                  <a:srgbClr val="DF2927"/>
                </a:solidFill>
                <a:latin typeface="Arial" panose="020B0604020202020204" pitchFamily="34" charset="0"/>
                <a:cs typeface="Arial" panose="020B0604020202020204" pitchFamily="34" charset="0"/>
              </a:rPr>
              <a:t>Agrin Health Project</a:t>
            </a:r>
            <a:endParaRPr lang="en-US" b="1" dirty="0">
              <a:solidFill>
                <a:srgbClr val="DF2927"/>
              </a:solidFill>
              <a:latin typeface="Arial" panose="020B0604020202020204" pitchFamily="34" charset="0"/>
              <a:cs typeface="Arial" panose="020B0604020202020204" pitchFamily="34" charset="0"/>
            </a:endParaRPr>
          </a:p>
        </p:txBody>
      </p:sp>
      <p:sp>
        <p:nvSpPr>
          <p:cNvPr id="3" name="TextBox 2"/>
          <p:cNvSpPr txBox="1"/>
          <p:nvPr/>
        </p:nvSpPr>
        <p:spPr>
          <a:xfrm>
            <a:off x="4114800" y="1414323"/>
            <a:ext cx="3733800" cy="276999"/>
          </a:xfrm>
          <a:prstGeom prst="rect">
            <a:avLst/>
          </a:prstGeom>
          <a:noFill/>
        </p:spPr>
        <p:txBody>
          <a:bodyPr wrap="square" rtlCol="0">
            <a:spAutoFit/>
          </a:bodyPr>
          <a:lstStyle/>
          <a:p>
            <a:r>
              <a:rPr lang="en-US" sz="1200" i="1" dirty="0" smtClean="0">
                <a:solidFill>
                  <a:srgbClr val="2C8EBF"/>
                </a:solidFill>
                <a:latin typeface="Arial" panose="020B0604020202020204" pitchFamily="34" charset="0"/>
                <a:cs typeface="Arial" panose="020B0604020202020204" pitchFamily="34" charset="0"/>
              </a:rPr>
              <a:t>Healthcare, Healthcare IT</a:t>
            </a:r>
            <a:endParaRPr lang="en-US" sz="1200" i="1" dirty="0">
              <a:solidFill>
                <a:srgbClr val="2C8EBF"/>
              </a:solidFill>
              <a:latin typeface="Arial" panose="020B0604020202020204" pitchFamily="34" charset="0"/>
              <a:cs typeface="Arial" panose="020B0604020202020204" pitchFamily="34" charset="0"/>
            </a:endParaRPr>
          </a:p>
        </p:txBody>
      </p:sp>
      <p:sp>
        <p:nvSpPr>
          <p:cNvPr id="4" name="TextBox 3"/>
          <p:cNvSpPr txBox="1"/>
          <p:nvPr/>
        </p:nvSpPr>
        <p:spPr>
          <a:xfrm>
            <a:off x="4114800" y="1712615"/>
            <a:ext cx="4876800" cy="461665"/>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A personal health and wellness platform with individualized services to achieve your health and wellness goals.</a:t>
            </a:r>
            <a:endParaRPr lang="en-US" sz="1200" dirty="0">
              <a:latin typeface="Arial" panose="020B0604020202020204" pitchFamily="34" charset="0"/>
              <a:cs typeface="Arial" panose="020B0604020202020204" pitchFamily="34" charset="0"/>
            </a:endParaRPr>
          </a:p>
        </p:txBody>
      </p:sp>
      <p:sp>
        <p:nvSpPr>
          <p:cNvPr id="42" name="TextBox 41"/>
          <p:cNvSpPr txBox="1"/>
          <p:nvPr/>
        </p:nvSpPr>
        <p:spPr>
          <a:xfrm>
            <a:off x="7028318" y="1091156"/>
            <a:ext cx="1854202" cy="307777"/>
          </a:xfrm>
          <a:prstGeom prst="rect">
            <a:avLst/>
          </a:prstGeom>
          <a:noFill/>
        </p:spPr>
        <p:txBody>
          <a:bodyPr wrap="square" rtlCol="0">
            <a:spAutoFit/>
          </a:bodyPr>
          <a:lstStyle/>
          <a:p>
            <a:pPr algn="r"/>
            <a:r>
              <a:rPr lang="en-US" sz="1400" b="1" dirty="0" smtClean="0">
                <a:solidFill>
                  <a:srgbClr val="2C8EBF"/>
                </a:solidFill>
                <a:latin typeface="Arial" panose="020B0604020202020204" pitchFamily="34" charset="0"/>
                <a:cs typeface="Arial" panose="020B0604020202020204" pitchFamily="34" charset="0"/>
              </a:rPr>
              <a:t>Created Feb 2, 2016</a:t>
            </a:r>
            <a:endParaRPr lang="en-US" sz="1400" b="1" dirty="0">
              <a:solidFill>
                <a:srgbClr val="2C8EBF"/>
              </a:solidFill>
              <a:latin typeface="Arial" panose="020B0604020202020204" pitchFamily="34" charset="0"/>
              <a:cs typeface="Arial" panose="020B0604020202020204" pitchFamily="34" charset="0"/>
            </a:endParaRPr>
          </a:p>
        </p:txBody>
      </p:sp>
      <p:sp>
        <p:nvSpPr>
          <p:cNvPr id="45" name="Rectangle 44"/>
          <p:cNvSpPr/>
          <p:nvPr/>
        </p:nvSpPr>
        <p:spPr>
          <a:xfrm>
            <a:off x="2402817" y="3053369"/>
            <a:ext cx="3019390" cy="276870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688765" y="3053369"/>
            <a:ext cx="3226636" cy="275331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536554" y="2518083"/>
            <a:ext cx="1345967" cy="302681"/>
          </a:xfrm>
          <a:prstGeom prst="roundRect">
            <a:avLst/>
          </a:prstGeom>
          <a:solidFill>
            <a:srgbClr val="DF2927"/>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7447537" y="2548895"/>
            <a:ext cx="1524000" cy="271869"/>
          </a:xfrm>
          <a:prstGeom prst="rect">
            <a:avLst/>
          </a:prstGeom>
          <a:noFill/>
        </p:spPr>
        <p:txBody>
          <a:bodyPr wrap="square" lIns="91440" rIns="91440" rtlCol="0">
            <a:spAutoFit/>
          </a:bodyPr>
          <a:lstStyle/>
          <a:p>
            <a:pPr algn="ctr">
              <a:lnSpc>
                <a:spcPts val="1400"/>
              </a:lnSpc>
            </a:pPr>
            <a:r>
              <a:rPr lang="en-US" sz="1400" b="1" dirty="0" smtClean="0">
                <a:solidFill>
                  <a:schemeClr val="bg1"/>
                </a:solidFill>
              </a:rPr>
              <a:t>Request to Join</a:t>
            </a:r>
            <a:endParaRPr lang="en-US" sz="1400" b="1" dirty="0">
              <a:solidFill>
                <a:schemeClr val="bg1"/>
              </a:solidFill>
            </a:endParaRPr>
          </a:p>
        </p:txBody>
      </p:sp>
      <p:sp>
        <p:nvSpPr>
          <p:cNvPr id="54" name="TextBox 53"/>
          <p:cNvSpPr txBox="1"/>
          <p:nvPr/>
        </p:nvSpPr>
        <p:spPr>
          <a:xfrm>
            <a:off x="2557221" y="3118607"/>
            <a:ext cx="2560185" cy="276999"/>
          </a:xfrm>
          <a:prstGeom prst="rect">
            <a:avLst/>
          </a:prstGeom>
          <a:noFill/>
        </p:spPr>
        <p:txBody>
          <a:bodyPr wrap="square" rtlCol="0">
            <a:spAutoFit/>
          </a:bodyPr>
          <a:lstStyle/>
          <a:p>
            <a:r>
              <a:rPr lang="en-US" sz="1200" b="1" u="sng" dirty="0" smtClean="0">
                <a:solidFill>
                  <a:schemeClr val="tx1">
                    <a:lumMod val="75000"/>
                    <a:lumOff val="25000"/>
                  </a:schemeClr>
                </a:solidFill>
                <a:latin typeface="Arial" panose="020B0604020202020204" pitchFamily="34" charset="0"/>
                <a:cs typeface="Arial" panose="020B0604020202020204" pitchFamily="34" charset="0"/>
              </a:rPr>
              <a:t>Description</a:t>
            </a:r>
            <a:endParaRPr lang="en-US" sz="12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5" name="TextBox 54"/>
          <p:cNvSpPr txBox="1"/>
          <p:nvPr/>
        </p:nvSpPr>
        <p:spPr>
          <a:xfrm>
            <a:off x="5760232" y="3141953"/>
            <a:ext cx="2560185" cy="276999"/>
          </a:xfrm>
          <a:prstGeom prst="rect">
            <a:avLst/>
          </a:prstGeom>
          <a:noFill/>
        </p:spPr>
        <p:txBody>
          <a:bodyPr wrap="square" rtlCol="0">
            <a:spAutoFit/>
          </a:bodyPr>
          <a:lstStyle/>
          <a:p>
            <a:r>
              <a:rPr lang="en-US" sz="1200" b="1" u="sng" dirty="0" smtClean="0">
                <a:solidFill>
                  <a:schemeClr val="tx1">
                    <a:lumMod val="75000"/>
                    <a:lumOff val="25000"/>
                  </a:schemeClr>
                </a:solidFill>
                <a:latin typeface="Arial" panose="020B0604020202020204" pitchFamily="34" charset="0"/>
                <a:cs typeface="Arial" panose="020B0604020202020204" pitchFamily="34" charset="0"/>
              </a:rPr>
              <a:t>Members (2)</a:t>
            </a:r>
            <a:endParaRPr lang="en-US" sz="12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3" name="TextBox 12"/>
          <p:cNvSpPr txBox="1"/>
          <p:nvPr/>
        </p:nvSpPr>
        <p:spPr>
          <a:xfrm>
            <a:off x="2480019" y="3432667"/>
            <a:ext cx="2864985" cy="2123658"/>
          </a:xfrm>
          <a:prstGeom prst="rect">
            <a:avLst/>
          </a:prstGeom>
          <a:solidFill>
            <a:schemeClr val="bg1"/>
          </a:solidFill>
        </p:spPr>
        <p:txBody>
          <a:bodyPr wrap="square" rtlCol="0">
            <a:spAutoFit/>
          </a:bodyPr>
          <a:lstStyle/>
          <a:p>
            <a:r>
              <a:rPr lang="en-US" sz="1100" dirty="0" smtClean="0">
                <a:latin typeface="Arial" panose="020B0604020202020204" pitchFamily="34" charset="0"/>
                <a:cs typeface="Arial" panose="020B0604020202020204" pitchFamily="34" charset="0"/>
              </a:rPr>
              <a:t>The traditional fragmented and impersonal approaches to patient engagement have failed to improve healthcare outcomes and reduce cost.  Healthcare must find an effective way to engage consumers and get them to </a:t>
            </a:r>
            <a:r>
              <a:rPr lang="en-US" sz="1100" b="1" dirty="0" smtClean="0">
                <a:latin typeface="Arial" panose="020B0604020202020204" pitchFamily="34" charset="0"/>
                <a:cs typeface="Arial" panose="020B0604020202020204" pitchFamily="34" charset="0"/>
              </a:rPr>
              <a:t>develop and sustain healthier behaviors</a:t>
            </a:r>
            <a:r>
              <a:rPr lang="en-US" sz="1100" dirty="0" smtClean="0">
                <a:latin typeface="Arial" panose="020B0604020202020204" pitchFamily="34" charset="0"/>
                <a:cs typeface="Arial" panose="020B0604020202020204" pitchFamily="34" charset="0"/>
              </a:rPr>
              <a:t>.</a:t>
            </a:r>
          </a:p>
          <a:p>
            <a:endParaRPr lang="en-US" sz="1100" dirty="0" smtClean="0">
              <a:latin typeface="Arial" panose="020B0604020202020204" pitchFamily="34" charset="0"/>
              <a:cs typeface="Arial" panose="020B0604020202020204" pitchFamily="34" charset="0"/>
            </a:endParaRPr>
          </a:p>
          <a:p>
            <a:pPr algn="ctr"/>
            <a:r>
              <a:rPr lang="en-US" sz="1100" dirty="0" smtClean="0">
                <a:latin typeface="Arial" panose="020B0604020202020204" pitchFamily="34" charset="0"/>
                <a:cs typeface="Arial" panose="020B0604020202020204" pitchFamily="34" charset="0"/>
              </a:rPr>
              <a:t>Healthcare Providers and Consumers want the same thing… </a:t>
            </a:r>
            <a:r>
              <a:rPr lang="en-US" sz="1100" b="1" dirty="0" smtClean="0">
                <a:solidFill>
                  <a:srgbClr val="C00000"/>
                </a:solidFill>
                <a:latin typeface="Arial" panose="020B0604020202020204" pitchFamily="34" charset="0"/>
                <a:cs typeface="Arial" panose="020B0604020202020204" pitchFamily="34" charset="0"/>
              </a:rPr>
              <a:t>a simple, effective solution that engages individuals </a:t>
            </a:r>
          </a:p>
          <a:p>
            <a:pPr algn="ctr"/>
            <a:r>
              <a:rPr lang="en-US" sz="1100" dirty="0" smtClean="0">
                <a:latin typeface="Arial" panose="020B0604020202020204" pitchFamily="34" charset="0"/>
                <a:cs typeface="Arial" panose="020B0604020202020204" pitchFamily="34" charset="0"/>
              </a:rPr>
              <a:t>in their healthcare.</a:t>
            </a:r>
          </a:p>
        </p:txBody>
      </p:sp>
      <p:sp>
        <p:nvSpPr>
          <p:cNvPr id="57" name="TextBox 56"/>
          <p:cNvSpPr txBox="1"/>
          <p:nvPr/>
        </p:nvSpPr>
        <p:spPr>
          <a:xfrm>
            <a:off x="7693537" y="1422016"/>
            <a:ext cx="1188984" cy="261610"/>
          </a:xfrm>
          <a:prstGeom prst="rect">
            <a:avLst/>
          </a:prstGeom>
          <a:noFill/>
        </p:spPr>
        <p:txBody>
          <a:bodyPr wrap="square" rtlCol="0">
            <a:spAutoFit/>
          </a:bodyPr>
          <a:lstStyle/>
          <a:p>
            <a:pPr algn="ctr"/>
            <a:r>
              <a:rPr lang="en-US" sz="1100" dirty="0" smtClean="0">
                <a:solidFill>
                  <a:schemeClr val="bg1">
                    <a:lumMod val="65000"/>
                  </a:schemeClr>
                </a:solidFill>
                <a:latin typeface="Arial" panose="020B0604020202020204" pitchFamily="34" charset="0"/>
                <a:cs typeface="Arial" panose="020B0604020202020204" pitchFamily="34" charset="0"/>
              </a:rPr>
              <a:t>Nashville, TN</a:t>
            </a:r>
            <a:endParaRPr lang="en-US" sz="1100" dirty="0">
              <a:solidFill>
                <a:schemeClr val="bg1">
                  <a:lumMod val="65000"/>
                </a:schemeClr>
              </a:solidFill>
              <a:latin typeface="Arial" panose="020B0604020202020204" pitchFamily="34" charset="0"/>
              <a:cs typeface="Arial" panose="020B0604020202020204" pitchFamily="34" charset="0"/>
            </a:endParaRPr>
          </a:p>
        </p:txBody>
      </p:sp>
      <p:sp>
        <p:nvSpPr>
          <p:cNvPr id="60" name="TextBox 59"/>
          <p:cNvSpPr txBox="1"/>
          <p:nvPr/>
        </p:nvSpPr>
        <p:spPr>
          <a:xfrm>
            <a:off x="4114801" y="2556165"/>
            <a:ext cx="1866900" cy="276999"/>
          </a:xfrm>
          <a:prstGeom prst="rect">
            <a:avLst/>
          </a:prstGeom>
          <a:noFill/>
        </p:spPr>
        <p:txBody>
          <a:bodyPr wrap="square" rtlCol="0">
            <a:spAutoFit/>
          </a:bodyPr>
          <a:lstStyle/>
          <a:p>
            <a:r>
              <a:rPr lang="en-US" sz="1200" b="1" dirty="0" smtClean="0">
                <a:solidFill>
                  <a:srgbClr val="2C8EBF"/>
                </a:solidFill>
                <a:latin typeface="Arial" panose="020B0604020202020204" pitchFamily="34" charset="0"/>
                <a:cs typeface="Arial" panose="020B0604020202020204" pitchFamily="34" charset="0"/>
              </a:rPr>
              <a:t>www.Agrin Health.com</a:t>
            </a:r>
            <a:endParaRPr lang="en-US" sz="1200" b="1" dirty="0">
              <a:solidFill>
                <a:srgbClr val="2C8EBF"/>
              </a:solidFill>
              <a:latin typeface="Arial" panose="020B0604020202020204" pitchFamily="34" charset="0"/>
              <a:cs typeface="Arial" panose="020B0604020202020204" pitchFamily="34" charset="0"/>
            </a:endParaRPr>
          </a:p>
        </p:txBody>
      </p:sp>
      <p:sp>
        <p:nvSpPr>
          <p:cNvPr id="61" name="TextBox 60"/>
          <p:cNvSpPr txBox="1"/>
          <p:nvPr/>
        </p:nvSpPr>
        <p:spPr>
          <a:xfrm>
            <a:off x="2799591" y="2575890"/>
            <a:ext cx="889763" cy="276999"/>
          </a:xfrm>
          <a:prstGeom prst="rect">
            <a:avLst/>
          </a:prstGeom>
          <a:solidFill>
            <a:srgbClr val="2C8EBF"/>
          </a:solidFill>
          <a:ln>
            <a:solidFill>
              <a:schemeClr val="bg1">
                <a:lumMod val="85000"/>
              </a:schemeClr>
            </a:solidFill>
          </a:ln>
        </p:spPr>
        <p:txBody>
          <a:bodyPr wrap="square" rtlCol="0">
            <a:spAutoFit/>
          </a:bodyPr>
          <a:lstStyle/>
          <a:p>
            <a:pPr algn="ctr"/>
            <a:r>
              <a:rPr lang="en-US" sz="1200" dirty="0" smtClean="0">
                <a:solidFill>
                  <a:schemeClr val="bg1"/>
                </a:solidFill>
                <a:latin typeface="Arial" panose="020B0604020202020204" pitchFamily="34" charset="0"/>
                <a:cs typeface="Arial" panose="020B0604020202020204" pitchFamily="34" charset="0"/>
              </a:rPr>
              <a:t>Following</a:t>
            </a:r>
            <a:endParaRPr lang="en-US" sz="1200" dirty="0">
              <a:solidFill>
                <a:schemeClr val="bg1"/>
              </a:solidFill>
              <a:latin typeface="Arial" panose="020B0604020202020204" pitchFamily="34" charset="0"/>
              <a:cs typeface="Arial" panose="020B0604020202020204" pitchFamily="34" charset="0"/>
            </a:endParaRPr>
          </a:p>
        </p:txBody>
      </p:sp>
      <p:sp>
        <p:nvSpPr>
          <p:cNvPr id="62" name="Rounded Rectangle 61"/>
          <p:cNvSpPr/>
          <p:nvPr/>
        </p:nvSpPr>
        <p:spPr>
          <a:xfrm>
            <a:off x="7617976" y="762000"/>
            <a:ext cx="1282286" cy="223641"/>
          </a:xfrm>
          <a:prstGeom prst="roundRect">
            <a:avLst/>
          </a:prstGeom>
          <a:solidFill>
            <a:srgbClr val="2C8EB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7536555" y="762000"/>
            <a:ext cx="1429462" cy="271869"/>
          </a:xfrm>
          <a:prstGeom prst="rect">
            <a:avLst/>
          </a:prstGeom>
          <a:noFill/>
        </p:spPr>
        <p:txBody>
          <a:bodyPr wrap="square" lIns="91440" rIns="91440" rtlCol="0">
            <a:spAutoFit/>
          </a:bodyPr>
          <a:lstStyle/>
          <a:p>
            <a:pPr algn="ctr">
              <a:lnSpc>
                <a:spcPts val="1400"/>
              </a:lnSpc>
            </a:pPr>
            <a:r>
              <a:rPr lang="en-US" sz="1200" b="1" dirty="0" smtClean="0">
                <a:solidFill>
                  <a:schemeClr val="bg1"/>
                </a:solidFill>
              </a:rPr>
              <a:t>Return to Search</a:t>
            </a:r>
            <a:endParaRPr lang="en-US" sz="1200" b="1" dirty="0">
              <a:solidFill>
                <a:schemeClr val="bg1"/>
              </a:solidFill>
            </a:endParaRPr>
          </a:p>
        </p:txBody>
      </p:sp>
      <p:sp>
        <p:nvSpPr>
          <p:cNvPr id="64" name="TextBox 63"/>
          <p:cNvSpPr txBox="1"/>
          <p:nvPr/>
        </p:nvSpPr>
        <p:spPr>
          <a:xfrm>
            <a:off x="6764626" y="242886"/>
            <a:ext cx="891200" cy="246221"/>
          </a:xfrm>
          <a:prstGeom prst="rect">
            <a:avLst/>
          </a:prstGeom>
          <a:solidFill>
            <a:schemeClr val="bg1"/>
          </a:solidFill>
        </p:spPr>
        <p:txBody>
          <a:bodyPr wrap="square" rIns="0" rtlCol="0">
            <a:spAutoFit/>
          </a:bodyPr>
          <a:lstStyle/>
          <a:p>
            <a:r>
              <a:rPr lang="en-US" sz="1000" dirty="0" smtClean="0">
                <a:solidFill>
                  <a:srgbClr val="2C8EBF"/>
                </a:solidFill>
                <a:latin typeface="Arial" panose="020B0604020202020204" pitchFamily="34" charset="0"/>
                <a:cs typeface="Arial" panose="020B0604020202020204" pitchFamily="34" charset="0"/>
              </a:rPr>
              <a:t>Dashboard</a:t>
            </a:r>
          </a:p>
        </p:txBody>
      </p:sp>
      <p:pic>
        <p:nvPicPr>
          <p:cNvPr id="15362" name="Picture 2" descr="C:\Users\Karen\Pictures\Business\Agrin Health\Agrin logo\Agrin logo only\web\logo.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73067" y="1066178"/>
            <a:ext cx="1542813" cy="1446388"/>
          </a:xfrm>
          <a:prstGeom prst="ellipse">
            <a:avLst/>
          </a:prstGeom>
          <a:ln w="63500" cap="rnd">
            <a:solidFill>
              <a:srgbClr val="2C8EBF"/>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65" name="Picture 3"/>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b="23451"/>
          <a:stretch/>
        </p:blipFill>
        <p:spPr bwMode="auto">
          <a:xfrm>
            <a:off x="5888297" y="3453921"/>
            <a:ext cx="528182" cy="588096"/>
          </a:xfrm>
          <a:prstGeom prst="ellipse">
            <a:avLst/>
          </a:prstGeom>
          <a:ln w="63500" cap="rnd">
            <a:solidFill>
              <a:srgbClr val="2C8EBF"/>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sp>
        <p:nvSpPr>
          <p:cNvPr id="66" name="TextBox 65"/>
          <p:cNvSpPr txBox="1"/>
          <p:nvPr/>
        </p:nvSpPr>
        <p:spPr>
          <a:xfrm>
            <a:off x="6488186" y="3470013"/>
            <a:ext cx="2274813" cy="677108"/>
          </a:xfrm>
          <a:prstGeom prst="rect">
            <a:avLst/>
          </a:prstGeom>
          <a:solidFill>
            <a:schemeClr val="bg1"/>
          </a:solidFill>
        </p:spPr>
        <p:txBody>
          <a:bodyPr wrap="square" rtlCol="0">
            <a:spAutoFit/>
          </a:bodyPr>
          <a:lstStyle/>
          <a:p>
            <a:r>
              <a:rPr lang="en-US" sz="1100" b="1" dirty="0" smtClean="0">
                <a:solidFill>
                  <a:srgbClr val="2C8EBF"/>
                </a:solidFill>
                <a:latin typeface="Arial" panose="020B0604020202020204" pitchFamily="34" charset="0"/>
                <a:cs typeface="Arial" panose="020B0604020202020204" pitchFamily="34" charset="0"/>
              </a:rPr>
              <a:t>Karen Thomas</a:t>
            </a:r>
          </a:p>
          <a:p>
            <a:r>
              <a:rPr lang="en-US" sz="900" dirty="0" smtClean="0">
                <a:latin typeface="Arial" panose="020B0604020202020204" pitchFamily="34" charset="0"/>
                <a:cs typeface="Arial" panose="020B0604020202020204" pitchFamily="34" charset="0"/>
              </a:rPr>
              <a:t>Karen Thomas has 20 years’ healthcare experience, including roles in the clinical, payer, provider and technology vendor…</a:t>
            </a:r>
            <a:endParaRPr lang="en-US" sz="900" dirty="0">
              <a:latin typeface="Arial" panose="020B0604020202020204" pitchFamily="34" charset="0"/>
              <a:cs typeface="Arial" panose="020B0604020202020204" pitchFamily="34" charset="0"/>
            </a:endParaRPr>
          </a:p>
        </p:txBody>
      </p:sp>
      <p:sp>
        <p:nvSpPr>
          <p:cNvPr id="59" name="TextBox 58"/>
          <p:cNvSpPr txBox="1"/>
          <p:nvPr/>
        </p:nvSpPr>
        <p:spPr>
          <a:xfrm>
            <a:off x="8305241" y="3458272"/>
            <a:ext cx="457758" cy="230832"/>
          </a:xfrm>
          <a:prstGeom prst="rect">
            <a:avLst/>
          </a:prstGeom>
          <a:solidFill>
            <a:schemeClr val="bg1"/>
          </a:solidFill>
        </p:spPr>
        <p:txBody>
          <a:bodyPr wrap="square" rIns="0" rtlCol="0">
            <a:spAutoFit/>
          </a:bodyPr>
          <a:lstStyle/>
          <a:p>
            <a:r>
              <a:rPr lang="en-US" sz="900" dirty="0" smtClean="0">
                <a:solidFill>
                  <a:srgbClr val="2C8EBF"/>
                </a:solidFill>
                <a:latin typeface="Arial" panose="020B0604020202020204" pitchFamily="34" charset="0"/>
                <a:cs typeface="Arial" panose="020B0604020202020204" pitchFamily="34" charset="0"/>
              </a:rPr>
              <a:t>Owner</a:t>
            </a:r>
            <a:endParaRPr lang="en-US" sz="900" u="sng" dirty="0">
              <a:solidFill>
                <a:srgbClr val="2C8EBF"/>
              </a:solidFill>
              <a:latin typeface="Arial" panose="020B0604020202020204" pitchFamily="34" charset="0"/>
              <a:cs typeface="Arial" panose="020B0604020202020204" pitchFamily="34" charset="0"/>
            </a:endParaRPr>
          </a:p>
        </p:txBody>
      </p:sp>
      <p:pic>
        <p:nvPicPr>
          <p:cNvPr id="15363" name="Picture 3"/>
          <p:cNvPicPr>
            <a:picLocks noChangeAspect="1" noChangeArrowheads="1"/>
          </p:cNvPicPr>
          <p:nvPr/>
        </p:nvPicPr>
        <p:blipFill rotWithShape="1">
          <a:blip r:embed="rId12">
            <a:extLst>
              <a:ext uri="{28A0092B-C50C-407E-A947-70E740481C1C}">
                <a14:useLocalDpi xmlns:a14="http://schemas.microsoft.com/office/drawing/2010/main" val="0"/>
              </a:ext>
            </a:extLst>
          </a:blip>
          <a:srcRect l="26834" t="6090" r="35685" b="51169"/>
          <a:stretch/>
        </p:blipFill>
        <p:spPr bwMode="auto">
          <a:xfrm>
            <a:off x="5788410" y="4390727"/>
            <a:ext cx="699775" cy="688688"/>
          </a:xfrm>
          <a:prstGeom prst="ellipse">
            <a:avLst/>
          </a:prstGeom>
          <a:ln w="63500" cap="rnd">
            <a:solidFill>
              <a:srgbClr val="2C8EBF"/>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sp>
        <p:nvSpPr>
          <p:cNvPr id="67" name="TextBox 66"/>
          <p:cNvSpPr txBox="1"/>
          <p:nvPr/>
        </p:nvSpPr>
        <p:spPr>
          <a:xfrm>
            <a:off x="6520694" y="4402468"/>
            <a:ext cx="2274813" cy="677108"/>
          </a:xfrm>
          <a:prstGeom prst="rect">
            <a:avLst/>
          </a:prstGeom>
          <a:solidFill>
            <a:schemeClr val="bg1"/>
          </a:solidFill>
        </p:spPr>
        <p:txBody>
          <a:bodyPr wrap="square" rtlCol="0">
            <a:spAutoFit/>
          </a:bodyPr>
          <a:lstStyle/>
          <a:p>
            <a:r>
              <a:rPr lang="en-US" sz="1100" b="1" dirty="0" smtClean="0">
                <a:solidFill>
                  <a:srgbClr val="2C8EBF"/>
                </a:solidFill>
                <a:latin typeface="Arial" panose="020B0604020202020204" pitchFamily="34" charset="0"/>
                <a:cs typeface="Arial" panose="020B0604020202020204" pitchFamily="34" charset="0"/>
              </a:rPr>
              <a:t>Kimberly Frederickson</a:t>
            </a:r>
          </a:p>
          <a:p>
            <a:r>
              <a:rPr lang="en-US" sz="900" dirty="0" smtClean="0">
                <a:latin typeface="Arial" panose="020B0604020202020204" pitchFamily="34" charset="0"/>
                <a:cs typeface="Arial" panose="020B0604020202020204" pitchFamily="34" charset="0"/>
              </a:rPr>
              <a:t>As founding partner and Chief Executive Officer, Ms. Fredrickson handles all aspects of Business Management and…</a:t>
            </a:r>
            <a:endParaRPr lang="en-US" sz="900" dirty="0">
              <a:latin typeface="Arial" panose="020B0604020202020204" pitchFamily="34" charset="0"/>
              <a:cs typeface="Arial" panose="020B0604020202020204" pitchFamily="34" charset="0"/>
            </a:endParaRPr>
          </a:p>
        </p:txBody>
      </p:sp>
      <p:sp>
        <p:nvSpPr>
          <p:cNvPr id="68" name="TextBox 67"/>
          <p:cNvSpPr txBox="1"/>
          <p:nvPr/>
        </p:nvSpPr>
        <p:spPr>
          <a:xfrm>
            <a:off x="8251286" y="4390727"/>
            <a:ext cx="544221" cy="230832"/>
          </a:xfrm>
          <a:prstGeom prst="rect">
            <a:avLst/>
          </a:prstGeom>
          <a:solidFill>
            <a:schemeClr val="bg1"/>
          </a:solidFill>
        </p:spPr>
        <p:txBody>
          <a:bodyPr wrap="square" rIns="0" rtlCol="0">
            <a:spAutoFit/>
          </a:bodyPr>
          <a:lstStyle/>
          <a:p>
            <a:r>
              <a:rPr lang="en-US" sz="900" dirty="0" smtClean="0">
                <a:solidFill>
                  <a:srgbClr val="2C8EBF"/>
                </a:solidFill>
                <a:latin typeface="Arial" panose="020B0604020202020204" pitchFamily="34" charset="0"/>
                <a:cs typeface="Arial" panose="020B0604020202020204" pitchFamily="34" charset="0"/>
              </a:rPr>
              <a:t>Member</a:t>
            </a:r>
            <a:endParaRPr lang="en-US" sz="900" u="sng" dirty="0">
              <a:solidFill>
                <a:srgbClr val="2C8EBF"/>
              </a:solidFill>
              <a:latin typeface="Arial" panose="020B0604020202020204" pitchFamily="34" charset="0"/>
              <a:cs typeface="Arial" panose="020B0604020202020204" pitchFamily="34" charset="0"/>
            </a:endParaRPr>
          </a:p>
        </p:txBody>
      </p:sp>
      <p:pic>
        <p:nvPicPr>
          <p:cNvPr id="69" name="Picture 29"/>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t="14046" b="12449"/>
          <a:stretch/>
        </p:blipFill>
        <p:spPr bwMode="auto">
          <a:xfrm>
            <a:off x="8523396" y="3206596"/>
            <a:ext cx="190470" cy="140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6407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Karen\Desktop\ScreenHunter_725 Feb. 09 20.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
            <a:ext cx="9144000" cy="586740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a:off x="1" y="644324"/>
            <a:ext cx="2133600" cy="5381522"/>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3" name="Picture 19" descr="C:\Users\Karen\Desktop\ScreenHunter_744 Feb. 09 20.5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705957"/>
            <a:ext cx="21336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Users\Karen\Desktop\ScreenHunter_745 Feb. 09 20.5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600343"/>
            <a:ext cx="2133601" cy="12668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019800"/>
            <a:ext cx="9144000" cy="304800"/>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574876"/>
            <a:ext cx="9149787" cy="138896"/>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09999" y="6019800"/>
            <a:ext cx="1447801" cy="246221"/>
          </a:xfrm>
          <a:prstGeom prst="rect">
            <a:avLst/>
          </a:prstGeom>
          <a:noFill/>
        </p:spPr>
        <p:txBody>
          <a:bodyPr wrap="square" rtlCol="0">
            <a:spAutoFit/>
          </a:bodyPr>
          <a:lstStyle/>
          <a:p>
            <a:r>
              <a:rPr lang="en-US" sz="1000" dirty="0" smtClean="0">
                <a:solidFill>
                  <a:schemeClr val="bg1"/>
                </a:solidFill>
              </a:rPr>
              <a:t>© 2016 Fishbowl, LLC</a:t>
            </a:r>
            <a:endParaRPr lang="en-US" sz="1000" dirty="0">
              <a:solidFill>
                <a:schemeClr val="bg1"/>
              </a:solidFill>
            </a:endParaRPr>
          </a:p>
        </p:txBody>
      </p:sp>
      <p:sp>
        <p:nvSpPr>
          <p:cNvPr id="10" name="TextBox 9"/>
          <p:cNvSpPr txBox="1"/>
          <p:nvPr/>
        </p:nvSpPr>
        <p:spPr>
          <a:xfrm>
            <a:off x="76200" y="6025846"/>
            <a:ext cx="1981200" cy="246221"/>
          </a:xfrm>
          <a:prstGeom prst="rect">
            <a:avLst/>
          </a:prstGeom>
          <a:noFill/>
        </p:spPr>
        <p:txBody>
          <a:bodyPr wrap="square" rtlCol="0">
            <a:spAutoFit/>
          </a:bodyPr>
          <a:lstStyle/>
          <a:p>
            <a:r>
              <a:rPr lang="en-US" sz="1000" dirty="0" smtClean="0">
                <a:solidFill>
                  <a:schemeClr val="bg1"/>
                </a:solidFill>
              </a:rPr>
              <a:t>Terms of Use	     Privacy Policy</a:t>
            </a:r>
            <a:endParaRPr lang="en-US" sz="1000" dirty="0">
              <a:solidFill>
                <a:schemeClr val="bg1"/>
              </a:solidFill>
            </a:endParaRPr>
          </a:p>
        </p:txBody>
      </p:sp>
      <p:sp>
        <p:nvSpPr>
          <p:cNvPr id="11" name="TextBox 10"/>
          <p:cNvSpPr txBox="1"/>
          <p:nvPr/>
        </p:nvSpPr>
        <p:spPr>
          <a:xfrm>
            <a:off x="6324600" y="6019799"/>
            <a:ext cx="3048001" cy="246221"/>
          </a:xfrm>
          <a:prstGeom prst="rect">
            <a:avLst/>
          </a:prstGeom>
          <a:noFill/>
        </p:spPr>
        <p:txBody>
          <a:bodyPr wrap="square" rtlCol="0">
            <a:spAutoFit/>
          </a:bodyPr>
          <a:lstStyle/>
          <a:p>
            <a:pPr lvl="1" algn="r"/>
            <a:r>
              <a:rPr lang="en-US" sz="1000" dirty="0" smtClean="0">
                <a:solidFill>
                  <a:schemeClr val="bg1"/>
                </a:solidFill>
              </a:rPr>
              <a:t>Contact Us                       Feedback</a:t>
            </a:r>
            <a:r>
              <a:rPr lang="en-US" sz="1000" dirty="0">
                <a:solidFill>
                  <a:schemeClr val="bg1"/>
                </a:solidFill>
              </a:rPr>
              <a:t> 	</a:t>
            </a:r>
          </a:p>
        </p:txBody>
      </p:sp>
      <p:sp>
        <p:nvSpPr>
          <p:cNvPr id="36" name="Rounded Rectangle 35"/>
          <p:cNvSpPr/>
          <p:nvPr/>
        </p:nvSpPr>
        <p:spPr>
          <a:xfrm>
            <a:off x="1390648" y="3722914"/>
            <a:ext cx="511259"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390648" y="3722914"/>
            <a:ext cx="557027" cy="230832"/>
          </a:xfrm>
          <a:prstGeom prst="rect">
            <a:avLst/>
          </a:prstGeom>
          <a:noFill/>
        </p:spPr>
        <p:txBody>
          <a:bodyPr wrap="square" rtlCol="0">
            <a:spAutoFit/>
          </a:bodyPr>
          <a:lstStyle/>
          <a:p>
            <a:r>
              <a:rPr lang="en-US" sz="900" dirty="0" smtClean="0">
                <a:solidFill>
                  <a:srgbClr val="2C8EBF"/>
                </a:solidFill>
                <a:latin typeface="Arial" panose="020B0604020202020204" pitchFamily="34" charset="0"/>
                <a:cs typeface="Arial" panose="020B0604020202020204" pitchFamily="34" charset="0"/>
              </a:rPr>
              <a:t>Create</a:t>
            </a:r>
            <a:endParaRPr lang="en-US" sz="900" dirty="0">
              <a:solidFill>
                <a:srgbClr val="2C8EBF"/>
              </a:solidFill>
              <a:latin typeface="Arial" panose="020B0604020202020204" pitchFamily="34" charset="0"/>
              <a:cs typeface="Arial" panose="020B0604020202020204" pitchFamily="34" charset="0"/>
            </a:endParaRPr>
          </a:p>
        </p:txBody>
      </p:sp>
      <p:pic>
        <p:nvPicPr>
          <p:cNvPr id="1042" name="Picture 18" descr="C:\Users\Karen\Desktop\ScreenHunter_743 Feb. 09 20.5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697" y="597681"/>
            <a:ext cx="949951" cy="1108276"/>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C:\Users\Karen\Desktop\ScreenHunter_741 Feb. 09 20.49.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3981343"/>
            <a:ext cx="105140" cy="88582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76200" y="4950222"/>
            <a:ext cx="2010140" cy="106957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6200" y="4933140"/>
            <a:ext cx="1219200" cy="276999"/>
          </a:xfrm>
          <a:prstGeom prst="rect">
            <a:avLst/>
          </a:prstGeom>
          <a:noFill/>
        </p:spPr>
        <p:txBody>
          <a:bodyPr wrap="square" rtlCol="0">
            <a:spAutoFit/>
          </a:bodyPr>
          <a:lstStyle/>
          <a:p>
            <a:r>
              <a:rPr lang="en-US" sz="1200" b="1" u="sng" dirty="0" smtClean="0">
                <a:solidFill>
                  <a:schemeClr val="tx1">
                    <a:lumMod val="75000"/>
                    <a:lumOff val="25000"/>
                  </a:schemeClr>
                </a:solidFill>
                <a:latin typeface="Arial" panose="020B0604020202020204" pitchFamily="34" charset="0"/>
                <a:cs typeface="Arial" panose="020B0604020202020204" pitchFamily="34" charset="0"/>
              </a:rPr>
              <a:t>My Resources</a:t>
            </a:r>
            <a:endParaRPr lang="en-US" sz="12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9" name="Rounded Rectangle 18"/>
          <p:cNvSpPr/>
          <p:nvPr/>
        </p:nvSpPr>
        <p:spPr>
          <a:xfrm>
            <a:off x="152400" y="5255792"/>
            <a:ext cx="1881370" cy="321680"/>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152400" y="5668187"/>
            <a:ext cx="1881370" cy="276999"/>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348327" y="3043566"/>
            <a:ext cx="533400" cy="414707"/>
          </a:xfrm>
          <a:prstGeom prst="roundRect">
            <a:avLst/>
          </a:prstGeom>
          <a:solidFill>
            <a:srgbClr val="2C8E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450" y="2058525"/>
            <a:ext cx="838200" cy="276999"/>
          </a:xfrm>
          <a:prstGeom prst="rect">
            <a:avLst/>
          </a:prstGeom>
          <a:noFill/>
        </p:spPr>
        <p:txBody>
          <a:bodyPr wrap="square" rtlCol="0">
            <a:spAutoFit/>
          </a:bodyPr>
          <a:lstStyle/>
          <a:p>
            <a:r>
              <a:rPr lang="en-US" sz="1200" dirty="0" smtClean="0">
                <a:solidFill>
                  <a:schemeClr val="bg1">
                    <a:lumMod val="65000"/>
                  </a:schemeClr>
                </a:solidFill>
              </a:rPr>
              <a:t>Name</a:t>
            </a:r>
            <a:endParaRPr lang="en-US" sz="1200" dirty="0">
              <a:solidFill>
                <a:schemeClr val="bg1">
                  <a:lumMod val="65000"/>
                </a:schemeClr>
              </a:solidFill>
            </a:endParaRPr>
          </a:p>
        </p:txBody>
      </p:sp>
      <p:sp>
        <p:nvSpPr>
          <p:cNvPr id="27" name="TextBox 26"/>
          <p:cNvSpPr txBox="1"/>
          <p:nvPr/>
        </p:nvSpPr>
        <p:spPr>
          <a:xfrm>
            <a:off x="152400" y="2374067"/>
            <a:ext cx="838200" cy="276999"/>
          </a:xfrm>
          <a:prstGeom prst="rect">
            <a:avLst/>
          </a:prstGeom>
          <a:noFill/>
        </p:spPr>
        <p:txBody>
          <a:bodyPr wrap="square" rtlCol="0">
            <a:spAutoFit/>
          </a:bodyPr>
          <a:lstStyle/>
          <a:p>
            <a:r>
              <a:rPr lang="en-US" sz="1200" dirty="0" smtClean="0">
                <a:solidFill>
                  <a:schemeClr val="bg1">
                    <a:lumMod val="65000"/>
                  </a:schemeClr>
                </a:solidFill>
              </a:rPr>
              <a:t>Location</a:t>
            </a:r>
            <a:endParaRPr lang="en-US" sz="1200" dirty="0">
              <a:solidFill>
                <a:schemeClr val="bg1">
                  <a:lumMod val="65000"/>
                </a:schemeClr>
              </a:solidFill>
            </a:endParaRPr>
          </a:p>
        </p:txBody>
      </p:sp>
      <p:sp>
        <p:nvSpPr>
          <p:cNvPr id="28" name="TextBox 27"/>
          <p:cNvSpPr txBox="1"/>
          <p:nvPr/>
        </p:nvSpPr>
        <p:spPr>
          <a:xfrm>
            <a:off x="152400" y="2667000"/>
            <a:ext cx="838200" cy="276999"/>
          </a:xfrm>
          <a:prstGeom prst="rect">
            <a:avLst/>
          </a:prstGeom>
          <a:noFill/>
        </p:spPr>
        <p:txBody>
          <a:bodyPr wrap="square" rtlCol="0">
            <a:spAutoFit/>
          </a:bodyPr>
          <a:lstStyle/>
          <a:p>
            <a:r>
              <a:rPr lang="en-US" sz="1200" dirty="0" smtClean="0">
                <a:solidFill>
                  <a:schemeClr val="bg1">
                    <a:lumMod val="65000"/>
                  </a:schemeClr>
                </a:solidFill>
              </a:rPr>
              <a:t>Key Word</a:t>
            </a:r>
            <a:endParaRPr lang="en-US" sz="1200" dirty="0">
              <a:solidFill>
                <a:schemeClr val="bg1">
                  <a:lumMod val="65000"/>
                </a:schemeClr>
              </a:solidFill>
            </a:endParaRPr>
          </a:p>
        </p:txBody>
      </p:sp>
      <p:sp>
        <p:nvSpPr>
          <p:cNvPr id="15" name="Rounded Rectangle 14"/>
          <p:cNvSpPr/>
          <p:nvPr/>
        </p:nvSpPr>
        <p:spPr>
          <a:xfrm>
            <a:off x="1149706" y="1806114"/>
            <a:ext cx="785726"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6" name="TextBox 15"/>
          <p:cNvSpPr txBox="1"/>
          <p:nvPr/>
        </p:nvSpPr>
        <p:spPr>
          <a:xfrm>
            <a:off x="1103938" y="1806114"/>
            <a:ext cx="877262" cy="230832"/>
          </a:xfrm>
          <a:prstGeom prst="rect">
            <a:avLst/>
          </a:prstGeom>
          <a:noFill/>
        </p:spPr>
        <p:txBody>
          <a:bodyPr wrap="square" rtlCol="0">
            <a:spAutoFit/>
          </a:bodyPr>
          <a:lstStyle/>
          <a:p>
            <a:pPr algn="ctr"/>
            <a:r>
              <a:rPr lang="en-US" sz="900" dirty="0" smtClean="0">
                <a:solidFill>
                  <a:srgbClr val="2C8EBF"/>
                </a:solidFill>
                <a:latin typeface="Arial" panose="020B0604020202020204" pitchFamily="34" charset="0"/>
                <a:cs typeface="Arial" panose="020B0604020202020204" pitchFamily="34" charset="0"/>
              </a:rPr>
              <a:t>My Favorites</a:t>
            </a:r>
            <a:endParaRPr lang="en-US" sz="900" dirty="0">
              <a:solidFill>
                <a:srgbClr val="2C8EBF"/>
              </a:solidFill>
              <a:latin typeface="Arial" panose="020B0604020202020204" pitchFamily="34" charset="0"/>
              <a:cs typeface="Arial" panose="020B0604020202020204" pitchFamily="34" charset="0"/>
            </a:endParaRPr>
          </a:p>
        </p:txBody>
      </p:sp>
      <p:sp>
        <p:nvSpPr>
          <p:cNvPr id="29" name="TextBox 28"/>
          <p:cNvSpPr txBox="1"/>
          <p:nvPr/>
        </p:nvSpPr>
        <p:spPr>
          <a:xfrm>
            <a:off x="1338678" y="3046280"/>
            <a:ext cx="585874" cy="460639"/>
          </a:xfrm>
          <a:prstGeom prst="rect">
            <a:avLst/>
          </a:prstGeom>
          <a:noFill/>
        </p:spPr>
        <p:txBody>
          <a:bodyPr wrap="square" lIns="91440" rIns="91440" rtlCol="0">
            <a:spAutoFit/>
          </a:bodyPr>
          <a:lstStyle/>
          <a:p>
            <a:pPr algn="ctr">
              <a:lnSpc>
                <a:spcPts val="1400"/>
              </a:lnSpc>
            </a:pPr>
            <a:r>
              <a:rPr lang="en-US" sz="1600" b="1" dirty="0" smtClean="0">
                <a:solidFill>
                  <a:schemeClr val="bg1"/>
                </a:solidFill>
              </a:rPr>
              <a:t>Go Fish</a:t>
            </a:r>
            <a:endParaRPr lang="en-US" sz="1600" b="1" dirty="0">
              <a:solidFill>
                <a:schemeClr val="bg1"/>
              </a:solidFill>
            </a:endParaRPr>
          </a:p>
        </p:txBody>
      </p:sp>
      <p:sp>
        <p:nvSpPr>
          <p:cNvPr id="47" name="Rounded Rectangle 46"/>
          <p:cNvSpPr/>
          <p:nvPr/>
        </p:nvSpPr>
        <p:spPr>
          <a:xfrm>
            <a:off x="1476744" y="4972030"/>
            <a:ext cx="425164" cy="214770"/>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456563" y="4972030"/>
            <a:ext cx="425164" cy="230832"/>
          </a:xfrm>
          <a:prstGeom prst="rect">
            <a:avLst/>
          </a:prstGeom>
          <a:noFill/>
        </p:spPr>
        <p:txBody>
          <a:bodyPr wrap="square" rtlCol="0">
            <a:spAutoFit/>
          </a:bodyPr>
          <a:lstStyle/>
          <a:p>
            <a:r>
              <a:rPr lang="en-US" sz="900" dirty="0" smtClean="0">
                <a:solidFill>
                  <a:srgbClr val="2C8EBF"/>
                </a:solidFill>
                <a:latin typeface="Arial" panose="020B0604020202020204" pitchFamily="34" charset="0"/>
                <a:cs typeface="Arial" panose="020B0604020202020204" pitchFamily="34" charset="0"/>
              </a:rPr>
              <a:t>Find</a:t>
            </a:r>
            <a:endParaRPr lang="en-US" sz="900" dirty="0">
              <a:solidFill>
                <a:srgbClr val="2C8EBF"/>
              </a:solidFill>
              <a:latin typeface="Arial" panose="020B0604020202020204" pitchFamily="34" charset="0"/>
              <a:cs typeface="Arial" panose="020B0604020202020204" pitchFamily="34" charset="0"/>
            </a:endParaRPr>
          </a:p>
        </p:txBody>
      </p:sp>
      <p:sp>
        <p:nvSpPr>
          <p:cNvPr id="49" name="TextBox 48"/>
          <p:cNvSpPr txBox="1"/>
          <p:nvPr/>
        </p:nvSpPr>
        <p:spPr>
          <a:xfrm>
            <a:off x="440697" y="5301957"/>
            <a:ext cx="1248629" cy="246221"/>
          </a:xfrm>
          <a:prstGeom prst="rect">
            <a:avLst/>
          </a:prstGeom>
          <a:noFill/>
        </p:spPr>
        <p:txBody>
          <a:bodyPr wrap="square" rtlCol="0">
            <a:spAutoFit/>
          </a:bodyPr>
          <a:lstStyle/>
          <a:p>
            <a:r>
              <a:rPr lang="en-US" sz="1000" dirty="0" smtClean="0">
                <a:solidFill>
                  <a:srgbClr val="2C8EBF"/>
                </a:solidFill>
              </a:rPr>
              <a:t>Fishbowl – How To…</a:t>
            </a:r>
            <a:endParaRPr lang="en-US" sz="1000" dirty="0">
              <a:solidFill>
                <a:srgbClr val="2C8EBF"/>
              </a:solidFill>
            </a:endParaRPr>
          </a:p>
        </p:txBody>
      </p:sp>
      <p:pic>
        <p:nvPicPr>
          <p:cNvPr id="1046" name="Picture 22" descr="C:\Users\Karen\Desktop\ScreenHunter_746 Feb. 09 2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375" y="5293537"/>
            <a:ext cx="295092" cy="209843"/>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420516" y="5698965"/>
            <a:ext cx="1560684" cy="246221"/>
          </a:xfrm>
          <a:prstGeom prst="rect">
            <a:avLst/>
          </a:prstGeom>
          <a:noFill/>
        </p:spPr>
        <p:txBody>
          <a:bodyPr wrap="square" rtlCol="0">
            <a:spAutoFit/>
          </a:bodyPr>
          <a:lstStyle/>
          <a:p>
            <a:r>
              <a:rPr lang="en-US" sz="1000" dirty="0" smtClean="0">
                <a:solidFill>
                  <a:srgbClr val="2C8EBF"/>
                </a:solidFill>
              </a:rPr>
              <a:t>Fishbowl – Fun Quiz…</a:t>
            </a:r>
            <a:endParaRPr lang="en-US" sz="1000" dirty="0">
              <a:solidFill>
                <a:srgbClr val="2C8EBF"/>
              </a:solidFill>
            </a:endParaRPr>
          </a:p>
        </p:txBody>
      </p:sp>
      <p:pic>
        <p:nvPicPr>
          <p:cNvPr id="52" name="Picture 22" descr="C:\Users\Karen\Desktop\ScreenHunter_746 Feb. 09 2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194" y="5690545"/>
            <a:ext cx="295092" cy="209843"/>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2233528" y="762000"/>
            <a:ext cx="6910472" cy="5276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0" y="152400"/>
            <a:ext cx="9149787"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362039" y="820547"/>
            <a:ext cx="6524589" cy="5124639"/>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530651" y="919467"/>
            <a:ext cx="1631577" cy="307777"/>
          </a:xfrm>
          <a:prstGeom prst="rect">
            <a:avLst/>
          </a:prstGeom>
          <a:noFill/>
        </p:spPr>
        <p:txBody>
          <a:bodyPr wrap="square" rtlCol="0">
            <a:spAutoFit/>
          </a:bodyPr>
          <a:lstStyle/>
          <a:p>
            <a:r>
              <a:rPr lang="en-US" sz="1400" b="1" u="sng" dirty="0" smtClean="0">
                <a:solidFill>
                  <a:schemeClr val="tx1">
                    <a:lumMod val="75000"/>
                    <a:lumOff val="25000"/>
                  </a:schemeClr>
                </a:solidFill>
                <a:latin typeface="Arial" panose="020B0604020202020204" pitchFamily="34" charset="0"/>
                <a:cs typeface="Arial" panose="020B0604020202020204" pitchFamily="34" charset="0"/>
              </a:rPr>
              <a:t>My Projects</a:t>
            </a:r>
            <a:endParaRPr lang="en-US" sz="1400" b="1" u="sng"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8194" name="Picture 2" descr="C:\Users\Karen\Desktop\ScreenHunter_751 Feb. 10 02.50.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85137" y="967479"/>
            <a:ext cx="1982417" cy="259765"/>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Karen\Desktop\ScreenHunter_746 Feb. 09 2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0041" y="1328956"/>
            <a:ext cx="945779" cy="7269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475820" y="1328956"/>
            <a:ext cx="5191124" cy="1000274"/>
          </a:xfrm>
          <a:prstGeom prst="rect">
            <a:avLst/>
          </a:prstGeom>
          <a:solidFill>
            <a:schemeClr val="bg1"/>
          </a:solidFill>
        </p:spPr>
        <p:txBody>
          <a:bodyPr wrap="square" rtlCol="0">
            <a:spAutoFit/>
          </a:bodyPr>
          <a:lstStyle/>
          <a:p>
            <a:r>
              <a:rPr lang="en-US" b="1" dirty="0" smtClean="0">
                <a:solidFill>
                  <a:srgbClr val="2C8EBF"/>
                </a:solidFill>
                <a:latin typeface="Arial" panose="020B0604020202020204" pitchFamily="34" charset="0"/>
                <a:cs typeface="Arial" panose="020B0604020202020204" pitchFamily="34" charset="0"/>
              </a:rPr>
              <a:t>The Fishbowl</a:t>
            </a:r>
          </a:p>
          <a:p>
            <a:r>
              <a:rPr lang="en-US" sz="1200" dirty="0" smtClean="0">
                <a:latin typeface="Arial" panose="020B0604020202020204" pitchFamily="34" charset="0"/>
                <a:cs typeface="Arial" panose="020B0604020202020204" pitchFamily="34" charset="0"/>
              </a:rPr>
              <a:t>An online community designed to help Entrepreneurs find the resources they need to start and grow a business successfully.</a:t>
            </a:r>
          </a:p>
          <a:p>
            <a:pPr algn="ctr">
              <a:spcBef>
                <a:spcPts val="600"/>
              </a:spcBef>
            </a:pPr>
            <a:r>
              <a:rPr lang="en-US" sz="1200" u="sng" dirty="0" smtClean="0">
                <a:latin typeface="Arial" panose="020B0604020202020204" pitchFamily="34" charset="0"/>
                <a:cs typeface="Arial" panose="020B0604020202020204" pitchFamily="34" charset="0"/>
              </a:rPr>
              <a:t>www.MyFishbowl.net</a:t>
            </a:r>
            <a:endParaRPr lang="en-US" sz="1200" u="sng" dirty="0">
              <a:latin typeface="Arial" panose="020B0604020202020204" pitchFamily="34" charset="0"/>
              <a:cs typeface="Arial" panose="020B0604020202020204" pitchFamily="34" charset="0"/>
            </a:endParaRPr>
          </a:p>
        </p:txBody>
      </p:sp>
      <p:sp>
        <p:nvSpPr>
          <p:cNvPr id="3" name="TextBox 2"/>
          <p:cNvSpPr txBox="1"/>
          <p:nvPr/>
        </p:nvSpPr>
        <p:spPr>
          <a:xfrm>
            <a:off x="2530041" y="2055954"/>
            <a:ext cx="1032491" cy="261610"/>
          </a:xfrm>
          <a:prstGeom prst="rect">
            <a:avLst/>
          </a:prstGeom>
          <a:solidFill>
            <a:schemeClr val="bg1"/>
          </a:solidFill>
        </p:spPr>
        <p:txBody>
          <a:bodyPr wrap="square" rtlCol="0">
            <a:spAutoFit/>
          </a:bodyPr>
          <a:lstStyle/>
          <a:p>
            <a:r>
              <a:rPr lang="en-US" sz="1100" dirty="0" smtClean="0">
                <a:latin typeface="Arial" panose="020B0604020202020204" pitchFamily="34" charset="0"/>
                <a:cs typeface="Arial" panose="020B0604020202020204" pitchFamily="34" charset="0"/>
              </a:rPr>
              <a:t>2 Members</a:t>
            </a:r>
            <a:endParaRPr lang="en-US" sz="1100" dirty="0">
              <a:latin typeface="Arial" panose="020B0604020202020204" pitchFamily="34" charset="0"/>
              <a:cs typeface="Arial" panose="020B0604020202020204" pitchFamily="34" charset="0"/>
            </a:endParaRPr>
          </a:p>
        </p:txBody>
      </p:sp>
      <p:sp>
        <p:nvSpPr>
          <p:cNvPr id="4" name="AutoShape 5" descr="Image result for pdf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7581947" y="1328956"/>
            <a:ext cx="1084389" cy="276999"/>
          </a:xfrm>
          <a:prstGeom prst="rect">
            <a:avLst/>
          </a:prstGeom>
          <a:solidFill>
            <a:schemeClr val="bg1"/>
          </a:solidFill>
        </p:spPr>
        <p:txBody>
          <a:bodyPr wrap="square" rIns="0" rtlCol="0">
            <a:spAutoFit/>
          </a:bodyPr>
          <a:lstStyle/>
          <a:p>
            <a:r>
              <a:rPr lang="en-US" sz="1200" dirty="0" smtClean="0">
                <a:solidFill>
                  <a:srgbClr val="2C8EBF"/>
                </a:solidFill>
                <a:latin typeface="Arial" panose="020B0604020202020204" pitchFamily="34" charset="0"/>
                <a:cs typeface="Arial" panose="020B0604020202020204" pitchFamily="34" charset="0"/>
              </a:rPr>
              <a:t>Project Owner</a:t>
            </a:r>
          </a:p>
        </p:txBody>
      </p:sp>
      <p:pic>
        <p:nvPicPr>
          <p:cNvPr id="8199" name="Picture 7" descr="C:\Users\Karen\Desktop\ScreenHunter_741 Feb. 09 20.49.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13617" y="820547"/>
            <a:ext cx="164610" cy="5092615"/>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p:cNvSpPr txBox="1"/>
          <p:nvPr/>
        </p:nvSpPr>
        <p:spPr>
          <a:xfrm>
            <a:off x="3469350" y="2481630"/>
            <a:ext cx="5191124" cy="923330"/>
          </a:xfrm>
          <a:prstGeom prst="rect">
            <a:avLst/>
          </a:prstGeom>
          <a:solidFill>
            <a:schemeClr val="bg1"/>
          </a:solidFill>
        </p:spPr>
        <p:txBody>
          <a:bodyPr wrap="square" rtlCol="0">
            <a:spAutoFit/>
          </a:bodyPr>
          <a:lstStyle/>
          <a:p>
            <a:r>
              <a:rPr lang="en-US" b="1" dirty="0" smtClean="0">
                <a:solidFill>
                  <a:srgbClr val="2C8EBF"/>
                </a:solidFill>
                <a:latin typeface="Arial" panose="020B0604020202020204" pitchFamily="34" charset="0"/>
                <a:cs typeface="Arial" panose="020B0604020202020204" pitchFamily="34" charset="0"/>
              </a:rPr>
              <a:t>Agrin Health</a:t>
            </a:r>
          </a:p>
          <a:p>
            <a:r>
              <a:rPr lang="en-US" sz="1200" dirty="0" smtClean="0">
                <a:latin typeface="Arial" panose="020B0604020202020204" pitchFamily="34" charset="0"/>
                <a:cs typeface="Arial" panose="020B0604020202020204" pitchFamily="34" charset="0"/>
              </a:rPr>
              <a:t>A personal health and wellness platform with individualized services to achieve your health and wellness goals.</a:t>
            </a:r>
          </a:p>
          <a:p>
            <a:pPr algn="ctr"/>
            <a:r>
              <a:rPr lang="en-US" sz="1200" u="sng" dirty="0" smtClean="0">
                <a:latin typeface="Arial" panose="020B0604020202020204" pitchFamily="34" charset="0"/>
                <a:cs typeface="Arial" panose="020B0604020202020204" pitchFamily="34" charset="0"/>
              </a:rPr>
              <a:t>www.AgrinHealth.com</a:t>
            </a:r>
            <a:endParaRPr lang="en-US" sz="1200" u="sng" dirty="0">
              <a:latin typeface="Arial" panose="020B0604020202020204" pitchFamily="34" charset="0"/>
              <a:cs typeface="Arial" panose="020B0604020202020204" pitchFamily="34" charset="0"/>
            </a:endParaRPr>
          </a:p>
        </p:txBody>
      </p:sp>
      <p:sp>
        <p:nvSpPr>
          <p:cNvPr id="64" name="TextBox 63"/>
          <p:cNvSpPr txBox="1"/>
          <p:nvPr/>
        </p:nvSpPr>
        <p:spPr>
          <a:xfrm>
            <a:off x="2535294" y="3143350"/>
            <a:ext cx="1032491" cy="261610"/>
          </a:xfrm>
          <a:prstGeom prst="rect">
            <a:avLst/>
          </a:prstGeom>
          <a:solidFill>
            <a:schemeClr val="bg1"/>
          </a:solidFill>
        </p:spPr>
        <p:txBody>
          <a:bodyPr wrap="square" rtlCol="0">
            <a:spAutoFit/>
          </a:bodyPr>
          <a:lstStyle/>
          <a:p>
            <a:r>
              <a:rPr lang="en-US" sz="1100" dirty="0">
                <a:latin typeface="Arial" panose="020B0604020202020204" pitchFamily="34" charset="0"/>
                <a:cs typeface="Arial" panose="020B0604020202020204" pitchFamily="34" charset="0"/>
              </a:rPr>
              <a:t>5</a:t>
            </a:r>
            <a:r>
              <a:rPr lang="en-US" sz="1100" dirty="0" smtClean="0">
                <a:latin typeface="Arial" panose="020B0604020202020204" pitchFamily="34" charset="0"/>
                <a:cs typeface="Arial" panose="020B0604020202020204" pitchFamily="34" charset="0"/>
              </a:rPr>
              <a:t> Members</a:t>
            </a:r>
            <a:endParaRPr lang="en-US" sz="1100" dirty="0">
              <a:latin typeface="Arial" panose="020B0604020202020204" pitchFamily="34" charset="0"/>
              <a:cs typeface="Arial" panose="020B0604020202020204" pitchFamily="34" charset="0"/>
            </a:endParaRPr>
          </a:p>
        </p:txBody>
      </p:sp>
      <p:sp>
        <p:nvSpPr>
          <p:cNvPr id="65" name="TextBox 64"/>
          <p:cNvSpPr txBox="1"/>
          <p:nvPr/>
        </p:nvSpPr>
        <p:spPr>
          <a:xfrm>
            <a:off x="7438219" y="2481630"/>
            <a:ext cx="1221647" cy="276999"/>
          </a:xfrm>
          <a:prstGeom prst="rect">
            <a:avLst/>
          </a:prstGeom>
          <a:solidFill>
            <a:schemeClr val="bg1"/>
          </a:solidFill>
        </p:spPr>
        <p:txBody>
          <a:bodyPr wrap="square" rIns="0" rtlCol="0">
            <a:spAutoFit/>
          </a:bodyPr>
          <a:lstStyle/>
          <a:p>
            <a:r>
              <a:rPr lang="en-US" sz="1200" dirty="0" smtClean="0">
                <a:solidFill>
                  <a:srgbClr val="2C8EBF"/>
                </a:solidFill>
                <a:latin typeface="Arial" panose="020B0604020202020204" pitchFamily="34" charset="0"/>
                <a:cs typeface="Arial" panose="020B0604020202020204" pitchFamily="34" charset="0"/>
              </a:rPr>
              <a:t>Project Member</a:t>
            </a:r>
          </a:p>
        </p:txBody>
      </p:sp>
      <p:pic>
        <p:nvPicPr>
          <p:cNvPr id="14338" name="Picture 2" descr="C:\Users\Karen\Pictures\Business\Agrin Health\Agrin logo\Agrin logo only\web\logo.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30040" y="2488900"/>
            <a:ext cx="939309" cy="689803"/>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p:nvPr/>
        </p:nvSpPr>
        <p:spPr>
          <a:xfrm>
            <a:off x="2481052" y="4035236"/>
            <a:ext cx="6129826" cy="1760229"/>
          </a:xfrm>
          <a:prstGeom prst="rect">
            <a:avLst/>
          </a:prstGeom>
          <a:solidFill>
            <a:schemeClr val="bg1"/>
          </a:solidFill>
          <a:ln w="3175">
            <a:solidFill>
              <a:srgbClr val="2C8E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2481053" y="3699232"/>
            <a:ext cx="1479178" cy="276999"/>
          </a:xfrm>
          <a:prstGeom prst="rect">
            <a:avLst/>
          </a:prstGeom>
          <a:noFill/>
        </p:spPr>
        <p:txBody>
          <a:bodyPr wrap="square" rtlCol="0">
            <a:spAutoFit/>
          </a:bodyPr>
          <a:lstStyle/>
          <a:p>
            <a:r>
              <a:rPr lang="en-US" sz="1200" b="1" u="sng" dirty="0" smtClean="0">
                <a:solidFill>
                  <a:schemeClr val="tx1">
                    <a:lumMod val="75000"/>
                    <a:lumOff val="25000"/>
                  </a:schemeClr>
                </a:solidFill>
                <a:latin typeface="Arial" panose="020B0604020202020204" pitchFamily="34" charset="0"/>
                <a:cs typeface="Arial" panose="020B0604020202020204" pitchFamily="34" charset="0"/>
              </a:rPr>
              <a:t>Create a Project</a:t>
            </a:r>
            <a:endParaRPr lang="en-US" sz="12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0" name="TextBox 69"/>
          <p:cNvSpPr txBox="1"/>
          <p:nvPr/>
        </p:nvSpPr>
        <p:spPr>
          <a:xfrm>
            <a:off x="4455530" y="3719752"/>
            <a:ext cx="690959" cy="246221"/>
          </a:xfrm>
          <a:prstGeom prst="rect">
            <a:avLst/>
          </a:prstGeom>
          <a:noFill/>
        </p:spPr>
        <p:txBody>
          <a:bodyPr wrap="square" lIns="0" rIns="0" rtlCol="0">
            <a:spAutoFit/>
          </a:bodyPr>
          <a:lstStyle/>
          <a:p>
            <a:r>
              <a:rPr lang="en-US" sz="1000" dirty="0" smtClean="0">
                <a:latin typeface="Arial" panose="020B0604020202020204" pitchFamily="34" charset="0"/>
                <a:cs typeface="Arial" panose="020B0604020202020204" pitchFamily="34" charset="0"/>
              </a:rPr>
              <a:t>You have</a:t>
            </a:r>
            <a:endParaRPr lang="en-US" sz="1000" dirty="0">
              <a:latin typeface="Arial" panose="020B0604020202020204" pitchFamily="34" charset="0"/>
              <a:cs typeface="Arial" panose="020B0604020202020204" pitchFamily="34" charset="0"/>
            </a:endParaRPr>
          </a:p>
        </p:txBody>
      </p:sp>
      <p:sp>
        <p:nvSpPr>
          <p:cNvPr id="71" name="TextBox 70"/>
          <p:cNvSpPr txBox="1"/>
          <p:nvPr/>
        </p:nvSpPr>
        <p:spPr>
          <a:xfrm>
            <a:off x="5075054" y="3717685"/>
            <a:ext cx="272009" cy="276999"/>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solidFill>
                  <a:schemeClr val="bg1">
                    <a:lumMod val="65000"/>
                  </a:schemeClr>
                </a:solidFill>
              </a:rPr>
              <a:t>#</a:t>
            </a:r>
          </a:p>
        </p:txBody>
      </p:sp>
      <p:sp>
        <p:nvSpPr>
          <p:cNvPr id="72" name="TextBox 71"/>
          <p:cNvSpPr txBox="1"/>
          <p:nvPr/>
        </p:nvSpPr>
        <p:spPr>
          <a:xfrm>
            <a:off x="5384350" y="3731008"/>
            <a:ext cx="2004273" cy="250354"/>
          </a:xfrm>
          <a:prstGeom prst="rect">
            <a:avLst/>
          </a:prstGeom>
          <a:noFill/>
        </p:spPr>
        <p:txBody>
          <a:bodyPr wrap="square" lIns="0" rIns="0" rtlCol="0">
            <a:spAutoFit/>
          </a:bodyPr>
          <a:lstStyle/>
          <a:p>
            <a:r>
              <a:rPr lang="en-US" sz="1000" dirty="0" smtClean="0">
                <a:latin typeface="Arial" panose="020B0604020202020204" pitchFamily="34" charset="0"/>
                <a:cs typeface="Arial" panose="020B0604020202020204" pitchFamily="34" charset="0"/>
              </a:rPr>
              <a:t>projects available on your account.</a:t>
            </a:r>
            <a:endParaRPr lang="en-US" sz="1000" dirty="0">
              <a:latin typeface="Arial" panose="020B0604020202020204" pitchFamily="34" charset="0"/>
              <a:cs typeface="Arial" panose="020B0604020202020204" pitchFamily="34" charset="0"/>
            </a:endParaRPr>
          </a:p>
        </p:txBody>
      </p:sp>
      <p:sp>
        <p:nvSpPr>
          <p:cNvPr id="73" name="TextBox 72"/>
          <p:cNvSpPr txBox="1"/>
          <p:nvPr/>
        </p:nvSpPr>
        <p:spPr>
          <a:xfrm>
            <a:off x="7462017" y="3699232"/>
            <a:ext cx="991208" cy="230832"/>
          </a:xfrm>
          <a:prstGeom prst="rect">
            <a:avLst/>
          </a:prstGeom>
          <a:solidFill>
            <a:schemeClr val="bg1"/>
          </a:solidFill>
          <a:ln>
            <a:solidFill>
              <a:schemeClr val="bg1">
                <a:lumMod val="85000"/>
              </a:schemeClr>
            </a:solidFill>
          </a:ln>
        </p:spPr>
        <p:txBody>
          <a:bodyPr wrap="square" rtlCol="0">
            <a:spAutoFit/>
          </a:bodyPr>
          <a:lstStyle/>
          <a:p>
            <a:pPr algn="ctr"/>
            <a:r>
              <a:rPr lang="en-US" sz="900" dirty="0" smtClean="0">
                <a:solidFill>
                  <a:srgbClr val="2C8EBF"/>
                </a:solidFill>
                <a:latin typeface="Arial" panose="020B0604020202020204" pitchFamily="34" charset="0"/>
                <a:cs typeface="Arial" panose="020B0604020202020204" pitchFamily="34" charset="0"/>
              </a:rPr>
              <a:t>Purchase More</a:t>
            </a:r>
            <a:endParaRPr lang="en-US" sz="900" dirty="0">
              <a:solidFill>
                <a:srgbClr val="2C8EBF"/>
              </a:solidFill>
              <a:latin typeface="Arial" panose="020B0604020202020204" pitchFamily="34" charset="0"/>
              <a:cs typeface="Arial" panose="020B0604020202020204" pitchFamily="34" charset="0"/>
            </a:endParaRPr>
          </a:p>
        </p:txBody>
      </p:sp>
      <p:sp>
        <p:nvSpPr>
          <p:cNvPr id="74" name="TextBox 73"/>
          <p:cNvSpPr txBox="1"/>
          <p:nvPr/>
        </p:nvSpPr>
        <p:spPr>
          <a:xfrm>
            <a:off x="2585664" y="4141476"/>
            <a:ext cx="2060367" cy="27699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bg1">
                    <a:lumMod val="65000"/>
                  </a:schemeClr>
                </a:solidFill>
              </a:rPr>
              <a:t>Title</a:t>
            </a:r>
            <a:endParaRPr lang="en-US" sz="1200" dirty="0">
              <a:solidFill>
                <a:schemeClr val="bg1">
                  <a:lumMod val="65000"/>
                </a:schemeClr>
              </a:solidFill>
            </a:endParaRPr>
          </a:p>
        </p:txBody>
      </p:sp>
      <p:sp>
        <p:nvSpPr>
          <p:cNvPr id="75" name="TextBox 74"/>
          <p:cNvSpPr txBox="1"/>
          <p:nvPr/>
        </p:nvSpPr>
        <p:spPr>
          <a:xfrm>
            <a:off x="4801009" y="4134383"/>
            <a:ext cx="2144478" cy="277520"/>
          </a:xfrm>
          <a:prstGeom prst="rect">
            <a:avLst/>
          </a:prstGeom>
          <a:solidFill>
            <a:schemeClr val="bg1"/>
          </a:solidFill>
          <a:ln>
            <a:solidFill>
              <a:schemeClr val="bg1">
                <a:lumMod val="85000"/>
              </a:schemeClr>
            </a:solidFill>
          </a:ln>
        </p:spPr>
        <p:txBody>
          <a:bodyPr wrap="square" rtlCol="0">
            <a:spAutoFit/>
          </a:bodyPr>
          <a:lstStyle/>
          <a:p>
            <a:r>
              <a:rPr lang="en-US" sz="1200" dirty="0" smtClean="0">
                <a:solidFill>
                  <a:schemeClr val="bg1">
                    <a:lumMod val="65000"/>
                  </a:schemeClr>
                </a:solidFill>
              </a:rPr>
              <a:t>website</a:t>
            </a:r>
            <a:endParaRPr lang="en-US" sz="1200" dirty="0">
              <a:solidFill>
                <a:schemeClr val="bg1">
                  <a:lumMod val="65000"/>
                </a:schemeClr>
              </a:solidFill>
            </a:endParaRPr>
          </a:p>
        </p:txBody>
      </p:sp>
      <p:pic>
        <p:nvPicPr>
          <p:cNvPr id="76" name="Picture 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195248" y="4100249"/>
            <a:ext cx="389850" cy="311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7" name="TextBox 76"/>
          <p:cNvSpPr txBox="1"/>
          <p:nvPr/>
        </p:nvSpPr>
        <p:spPr>
          <a:xfrm>
            <a:off x="7160630" y="4117576"/>
            <a:ext cx="1034617" cy="276999"/>
          </a:xfrm>
          <a:prstGeom prst="rect">
            <a:avLst/>
          </a:prstGeom>
          <a:solidFill>
            <a:schemeClr val="bg1"/>
          </a:solidFill>
          <a:ln>
            <a:solidFill>
              <a:schemeClr val="bg1">
                <a:lumMod val="85000"/>
              </a:schemeClr>
            </a:solidFill>
          </a:ln>
        </p:spPr>
        <p:txBody>
          <a:bodyPr wrap="square" rIns="0" rtlCol="0">
            <a:spAutoFit/>
          </a:bodyPr>
          <a:lstStyle/>
          <a:p>
            <a:r>
              <a:rPr lang="en-US" sz="1200" dirty="0" smtClean="0">
                <a:solidFill>
                  <a:schemeClr val="bg1">
                    <a:lumMod val="65000"/>
                  </a:schemeClr>
                </a:solidFill>
              </a:rPr>
              <a:t>Upload image</a:t>
            </a:r>
            <a:endParaRPr lang="en-US" sz="1200" dirty="0">
              <a:solidFill>
                <a:schemeClr val="bg1">
                  <a:lumMod val="65000"/>
                </a:schemeClr>
              </a:solidFill>
            </a:endParaRPr>
          </a:p>
        </p:txBody>
      </p:sp>
      <p:sp>
        <p:nvSpPr>
          <p:cNvPr id="78" name="TextBox 77"/>
          <p:cNvSpPr txBox="1"/>
          <p:nvPr/>
        </p:nvSpPr>
        <p:spPr>
          <a:xfrm>
            <a:off x="2585664" y="4570875"/>
            <a:ext cx="5804509" cy="27699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bg1">
                    <a:lumMod val="65000"/>
                  </a:schemeClr>
                </a:solidFill>
              </a:rPr>
              <a:t>Overview/ Purpose</a:t>
            </a:r>
            <a:endParaRPr lang="en-US" sz="1200" dirty="0">
              <a:solidFill>
                <a:schemeClr val="bg1">
                  <a:lumMod val="65000"/>
                </a:schemeClr>
              </a:solidFill>
            </a:endParaRPr>
          </a:p>
        </p:txBody>
      </p:sp>
      <p:sp>
        <p:nvSpPr>
          <p:cNvPr id="79" name="TextBox 78"/>
          <p:cNvSpPr txBox="1"/>
          <p:nvPr/>
        </p:nvSpPr>
        <p:spPr>
          <a:xfrm>
            <a:off x="2585663" y="4978273"/>
            <a:ext cx="5804509" cy="276999"/>
          </a:xfrm>
          <a:prstGeom prst="rect">
            <a:avLst/>
          </a:prstGeom>
          <a:solidFill>
            <a:schemeClr val="bg1"/>
          </a:solidFill>
          <a:ln>
            <a:solidFill>
              <a:schemeClr val="bg1">
                <a:lumMod val="85000"/>
              </a:schemeClr>
            </a:solidFill>
          </a:ln>
        </p:spPr>
        <p:txBody>
          <a:bodyPr wrap="square" rtlCol="0">
            <a:spAutoFit/>
          </a:bodyPr>
          <a:lstStyle/>
          <a:p>
            <a:r>
              <a:rPr lang="en-US" sz="1200" dirty="0" smtClean="0">
                <a:solidFill>
                  <a:schemeClr val="bg1">
                    <a:lumMod val="65000"/>
                  </a:schemeClr>
                </a:solidFill>
              </a:rPr>
              <a:t>Description / Details</a:t>
            </a:r>
            <a:endParaRPr lang="en-US" sz="1200" dirty="0">
              <a:solidFill>
                <a:schemeClr val="bg1">
                  <a:lumMod val="65000"/>
                </a:schemeClr>
              </a:solidFill>
            </a:endParaRPr>
          </a:p>
        </p:txBody>
      </p:sp>
      <p:sp>
        <p:nvSpPr>
          <p:cNvPr id="66" name="Rounded Rectangle 65"/>
          <p:cNvSpPr/>
          <p:nvPr/>
        </p:nvSpPr>
        <p:spPr>
          <a:xfrm>
            <a:off x="7638472" y="5367240"/>
            <a:ext cx="735097" cy="222140"/>
          </a:xfrm>
          <a:prstGeom prst="roundRect">
            <a:avLst/>
          </a:prstGeom>
          <a:solidFill>
            <a:srgbClr val="2C8E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7646930" y="5342375"/>
            <a:ext cx="718180" cy="271869"/>
          </a:xfrm>
          <a:prstGeom prst="rect">
            <a:avLst/>
          </a:prstGeom>
          <a:noFill/>
        </p:spPr>
        <p:txBody>
          <a:bodyPr wrap="square" lIns="91440" rIns="91440" rtlCol="0">
            <a:spAutoFit/>
          </a:bodyPr>
          <a:lstStyle/>
          <a:p>
            <a:pPr algn="ctr">
              <a:lnSpc>
                <a:spcPts val="1400"/>
              </a:lnSpc>
            </a:pPr>
            <a:r>
              <a:rPr lang="en-US" sz="1400" b="1" dirty="0" smtClean="0">
                <a:solidFill>
                  <a:schemeClr val="bg1"/>
                </a:solidFill>
              </a:rPr>
              <a:t>Create</a:t>
            </a:r>
            <a:endParaRPr lang="en-US" sz="1400" b="1" dirty="0">
              <a:solidFill>
                <a:schemeClr val="bg1"/>
              </a:solidFill>
            </a:endParaRPr>
          </a:p>
        </p:txBody>
      </p:sp>
      <p:pic>
        <p:nvPicPr>
          <p:cNvPr id="14339" name="Picture 3" descr="C:\Users\Karen\Desktop\ScreenHunter_749 Feb. 09 22.30.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24333" y="53973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764964" y="5332734"/>
            <a:ext cx="1804690" cy="430887"/>
          </a:xfrm>
          <a:prstGeom prst="rect">
            <a:avLst/>
          </a:prstGeom>
          <a:noFill/>
        </p:spPr>
        <p:txBody>
          <a:bodyPr wrap="square" rIns="0" rtlCol="0">
            <a:spAutoFit/>
          </a:bodyPr>
          <a:lstStyle/>
          <a:p>
            <a:r>
              <a:rPr lang="en-US" sz="1100" dirty="0" smtClean="0">
                <a:latin typeface="Arial" panose="020B0604020202020204" pitchFamily="34" charset="0"/>
                <a:cs typeface="Arial" panose="020B0604020202020204" pitchFamily="34" charset="0"/>
              </a:rPr>
              <a:t>Make private </a:t>
            </a:r>
          </a:p>
          <a:p>
            <a:r>
              <a:rPr lang="en-US" sz="1100" dirty="0" smtClean="0">
                <a:latin typeface="Arial" panose="020B0604020202020204" pitchFamily="34" charset="0"/>
                <a:cs typeface="Arial" panose="020B0604020202020204" pitchFamily="34" charset="0"/>
              </a:rPr>
              <a:t>(will not show up in search)</a:t>
            </a:r>
            <a:endParaRPr lang="en-US" sz="1100" dirty="0">
              <a:latin typeface="Arial" panose="020B0604020202020204" pitchFamily="34" charset="0"/>
              <a:cs typeface="Arial" panose="020B0604020202020204" pitchFamily="34" charset="0"/>
            </a:endParaRPr>
          </a:p>
        </p:txBody>
      </p:sp>
      <p:sp>
        <p:nvSpPr>
          <p:cNvPr id="80" name="TextBox 79"/>
          <p:cNvSpPr txBox="1"/>
          <p:nvPr/>
        </p:nvSpPr>
        <p:spPr>
          <a:xfrm>
            <a:off x="6764626" y="242886"/>
            <a:ext cx="891200" cy="246221"/>
          </a:xfrm>
          <a:prstGeom prst="rect">
            <a:avLst/>
          </a:prstGeom>
          <a:solidFill>
            <a:schemeClr val="bg1"/>
          </a:solidFill>
        </p:spPr>
        <p:txBody>
          <a:bodyPr wrap="square" rIns="0" rtlCol="0">
            <a:spAutoFit/>
          </a:bodyPr>
          <a:lstStyle/>
          <a:p>
            <a:r>
              <a:rPr lang="en-US" sz="1000" dirty="0" smtClean="0">
                <a:solidFill>
                  <a:srgbClr val="2C8EBF"/>
                </a:solidFill>
                <a:latin typeface="Arial" panose="020B0604020202020204" pitchFamily="34" charset="0"/>
                <a:cs typeface="Arial" panose="020B0604020202020204" pitchFamily="34" charset="0"/>
              </a:rPr>
              <a:t>Dashboard</a:t>
            </a:r>
          </a:p>
        </p:txBody>
      </p:sp>
      <p:sp>
        <p:nvSpPr>
          <p:cNvPr id="81" name="TextBox 80"/>
          <p:cNvSpPr txBox="1"/>
          <p:nvPr/>
        </p:nvSpPr>
        <p:spPr>
          <a:xfrm>
            <a:off x="2585663" y="5378310"/>
            <a:ext cx="2060368" cy="27699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bg1">
                    <a:lumMod val="65000"/>
                  </a:schemeClr>
                </a:solidFill>
              </a:rPr>
              <a:t>City</a:t>
            </a:r>
            <a:endParaRPr lang="en-US" sz="1200" dirty="0">
              <a:solidFill>
                <a:schemeClr val="bg1">
                  <a:lumMod val="65000"/>
                </a:schemeClr>
              </a:solidFill>
            </a:endParaRPr>
          </a:p>
        </p:txBody>
      </p:sp>
      <p:sp>
        <p:nvSpPr>
          <p:cNvPr id="82" name="TextBox 81"/>
          <p:cNvSpPr txBox="1"/>
          <p:nvPr/>
        </p:nvSpPr>
        <p:spPr>
          <a:xfrm>
            <a:off x="4801009" y="5378310"/>
            <a:ext cx="485196" cy="276999"/>
          </a:xfrm>
          <a:prstGeom prst="rect">
            <a:avLst/>
          </a:prstGeom>
          <a:ln/>
        </p:spPr>
        <p:style>
          <a:lnRef idx="2">
            <a:schemeClr val="accent2"/>
          </a:lnRef>
          <a:fillRef idx="1">
            <a:schemeClr val="lt1"/>
          </a:fillRef>
          <a:effectRef idx="0">
            <a:schemeClr val="accent2"/>
          </a:effectRef>
          <a:fontRef idx="minor">
            <a:schemeClr val="dk1"/>
          </a:fontRef>
        </p:style>
        <p:txBody>
          <a:bodyPr wrap="square" rIns="0" rtlCol="0">
            <a:spAutoFit/>
          </a:bodyPr>
          <a:lstStyle/>
          <a:p>
            <a:r>
              <a:rPr lang="en-US" sz="1200" dirty="0" smtClean="0">
                <a:solidFill>
                  <a:schemeClr val="bg1">
                    <a:lumMod val="65000"/>
                  </a:schemeClr>
                </a:solidFill>
              </a:rPr>
              <a:t>State</a:t>
            </a:r>
            <a:endParaRPr lang="en-US" sz="1200" dirty="0">
              <a:solidFill>
                <a:schemeClr val="bg1">
                  <a:lumMod val="65000"/>
                </a:schemeClr>
              </a:solidFill>
            </a:endParaRPr>
          </a:p>
        </p:txBody>
      </p:sp>
    </p:spTree>
    <p:extLst>
      <p:ext uri="{BB962C8B-B14F-4D97-AF65-F5344CB8AC3E}">
        <p14:creationId xmlns:p14="http://schemas.microsoft.com/office/powerpoint/2010/main" val="2859668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Karen\Desktop\ScreenHunter_725 Feb. 09 20.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
            <a:ext cx="9144000" cy="586740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a:off x="1" y="644324"/>
            <a:ext cx="2133600" cy="5381522"/>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3" name="Picture 19" descr="C:\Users\Karen\Desktop\ScreenHunter_744 Feb. 09 20.5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705957"/>
            <a:ext cx="21336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Users\Karen\Desktop\ScreenHunter_745 Feb. 09 20.5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600343"/>
            <a:ext cx="2133601" cy="12668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019800"/>
            <a:ext cx="9144000" cy="304800"/>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574876"/>
            <a:ext cx="9149787" cy="138896"/>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09999" y="6019800"/>
            <a:ext cx="1447801" cy="246221"/>
          </a:xfrm>
          <a:prstGeom prst="rect">
            <a:avLst/>
          </a:prstGeom>
          <a:noFill/>
        </p:spPr>
        <p:txBody>
          <a:bodyPr wrap="square" rtlCol="0">
            <a:spAutoFit/>
          </a:bodyPr>
          <a:lstStyle/>
          <a:p>
            <a:r>
              <a:rPr lang="en-US" sz="1000" dirty="0" smtClean="0">
                <a:solidFill>
                  <a:schemeClr val="bg1"/>
                </a:solidFill>
              </a:rPr>
              <a:t>© 2016 Fishbowl, LLC</a:t>
            </a:r>
            <a:endParaRPr lang="en-US" sz="1000" dirty="0">
              <a:solidFill>
                <a:schemeClr val="bg1"/>
              </a:solidFill>
            </a:endParaRPr>
          </a:p>
        </p:txBody>
      </p:sp>
      <p:sp>
        <p:nvSpPr>
          <p:cNvPr id="10" name="TextBox 9"/>
          <p:cNvSpPr txBox="1"/>
          <p:nvPr/>
        </p:nvSpPr>
        <p:spPr>
          <a:xfrm>
            <a:off x="76200" y="6025846"/>
            <a:ext cx="1981200" cy="246221"/>
          </a:xfrm>
          <a:prstGeom prst="rect">
            <a:avLst/>
          </a:prstGeom>
          <a:noFill/>
        </p:spPr>
        <p:txBody>
          <a:bodyPr wrap="square" rtlCol="0">
            <a:spAutoFit/>
          </a:bodyPr>
          <a:lstStyle/>
          <a:p>
            <a:r>
              <a:rPr lang="en-US" sz="1000" dirty="0" smtClean="0">
                <a:solidFill>
                  <a:schemeClr val="bg1"/>
                </a:solidFill>
              </a:rPr>
              <a:t>Terms of Use	     Privacy Policy</a:t>
            </a:r>
            <a:endParaRPr lang="en-US" sz="1000" dirty="0">
              <a:solidFill>
                <a:schemeClr val="bg1"/>
              </a:solidFill>
            </a:endParaRPr>
          </a:p>
        </p:txBody>
      </p:sp>
      <p:sp>
        <p:nvSpPr>
          <p:cNvPr id="11" name="TextBox 10"/>
          <p:cNvSpPr txBox="1"/>
          <p:nvPr/>
        </p:nvSpPr>
        <p:spPr>
          <a:xfrm>
            <a:off x="6324600" y="6019799"/>
            <a:ext cx="3048001" cy="246221"/>
          </a:xfrm>
          <a:prstGeom prst="rect">
            <a:avLst/>
          </a:prstGeom>
          <a:noFill/>
        </p:spPr>
        <p:txBody>
          <a:bodyPr wrap="square" rtlCol="0">
            <a:spAutoFit/>
          </a:bodyPr>
          <a:lstStyle/>
          <a:p>
            <a:pPr lvl="1" algn="r"/>
            <a:r>
              <a:rPr lang="en-US" sz="1000" dirty="0" smtClean="0">
                <a:solidFill>
                  <a:schemeClr val="bg1"/>
                </a:solidFill>
              </a:rPr>
              <a:t>Contact Us                       Feedback</a:t>
            </a:r>
            <a:r>
              <a:rPr lang="en-US" sz="1000" dirty="0">
                <a:solidFill>
                  <a:schemeClr val="bg1"/>
                </a:solidFill>
              </a:rPr>
              <a:t> 	</a:t>
            </a:r>
          </a:p>
        </p:txBody>
      </p:sp>
      <p:pic>
        <p:nvPicPr>
          <p:cNvPr id="1028" name="Picture 4" descr="C:\Users\Karen\Desktop\ScreenHunter_727 Feb. 09 20.18.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5299" y="713772"/>
            <a:ext cx="6869748" cy="53060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33528" y="762000"/>
            <a:ext cx="4548271" cy="5257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219946" y="5065728"/>
            <a:ext cx="419102" cy="230319"/>
          </a:xfrm>
          <a:prstGeom prst="rect">
            <a:avLst/>
          </a:prstGeom>
          <a:solidFill>
            <a:srgbClr val="DF29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390648" y="3722914"/>
            <a:ext cx="511259"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2" name="Picture 18" descr="C:\Users\Karen\Desktop\ScreenHunter_743 Feb. 09 20.5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697" y="597681"/>
            <a:ext cx="949951" cy="1108276"/>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C:\Users\Karen\Desktop\ScreenHunter_741 Feb. 09 20.49.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3981343"/>
            <a:ext cx="105140" cy="88582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76200" y="4950222"/>
            <a:ext cx="2010140" cy="106957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6200" y="4933140"/>
            <a:ext cx="1219200" cy="276999"/>
          </a:xfrm>
          <a:prstGeom prst="rect">
            <a:avLst/>
          </a:prstGeom>
          <a:noFill/>
        </p:spPr>
        <p:txBody>
          <a:bodyPr wrap="square" rtlCol="0">
            <a:spAutoFit/>
          </a:bodyPr>
          <a:lstStyle/>
          <a:p>
            <a:r>
              <a:rPr lang="en-US" sz="1200" b="1" u="sng" dirty="0" smtClean="0">
                <a:solidFill>
                  <a:schemeClr val="tx1">
                    <a:lumMod val="75000"/>
                    <a:lumOff val="25000"/>
                  </a:schemeClr>
                </a:solidFill>
                <a:latin typeface="Arial" panose="020B0604020202020204" pitchFamily="34" charset="0"/>
                <a:cs typeface="Arial" panose="020B0604020202020204" pitchFamily="34" charset="0"/>
              </a:rPr>
              <a:t>My Resources</a:t>
            </a:r>
            <a:endParaRPr lang="en-US" sz="12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9" name="Rounded Rectangle 18"/>
          <p:cNvSpPr/>
          <p:nvPr/>
        </p:nvSpPr>
        <p:spPr>
          <a:xfrm>
            <a:off x="152400" y="5255792"/>
            <a:ext cx="1881370" cy="321680"/>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152400" y="5668187"/>
            <a:ext cx="1881370" cy="276999"/>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348327" y="3043566"/>
            <a:ext cx="533400" cy="414707"/>
          </a:xfrm>
          <a:prstGeom prst="roundRect">
            <a:avLst/>
          </a:prstGeom>
          <a:solidFill>
            <a:srgbClr val="2C8E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450" y="2058525"/>
            <a:ext cx="838200" cy="276999"/>
          </a:xfrm>
          <a:prstGeom prst="rect">
            <a:avLst/>
          </a:prstGeom>
          <a:noFill/>
        </p:spPr>
        <p:txBody>
          <a:bodyPr wrap="square" rtlCol="0">
            <a:spAutoFit/>
          </a:bodyPr>
          <a:lstStyle/>
          <a:p>
            <a:r>
              <a:rPr lang="en-US" sz="1200" dirty="0" smtClean="0">
                <a:solidFill>
                  <a:schemeClr val="bg1">
                    <a:lumMod val="65000"/>
                  </a:schemeClr>
                </a:solidFill>
              </a:rPr>
              <a:t>Name</a:t>
            </a:r>
            <a:endParaRPr lang="en-US" sz="1200" dirty="0">
              <a:solidFill>
                <a:schemeClr val="bg1">
                  <a:lumMod val="65000"/>
                </a:schemeClr>
              </a:solidFill>
            </a:endParaRPr>
          </a:p>
        </p:txBody>
      </p:sp>
      <p:sp>
        <p:nvSpPr>
          <p:cNvPr id="27" name="TextBox 26"/>
          <p:cNvSpPr txBox="1"/>
          <p:nvPr/>
        </p:nvSpPr>
        <p:spPr>
          <a:xfrm>
            <a:off x="152400" y="2374067"/>
            <a:ext cx="838200" cy="276999"/>
          </a:xfrm>
          <a:prstGeom prst="rect">
            <a:avLst/>
          </a:prstGeom>
          <a:noFill/>
        </p:spPr>
        <p:txBody>
          <a:bodyPr wrap="square" rtlCol="0">
            <a:spAutoFit/>
          </a:bodyPr>
          <a:lstStyle/>
          <a:p>
            <a:r>
              <a:rPr lang="en-US" sz="1200" dirty="0" smtClean="0">
                <a:solidFill>
                  <a:schemeClr val="bg1">
                    <a:lumMod val="65000"/>
                  </a:schemeClr>
                </a:solidFill>
              </a:rPr>
              <a:t>Location</a:t>
            </a:r>
            <a:endParaRPr lang="en-US" sz="1200" dirty="0">
              <a:solidFill>
                <a:schemeClr val="bg1">
                  <a:lumMod val="65000"/>
                </a:schemeClr>
              </a:solidFill>
            </a:endParaRPr>
          </a:p>
        </p:txBody>
      </p:sp>
      <p:sp>
        <p:nvSpPr>
          <p:cNvPr id="28" name="TextBox 27"/>
          <p:cNvSpPr txBox="1"/>
          <p:nvPr/>
        </p:nvSpPr>
        <p:spPr>
          <a:xfrm>
            <a:off x="152400" y="2667000"/>
            <a:ext cx="838200" cy="276999"/>
          </a:xfrm>
          <a:prstGeom prst="rect">
            <a:avLst/>
          </a:prstGeom>
          <a:noFill/>
        </p:spPr>
        <p:txBody>
          <a:bodyPr wrap="square" rtlCol="0">
            <a:spAutoFit/>
          </a:bodyPr>
          <a:lstStyle/>
          <a:p>
            <a:r>
              <a:rPr lang="en-US" sz="1200" dirty="0" smtClean="0">
                <a:solidFill>
                  <a:schemeClr val="bg1">
                    <a:lumMod val="65000"/>
                  </a:schemeClr>
                </a:solidFill>
              </a:rPr>
              <a:t>Key Word</a:t>
            </a:r>
            <a:endParaRPr lang="en-US" sz="1200" dirty="0">
              <a:solidFill>
                <a:schemeClr val="bg1">
                  <a:lumMod val="65000"/>
                </a:schemeClr>
              </a:solidFill>
            </a:endParaRPr>
          </a:p>
        </p:txBody>
      </p:sp>
      <p:sp>
        <p:nvSpPr>
          <p:cNvPr id="15" name="Rounded Rectangle 14"/>
          <p:cNvSpPr/>
          <p:nvPr/>
        </p:nvSpPr>
        <p:spPr>
          <a:xfrm>
            <a:off x="1149706" y="1806114"/>
            <a:ext cx="785726"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338678" y="3046280"/>
            <a:ext cx="585874" cy="460639"/>
          </a:xfrm>
          <a:prstGeom prst="rect">
            <a:avLst/>
          </a:prstGeom>
          <a:noFill/>
        </p:spPr>
        <p:txBody>
          <a:bodyPr wrap="square" lIns="91440" rIns="91440" rtlCol="0">
            <a:spAutoFit/>
          </a:bodyPr>
          <a:lstStyle/>
          <a:p>
            <a:pPr algn="ctr">
              <a:lnSpc>
                <a:spcPts val="1400"/>
              </a:lnSpc>
            </a:pPr>
            <a:r>
              <a:rPr lang="en-US" sz="1600" b="1" dirty="0" smtClean="0">
                <a:solidFill>
                  <a:schemeClr val="bg1"/>
                </a:solidFill>
              </a:rPr>
              <a:t>Go Fish</a:t>
            </a:r>
            <a:endParaRPr lang="en-US" sz="1600" b="1" dirty="0">
              <a:solidFill>
                <a:schemeClr val="bg1"/>
              </a:solidFill>
            </a:endParaRPr>
          </a:p>
        </p:txBody>
      </p:sp>
      <p:sp>
        <p:nvSpPr>
          <p:cNvPr id="47" name="Rounded Rectangle 46"/>
          <p:cNvSpPr/>
          <p:nvPr/>
        </p:nvSpPr>
        <p:spPr>
          <a:xfrm>
            <a:off x="1476744" y="4972030"/>
            <a:ext cx="425164" cy="214770"/>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456563" y="4972030"/>
            <a:ext cx="425164" cy="230832"/>
          </a:xfrm>
          <a:prstGeom prst="rect">
            <a:avLst/>
          </a:prstGeom>
          <a:noFill/>
        </p:spPr>
        <p:txBody>
          <a:bodyPr wrap="square" rtlCol="0">
            <a:spAutoFit/>
          </a:bodyPr>
          <a:lstStyle/>
          <a:p>
            <a:r>
              <a:rPr lang="en-US" sz="900" dirty="0" smtClean="0">
                <a:solidFill>
                  <a:srgbClr val="2C8EBF"/>
                </a:solidFill>
                <a:latin typeface="Arial" panose="020B0604020202020204" pitchFamily="34" charset="0"/>
                <a:cs typeface="Arial" panose="020B0604020202020204" pitchFamily="34" charset="0"/>
              </a:rPr>
              <a:t>Find</a:t>
            </a:r>
            <a:endParaRPr lang="en-US" sz="900" dirty="0">
              <a:solidFill>
                <a:srgbClr val="2C8EBF"/>
              </a:solidFill>
              <a:latin typeface="Arial" panose="020B0604020202020204" pitchFamily="34" charset="0"/>
              <a:cs typeface="Arial" panose="020B0604020202020204" pitchFamily="34" charset="0"/>
            </a:endParaRPr>
          </a:p>
        </p:txBody>
      </p:sp>
      <p:sp>
        <p:nvSpPr>
          <p:cNvPr id="49" name="TextBox 48"/>
          <p:cNvSpPr txBox="1"/>
          <p:nvPr/>
        </p:nvSpPr>
        <p:spPr>
          <a:xfrm>
            <a:off x="440697" y="5301957"/>
            <a:ext cx="1248629" cy="246221"/>
          </a:xfrm>
          <a:prstGeom prst="rect">
            <a:avLst/>
          </a:prstGeom>
          <a:noFill/>
        </p:spPr>
        <p:txBody>
          <a:bodyPr wrap="square" rtlCol="0">
            <a:spAutoFit/>
          </a:bodyPr>
          <a:lstStyle/>
          <a:p>
            <a:r>
              <a:rPr lang="en-US" sz="1000" dirty="0" smtClean="0">
                <a:solidFill>
                  <a:srgbClr val="2C8EBF"/>
                </a:solidFill>
              </a:rPr>
              <a:t>Fishbowl – How To…</a:t>
            </a:r>
            <a:endParaRPr lang="en-US" sz="1000" dirty="0">
              <a:solidFill>
                <a:srgbClr val="2C8EBF"/>
              </a:solidFill>
            </a:endParaRPr>
          </a:p>
        </p:txBody>
      </p:sp>
      <p:pic>
        <p:nvPicPr>
          <p:cNvPr id="1046" name="Picture 22" descr="C:\Users\Karen\Desktop\ScreenHunter_746 Feb. 09 21.10.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7375" y="5293537"/>
            <a:ext cx="295092" cy="209843"/>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420516" y="5698965"/>
            <a:ext cx="1560684" cy="246221"/>
          </a:xfrm>
          <a:prstGeom prst="rect">
            <a:avLst/>
          </a:prstGeom>
          <a:noFill/>
        </p:spPr>
        <p:txBody>
          <a:bodyPr wrap="square" rtlCol="0">
            <a:spAutoFit/>
          </a:bodyPr>
          <a:lstStyle/>
          <a:p>
            <a:r>
              <a:rPr lang="en-US" sz="1000" dirty="0" smtClean="0">
                <a:solidFill>
                  <a:srgbClr val="2C8EBF"/>
                </a:solidFill>
              </a:rPr>
              <a:t>Fishbowl – Fun Quiz…</a:t>
            </a:r>
            <a:endParaRPr lang="en-US" sz="1000" dirty="0">
              <a:solidFill>
                <a:srgbClr val="2C8EBF"/>
              </a:solidFill>
            </a:endParaRPr>
          </a:p>
        </p:txBody>
      </p:sp>
      <p:pic>
        <p:nvPicPr>
          <p:cNvPr id="52" name="Picture 22" descr="C:\Users\Karen\Desktop\ScreenHunter_746 Feb. 09 21.10.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7194" y="5690545"/>
            <a:ext cx="295092" cy="209843"/>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p:cNvCxnSpPr/>
          <p:nvPr/>
        </p:nvCxnSpPr>
        <p:spPr>
          <a:xfrm>
            <a:off x="0" y="152400"/>
            <a:ext cx="9149787" cy="0"/>
          </a:xfrm>
          <a:prstGeom prst="line">
            <a:avLst/>
          </a:prstGeom>
        </p:spPr>
        <p:style>
          <a:lnRef idx="1">
            <a:schemeClr val="accent1"/>
          </a:lnRef>
          <a:fillRef idx="0">
            <a:schemeClr val="accent1"/>
          </a:fillRef>
          <a:effectRef idx="0">
            <a:schemeClr val="accent1"/>
          </a:effectRef>
          <a:fontRef idx="minor">
            <a:schemeClr val="tx1"/>
          </a:fontRef>
        </p:style>
      </p:cxnSp>
      <p:pic>
        <p:nvPicPr>
          <p:cNvPr id="1048" name="Picture 24" descr="C:\Users\Karen\Desktop\ScreenHunter_741 Feb. 09 20.49.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21763" y="1151819"/>
            <a:ext cx="122405" cy="3786894"/>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59"/>
          <p:cNvSpPr/>
          <p:nvPr/>
        </p:nvSpPr>
        <p:spPr>
          <a:xfrm>
            <a:off x="6934200" y="716871"/>
            <a:ext cx="990600" cy="4633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6934201" y="713772"/>
            <a:ext cx="2087562" cy="292388"/>
          </a:xfrm>
          <a:prstGeom prst="rect">
            <a:avLst/>
          </a:prstGeom>
          <a:solidFill>
            <a:schemeClr val="bg1"/>
          </a:solidFill>
        </p:spPr>
        <p:txBody>
          <a:bodyPr wrap="square" rtlCol="0">
            <a:spAutoFit/>
          </a:bodyPr>
          <a:lstStyle/>
          <a:p>
            <a:pPr algn="ctr"/>
            <a:r>
              <a:rPr lang="en-US" sz="1300" b="1" u="sng" dirty="0" smtClean="0">
                <a:solidFill>
                  <a:schemeClr val="tx1">
                    <a:lumMod val="75000"/>
                    <a:lumOff val="25000"/>
                  </a:schemeClr>
                </a:solidFill>
                <a:latin typeface="Arial" panose="020B0604020202020204" pitchFamily="34" charset="0"/>
                <a:cs typeface="Arial" panose="020B0604020202020204" pitchFamily="34" charset="0"/>
              </a:rPr>
              <a:t>Project Chat</a:t>
            </a:r>
            <a:endParaRPr lang="en-US" sz="13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5" name="TextBox 64"/>
          <p:cNvSpPr txBox="1"/>
          <p:nvPr/>
        </p:nvSpPr>
        <p:spPr>
          <a:xfrm>
            <a:off x="1103938" y="1806114"/>
            <a:ext cx="877262" cy="230832"/>
          </a:xfrm>
          <a:prstGeom prst="rect">
            <a:avLst/>
          </a:prstGeom>
          <a:noFill/>
        </p:spPr>
        <p:txBody>
          <a:bodyPr wrap="square" rtlCol="0">
            <a:spAutoFit/>
          </a:bodyPr>
          <a:lstStyle/>
          <a:p>
            <a:pPr algn="ctr"/>
            <a:r>
              <a:rPr lang="en-US" sz="900" dirty="0" smtClean="0">
                <a:solidFill>
                  <a:srgbClr val="2C8EBF"/>
                </a:solidFill>
                <a:latin typeface="Arial" panose="020B0604020202020204" pitchFamily="34" charset="0"/>
                <a:cs typeface="Arial" panose="020B0604020202020204" pitchFamily="34" charset="0"/>
              </a:rPr>
              <a:t>My Favorites</a:t>
            </a:r>
            <a:endParaRPr lang="en-US" sz="900" dirty="0">
              <a:solidFill>
                <a:srgbClr val="2C8EBF"/>
              </a:solidFill>
              <a:latin typeface="Arial" panose="020B0604020202020204" pitchFamily="34" charset="0"/>
              <a:cs typeface="Arial" panose="020B0604020202020204" pitchFamily="34" charset="0"/>
            </a:endParaRPr>
          </a:p>
        </p:txBody>
      </p:sp>
      <p:sp>
        <p:nvSpPr>
          <p:cNvPr id="66" name="TextBox 65"/>
          <p:cNvSpPr txBox="1"/>
          <p:nvPr/>
        </p:nvSpPr>
        <p:spPr>
          <a:xfrm>
            <a:off x="1390648" y="3722914"/>
            <a:ext cx="557027" cy="230832"/>
          </a:xfrm>
          <a:prstGeom prst="rect">
            <a:avLst/>
          </a:prstGeom>
          <a:noFill/>
        </p:spPr>
        <p:txBody>
          <a:bodyPr wrap="square" rtlCol="0">
            <a:spAutoFit/>
          </a:bodyPr>
          <a:lstStyle/>
          <a:p>
            <a:r>
              <a:rPr lang="en-US" sz="900" dirty="0" smtClean="0">
                <a:solidFill>
                  <a:srgbClr val="2C8EBF"/>
                </a:solidFill>
                <a:latin typeface="Arial" panose="020B0604020202020204" pitchFamily="34" charset="0"/>
                <a:cs typeface="Arial" panose="020B0604020202020204" pitchFamily="34" charset="0"/>
              </a:rPr>
              <a:t>Create</a:t>
            </a:r>
            <a:endParaRPr lang="en-US" sz="900" dirty="0">
              <a:solidFill>
                <a:srgbClr val="2C8EBF"/>
              </a:solidFill>
              <a:latin typeface="Arial" panose="020B0604020202020204" pitchFamily="34" charset="0"/>
              <a:cs typeface="Arial" panose="020B0604020202020204" pitchFamily="34" charset="0"/>
            </a:endParaRPr>
          </a:p>
        </p:txBody>
      </p:sp>
      <p:sp>
        <p:nvSpPr>
          <p:cNvPr id="72" name="TextBox 71"/>
          <p:cNvSpPr txBox="1"/>
          <p:nvPr/>
        </p:nvSpPr>
        <p:spPr>
          <a:xfrm>
            <a:off x="6764626" y="242886"/>
            <a:ext cx="891200" cy="246221"/>
          </a:xfrm>
          <a:prstGeom prst="rect">
            <a:avLst/>
          </a:prstGeom>
          <a:solidFill>
            <a:schemeClr val="bg1"/>
          </a:solidFill>
        </p:spPr>
        <p:txBody>
          <a:bodyPr wrap="square" rIns="0" rtlCol="0">
            <a:spAutoFit/>
          </a:bodyPr>
          <a:lstStyle/>
          <a:p>
            <a:r>
              <a:rPr lang="en-US" sz="1000" dirty="0" smtClean="0">
                <a:solidFill>
                  <a:srgbClr val="2C8EBF"/>
                </a:solidFill>
                <a:latin typeface="Arial" panose="020B0604020202020204" pitchFamily="34" charset="0"/>
                <a:cs typeface="Arial" panose="020B0604020202020204" pitchFamily="34" charset="0"/>
              </a:rPr>
              <a:t>Dashboard</a:t>
            </a:r>
          </a:p>
        </p:txBody>
      </p:sp>
      <p:sp>
        <p:nvSpPr>
          <p:cNvPr id="2" name="TextBox 1"/>
          <p:cNvSpPr txBox="1"/>
          <p:nvPr/>
        </p:nvSpPr>
        <p:spPr>
          <a:xfrm>
            <a:off x="6881018" y="960445"/>
            <a:ext cx="967582" cy="230832"/>
          </a:xfrm>
          <a:prstGeom prst="rect">
            <a:avLst/>
          </a:prstGeom>
          <a:noFill/>
        </p:spPr>
        <p:txBody>
          <a:bodyPr wrap="square" rtlCol="0">
            <a:spAutoFit/>
          </a:bodyPr>
          <a:lstStyle/>
          <a:p>
            <a:r>
              <a:rPr lang="en-US" sz="900" dirty="0" smtClean="0">
                <a:latin typeface="Arial" panose="020B0604020202020204" pitchFamily="34" charset="0"/>
                <a:cs typeface="Arial" panose="020B0604020202020204" pitchFamily="34" charset="0"/>
              </a:rPr>
              <a:t>Feb 10, 2016</a:t>
            </a:r>
            <a:endParaRPr lang="en-US" sz="900" dirty="0">
              <a:latin typeface="Arial" panose="020B0604020202020204" pitchFamily="34" charset="0"/>
              <a:cs typeface="Arial" panose="020B0604020202020204" pitchFamily="34" charset="0"/>
            </a:endParaRPr>
          </a:p>
        </p:txBody>
      </p:sp>
      <p:sp>
        <p:nvSpPr>
          <p:cNvPr id="56" name="TextBox 55"/>
          <p:cNvSpPr txBox="1"/>
          <p:nvPr/>
        </p:nvSpPr>
        <p:spPr>
          <a:xfrm>
            <a:off x="7010400" y="1277720"/>
            <a:ext cx="1143000" cy="246221"/>
          </a:xfrm>
          <a:prstGeom prst="rect">
            <a:avLst/>
          </a:prstGeom>
          <a:solidFill>
            <a:schemeClr val="bg1">
              <a:lumMod val="95000"/>
            </a:schemeClr>
          </a:solidFill>
        </p:spPr>
        <p:txBody>
          <a:bodyPr wrap="square" rtlCol="0">
            <a:spAutoFit/>
          </a:bodyPr>
          <a:lstStyle/>
          <a:p>
            <a:r>
              <a:rPr lang="en-US" sz="1000" b="1" dirty="0" smtClean="0">
                <a:latin typeface="Arial" panose="020B0604020202020204" pitchFamily="34" charset="0"/>
                <a:cs typeface="Arial" panose="020B0604020202020204" pitchFamily="34" charset="0"/>
              </a:rPr>
              <a:t>Karen Thomas</a:t>
            </a:r>
            <a:endParaRPr lang="en-US" sz="1000" b="1" dirty="0">
              <a:latin typeface="Arial" panose="020B0604020202020204" pitchFamily="34" charset="0"/>
              <a:cs typeface="Arial" panose="020B0604020202020204" pitchFamily="34" charset="0"/>
            </a:endParaRPr>
          </a:p>
        </p:txBody>
      </p:sp>
      <p:sp>
        <p:nvSpPr>
          <p:cNvPr id="57" name="TextBox 56"/>
          <p:cNvSpPr txBox="1"/>
          <p:nvPr/>
        </p:nvSpPr>
        <p:spPr>
          <a:xfrm>
            <a:off x="7010400" y="2559278"/>
            <a:ext cx="1888546" cy="246221"/>
          </a:xfrm>
          <a:prstGeom prst="rect">
            <a:avLst/>
          </a:prstGeom>
          <a:solidFill>
            <a:schemeClr val="bg1">
              <a:lumMod val="95000"/>
            </a:schemeClr>
          </a:solidFill>
        </p:spPr>
        <p:txBody>
          <a:bodyPr wrap="square" rtlCol="0">
            <a:spAutoFit/>
          </a:bodyPr>
          <a:lstStyle/>
          <a:p>
            <a:r>
              <a:rPr lang="en-US" sz="1000" b="1" dirty="0" smtClean="0">
                <a:latin typeface="Arial" panose="020B0604020202020204" pitchFamily="34" charset="0"/>
                <a:cs typeface="Arial" panose="020B0604020202020204" pitchFamily="34" charset="0"/>
              </a:rPr>
              <a:t>Kimberly Frederickson</a:t>
            </a:r>
            <a:endParaRPr lang="en-US" sz="1000" b="1" dirty="0">
              <a:latin typeface="Arial" panose="020B0604020202020204" pitchFamily="34" charset="0"/>
              <a:cs typeface="Arial" panose="020B0604020202020204" pitchFamily="34" charset="0"/>
            </a:endParaRPr>
          </a:p>
        </p:txBody>
      </p:sp>
      <p:sp>
        <p:nvSpPr>
          <p:cNvPr id="61" name="TextBox 60"/>
          <p:cNvSpPr txBox="1"/>
          <p:nvPr/>
        </p:nvSpPr>
        <p:spPr>
          <a:xfrm>
            <a:off x="7010400" y="3830635"/>
            <a:ext cx="1143000" cy="246221"/>
          </a:xfrm>
          <a:prstGeom prst="rect">
            <a:avLst/>
          </a:prstGeom>
          <a:solidFill>
            <a:schemeClr val="bg1">
              <a:lumMod val="95000"/>
            </a:schemeClr>
          </a:solidFill>
        </p:spPr>
        <p:txBody>
          <a:bodyPr wrap="square" rtlCol="0">
            <a:spAutoFit/>
          </a:bodyPr>
          <a:lstStyle/>
          <a:p>
            <a:r>
              <a:rPr lang="en-US" sz="1000" b="1" dirty="0" smtClean="0">
                <a:latin typeface="Arial" panose="020B0604020202020204" pitchFamily="34" charset="0"/>
                <a:cs typeface="Arial" panose="020B0604020202020204" pitchFamily="34" charset="0"/>
              </a:rPr>
              <a:t>Karen Thomas</a:t>
            </a:r>
            <a:endParaRPr lang="en-US" sz="1000" b="1" dirty="0">
              <a:latin typeface="Arial" panose="020B0604020202020204" pitchFamily="34" charset="0"/>
              <a:cs typeface="Arial" panose="020B0604020202020204" pitchFamily="34" charset="0"/>
            </a:endParaRPr>
          </a:p>
        </p:txBody>
      </p:sp>
      <p:pic>
        <p:nvPicPr>
          <p:cNvPr id="63" name="Picture 2" descr="C:\Users\Karen\Pictures\Business\Agrin Health\Agrin logo\Agrin logo only\web\logo.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2532" y="813318"/>
            <a:ext cx="948247" cy="888982"/>
          </a:xfrm>
          <a:prstGeom prst="ellipse">
            <a:avLst/>
          </a:prstGeom>
          <a:ln w="63500" cap="rnd">
            <a:solidFill>
              <a:srgbClr val="2C8EBF"/>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3371275" y="798541"/>
            <a:ext cx="3175276" cy="369332"/>
          </a:xfrm>
          <a:prstGeom prst="rect">
            <a:avLst/>
          </a:prstGeom>
          <a:noFill/>
        </p:spPr>
        <p:txBody>
          <a:bodyPr wrap="square" rtlCol="0">
            <a:spAutoFit/>
          </a:bodyPr>
          <a:lstStyle/>
          <a:p>
            <a:r>
              <a:rPr lang="en-US" b="1" dirty="0" smtClean="0">
                <a:solidFill>
                  <a:srgbClr val="DF2927"/>
                </a:solidFill>
                <a:latin typeface="Arial" panose="020B0604020202020204" pitchFamily="34" charset="0"/>
                <a:cs typeface="Arial" panose="020B0604020202020204" pitchFamily="34" charset="0"/>
              </a:rPr>
              <a:t>Agrin Health Project</a:t>
            </a:r>
            <a:endParaRPr lang="en-US" b="1" dirty="0">
              <a:solidFill>
                <a:srgbClr val="DF2927"/>
              </a:solidFill>
              <a:latin typeface="Arial" panose="020B0604020202020204" pitchFamily="34" charset="0"/>
              <a:cs typeface="Arial" panose="020B0604020202020204" pitchFamily="34" charset="0"/>
            </a:endParaRPr>
          </a:p>
        </p:txBody>
      </p:sp>
      <p:sp>
        <p:nvSpPr>
          <p:cNvPr id="68" name="TextBox 67"/>
          <p:cNvSpPr txBox="1"/>
          <p:nvPr/>
        </p:nvSpPr>
        <p:spPr>
          <a:xfrm>
            <a:off x="3433948" y="1164128"/>
            <a:ext cx="1854202" cy="261610"/>
          </a:xfrm>
          <a:prstGeom prst="rect">
            <a:avLst/>
          </a:prstGeom>
          <a:noFill/>
        </p:spPr>
        <p:txBody>
          <a:bodyPr wrap="square" rtlCol="0">
            <a:spAutoFit/>
          </a:bodyPr>
          <a:lstStyle/>
          <a:p>
            <a:r>
              <a:rPr lang="en-US" sz="1100" b="1" dirty="0" smtClean="0">
                <a:solidFill>
                  <a:schemeClr val="bg1">
                    <a:lumMod val="65000"/>
                  </a:schemeClr>
                </a:solidFill>
                <a:latin typeface="Arial" panose="020B0604020202020204" pitchFamily="34" charset="0"/>
                <a:cs typeface="Arial" panose="020B0604020202020204" pitchFamily="34" charset="0"/>
              </a:rPr>
              <a:t>Created Feb 2, 2016</a:t>
            </a:r>
            <a:endParaRPr lang="en-US" sz="1100" b="1" dirty="0">
              <a:solidFill>
                <a:schemeClr val="bg1">
                  <a:lumMod val="65000"/>
                </a:schemeClr>
              </a:solidFill>
              <a:latin typeface="Arial" panose="020B0604020202020204" pitchFamily="34" charset="0"/>
              <a:cs typeface="Arial" panose="020B0604020202020204" pitchFamily="34" charset="0"/>
            </a:endParaRPr>
          </a:p>
        </p:txBody>
      </p:sp>
      <p:sp>
        <p:nvSpPr>
          <p:cNvPr id="69" name="TextBox 68"/>
          <p:cNvSpPr txBox="1"/>
          <p:nvPr/>
        </p:nvSpPr>
        <p:spPr>
          <a:xfrm>
            <a:off x="2313883" y="2189401"/>
            <a:ext cx="4440031" cy="430887"/>
          </a:xfrm>
          <a:prstGeom prst="rect">
            <a:avLst/>
          </a:prstGeom>
          <a:solidFill>
            <a:schemeClr val="bg1">
              <a:lumMod val="95000"/>
            </a:schemeClr>
          </a:solidFill>
        </p:spPr>
        <p:txBody>
          <a:bodyPr wrap="square" rtlCol="0">
            <a:spAutoFit/>
          </a:bodyPr>
          <a:lstStyle/>
          <a:p>
            <a:r>
              <a:rPr lang="en-US" sz="1100" dirty="0" smtClean="0">
                <a:latin typeface="Arial" panose="020B0604020202020204" pitchFamily="34" charset="0"/>
                <a:cs typeface="Arial" panose="020B0604020202020204" pitchFamily="34" charset="0"/>
              </a:rPr>
              <a:t>A personal health and wellness platform with individualized services to achieve your health and wellness goals.</a:t>
            </a:r>
            <a:endParaRPr lang="en-US" sz="1100" dirty="0">
              <a:latin typeface="Arial" panose="020B0604020202020204" pitchFamily="34" charset="0"/>
              <a:cs typeface="Arial" panose="020B0604020202020204" pitchFamily="34" charset="0"/>
            </a:endParaRPr>
          </a:p>
        </p:txBody>
      </p:sp>
      <p:sp>
        <p:nvSpPr>
          <p:cNvPr id="73" name="TextBox 72"/>
          <p:cNvSpPr txBox="1"/>
          <p:nvPr/>
        </p:nvSpPr>
        <p:spPr>
          <a:xfrm>
            <a:off x="2352532" y="1967957"/>
            <a:ext cx="967582" cy="276999"/>
          </a:xfrm>
          <a:prstGeom prst="rect">
            <a:avLst/>
          </a:prstGeom>
          <a:noFill/>
        </p:spPr>
        <p:txBody>
          <a:bodyPr wrap="square" rtlCol="0">
            <a:spAutoFit/>
          </a:bodyPr>
          <a:lstStyle/>
          <a:p>
            <a:r>
              <a:rPr lang="en-US" sz="1200" b="1" dirty="0" smtClean="0">
                <a:latin typeface="Arial" panose="020B0604020202020204" pitchFamily="34" charset="0"/>
                <a:cs typeface="Arial" panose="020B0604020202020204" pitchFamily="34" charset="0"/>
              </a:rPr>
              <a:t>Overview:</a:t>
            </a:r>
            <a:endParaRPr lang="en-US" sz="1200" b="1" dirty="0">
              <a:latin typeface="Arial" panose="020B0604020202020204" pitchFamily="34" charset="0"/>
              <a:cs typeface="Arial" panose="020B0604020202020204" pitchFamily="34" charset="0"/>
            </a:endParaRPr>
          </a:p>
        </p:txBody>
      </p:sp>
      <p:sp>
        <p:nvSpPr>
          <p:cNvPr id="74" name="TextBox 73"/>
          <p:cNvSpPr txBox="1"/>
          <p:nvPr/>
        </p:nvSpPr>
        <p:spPr>
          <a:xfrm>
            <a:off x="3433948" y="1400830"/>
            <a:ext cx="3319966" cy="246221"/>
          </a:xfrm>
          <a:prstGeom prst="rect">
            <a:avLst/>
          </a:prstGeom>
          <a:noFill/>
        </p:spPr>
        <p:txBody>
          <a:bodyPr wrap="square" rtlCol="0">
            <a:spAutoFit/>
          </a:bodyPr>
          <a:lstStyle/>
          <a:p>
            <a:r>
              <a:rPr lang="en-US" sz="1000" i="1" dirty="0" smtClean="0">
                <a:solidFill>
                  <a:srgbClr val="2C8EBF"/>
                </a:solidFill>
                <a:latin typeface="Arial" panose="020B0604020202020204" pitchFamily="34" charset="0"/>
                <a:cs typeface="Arial" panose="020B0604020202020204" pitchFamily="34" charset="0"/>
              </a:rPr>
              <a:t>Healthcare, Healthcare IT</a:t>
            </a:r>
            <a:endParaRPr lang="en-US" sz="1000" i="1" dirty="0">
              <a:solidFill>
                <a:srgbClr val="2C8EBF"/>
              </a:solidFill>
              <a:latin typeface="Arial" panose="020B0604020202020204" pitchFamily="34" charset="0"/>
              <a:cs typeface="Arial" panose="020B0604020202020204" pitchFamily="34" charset="0"/>
            </a:endParaRPr>
          </a:p>
        </p:txBody>
      </p:sp>
      <p:sp>
        <p:nvSpPr>
          <p:cNvPr id="75" name="TextBox 74"/>
          <p:cNvSpPr txBox="1"/>
          <p:nvPr/>
        </p:nvSpPr>
        <p:spPr>
          <a:xfrm>
            <a:off x="5575642" y="1154609"/>
            <a:ext cx="1188984" cy="246221"/>
          </a:xfrm>
          <a:prstGeom prst="rect">
            <a:avLst/>
          </a:prstGeom>
          <a:noFill/>
        </p:spPr>
        <p:txBody>
          <a:bodyPr wrap="square" rtlCol="0">
            <a:spAutoFit/>
          </a:bodyPr>
          <a:lstStyle/>
          <a:p>
            <a:pPr algn="r"/>
            <a:r>
              <a:rPr lang="en-US" sz="1000" dirty="0" smtClean="0">
                <a:solidFill>
                  <a:schemeClr val="bg1">
                    <a:lumMod val="65000"/>
                  </a:schemeClr>
                </a:solidFill>
                <a:latin typeface="Arial" panose="020B0604020202020204" pitchFamily="34" charset="0"/>
                <a:cs typeface="Arial" panose="020B0604020202020204" pitchFamily="34" charset="0"/>
              </a:rPr>
              <a:t>Nashville, TN</a:t>
            </a:r>
            <a:endParaRPr lang="en-US" sz="1000" dirty="0">
              <a:solidFill>
                <a:schemeClr val="bg1">
                  <a:lumMod val="65000"/>
                </a:schemeClr>
              </a:solidFill>
              <a:latin typeface="Arial" panose="020B0604020202020204" pitchFamily="34" charset="0"/>
              <a:cs typeface="Arial" panose="020B0604020202020204" pitchFamily="34" charset="0"/>
            </a:endParaRPr>
          </a:p>
        </p:txBody>
      </p:sp>
      <p:sp>
        <p:nvSpPr>
          <p:cNvPr id="76" name="TextBox 75"/>
          <p:cNvSpPr txBox="1"/>
          <p:nvPr/>
        </p:nvSpPr>
        <p:spPr>
          <a:xfrm>
            <a:off x="3433948" y="1644401"/>
            <a:ext cx="1859150" cy="261610"/>
          </a:xfrm>
          <a:prstGeom prst="rect">
            <a:avLst/>
          </a:prstGeom>
          <a:noFill/>
        </p:spPr>
        <p:txBody>
          <a:bodyPr wrap="square" rtlCol="0">
            <a:spAutoFit/>
          </a:bodyPr>
          <a:lstStyle/>
          <a:p>
            <a:r>
              <a:rPr lang="en-US" sz="1100" b="1" u="sng" dirty="0" smtClean="0">
                <a:solidFill>
                  <a:srgbClr val="2C8EBF"/>
                </a:solidFill>
                <a:latin typeface="Arial" panose="020B0604020202020204" pitchFamily="34" charset="0"/>
                <a:cs typeface="Arial" panose="020B0604020202020204" pitchFamily="34" charset="0"/>
              </a:rPr>
              <a:t>www.Agrin Health.com</a:t>
            </a:r>
            <a:endParaRPr lang="en-US" sz="1100" b="1" u="sng" dirty="0">
              <a:solidFill>
                <a:srgbClr val="2C8EBF"/>
              </a:solidFill>
              <a:latin typeface="Arial" panose="020B0604020202020204" pitchFamily="34" charset="0"/>
              <a:cs typeface="Arial" panose="020B0604020202020204" pitchFamily="34" charset="0"/>
            </a:endParaRPr>
          </a:p>
        </p:txBody>
      </p:sp>
      <p:sp>
        <p:nvSpPr>
          <p:cNvPr id="77" name="TextBox 76"/>
          <p:cNvSpPr txBox="1"/>
          <p:nvPr/>
        </p:nvSpPr>
        <p:spPr>
          <a:xfrm>
            <a:off x="2362200" y="2657459"/>
            <a:ext cx="1295400" cy="276999"/>
          </a:xfrm>
          <a:prstGeom prst="rect">
            <a:avLst/>
          </a:prstGeom>
          <a:noFill/>
        </p:spPr>
        <p:txBody>
          <a:bodyPr wrap="square" rtlCol="0">
            <a:spAutoFit/>
          </a:bodyPr>
          <a:lstStyle/>
          <a:p>
            <a:r>
              <a:rPr lang="en-US" sz="1200" b="1" dirty="0" smtClean="0">
                <a:latin typeface="Arial" panose="020B0604020202020204" pitchFamily="34" charset="0"/>
                <a:cs typeface="Arial" panose="020B0604020202020204" pitchFamily="34" charset="0"/>
              </a:rPr>
              <a:t>Description:</a:t>
            </a:r>
            <a:endParaRPr lang="en-US" sz="1200" b="1" dirty="0">
              <a:latin typeface="Arial" panose="020B0604020202020204" pitchFamily="34" charset="0"/>
              <a:cs typeface="Arial" panose="020B0604020202020204" pitchFamily="34" charset="0"/>
            </a:endParaRPr>
          </a:p>
        </p:txBody>
      </p:sp>
      <p:sp>
        <p:nvSpPr>
          <p:cNvPr id="78" name="TextBox 77"/>
          <p:cNvSpPr txBox="1"/>
          <p:nvPr/>
        </p:nvSpPr>
        <p:spPr>
          <a:xfrm>
            <a:off x="2313883" y="2915000"/>
            <a:ext cx="4440032" cy="1446550"/>
          </a:xfrm>
          <a:prstGeom prst="rect">
            <a:avLst/>
          </a:prstGeom>
          <a:solidFill>
            <a:schemeClr val="bg1">
              <a:lumMod val="95000"/>
            </a:schemeClr>
          </a:solidFill>
        </p:spPr>
        <p:txBody>
          <a:bodyPr wrap="square" rtlCol="0">
            <a:spAutoFit/>
          </a:bodyPr>
          <a:lstStyle/>
          <a:p>
            <a:r>
              <a:rPr lang="en-US" sz="1100" dirty="0" smtClean="0">
                <a:latin typeface="Arial" panose="020B0604020202020204" pitchFamily="34" charset="0"/>
                <a:cs typeface="Arial" panose="020B0604020202020204" pitchFamily="34" charset="0"/>
              </a:rPr>
              <a:t>The traditional fragmented and impersonal approaches to patient engagement have failed to improve healthcare outcomes and reduce cost.  Healthcare must find an effective way to engage consumers and get them to </a:t>
            </a:r>
            <a:r>
              <a:rPr lang="en-US" sz="1100" b="1" dirty="0" smtClean="0">
                <a:latin typeface="Arial" panose="020B0604020202020204" pitchFamily="34" charset="0"/>
                <a:cs typeface="Arial" panose="020B0604020202020204" pitchFamily="34" charset="0"/>
              </a:rPr>
              <a:t>develop and sustain healthier behaviors</a:t>
            </a:r>
            <a:r>
              <a:rPr lang="en-US" sz="1100" dirty="0" smtClean="0">
                <a:latin typeface="Arial" panose="020B0604020202020204" pitchFamily="34" charset="0"/>
                <a:cs typeface="Arial" panose="020B0604020202020204" pitchFamily="34" charset="0"/>
              </a:rPr>
              <a:t>.</a:t>
            </a:r>
          </a:p>
          <a:p>
            <a:endParaRPr lang="en-US" sz="1100" dirty="0" smtClean="0">
              <a:latin typeface="Arial" panose="020B0604020202020204" pitchFamily="34" charset="0"/>
              <a:cs typeface="Arial" panose="020B0604020202020204" pitchFamily="34" charset="0"/>
            </a:endParaRPr>
          </a:p>
          <a:p>
            <a:pPr algn="ctr"/>
            <a:r>
              <a:rPr lang="en-US" sz="1100" dirty="0" smtClean="0">
                <a:latin typeface="Arial" panose="020B0604020202020204" pitchFamily="34" charset="0"/>
                <a:cs typeface="Arial" panose="020B0604020202020204" pitchFamily="34" charset="0"/>
              </a:rPr>
              <a:t>Healthcare Providers and Consumers want the same thing… </a:t>
            </a:r>
          </a:p>
          <a:p>
            <a:pPr algn="ctr"/>
            <a:r>
              <a:rPr lang="en-US" sz="1100" b="1" dirty="0" smtClean="0">
                <a:solidFill>
                  <a:srgbClr val="C00000"/>
                </a:solidFill>
                <a:latin typeface="Arial" panose="020B0604020202020204" pitchFamily="34" charset="0"/>
                <a:cs typeface="Arial" panose="020B0604020202020204" pitchFamily="34" charset="0"/>
              </a:rPr>
              <a:t>a simple, effective solution that engages individuals </a:t>
            </a:r>
          </a:p>
          <a:p>
            <a:pPr algn="ctr"/>
            <a:r>
              <a:rPr lang="en-US" sz="1100" dirty="0" smtClean="0">
                <a:latin typeface="Arial" panose="020B0604020202020204" pitchFamily="34" charset="0"/>
                <a:cs typeface="Arial" panose="020B0604020202020204" pitchFamily="34" charset="0"/>
              </a:rPr>
              <a:t>in their healthcare.</a:t>
            </a:r>
          </a:p>
        </p:txBody>
      </p:sp>
      <p:sp>
        <p:nvSpPr>
          <p:cNvPr id="79" name="TextBox 78"/>
          <p:cNvSpPr txBox="1"/>
          <p:nvPr/>
        </p:nvSpPr>
        <p:spPr>
          <a:xfrm>
            <a:off x="2314698" y="4384787"/>
            <a:ext cx="1295400" cy="276999"/>
          </a:xfrm>
          <a:prstGeom prst="rect">
            <a:avLst/>
          </a:prstGeom>
          <a:noFill/>
        </p:spPr>
        <p:txBody>
          <a:bodyPr wrap="square" rtlCol="0">
            <a:spAutoFit/>
          </a:bodyPr>
          <a:lstStyle/>
          <a:p>
            <a:r>
              <a:rPr lang="en-US" sz="1200" b="1" u="sng" dirty="0" smtClean="0">
                <a:latin typeface="Arial" panose="020B0604020202020204" pitchFamily="34" charset="0"/>
                <a:cs typeface="Arial" panose="020B0604020202020204" pitchFamily="34" charset="0"/>
              </a:rPr>
              <a:t>Members</a:t>
            </a:r>
            <a:r>
              <a:rPr lang="en-US" sz="1200" b="1" dirty="0" smtClean="0">
                <a:latin typeface="Arial" panose="020B0604020202020204" pitchFamily="34" charset="0"/>
                <a:cs typeface="Arial" panose="020B0604020202020204" pitchFamily="34" charset="0"/>
              </a:rPr>
              <a:t> (2):</a:t>
            </a:r>
            <a:endParaRPr lang="en-US" sz="1200" b="1" dirty="0">
              <a:latin typeface="Arial" panose="020B0604020202020204" pitchFamily="34" charset="0"/>
              <a:cs typeface="Arial" panose="020B0604020202020204" pitchFamily="34" charset="0"/>
            </a:endParaRPr>
          </a:p>
        </p:txBody>
      </p:sp>
      <p:sp>
        <p:nvSpPr>
          <p:cNvPr id="80" name="TextBox 79"/>
          <p:cNvSpPr txBox="1"/>
          <p:nvPr/>
        </p:nvSpPr>
        <p:spPr>
          <a:xfrm>
            <a:off x="8534120" y="1277720"/>
            <a:ext cx="457758" cy="230832"/>
          </a:xfrm>
          <a:prstGeom prst="rect">
            <a:avLst/>
          </a:prstGeom>
          <a:solidFill>
            <a:schemeClr val="bg1">
              <a:lumMod val="95000"/>
            </a:schemeClr>
          </a:solidFill>
        </p:spPr>
        <p:txBody>
          <a:bodyPr wrap="square" rIns="0" rtlCol="0">
            <a:spAutoFit/>
          </a:bodyPr>
          <a:lstStyle/>
          <a:p>
            <a:r>
              <a:rPr lang="en-US" sz="900" u="sng" dirty="0" smtClean="0">
                <a:solidFill>
                  <a:srgbClr val="2C8EBF"/>
                </a:solidFill>
                <a:latin typeface="Arial" panose="020B0604020202020204" pitchFamily="34" charset="0"/>
                <a:cs typeface="Arial" panose="020B0604020202020204" pitchFamily="34" charset="0"/>
              </a:rPr>
              <a:t>Share</a:t>
            </a:r>
            <a:endParaRPr lang="en-US" sz="900" u="sng" dirty="0">
              <a:solidFill>
                <a:srgbClr val="2C8EBF"/>
              </a:solidFill>
              <a:latin typeface="Arial" panose="020B0604020202020204" pitchFamily="34" charset="0"/>
              <a:cs typeface="Arial" panose="020B0604020202020204" pitchFamily="34" charset="0"/>
            </a:endParaRPr>
          </a:p>
        </p:txBody>
      </p:sp>
      <p:sp>
        <p:nvSpPr>
          <p:cNvPr id="81" name="TextBox 80"/>
          <p:cNvSpPr txBox="1"/>
          <p:nvPr/>
        </p:nvSpPr>
        <p:spPr>
          <a:xfrm>
            <a:off x="8564005" y="2565324"/>
            <a:ext cx="457758" cy="230832"/>
          </a:xfrm>
          <a:prstGeom prst="rect">
            <a:avLst/>
          </a:prstGeom>
          <a:solidFill>
            <a:schemeClr val="bg1">
              <a:lumMod val="95000"/>
            </a:schemeClr>
          </a:solidFill>
        </p:spPr>
        <p:txBody>
          <a:bodyPr wrap="square" rIns="0" rtlCol="0">
            <a:spAutoFit/>
          </a:bodyPr>
          <a:lstStyle/>
          <a:p>
            <a:r>
              <a:rPr lang="en-US" sz="900" u="sng" dirty="0" smtClean="0">
                <a:solidFill>
                  <a:srgbClr val="2C8EBF"/>
                </a:solidFill>
                <a:latin typeface="Arial" panose="020B0604020202020204" pitchFamily="34" charset="0"/>
                <a:cs typeface="Arial" panose="020B0604020202020204" pitchFamily="34" charset="0"/>
              </a:rPr>
              <a:t>Share</a:t>
            </a:r>
            <a:endParaRPr lang="en-US" sz="900" u="sng" dirty="0">
              <a:solidFill>
                <a:srgbClr val="2C8EBF"/>
              </a:solidFill>
              <a:latin typeface="Arial" panose="020B0604020202020204" pitchFamily="34" charset="0"/>
              <a:cs typeface="Arial" panose="020B0604020202020204" pitchFamily="34" charset="0"/>
            </a:endParaRPr>
          </a:p>
        </p:txBody>
      </p:sp>
      <p:sp>
        <p:nvSpPr>
          <p:cNvPr id="82" name="TextBox 81"/>
          <p:cNvSpPr txBox="1"/>
          <p:nvPr/>
        </p:nvSpPr>
        <p:spPr>
          <a:xfrm>
            <a:off x="8564005" y="3842760"/>
            <a:ext cx="457758" cy="230832"/>
          </a:xfrm>
          <a:prstGeom prst="rect">
            <a:avLst/>
          </a:prstGeom>
          <a:solidFill>
            <a:schemeClr val="bg1">
              <a:lumMod val="95000"/>
            </a:schemeClr>
          </a:solidFill>
        </p:spPr>
        <p:txBody>
          <a:bodyPr wrap="square" rIns="0" rtlCol="0">
            <a:spAutoFit/>
          </a:bodyPr>
          <a:lstStyle/>
          <a:p>
            <a:r>
              <a:rPr lang="en-US" sz="900" u="sng" dirty="0" smtClean="0">
                <a:solidFill>
                  <a:srgbClr val="2C8EBF"/>
                </a:solidFill>
                <a:latin typeface="Arial" panose="020B0604020202020204" pitchFamily="34" charset="0"/>
                <a:cs typeface="Arial" panose="020B0604020202020204" pitchFamily="34" charset="0"/>
              </a:rPr>
              <a:t>Share</a:t>
            </a:r>
            <a:endParaRPr lang="en-US" sz="900" u="sng" dirty="0">
              <a:solidFill>
                <a:srgbClr val="2C8EBF"/>
              </a:solidFill>
              <a:latin typeface="Arial" panose="020B0604020202020204" pitchFamily="34" charset="0"/>
              <a:cs typeface="Arial" panose="020B0604020202020204" pitchFamily="34" charset="0"/>
            </a:endParaRPr>
          </a:p>
        </p:txBody>
      </p:sp>
      <p:sp>
        <p:nvSpPr>
          <p:cNvPr id="83" name="TextBox 82"/>
          <p:cNvSpPr txBox="1"/>
          <p:nvPr/>
        </p:nvSpPr>
        <p:spPr>
          <a:xfrm>
            <a:off x="6243288" y="786435"/>
            <a:ext cx="468668" cy="246221"/>
          </a:xfrm>
          <a:prstGeom prst="rect">
            <a:avLst/>
          </a:prstGeom>
          <a:noFill/>
        </p:spPr>
        <p:txBody>
          <a:bodyPr wrap="square" lIns="0" rIns="0" rtlCol="0">
            <a:spAutoFit/>
          </a:bodyPr>
          <a:lstStyle/>
          <a:p>
            <a:pPr algn="r"/>
            <a:r>
              <a:rPr lang="en-US" sz="1000" dirty="0" smtClean="0">
                <a:solidFill>
                  <a:srgbClr val="C00000"/>
                </a:solidFill>
                <a:latin typeface="Arial" panose="020B0604020202020204" pitchFamily="34" charset="0"/>
                <a:cs typeface="Arial" panose="020B0604020202020204" pitchFamily="34" charset="0"/>
              </a:rPr>
              <a:t>edit</a:t>
            </a:r>
            <a:endParaRPr lang="en-US" sz="1000" dirty="0">
              <a:solidFill>
                <a:srgbClr val="C00000"/>
              </a:solidFill>
              <a:latin typeface="Arial" panose="020B0604020202020204" pitchFamily="34" charset="0"/>
              <a:cs typeface="Arial" panose="020B0604020202020204" pitchFamily="34" charset="0"/>
            </a:endParaRPr>
          </a:p>
        </p:txBody>
      </p:sp>
      <p:sp>
        <p:nvSpPr>
          <p:cNvPr id="84" name="TextBox 83"/>
          <p:cNvSpPr txBox="1"/>
          <p:nvPr/>
        </p:nvSpPr>
        <p:spPr>
          <a:xfrm>
            <a:off x="6019800" y="4458554"/>
            <a:ext cx="560828" cy="246221"/>
          </a:xfrm>
          <a:prstGeom prst="rect">
            <a:avLst/>
          </a:prstGeom>
          <a:noFill/>
          <a:ln>
            <a:solidFill>
              <a:srgbClr val="2C8EBF"/>
            </a:solidFill>
          </a:ln>
        </p:spPr>
        <p:txBody>
          <a:bodyPr wrap="square" rtlCol="0">
            <a:spAutoFit/>
          </a:bodyPr>
          <a:lstStyle/>
          <a:p>
            <a:pPr algn="ctr"/>
            <a:r>
              <a:rPr lang="en-US" sz="1000" dirty="0" smtClean="0">
                <a:solidFill>
                  <a:srgbClr val="2C8EBF"/>
                </a:solidFill>
                <a:latin typeface="Arial" panose="020B0604020202020204" pitchFamily="34" charset="0"/>
                <a:cs typeface="Arial" panose="020B0604020202020204" pitchFamily="34" charset="0"/>
              </a:rPr>
              <a:t>Invite</a:t>
            </a:r>
            <a:endParaRPr lang="en-US" sz="1000" dirty="0">
              <a:solidFill>
                <a:srgbClr val="2C8EBF"/>
              </a:solidFill>
              <a:latin typeface="Arial" panose="020B0604020202020204" pitchFamily="34" charset="0"/>
              <a:cs typeface="Arial" panose="020B0604020202020204" pitchFamily="34" charset="0"/>
            </a:endParaRPr>
          </a:p>
        </p:txBody>
      </p:sp>
      <p:pic>
        <p:nvPicPr>
          <p:cNvPr id="85" name="Picture 3"/>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b="23451"/>
          <a:stretch/>
        </p:blipFill>
        <p:spPr bwMode="auto">
          <a:xfrm>
            <a:off x="2458241" y="4701405"/>
            <a:ext cx="626039" cy="697053"/>
          </a:xfrm>
          <a:prstGeom prst="ellipse">
            <a:avLst/>
          </a:prstGeom>
          <a:ln w="63500" cap="rnd">
            <a:solidFill>
              <a:srgbClr val="2C8EBF"/>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pic>
        <p:nvPicPr>
          <p:cNvPr id="86" name="Picture 3"/>
          <p:cNvPicPr>
            <a:picLocks noChangeAspect="1" noChangeArrowheads="1"/>
          </p:cNvPicPr>
          <p:nvPr/>
        </p:nvPicPr>
        <p:blipFill rotWithShape="1">
          <a:blip r:embed="rId12">
            <a:extLst>
              <a:ext uri="{28A0092B-C50C-407E-A947-70E740481C1C}">
                <a14:useLocalDpi xmlns:a14="http://schemas.microsoft.com/office/drawing/2010/main" val="0"/>
              </a:ext>
            </a:extLst>
          </a:blip>
          <a:srcRect l="26834" t="6090" r="35685" b="51169"/>
          <a:stretch/>
        </p:blipFill>
        <p:spPr bwMode="auto">
          <a:xfrm>
            <a:off x="3320114" y="4755904"/>
            <a:ext cx="699775" cy="688688"/>
          </a:xfrm>
          <a:prstGeom prst="ellipse">
            <a:avLst/>
          </a:prstGeom>
          <a:ln w="63500" cap="rnd">
            <a:solidFill>
              <a:srgbClr val="2C8EBF"/>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sp>
        <p:nvSpPr>
          <p:cNvPr id="87" name="TextBox 86"/>
          <p:cNvSpPr txBox="1"/>
          <p:nvPr/>
        </p:nvSpPr>
        <p:spPr>
          <a:xfrm>
            <a:off x="2408654" y="5453416"/>
            <a:ext cx="725211" cy="400110"/>
          </a:xfrm>
          <a:prstGeom prst="rect">
            <a:avLst/>
          </a:prstGeom>
          <a:noFill/>
        </p:spPr>
        <p:txBody>
          <a:bodyPr wrap="square" rtlCol="0">
            <a:spAutoFit/>
          </a:bodyPr>
          <a:lstStyle/>
          <a:p>
            <a:pPr algn="ctr"/>
            <a:r>
              <a:rPr lang="en-US" sz="1000" b="1" dirty="0" smtClean="0">
                <a:solidFill>
                  <a:srgbClr val="2C8EBF"/>
                </a:solidFill>
                <a:latin typeface="Arial" panose="020B0604020202020204" pitchFamily="34" charset="0"/>
                <a:cs typeface="Arial" panose="020B0604020202020204" pitchFamily="34" charset="0"/>
              </a:rPr>
              <a:t>Karen Thomas</a:t>
            </a:r>
            <a:endParaRPr lang="en-US" sz="1000" b="1" dirty="0">
              <a:solidFill>
                <a:srgbClr val="2C8EBF"/>
              </a:solidFill>
              <a:latin typeface="Arial" panose="020B0604020202020204" pitchFamily="34" charset="0"/>
              <a:cs typeface="Arial" panose="020B0604020202020204" pitchFamily="34" charset="0"/>
            </a:endParaRPr>
          </a:p>
        </p:txBody>
      </p:sp>
      <p:sp>
        <p:nvSpPr>
          <p:cNvPr id="88" name="TextBox 87"/>
          <p:cNvSpPr txBox="1"/>
          <p:nvPr/>
        </p:nvSpPr>
        <p:spPr>
          <a:xfrm>
            <a:off x="3133865" y="5458942"/>
            <a:ext cx="1105154" cy="400110"/>
          </a:xfrm>
          <a:prstGeom prst="rect">
            <a:avLst/>
          </a:prstGeom>
          <a:noFill/>
        </p:spPr>
        <p:txBody>
          <a:bodyPr wrap="square" rtlCol="0">
            <a:spAutoFit/>
          </a:bodyPr>
          <a:lstStyle/>
          <a:p>
            <a:pPr algn="ctr"/>
            <a:r>
              <a:rPr lang="en-US" sz="1000" b="1" dirty="0" smtClean="0">
                <a:solidFill>
                  <a:srgbClr val="2C8EBF"/>
                </a:solidFill>
                <a:latin typeface="Arial" panose="020B0604020202020204" pitchFamily="34" charset="0"/>
                <a:cs typeface="Arial" panose="020B0604020202020204" pitchFamily="34" charset="0"/>
              </a:rPr>
              <a:t>Kimberly Frederickson</a:t>
            </a:r>
            <a:endParaRPr lang="en-US" sz="1000" b="1" dirty="0">
              <a:solidFill>
                <a:srgbClr val="2C8EBF"/>
              </a:solidFill>
              <a:latin typeface="Arial" panose="020B0604020202020204" pitchFamily="34" charset="0"/>
              <a:cs typeface="Arial" panose="020B0604020202020204" pitchFamily="34" charset="0"/>
            </a:endParaRPr>
          </a:p>
        </p:txBody>
      </p:sp>
      <p:sp>
        <p:nvSpPr>
          <p:cNvPr id="89" name="TextBox 88"/>
          <p:cNvSpPr txBox="1"/>
          <p:nvPr/>
        </p:nvSpPr>
        <p:spPr>
          <a:xfrm>
            <a:off x="2504640" y="5830061"/>
            <a:ext cx="457758" cy="138499"/>
          </a:xfrm>
          <a:prstGeom prst="rect">
            <a:avLst/>
          </a:prstGeom>
          <a:solidFill>
            <a:schemeClr val="bg1"/>
          </a:solidFill>
        </p:spPr>
        <p:txBody>
          <a:bodyPr wrap="square" tIns="0" rIns="0" bIns="0" rtlCol="0">
            <a:spAutoFit/>
          </a:bodyPr>
          <a:lstStyle/>
          <a:p>
            <a:pPr algn="ctr"/>
            <a:r>
              <a:rPr lang="en-US" sz="900" dirty="0" smtClean="0">
                <a:solidFill>
                  <a:srgbClr val="2C8EBF"/>
                </a:solidFill>
                <a:latin typeface="Arial" panose="020B0604020202020204" pitchFamily="34" charset="0"/>
                <a:cs typeface="Arial" panose="020B0604020202020204" pitchFamily="34" charset="0"/>
              </a:rPr>
              <a:t>Owner</a:t>
            </a:r>
            <a:endParaRPr lang="en-US" sz="900" u="sng" dirty="0">
              <a:solidFill>
                <a:srgbClr val="2C8EBF"/>
              </a:solidFill>
              <a:latin typeface="Arial" panose="020B0604020202020204" pitchFamily="34" charset="0"/>
              <a:cs typeface="Arial" panose="020B0604020202020204" pitchFamily="34" charset="0"/>
            </a:endParaRPr>
          </a:p>
        </p:txBody>
      </p:sp>
      <p:sp>
        <p:nvSpPr>
          <p:cNvPr id="90" name="TextBox 89"/>
          <p:cNvSpPr txBox="1"/>
          <p:nvPr/>
        </p:nvSpPr>
        <p:spPr>
          <a:xfrm>
            <a:off x="3390620" y="5808023"/>
            <a:ext cx="533959" cy="138499"/>
          </a:xfrm>
          <a:prstGeom prst="rect">
            <a:avLst/>
          </a:prstGeom>
          <a:solidFill>
            <a:schemeClr val="bg1"/>
          </a:solidFill>
        </p:spPr>
        <p:txBody>
          <a:bodyPr wrap="square" tIns="0" rIns="0" bIns="0" rtlCol="0">
            <a:spAutoFit/>
          </a:bodyPr>
          <a:lstStyle/>
          <a:p>
            <a:pPr algn="ctr"/>
            <a:r>
              <a:rPr lang="en-US" sz="900" dirty="0" smtClean="0">
                <a:solidFill>
                  <a:srgbClr val="2C8EBF"/>
                </a:solidFill>
                <a:latin typeface="Arial" panose="020B0604020202020204" pitchFamily="34" charset="0"/>
                <a:cs typeface="Arial" panose="020B0604020202020204" pitchFamily="34" charset="0"/>
              </a:rPr>
              <a:t>Member</a:t>
            </a:r>
            <a:endParaRPr lang="en-US" sz="900" dirty="0">
              <a:solidFill>
                <a:srgbClr val="2C8EBF"/>
              </a:solidFill>
              <a:latin typeface="Arial" panose="020B0604020202020204" pitchFamily="34" charset="0"/>
              <a:cs typeface="Arial" panose="020B0604020202020204" pitchFamily="34" charset="0"/>
            </a:endParaRPr>
          </a:p>
        </p:txBody>
      </p:sp>
      <p:pic>
        <p:nvPicPr>
          <p:cNvPr id="16386"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962401" y="4604903"/>
            <a:ext cx="152400" cy="15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1" name="TextBox 90"/>
          <p:cNvSpPr txBox="1"/>
          <p:nvPr/>
        </p:nvSpPr>
        <p:spPr>
          <a:xfrm>
            <a:off x="2362200" y="1755213"/>
            <a:ext cx="967582" cy="230832"/>
          </a:xfrm>
          <a:prstGeom prst="rect">
            <a:avLst/>
          </a:prstGeom>
          <a:noFill/>
        </p:spPr>
        <p:txBody>
          <a:bodyPr wrap="square" rtlCol="0">
            <a:spAutoFit/>
          </a:bodyPr>
          <a:lstStyle/>
          <a:p>
            <a:pPr algn="ctr"/>
            <a:r>
              <a:rPr lang="en-US" sz="900" dirty="0" smtClean="0">
                <a:solidFill>
                  <a:srgbClr val="2C8EBF"/>
                </a:solidFill>
                <a:latin typeface="Arial" panose="020B0604020202020204" pitchFamily="34" charset="0"/>
                <a:cs typeface="Arial" panose="020B0604020202020204" pitchFamily="34" charset="0"/>
              </a:rPr>
              <a:t># Followers</a:t>
            </a:r>
            <a:endParaRPr lang="en-US" sz="900" dirty="0">
              <a:solidFill>
                <a:srgbClr val="2C8EBF"/>
              </a:solidFill>
              <a:latin typeface="Arial" panose="020B0604020202020204" pitchFamily="34" charset="0"/>
              <a:cs typeface="Arial" panose="020B0604020202020204" pitchFamily="34" charset="0"/>
            </a:endParaRPr>
          </a:p>
        </p:txBody>
      </p:sp>
      <p:pic>
        <p:nvPicPr>
          <p:cNvPr id="16387" name="Picture 3" descr="C:\Users\Karen\Desktop\ScreenHunter_747 Feb. 09 21.15.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37827" y="4438089"/>
            <a:ext cx="1543050" cy="263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510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Karen\Desktop\ScreenHunter_725 Feb. 09 20.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
            <a:ext cx="9144000" cy="586740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a:off x="1" y="644324"/>
            <a:ext cx="2133600" cy="5381522"/>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3" name="Picture 19" descr="C:\Users\Karen\Desktop\ScreenHunter_744 Feb. 09 20.5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705957"/>
            <a:ext cx="21336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Users\Karen\Desktop\ScreenHunter_745 Feb. 09 20.5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600343"/>
            <a:ext cx="2133601" cy="12668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019800"/>
            <a:ext cx="9144000" cy="304800"/>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574876"/>
            <a:ext cx="9149787" cy="138896"/>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09999" y="6019800"/>
            <a:ext cx="1447801" cy="246221"/>
          </a:xfrm>
          <a:prstGeom prst="rect">
            <a:avLst/>
          </a:prstGeom>
          <a:noFill/>
        </p:spPr>
        <p:txBody>
          <a:bodyPr wrap="square" rtlCol="0">
            <a:spAutoFit/>
          </a:bodyPr>
          <a:lstStyle/>
          <a:p>
            <a:r>
              <a:rPr lang="en-US" sz="1000" dirty="0" smtClean="0">
                <a:solidFill>
                  <a:schemeClr val="bg1"/>
                </a:solidFill>
              </a:rPr>
              <a:t>© 2016 Fishbowl, LLC</a:t>
            </a:r>
            <a:endParaRPr lang="en-US" sz="1000" dirty="0">
              <a:solidFill>
                <a:schemeClr val="bg1"/>
              </a:solidFill>
            </a:endParaRPr>
          </a:p>
        </p:txBody>
      </p:sp>
      <p:sp>
        <p:nvSpPr>
          <p:cNvPr id="10" name="TextBox 9"/>
          <p:cNvSpPr txBox="1"/>
          <p:nvPr/>
        </p:nvSpPr>
        <p:spPr>
          <a:xfrm>
            <a:off x="76200" y="6025846"/>
            <a:ext cx="1981200" cy="246221"/>
          </a:xfrm>
          <a:prstGeom prst="rect">
            <a:avLst/>
          </a:prstGeom>
          <a:noFill/>
        </p:spPr>
        <p:txBody>
          <a:bodyPr wrap="square" rtlCol="0">
            <a:spAutoFit/>
          </a:bodyPr>
          <a:lstStyle/>
          <a:p>
            <a:r>
              <a:rPr lang="en-US" sz="1000" dirty="0" smtClean="0">
                <a:solidFill>
                  <a:schemeClr val="bg1"/>
                </a:solidFill>
              </a:rPr>
              <a:t>Terms of Use	     Privacy Policy</a:t>
            </a:r>
            <a:endParaRPr lang="en-US" sz="1000" dirty="0">
              <a:solidFill>
                <a:schemeClr val="bg1"/>
              </a:solidFill>
            </a:endParaRPr>
          </a:p>
        </p:txBody>
      </p:sp>
      <p:sp>
        <p:nvSpPr>
          <p:cNvPr id="11" name="TextBox 10"/>
          <p:cNvSpPr txBox="1"/>
          <p:nvPr/>
        </p:nvSpPr>
        <p:spPr>
          <a:xfrm>
            <a:off x="6324600" y="6019799"/>
            <a:ext cx="3048001" cy="246221"/>
          </a:xfrm>
          <a:prstGeom prst="rect">
            <a:avLst/>
          </a:prstGeom>
          <a:noFill/>
        </p:spPr>
        <p:txBody>
          <a:bodyPr wrap="square" rtlCol="0">
            <a:spAutoFit/>
          </a:bodyPr>
          <a:lstStyle/>
          <a:p>
            <a:pPr lvl="1" algn="r"/>
            <a:r>
              <a:rPr lang="en-US" sz="1000" dirty="0" smtClean="0">
                <a:solidFill>
                  <a:schemeClr val="bg1"/>
                </a:solidFill>
              </a:rPr>
              <a:t>Contact Us                       Feedback</a:t>
            </a:r>
            <a:r>
              <a:rPr lang="en-US" sz="1000" dirty="0">
                <a:solidFill>
                  <a:schemeClr val="bg1"/>
                </a:solidFill>
              </a:rPr>
              <a:t> 	</a:t>
            </a:r>
          </a:p>
        </p:txBody>
      </p:sp>
      <p:sp>
        <p:nvSpPr>
          <p:cNvPr id="36" name="Rounded Rectangle 35"/>
          <p:cNvSpPr/>
          <p:nvPr/>
        </p:nvSpPr>
        <p:spPr>
          <a:xfrm>
            <a:off x="1390648" y="3722914"/>
            <a:ext cx="511259"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390648" y="3722914"/>
            <a:ext cx="557027" cy="230832"/>
          </a:xfrm>
          <a:prstGeom prst="rect">
            <a:avLst/>
          </a:prstGeom>
          <a:noFill/>
        </p:spPr>
        <p:txBody>
          <a:bodyPr wrap="square" rtlCol="0">
            <a:spAutoFit/>
          </a:bodyPr>
          <a:lstStyle/>
          <a:p>
            <a:r>
              <a:rPr lang="en-US" sz="900" dirty="0" smtClean="0">
                <a:solidFill>
                  <a:srgbClr val="2C8EBF"/>
                </a:solidFill>
                <a:latin typeface="Arial" panose="020B0604020202020204" pitchFamily="34" charset="0"/>
                <a:cs typeface="Arial" panose="020B0604020202020204" pitchFamily="34" charset="0"/>
              </a:rPr>
              <a:t>Create</a:t>
            </a:r>
            <a:endParaRPr lang="en-US" sz="900" dirty="0">
              <a:solidFill>
                <a:srgbClr val="2C8EBF"/>
              </a:solidFill>
              <a:latin typeface="Arial" panose="020B0604020202020204" pitchFamily="34" charset="0"/>
              <a:cs typeface="Arial" panose="020B0604020202020204" pitchFamily="34" charset="0"/>
            </a:endParaRPr>
          </a:p>
        </p:txBody>
      </p:sp>
      <p:pic>
        <p:nvPicPr>
          <p:cNvPr id="1042" name="Picture 18" descr="C:\Users\Karen\Desktop\ScreenHunter_743 Feb. 09 20.5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697" y="597681"/>
            <a:ext cx="949951" cy="1108276"/>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C:\Users\Karen\Desktop\ScreenHunter_741 Feb. 09 20.49.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3981343"/>
            <a:ext cx="105140" cy="88582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76200" y="4950222"/>
            <a:ext cx="2010140" cy="106957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6200" y="4933140"/>
            <a:ext cx="1219200" cy="276999"/>
          </a:xfrm>
          <a:prstGeom prst="rect">
            <a:avLst/>
          </a:prstGeom>
          <a:noFill/>
        </p:spPr>
        <p:txBody>
          <a:bodyPr wrap="square" rtlCol="0">
            <a:spAutoFit/>
          </a:bodyPr>
          <a:lstStyle/>
          <a:p>
            <a:r>
              <a:rPr lang="en-US" sz="1200" b="1" u="sng" dirty="0" smtClean="0">
                <a:solidFill>
                  <a:schemeClr val="tx1">
                    <a:lumMod val="75000"/>
                    <a:lumOff val="25000"/>
                  </a:schemeClr>
                </a:solidFill>
                <a:latin typeface="Arial" panose="020B0604020202020204" pitchFamily="34" charset="0"/>
                <a:cs typeface="Arial" panose="020B0604020202020204" pitchFamily="34" charset="0"/>
              </a:rPr>
              <a:t>My Resources</a:t>
            </a:r>
            <a:endParaRPr lang="en-US" sz="12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9" name="Rounded Rectangle 18"/>
          <p:cNvSpPr/>
          <p:nvPr/>
        </p:nvSpPr>
        <p:spPr>
          <a:xfrm>
            <a:off x="152400" y="5255792"/>
            <a:ext cx="1881370" cy="321680"/>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152400" y="5668187"/>
            <a:ext cx="1881370" cy="276999"/>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348327" y="3043566"/>
            <a:ext cx="533400" cy="414707"/>
          </a:xfrm>
          <a:prstGeom prst="roundRect">
            <a:avLst/>
          </a:prstGeom>
          <a:solidFill>
            <a:srgbClr val="2C8E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450" y="2058525"/>
            <a:ext cx="838200" cy="276999"/>
          </a:xfrm>
          <a:prstGeom prst="rect">
            <a:avLst/>
          </a:prstGeom>
          <a:noFill/>
        </p:spPr>
        <p:txBody>
          <a:bodyPr wrap="square" rtlCol="0">
            <a:spAutoFit/>
          </a:bodyPr>
          <a:lstStyle/>
          <a:p>
            <a:r>
              <a:rPr lang="en-US" sz="1200" dirty="0" smtClean="0">
                <a:solidFill>
                  <a:schemeClr val="bg1">
                    <a:lumMod val="65000"/>
                  </a:schemeClr>
                </a:solidFill>
              </a:rPr>
              <a:t>Name</a:t>
            </a:r>
            <a:endParaRPr lang="en-US" sz="1200" dirty="0">
              <a:solidFill>
                <a:schemeClr val="bg1">
                  <a:lumMod val="65000"/>
                </a:schemeClr>
              </a:solidFill>
            </a:endParaRPr>
          </a:p>
        </p:txBody>
      </p:sp>
      <p:sp>
        <p:nvSpPr>
          <p:cNvPr id="27" name="TextBox 26"/>
          <p:cNvSpPr txBox="1"/>
          <p:nvPr/>
        </p:nvSpPr>
        <p:spPr>
          <a:xfrm>
            <a:off x="152400" y="2374067"/>
            <a:ext cx="838200" cy="276999"/>
          </a:xfrm>
          <a:prstGeom prst="rect">
            <a:avLst/>
          </a:prstGeom>
          <a:noFill/>
        </p:spPr>
        <p:txBody>
          <a:bodyPr wrap="square" rtlCol="0">
            <a:spAutoFit/>
          </a:bodyPr>
          <a:lstStyle/>
          <a:p>
            <a:r>
              <a:rPr lang="en-US" sz="1200" dirty="0" smtClean="0">
                <a:solidFill>
                  <a:schemeClr val="bg1">
                    <a:lumMod val="65000"/>
                  </a:schemeClr>
                </a:solidFill>
              </a:rPr>
              <a:t>Location</a:t>
            </a:r>
            <a:endParaRPr lang="en-US" sz="1200" dirty="0">
              <a:solidFill>
                <a:schemeClr val="bg1">
                  <a:lumMod val="65000"/>
                </a:schemeClr>
              </a:solidFill>
            </a:endParaRPr>
          </a:p>
        </p:txBody>
      </p:sp>
      <p:sp>
        <p:nvSpPr>
          <p:cNvPr id="28" name="TextBox 27"/>
          <p:cNvSpPr txBox="1"/>
          <p:nvPr/>
        </p:nvSpPr>
        <p:spPr>
          <a:xfrm>
            <a:off x="152400" y="2667000"/>
            <a:ext cx="838200" cy="276999"/>
          </a:xfrm>
          <a:prstGeom prst="rect">
            <a:avLst/>
          </a:prstGeom>
          <a:noFill/>
        </p:spPr>
        <p:txBody>
          <a:bodyPr wrap="square" rtlCol="0">
            <a:spAutoFit/>
          </a:bodyPr>
          <a:lstStyle/>
          <a:p>
            <a:r>
              <a:rPr lang="en-US" sz="1200" dirty="0" smtClean="0">
                <a:solidFill>
                  <a:schemeClr val="bg1">
                    <a:lumMod val="65000"/>
                  </a:schemeClr>
                </a:solidFill>
              </a:rPr>
              <a:t>Key Word</a:t>
            </a:r>
            <a:endParaRPr lang="en-US" sz="1200" dirty="0">
              <a:solidFill>
                <a:schemeClr val="bg1">
                  <a:lumMod val="65000"/>
                </a:schemeClr>
              </a:solidFill>
            </a:endParaRPr>
          </a:p>
        </p:txBody>
      </p:sp>
      <p:sp>
        <p:nvSpPr>
          <p:cNvPr id="15" name="Rounded Rectangle 14"/>
          <p:cNvSpPr/>
          <p:nvPr/>
        </p:nvSpPr>
        <p:spPr>
          <a:xfrm>
            <a:off x="1149706" y="1806114"/>
            <a:ext cx="785726"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6" name="TextBox 15"/>
          <p:cNvSpPr txBox="1"/>
          <p:nvPr/>
        </p:nvSpPr>
        <p:spPr>
          <a:xfrm>
            <a:off x="1103938" y="1806114"/>
            <a:ext cx="877262" cy="230832"/>
          </a:xfrm>
          <a:prstGeom prst="rect">
            <a:avLst/>
          </a:prstGeom>
          <a:noFill/>
        </p:spPr>
        <p:txBody>
          <a:bodyPr wrap="square" rtlCol="0">
            <a:spAutoFit/>
          </a:bodyPr>
          <a:lstStyle/>
          <a:p>
            <a:pPr algn="ctr"/>
            <a:r>
              <a:rPr lang="en-US" sz="900" dirty="0" smtClean="0">
                <a:solidFill>
                  <a:srgbClr val="2C8EBF"/>
                </a:solidFill>
                <a:latin typeface="Arial" panose="020B0604020202020204" pitchFamily="34" charset="0"/>
                <a:cs typeface="Arial" panose="020B0604020202020204" pitchFamily="34" charset="0"/>
              </a:rPr>
              <a:t>My Favorites</a:t>
            </a:r>
            <a:endParaRPr lang="en-US" sz="900" dirty="0">
              <a:solidFill>
                <a:srgbClr val="2C8EBF"/>
              </a:solidFill>
              <a:latin typeface="Arial" panose="020B0604020202020204" pitchFamily="34" charset="0"/>
              <a:cs typeface="Arial" panose="020B0604020202020204" pitchFamily="34" charset="0"/>
            </a:endParaRPr>
          </a:p>
        </p:txBody>
      </p:sp>
      <p:sp>
        <p:nvSpPr>
          <p:cNvPr id="29" name="TextBox 28"/>
          <p:cNvSpPr txBox="1"/>
          <p:nvPr/>
        </p:nvSpPr>
        <p:spPr>
          <a:xfrm>
            <a:off x="1338678" y="3046280"/>
            <a:ext cx="585874" cy="460639"/>
          </a:xfrm>
          <a:prstGeom prst="rect">
            <a:avLst/>
          </a:prstGeom>
          <a:noFill/>
        </p:spPr>
        <p:txBody>
          <a:bodyPr wrap="square" lIns="91440" rIns="91440" rtlCol="0">
            <a:spAutoFit/>
          </a:bodyPr>
          <a:lstStyle/>
          <a:p>
            <a:pPr algn="ctr">
              <a:lnSpc>
                <a:spcPts val="1400"/>
              </a:lnSpc>
            </a:pPr>
            <a:r>
              <a:rPr lang="en-US" sz="1600" b="1" dirty="0" smtClean="0">
                <a:solidFill>
                  <a:schemeClr val="bg1"/>
                </a:solidFill>
              </a:rPr>
              <a:t>Go Fish</a:t>
            </a:r>
            <a:endParaRPr lang="en-US" sz="1600" b="1" dirty="0">
              <a:solidFill>
                <a:schemeClr val="bg1"/>
              </a:solidFill>
            </a:endParaRPr>
          </a:p>
        </p:txBody>
      </p:sp>
      <p:sp>
        <p:nvSpPr>
          <p:cNvPr id="47" name="Rounded Rectangle 46"/>
          <p:cNvSpPr/>
          <p:nvPr/>
        </p:nvSpPr>
        <p:spPr>
          <a:xfrm>
            <a:off x="1476744" y="4972030"/>
            <a:ext cx="425164" cy="214770"/>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456563" y="4972030"/>
            <a:ext cx="425164" cy="230832"/>
          </a:xfrm>
          <a:prstGeom prst="rect">
            <a:avLst/>
          </a:prstGeom>
          <a:noFill/>
        </p:spPr>
        <p:txBody>
          <a:bodyPr wrap="square" rtlCol="0">
            <a:spAutoFit/>
          </a:bodyPr>
          <a:lstStyle/>
          <a:p>
            <a:r>
              <a:rPr lang="en-US" sz="900" dirty="0" smtClean="0">
                <a:solidFill>
                  <a:srgbClr val="2C8EBF"/>
                </a:solidFill>
                <a:latin typeface="Arial" panose="020B0604020202020204" pitchFamily="34" charset="0"/>
                <a:cs typeface="Arial" panose="020B0604020202020204" pitchFamily="34" charset="0"/>
              </a:rPr>
              <a:t>Find</a:t>
            </a:r>
            <a:endParaRPr lang="en-US" sz="900" dirty="0">
              <a:solidFill>
                <a:srgbClr val="2C8EBF"/>
              </a:solidFill>
              <a:latin typeface="Arial" panose="020B0604020202020204" pitchFamily="34" charset="0"/>
              <a:cs typeface="Arial" panose="020B0604020202020204" pitchFamily="34" charset="0"/>
            </a:endParaRPr>
          </a:p>
        </p:txBody>
      </p:sp>
      <p:sp>
        <p:nvSpPr>
          <p:cNvPr id="49" name="TextBox 48"/>
          <p:cNvSpPr txBox="1"/>
          <p:nvPr/>
        </p:nvSpPr>
        <p:spPr>
          <a:xfrm>
            <a:off x="440697" y="5301957"/>
            <a:ext cx="1248629" cy="246221"/>
          </a:xfrm>
          <a:prstGeom prst="rect">
            <a:avLst/>
          </a:prstGeom>
          <a:noFill/>
        </p:spPr>
        <p:txBody>
          <a:bodyPr wrap="square" rtlCol="0">
            <a:spAutoFit/>
          </a:bodyPr>
          <a:lstStyle/>
          <a:p>
            <a:r>
              <a:rPr lang="en-US" sz="1000" dirty="0" smtClean="0">
                <a:solidFill>
                  <a:srgbClr val="2C8EBF"/>
                </a:solidFill>
              </a:rPr>
              <a:t>Fishbowl – How To…</a:t>
            </a:r>
            <a:endParaRPr lang="en-US" sz="1000" dirty="0">
              <a:solidFill>
                <a:srgbClr val="2C8EBF"/>
              </a:solidFill>
            </a:endParaRPr>
          </a:p>
        </p:txBody>
      </p:sp>
      <p:pic>
        <p:nvPicPr>
          <p:cNvPr id="1046" name="Picture 22" descr="C:\Users\Karen\Desktop\ScreenHunter_746 Feb. 09 2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375" y="5293537"/>
            <a:ext cx="295092" cy="209843"/>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420516" y="5698965"/>
            <a:ext cx="1560684" cy="246221"/>
          </a:xfrm>
          <a:prstGeom prst="rect">
            <a:avLst/>
          </a:prstGeom>
          <a:noFill/>
        </p:spPr>
        <p:txBody>
          <a:bodyPr wrap="square" rtlCol="0">
            <a:spAutoFit/>
          </a:bodyPr>
          <a:lstStyle/>
          <a:p>
            <a:r>
              <a:rPr lang="en-US" sz="1000" dirty="0" smtClean="0">
                <a:solidFill>
                  <a:srgbClr val="2C8EBF"/>
                </a:solidFill>
              </a:rPr>
              <a:t>Fishbowl – Fun Quiz…</a:t>
            </a:r>
            <a:endParaRPr lang="en-US" sz="1000" dirty="0">
              <a:solidFill>
                <a:srgbClr val="2C8EBF"/>
              </a:solidFill>
            </a:endParaRPr>
          </a:p>
        </p:txBody>
      </p:sp>
      <p:pic>
        <p:nvPicPr>
          <p:cNvPr id="52" name="Picture 22" descr="C:\Users\Karen\Desktop\ScreenHunter_746 Feb. 09 2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194" y="5690545"/>
            <a:ext cx="295092" cy="209843"/>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C:\Users\Karen\Desktop\ScreenHunter_747 Feb. 09 21.15.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19998" y="5055767"/>
            <a:ext cx="1295402" cy="200025"/>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2233528" y="762000"/>
            <a:ext cx="6910472" cy="5257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0" y="152400"/>
            <a:ext cx="9149787"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390810" y="914400"/>
            <a:ext cx="6524589" cy="466307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559422" y="1013319"/>
            <a:ext cx="1631577" cy="307777"/>
          </a:xfrm>
          <a:prstGeom prst="rect">
            <a:avLst/>
          </a:prstGeom>
          <a:noFill/>
        </p:spPr>
        <p:txBody>
          <a:bodyPr wrap="square" rtlCol="0">
            <a:spAutoFit/>
          </a:bodyPr>
          <a:lstStyle/>
          <a:p>
            <a:r>
              <a:rPr lang="en-US" sz="1400" b="1" u="sng" dirty="0" smtClean="0">
                <a:solidFill>
                  <a:schemeClr val="tx1">
                    <a:lumMod val="75000"/>
                    <a:lumOff val="25000"/>
                  </a:schemeClr>
                </a:solidFill>
                <a:latin typeface="Arial" panose="020B0604020202020204" pitchFamily="34" charset="0"/>
                <a:cs typeface="Arial" panose="020B0604020202020204" pitchFamily="34" charset="0"/>
              </a:rPr>
              <a:t>My Resources</a:t>
            </a:r>
            <a:endParaRPr lang="en-US" sz="1400" b="1" u="sng"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8194" name="Picture 2" descr="C:\Users\Karen\Desktop\ScreenHunter_751 Feb. 10 02.50.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3908" y="1061331"/>
            <a:ext cx="1982417" cy="259765"/>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Karen\Desktop\ScreenHunter_746 Feb. 09 2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9422" y="1608526"/>
            <a:ext cx="945779" cy="6725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505201" y="1608526"/>
            <a:ext cx="4571999" cy="923330"/>
          </a:xfrm>
          <a:prstGeom prst="rect">
            <a:avLst/>
          </a:prstGeom>
          <a:solidFill>
            <a:schemeClr val="bg1"/>
          </a:solidFill>
        </p:spPr>
        <p:txBody>
          <a:bodyPr wrap="square" rtlCol="0">
            <a:spAutoFit/>
          </a:bodyPr>
          <a:lstStyle/>
          <a:p>
            <a:r>
              <a:rPr lang="en-US" b="1" dirty="0" smtClean="0">
                <a:solidFill>
                  <a:srgbClr val="2C8EBF"/>
                </a:solidFill>
                <a:latin typeface="Arial" panose="020B0604020202020204" pitchFamily="34" charset="0"/>
                <a:cs typeface="Arial" panose="020B0604020202020204" pitchFamily="34" charset="0"/>
              </a:rPr>
              <a:t>How to use The Fishbowl</a:t>
            </a:r>
          </a:p>
          <a:p>
            <a:r>
              <a:rPr lang="en-US" sz="1200" dirty="0" smtClean="0">
                <a:latin typeface="Arial" panose="020B0604020202020204" pitchFamily="34" charset="0"/>
                <a:cs typeface="Arial" panose="020B0604020202020204" pitchFamily="34" charset="0"/>
              </a:rPr>
              <a:t>This is a User guide for The Fishbowl intended for all Users. Check out the Tips and Tricks section to get the most out of your Membership.</a:t>
            </a:r>
          </a:p>
        </p:txBody>
      </p:sp>
      <p:sp>
        <p:nvSpPr>
          <p:cNvPr id="3" name="TextBox 2"/>
          <p:cNvSpPr txBox="1"/>
          <p:nvPr/>
        </p:nvSpPr>
        <p:spPr>
          <a:xfrm>
            <a:off x="2559422" y="2281080"/>
            <a:ext cx="1032491" cy="261610"/>
          </a:xfrm>
          <a:prstGeom prst="rect">
            <a:avLst/>
          </a:prstGeom>
          <a:solidFill>
            <a:schemeClr val="bg1"/>
          </a:solidFill>
        </p:spPr>
        <p:txBody>
          <a:bodyPr wrap="square" rtlCol="0">
            <a:spAutoFit/>
          </a:bodyPr>
          <a:lstStyle/>
          <a:p>
            <a:r>
              <a:rPr lang="en-US" sz="1100" dirty="0" smtClean="0">
                <a:latin typeface="Arial" panose="020B0604020202020204" pitchFamily="34" charset="0"/>
                <a:cs typeface="Arial" panose="020B0604020202020204" pitchFamily="34" charset="0"/>
              </a:rPr>
              <a:t>The Fishbowl</a:t>
            </a:r>
            <a:endParaRPr lang="en-US" sz="1100" dirty="0">
              <a:latin typeface="Arial" panose="020B0604020202020204" pitchFamily="34" charset="0"/>
              <a:cs typeface="Arial" panose="020B0604020202020204" pitchFamily="34" charset="0"/>
            </a:endParaRPr>
          </a:p>
        </p:txBody>
      </p:sp>
      <p:sp>
        <p:nvSpPr>
          <p:cNvPr id="4" name="AutoShape 5" descr="Image result for pdf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7916346" y="1608526"/>
            <a:ext cx="838808" cy="923330"/>
          </a:xfrm>
          <a:prstGeom prst="rect">
            <a:avLst/>
          </a:prstGeom>
          <a:solidFill>
            <a:schemeClr val="bg1"/>
          </a:solidFill>
        </p:spPr>
        <p:txBody>
          <a:bodyPr wrap="square" rIns="0" rtlCol="0">
            <a:spAutoFit/>
          </a:bodyPr>
          <a:lstStyle/>
          <a:p>
            <a:r>
              <a:rPr lang="en-US" sz="1200" dirty="0" smtClean="0">
                <a:latin typeface="Arial" panose="020B0604020202020204" pitchFamily="34" charset="0"/>
                <a:cs typeface="Arial" panose="020B0604020202020204" pitchFamily="34" charset="0"/>
              </a:rPr>
              <a:t>2/02/2016</a:t>
            </a:r>
          </a:p>
          <a:p>
            <a:endParaRPr lang="en-US" dirty="0">
              <a:latin typeface="Arial" panose="020B0604020202020204" pitchFamily="34" charset="0"/>
              <a:cs typeface="Arial" panose="020B0604020202020204" pitchFamily="34" charset="0"/>
            </a:endParaRPr>
          </a:p>
          <a:p>
            <a:endParaRPr lang="en-US" sz="1200" dirty="0" smtClean="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pic>
        <p:nvPicPr>
          <p:cNvPr id="8198" name="Picture 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36098" y="1959541"/>
            <a:ext cx="485664" cy="474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3" descr="C:\Users\Karen\Desktop\ScreenHunter_746 Feb. 09 2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9422" y="2873420"/>
            <a:ext cx="945779" cy="67255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3505201" y="2873420"/>
            <a:ext cx="4571999" cy="923330"/>
          </a:xfrm>
          <a:prstGeom prst="rect">
            <a:avLst/>
          </a:prstGeom>
          <a:solidFill>
            <a:schemeClr val="bg1"/>
          </a:solidFill>
        </p:spPr>
        <p:txBody>
          <a:bodyPr wrap="square" rtlCol="0">
            <a:spAutoFit/>
          </a:bodyPr>
          <a:lstStyle/>
          <a:p>
            <a:r>
              <a:rPr lang="en-US" b="1" dirty="0" smtClean="0">
                <a:solidFill>
                  <a:srgbClr val="2C8EBF"/>
                </a:solidFill>
                <a:latin typeface="Arial" panose="020B0604020202020204" pitchFamily="34" charset="0"/>
                <a:cs typeface="Arial" panose="020B0604020202020204" pitchFamily="34" charset="0"/>
              </a:rPr>
              <a:t>Entrepreneur Personality Quiz</a:t>
            </a:r>
          </a:p>
          <a:p>
            <a:r>
              <a:rPr lang="en-US" sz="1200" dirty="0" smtClean="0">
                <a:latin typeface="Arial" panose="020B0604020202020204" pitchFamily="34" charset="0"/>
                <a:cs typeface="Arial" panose="020B0604020202020204" pitchFamily="34" charset="0"/>
              </a:rPr>
              <a:t>Take this free, fun quiz to find out what kind of Entrepreneur personality you are. Use your results to get a free avatar for your Fishbowl profile.</a:t>
            </a:r>
          </a:p>
        </p:txBody>
      </p:sp>
      <p:sp>
        <p:nvSpPr>
          <p:cNvPr id="53" name="TextBox 52"/>
          <p:cNvSpPr txBox="1"/>
          <p:nvPr/>
        </p:nvSpPr>
        <p:spPr>
          <a:xfrm>
            <a:off x="2559422" y="3545974"/>
            <a:ext cx="1032491" cy="261610"/>
          </a:xfrm>
          <a:prstGeom prst="rect">
            <a:avLst/>
          </a:prstGeom>
          <a:solidFill>
            <a:schemeClr val="bg1"/>
          </a:solidFill>
        </p:spPr>
        <p:txBody>
          <a:bodyPr wrap="square" rtlCol="0">
            <a:spAutoFit/>
          </a:bodyPr>
          <a:lstStyle/>
          <a:p>
            <a:r>
              <a:rPr lang="en-US" sz="1100" dirty="0" smtClean="0">
                <a:latin typeface="Arial" panose="020B0604020202020204" pitchFamily="34" charset="0"/>
                <a:cs typeface="Arial" panose="020B0604020202020204" pitchFamily="34" charset="0"/>
              </a:rPr>
              <a:t>The Fishbowl</a:t>
            </a:r>
            <a:endParaRPr lang="en-US" sz="1100" dirty="0">
              <a:latin typeface="Arial" panose="020B0604020202020204" pitchFamily="34" charset="0"/>
              <a:cs typeface="Arial" panose="020B0604020202020204" pitchFamily="34" charset="0"/>
            </a:endParaRPr>
          </a:p>
        </p:txBody>
      </p:sp>
      <p:sp>
        <p:nvSpPr>
          <p:cNvPr id="54" name="TextBox 53"/>
          <p:cNvSpPr txBox="1"/>
          <p:nvPr/>
        </p:nvSpPr>
        <p:spPr>
          <a:xfrm>
            <a:off x="7916346" y="2873420"/>
            <a:ext cx="838808" cy="923330"/>
          </a:xfrm>
          <a:prstGeom prst="rect">
            <a:avLst/>
          </a:prstGeom>
          <a:solidFill>
            <a:schemeClr val="bg1"/>
          </a:solidFill>
        </p:spPr>
        <p:txBody>
          <a:bodyPr wrap="square" rIns="0" rtlCol="0">
            <a:spAutoFit/>
          </a:bodyPr>
          <a:lstStyle/>
          <a:p>
            <a:r>
              <a:rPr lang="en-US" sz="1200" dirty="0" smtClean="0">
                <a:latin typeface="Arial" panose="020B0604020202020204" pitchFamily="34" charset="0"/>
                <a:cs typeface="Arial" panose="020B0604020202020204" pitchFamily="34" charset="0"/>
              </a:rPr>
              <a:t>2/07/2016</a:t>
            </a:r>
          </a:p>
          <a:p>
            <a:endParaRPr lang="en-US" dirty="0">
              <a:latin typeface="Arial" panose="020B0604020202020204" pitchFamily="34" charset="0"/>
              <a:cs typeface="Arial" panose="020B0604020202020204" pitchFamily="34" charset="0"/>
            </a:endParaRPr>
          </a:p>
          <a:p>
            <a:endParaRPr lang="en-US" sz="1200" dirty="0" smtClean="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pic>
        <p:nvPicPr>
          <p:cNvPr id="55" name="Picture 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36098" y="3224435"/>
            <a:ext cx="485664" cy="474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6" name="Picture 3" descr="C:\Users\Karen\Desktop\ScreenHunter_746 Feb. 09 2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9422" y="4132436"/>
            <a:ext cx="945779" cy="817785"/>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p:cNvSpPr txBox="1"/>
          <p:nvPr/>
        </p:nvSpPr>
        <p:spPr>
          <a:xfrm>
            <a:off x="3505201" y="4132437"/>
            <a:ext cx="4411145" cy="1107996"/>
          </a:xfrm>
          <a:prstGeom prst="rect">
            <a:avLst/>
          </a:prstGeom>
          <a:solidFill>
            <a:schemeClr val="bg1"/>
          </a:solidFill>
        </p:spPr>
        <p:txBody>
          <a:bodyPr wrap="square" rtlCol="0">
            <a:spAutoFit/>
          </a:bodyPr>
          <a:lstStyle/>
          <a:p>
            <a:r>
              <a:rPr lang="en-US" b="1" dirty="0" smtClean="0">
                <a:solidFill>
                  <a:srgbClr val="2C8EBF"/>
                </a:solidFill>
                <a:latin typeface="Arial" panose="020B0604020202020204" pitchFamily="34" charset="0"/>
                <a:cs typeface="Arial" panose="020B0604020202020204" pitchFamily="34" charset="0"/>
              </a:rPr>
              <a:t>Recommended Resources</a:t>
            </a:r>
          </a:p>
          <a:p>
            <a:r>
              <a:rPr lang="en-US" sz="1200" dirty="0" smtClean="0">
                <a:latin typeface="Arial" panose="020B0604020202020204" pitchFamily="34" charset="0"/>
                <a:cs typeface="Arial" panose="020B0604020202020204" pitchFamily="34" charset="0"/>
              </a:rPr>
              <a:t>Start-up guru Steve Blank has published a variety of free tools on his website, including the Business Model Canvas and Lean Launchpad videos.</a:t>
            </a:r>
          </a:p>
          <a:p>
            <a:r>
              <a:rPr lang="en-US" sz="1200" u="sng" dirty="0" smtClean="0">
                <a:latin typeface="Arial" panose="020B0604020202020204" pitchFamily="34" charset="0"/>
                <a:cs typeface="Arial" panose="020B0604020202020204" pitchFamily="34" charset="0"/>
              </a:rPr>
              <a:t>http://steveblank.com/tools-and-blogs-for-entrepreneurs/</a:t>
            </a:r>
          </a:p>
        </p:txBody>
      </p:sp>
      <p:sp>
        <p:nvSpPr>
          <p:cNvPr id="58" name="TextBox 57"/>
          <p:cNvSpPr txBox="1"/>
          <p:nvPr/>
        </p:nvSpPr>
        <p:spPr>
          <a:xfrm>
            <a:off x="2559422" y="4952320"/>
            <a:ext cx="1032491" cy="261610"/>
          </a:xfrm>
          <a:prstGeom prst="rect">
            <a:avLst/>
          </a:prstGeom>
          <a:solidFill>
            <a:schemeClr val="bg1"/>
          </a:solidFill>
        </p:spPr>
        <p:txBody>
          <a:bodyPr wrap="square" rtlCol="0">
            <a:spAutoFit/>
          </a:bodyPr>
          <a:lstStyle/>
          <a:p>
            <a:r>
              <a:rPr lang="en-US" sz="1100" dirty="0" smtClean="0">
                <a:latin typeface="Arial" panose="020B0604020202020204" pitchFamily="34" charset="0"/>
                <a:cs typeface="Arial" panose="020B0604020202020204" pitchFamily="34" charset="0"/>
              </a:rPr>
              <a:t>The Fishbowl</a:t>
            </a:r>
            <a:endParaRPr lang="en-US" sz="1100" dirty="0">
              <a:latin typeface="Arial" panose="020B0604020202020204" pitchFamily="34" charset="0"/>
              <a:cs typeface="Arial" panose="020B0604020202020204" pitchFamily="34" charset="0"/>
            </a:endParaRPr>
          </a:p>
        </p:txBody>
      </p:sp>
      <p:sp>
        <p:nvSpPr>
          <p:cNvPr id="59" name="TextBox 58"/>
          <p:cNvSpPr txBox="1"/>
          <p:nvPr/>
        </p:nvSpPr>
        <p:spPr>
          <a:xfrm>
            <a:off x="7916346" y="4132437"/>
            <a:ext cx="838808" cy="1107996"/>
          </a:xfrm>
          <a:prstGeom prst="rect">
            <a:avLst/>
          </a:prstGeom>
          <a:solidFill>
            <a:schemeClr val="bg1"/>
          </a:solidFill>
        </p:spPr>
        <p:txBody>
          <a:bodyPr wrap="square" rIns="0" rtlCol="0">
            <a:spAutoFit/>
          </a:bodyPr>
          <a:lstStyle/>
          <a:p>
            <a:r>
              <a:rPr lang="en-US" sz="1200" dirty="0" smtClean="0">
                <a:latin typeface="Arial" panose="020B0604020202020204" pitchFamily="34" charset="0"/>
                <a:cs typeface="Arial" panose="020B0604020202020204" pitchFamily="34" charset="0"/>
              </a:rPr>
              <a:t>2/10/2016</a:t>
            </a:r>
          </a:p>
          <a:p>
            <a:endParaRPr lang="en-US" dirty="0">
              <a:latin typeface="Arial" panose="020B0604020202020204" pitchFamily="34" charset="0"/>
              <a:cs typeface="Arial" panose="020B0604020202020204" pitchFamily="34" charset="0"/>
            </a:endParaRPr>
          </a:p>
          <a:p>
            <a:endParaRPr lang="en-US" sz="1200" dirty="0" smtClean="0">
              <a:latin typeface="Arial" panose="020B0604020202020204" pitchFamily="34" charset="0"/>
              <a:cs typeface="Arial" panose="020B0604020202020204" pitchFamily="34" charset="0"/>
            </a:endParaRPr>
          </a:p>
          <a:p>
            <a:endParaRPr lang="en-US" sz="1200" dirty="0" smtClean="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pic>
        <p:nvPicPr>
          <p:cNvPr id="8199" name="Picture 7" descr="C:\Users\Karen\Desktop\ScreenHunter_741 Feb. 09 20.49.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42388" y="852259"/>
            <a:ext cx="152400" cy="4714875"/>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p:cNvSpPr txBox="1"/>
          <p:nvPr/>
        </p:nvSpPr>
        <p:spPr>
          <a:xfrm>
            <a:off x="6764626" y="242886"/>
            <a:ext cx="891200" cy="246221"/>
          </a:xfrm>
          <a:prstGeom prst="rect">
            <a:avLst/>
          </a:prstGeom>
          <a:solidFill>
            <a:schemeClr val="bg1"/>
          </a:solidFill>
        </p:spPr>
        <p:txBody>
          <a:bodyPr wrap="square" rIns="0" rtlCol="0">
            <a:spAutoFit/>
          </a:bodyPr>
          <a:lstStyle/>
          <a:p>
            <a:r>
              <a:rPr lang="en-US" sz="1000" dirty="0" smtClean="0">
                <a:solidFill>
                  <a:srgbClr val="2C8EBF"/>
                </a:solidFill>
                <a:latin typeface="Arial" panose="020B0604020202020204" pitchFamily="34" charset="0"/>
                <a:cs typeface="Arial" panose="020B0604020202020204" pitchFamily="34" charset="0"/>
              </a:rPr>
              <a:t>Dashboard</a:t>
            </a:r>
          </a:p>
        </p:txBody>
      </p:sp>
    </p:spTree>
    <p:extLst>
      <p:ext uri="{BB962C8B-B14F-4D97-AF65-F5344CB8AC3E}">
        <p14:creationId xmlns:p14="http://schemas.microsoft.com/office/powerpoint/2010/main" val="1407163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Karen\Desktop\ScreenHunter_725 Feb. 09 20.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
            <a:ext cx="9144000" cy="586740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a:off x="1" y="644324"/>
            <a:ext cx="2133600" cy="5381522"/>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019800"/>
            <a:ext cx="9144000" cy="304800"/>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574876"/>
            <a:ext cx="9149787" cy="138896"/>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09999" y="6019800"/>
            <a:ext cx="1447801" cy="246221"/>
          </a:xfrm>
          <a:prstGeom prst="rect">
            <a:avLst/>
          </a:prstGeom>
          <a:noFill/>
        </p:spPr>
        <p:txBody>
          <a:bodyPr wrap="square" rtlCol="0">
            <a:spAutoFit/>
          </a:bodyPr>
          <a:lstStyle/>
          <a:p>
            <a:r>
              <a:rPr lang="en-US" sz="1000" dirty="0" smtClean="0">
                <a:solidFill>
                  <a:schemeClr val="bg1"/>
                </a:solidFill>
              </a:rPr>
              <a:t>© 2016 Fishbowl, LLC</a:t>
            </a:r>
            <a:endParaRPr lang="en-US" sz="1000" dirty="0">
              <a:solidFill>
                <a:schemeClr val="bg1"/>
              </a:solidFill>
            </a:endParaRPr>
          </a:p>
        </p:txBody>
      </p:sp>
      <p:sp>
        <p:nvSpPr>
          <p:cNvPr id="10" name="TextBox 9"/>
          <p:cNvSpPr txBox="1"/>
          <p:nvPr/>
        </p:nvSpPr>
        <p:spPr>
          <a:xfrm>
            <a:off x="76200" y="6025846"/>
            <a:ext cx="1981200" cy="246221"/>
          </a:xfrm>
          <a:prstGeom prst="rect">
            <a:avLst/>
          </a:prstGeom>
          <a:noFill/>
        </p:spPr>
        <p:txBody>
          <a:bodyPr wrap="square" rtlCol="0">
            <a:spAutoFit/>
          </a:bodyPr>
          <a:lstStyle/>
          <a:p>
            <a:r>
              <a:rPr lang="en-US" sz="1000" dirty="0" smtClean="0">
                <a:solidFill>
                  <a:schemeClr val="bg1"/>
                </a:solidFill>
              </a:rPr>
              <a:t>Terms of Use	     Privacy Policy</a:t>
            </a:r>
            <a:endParaRPr lang="en-US" sz="1000" dirty="0">
              <a:solidFill>
                <a:schemeClr val="bg1"/>
              </a:solidFill>
            </a:endParaRPr>
          </a:p>
        </p:txBody>
      </p:sp>
      <p:sp>
        <p:nvSpPr>
          <p:cNvPr id="11" name="TextBox 10"/>
          <p:cNvSpPr txBox="1"/>
          <p:nvPr/>
        </p:nvSpPr>
        <p:spPr>
          <a:xfrm>
            <a:off x="6324600" y="6019799"/>
            <a:ext cx="3048001" cy="246221"/>
          </a:xfrm>
          <a:prstGeom prst="rect">
            <a:avLst/>
          </a:prstGeom>
          <a:noFill/>
        </p:spPr>
        <p:txBody>
          <a:bodyPr wrap="square" rtlCol="0">
            <a:spAutoFit/>
          </a:bodyPr>
          <a:lstStyle/>
          <a:p>
            <a:pPr lvl="1" algn="r"/>
            <a:r>
              <a:rPr lang="en-US" sz="1000" dirty="0" smtClean="0">
                <a:solidFill>
                  <a:schemeClr val="bg1"/>
                </a:solidFill>
              </a:rPr>
              <a:t>Contact Us                       Feedback</a:t>
            </a:r>
            <a:r>
              <a:rPr lang="en-US" sz="1000" dirty="0">
                <a:solidFill>
                  <a:schemeClr val="bg1"/>
                </a:solidFill>
              </a:rPr>
              <a:t> 	</a:t>
            </a:r>
          </a:p>
        </p:txBody>
      </p:sp>
      <p:pic>
        <p:nvPicPr>
          <p:cNvPr id="1042" name="Picture 18" descr="C:\Users\Karen\Desktop\ScreenHunter_743 Feb. 09 20.5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697" y="597681"/>
            <a:ext cx="949951" cy="1108276"/>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C:\Users\Karen\Desktop\ScreenHunter_747 Feb. 09 21.1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9998" y="5055767"/>
            <a:ext cx="1295402" cy="200025"/>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2233528" y="762000"/>
            <a:ext cx="6910472" cy="5257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0" y="152400"/>
            <a:ext cx="9149787"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32353" y="1357529"/>
            <a:ext cx="1653981" cy="307777"/>
          </a:xfrm>
          <a:prstGeom prst="rect">
            <a:avLst/>
          </a:prstGeom>
          <a:solidFill>
            <a:srgbClr val="2C8EBF"/>
          </a:solidFill>
          <a:ln>
            <a:noFill/>
          </a:ln>
        </p:spPr>
        <p:txBody>
          <a:bodyPr wrap="square" rtlCol="0">
            <a:spAutoFit/>
          </a:bodyPr>
          <a:lstStyle/>
          <a:p>
            <a:pPr algn="ctr"/>
            <a:r>
              <a:rPr lang="en-US" sz="1400" b="1" dirty="0" smtClean="0">
                <a:solidFill>
                  <a:schemeClr val="bg1"/>
                </a:solidFill>
                <a:latin typeface="Arial" panose="020B0604020202020204" pitchFamily="34" charset="0"/>
                <a:cs typeface="Arial" panose="020B0604020202020204" pitchFamily="34" charset="0"/>
              </a:rPr>
              <a:t>ADMIN User</a:t>
            </a:r>
            <a:endParaRPr lang="en-US" sz="1400" b="1" dirty="0">
              <a:solidFill>
                <a:schemeClr val="bg1"/>
              </a:solidFill>
              <a:latin typeface="Arial" panose="020B0604020202020204" pitchFamily="34" charset="0"/>
              <a:cs typeface="Arial" panose="020B0604020202020204" pitchFamily="34" charset="0"/>
            </a:endParaRPr>
          </a:p>
        </p:txBody>
      </p:sp>
      <p:sp>
        <p:nvSpPr>
          <p:cNvPr id="39" name="Rectangle 38"/>
          <p:cNvSpPr/>
          <p:nvPr/>
        </p:nvSpPr>
        <p:spPr>
          <a:xfrm>
            <a:off x="100977" y="1736412"/>
            <a:ext cx="1956423" cy="237838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76200" y="1828800"/>
            <a:ext cx="2057401" cy="1600438"/>
          </a:xfrm>
          <a:prstGeom prst="rect">
            <a:avLst/>
          </a:prstGeom>
          <a:noFill/>
        </p:spPr>
        <p:txBody>
          <a:bodyPr wrap="square" rtlCol="0">
            <a:spAutoFit/>
          </a:bodyPr>
          <a:lstStyle/>
          <a:p>
            <a:r>
              <a:rPr lang="en-US" sz="1300" b="1" dirty="0" smtClean="0">
                <a:latin typeface="Arial" panose="020B0604020202020204" pitchFamily="34" charset="0"/>
                <a:cs typeface="Arial" panose="020B0604020202020204" pitchFamily="34" charset="0"/>
              </a:rPr>
              <a:t>Support &amp; Account Management</a:t>
            </a:r>
          </a:p>
          <a:p>
            <a:pPr>
              <a:spcBef>
                <a:spcPts val="600"/>
              </a:spcBef>
            </a:pPr>
            <a:r>
              <a:rPr lang="en-US" sz="1300" b="1" dirty="0" smtClean="0">
                <a:latin typeface="Arial" panose="020B0604020202020204" pitchFamily="34" charset="0"/>
                <a:cs typeface="Arial" panose="020B0604020202020204" pitchFamily="34" charset="0"/>
              </a:rPr>
              <a:t>Message Management</a:t>
            </a:r>
          </a:p>
          <a:p>
            <a:pPr>
              <a:spcBef>
                <a:spcPts val="600"/>
              </a:spcBef>
            </a:pPr>
            <a:r>
              <a:rPr lang="en-US" sz="1300" b="1" dirty="0" smtClean="0">
                <a:latin typeface="Arial" panose="020B0604020202020204" pitchFamily="34" charset="0"/>
                <a:cs typeface="Arial" panose="020B0604020202020204" pitchFamily="34" charset="0"/>
              </a:rPr>
              <a:t>Resource Management</a:t>
            </a:r>
          </a:p>
          <a:p>
            <a:pPr>
              <a:spcBef>
                <a:spcPts val="600"/>
              </a:spcBef>
            </a:pPr>
            <a:r>
              <a:rPr lang="en-US" sz="1300" b="1" dirty="0" smtClean="0">
                <a:latin typeface="Arial" panose="020B0604020202020204" pitchFamily="34" charset="0"/>
                <a:cs typeface="Arial" panose="020B0604020202020204" pitchFamily="34" charset="0"/>
              </a:rPr>
              <a:t>Showcase Management</a:t>
            </a:r>
          </a:p>
          <a:p>
            <a:pPr>
              <a:spcBef>
                <a:spcPts val="600"/>
              </a:spcBef>
            </a:pPr>
            <a:r>
              <a:rPr lang="en-US" sz="1300" b="1" dirty="0" smtClean="0">
                <a:latin typeface="Arial" panose="020B0604020202020204" pitchFamily="34" charset="0"/>
                <a:cs typeface="Arial" panose="020B0604020202020204" pitchFamily="34" charset="0"/>
              </a:rPr>
              <a:t>Reporting</a:t>
            </a:r>
            <a:endParaRPr lang="en-US" sz="1300" b="1" dirty="0">
              <a:latin typeface="Arial" panose="020B0604020202020204" pitchFamily="34" charset="0"/>
              <a:cs typeface="Arial" panose="020B0604020202020204" pitchFamily="34" charset="0"/>
            </a:endParaRPr>
          </a:p>
        </p:txBody>
      </p:sp>
      <p:sp>
        <p:nvSpPr>
          <p:cNvPr id="4" name="Rectangle 3"/>
          <p:cNvSpPr/>
          <p:nvPr/>
        </p:nvSpPr>
        <p:spPr>
          <a:xfrm>
            <a:off x="7010400" y="305000"/>
            <a:ext cx="1447800" cy="236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1740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Karen\Desktop\ScreenHunter_725 Feb. 09 20.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
            <a:ext cx="9144000" cy="586740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a:off x="1" y="644324"/>
            <a:ext cx="2133600" cy="5381522"/>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3" name="Picture 19" descr="C:\Users\Karen\Desktop\ScreenHunter_744 Feb. 09 20.5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705957"/>
            <a:ext cx="21336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Users\Karen\Desktop\ScreenHunter_745 Feb. 09 20.5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600343"/>
            <a:ext cx="2133601" cy="12668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019800"/>
            <a:ext cx="9144000" cy="304800"/>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574876"/>
            <a:ext cx="9149787" cy="138896"/>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09999" y="6019800"/>
            <a:ext cx="1447801" cy="246221"/>
          </a:xfrm>
          <a:prstGeom prst="rect">
            <a:avLst/>
          </a:prstGeom>
          <a:noFill/>
        </p:spPr>
        <p:txBody>
          <a:bodyPr wrap="square" rtlCol="0">
            <a:spAutoFit/>
          </a:bodyPr>
          <a:lstStyle/>
          <a:p>
            <a:r>
              <a:rPr lang="en-US" sz="1000" dirty="0" smtClean="0">
                <a:solidFill>
                  <a:schemeClr val="bg1"/>
                </a:solidFill>
              </a:rPr>
              <a:t>© 2016 Fishbowl, LLC</a:t>
            </a:r>
            <a:endParaRPr lang="en-US" sz="1000" dirty="0">
              <a:solidFill>
                <a:schemeClr val="bg1"/>
              </a:solidFill>
            </a:endParaRPr>
          </a:p>
        </p:txBody>
      </p:sp>
      <p:sp>
        <p:nvSpPr>
          <p:cNvPr id="10" name="TextBox 9"/>
          <p:cNvSpPr txBox="1"/>
          <p:nvPr/>
        </p:nvSpPr>
        <p:spPr>
          <a:xfrm>
            <a:off x="76200" y="6025846"/>
            <a:ext cx="1981200" cy="246221"/>
          </a:xfrm>
          <a:prstGeom prst="rect">
            <a:avLst/>
          </a:prstGeom>
          <a:noFill/>
        </p:spPr>
        <p:txBody>
          <a:bodyPr wrap="square" rtlCol="0">
            <a:spAutoFit/>
          </a:bodyPr>
          <a:lstStyle/>
          <a:p>
            <a:r>
              <a:rPr lang="en-US" sz="1000" dirty="0" smtClean="0">
                <a:solidFill>
                  <a:schemeClr val="bg1"/>
                </a:solidFill>
              </a:rPr>
              <a:t>Terms of Use	     Privacy Policy</a:t>
            </a:r>
            <a:endParaRPr lang="en-US" sz="1000" dirty="0">
              <a:solidFill>
                <a:schemeClr val="bg1"/>
              </a:solidFill>
            </a:endParaRPr>
          </a:p>
        </p:txBody>
      </p:sp>
      <p:sp>
        <p:nvSpPr>
          <p:cNvPr id="11" name="TextBox 10"/>
          <p:cNvSpPr txBox="1"/>
          <p:nvPr/>
        </p:nvSpPr>
        <p:spPr>
          <a:xfrm>
            <a:off x="6324600" y="6019799"/>
            <a:ext cx="3048001" cy="246221"/>
          </a:xfrm>
          <a:prstGeom prst="rect">
            <a:avLst/>
          </a:prstGeom>
          <a:noFill/>
        </p:spPr>
        <p:txBody>
          <a:bodyPr wrap="square" rtlCol="0">
            <a:spAutoFit/>
          </a:bodyPr>
          <a:lstStyle/>
          <a:p>
            <a:pPr lvl="1" algn="r"/>
            <a:r>
              <a:rPr lang="en-US" sz="1000" dirty="0" smtClean="0">
                <a:solidFill>
                  <a:schemeClr val="bg1"/>
                </a:solidFill>
              </a:rPr>
              <a:t>Contact Us                       Feedback</a:t>
            </a:r>
            <a:r>
              <a:rPr lang="en-US" sz="1000" dirty="0">
                <a:solidFill>
                  <a:schemeClr val="bg1"/>
                </a:solidFill>
              </a:rPr>
              <a:t> 	</a:t>
            </a:r>
          </a:p>
        </p:txBody>
      </p:sp>
      <p:pic>
        <p:nvPicPr>
          <p:cNvPr id="1028" name="Picture 4" descr="C:\Users\Karen\Desktop\ScreenHunter_727 Feb. 09 20.18.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5299" y="713772"/>
            <a:ext cx="6869748" cy="53060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33528" y="762000"/>
            <a:ext cx="4548271" cy="5257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C:\Users\Karen\Desktop\ScreenHunter_729 Feb. 09 20.23.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3528" y="716871"/>
            <a:ext cx="4548271" cy="578529"/>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Karen\Desktop\ScreenHunter_735 Feb. 09 20.28.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5299" y="1295400"/>
            <a:ext cx="2038350" cy="2952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Karen\Desktop\ScreenHunter_736 Feb. 09 20.28.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5299" y="1590675"/>
            <a:ext cx="4526500" cy="9239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Users\Karen\Desktop\ScreenHunter_737 Feb. 09 20.29.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76390" y="2514600"/>
            <a:ext cx="1076325" cy="30480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C:\Users\Karen\Desktop\ScreenHunter_738 Feb. 09 20.30.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33528" y="2819400"/>
            <a:ext cx="4548271"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Karen\Desktop\ScreenHunter_739 Feb. 09 20.31.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54619" y="3722914"/>
            <a:ext cx="4600575" cy="229688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7219946" y="5065728"/>
            <a:ext cx="419102" cy="230319"/>
          </a:xfrm>
          <a:prstGeom prst="rect">
            <a:avLst/>
          </a:prstGeom>
          <a:solidFill>
            <a:srgbClr val="DF29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390648" y="3722914"/>
            <a:ext cx="511259"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2" name="Picture 18" descr="C:\Users\Karen\Desktop\ScreenHunter_743 Feb. 09 20.51.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0697" y="597681"/>
            <a:ext cx="949951" cy="1108276"/>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C:\Users\Karen\Desktop\ScreenHunter_741 Feb. 09 20.49.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81200" y="3981343"/>
            <a:ext cx="105140" cy="88582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76200" y="4950222"/>
            <a:ext cx="2010140" cy="106957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6200" y="4933140"/>
            <a:ext cx="1219200" cy="276999"/>
          </a:xfrm>
          <a:prstGeom prst="rect">
            <a:avLst/>
          </a:prstGeom>
          <a:noFill/>
        </p:spPr>
        <p:txBody>
          <a:bodyPr wrap="square" rtlCol="0">
            <a:spAutoFit/>
          </a:bodyPr>
          <a:lstStyle/>
          <a:p>
            <a:r>
              <a:rPr lang="en-US" sz="1200" b="1" u="sng" dirty="0" smtClean="0">
                <a:solidFill>
                  <a:schemeClr val="tx1">
                    <a:lumMod val="75000"/>
                    <a:lumOff val="25000"/>
                  </a:schemeClr>
                </a:solidFill>
                <a:latin typeface="Arial" panose="020B0604020202020204" pitchFamily="34" charset="0"/>
                <a:cs typeface="Arial" panose="020B0604020202020204" pitchFamily="34" charset="0"/>
              </a:rPr>
              <a:t>My Resources</a:t>
            </a:r>
            <a:endParaRPr lang="en-US" sz="12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9" name="Rounded Rectangle 18"/>
          <p:cNvSpPr/>
          <p:nvPr/>
        </p:nvSpPr>
        <p:spPr>
          <a:xfrm>
            <a:off x="152400" y="5255792"/>
            <a:ext cx="1881370" cy="321680"/>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152400" y="5668187"/>
            <a:ext cx="1881370" cy="276999"/>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348327" y="3043566"/>
            <a:ext cx="533400" cy="414707"/>
          </a:xfrm>
          <a:prstGeom prst="roundRect">
            <a:avLst/>
          </a:prstGeom>
          <a:solidFill>
            <a:srgbClr val="2C8E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450" y="2058525"/>
            <a:ext cx="838200" cy="276999"/>
          </a:xfrm>
          <a:prstGeom prst="rect">
            <a:avLst/>
          </a:prstGeom>
          <a:noFill/>
        </p:spPr>
        <p:txBody>
          <a:bodyPr wrap="square" rtlCol="0">
            <a:spAutoFit/>
          </a:bodyPr>
          <a:lstStyle/>
          <a:p>
            <a:r>
              <a:rPr lang="en-US" sz="1200" dirty="0" smtClean="0">
                <a:solidFill>
                  <a:schemeClr val="bg1">
                    <a:lumMod val="65000"/>
                  </a:schemeClr>
                </a:solidFill>
              </a:rPr>
              <a:t>Name</a:t>
            </a:r>
            <a:endParaRPr lang="en-US" sz="1200" dirty="0">
              <a:solidFill>
                <a:schemeClr val="bg1">
                  <a:lumMod val="65000"/>
                </a:schemeClr>
              </a:solidFill>
            </a:endParaRPr>
          </a:p>
        </p:txBody>
      </p:sp>
      <p:sp>
        <p:nvSpPr>
          <p:cNvPr id="27" name="TextBox 26"/>
          <p:cNvSpPr txBox="1"/>
          <p:nvPr/>
        </p:nvSpPr>
        <p:spPr>
          <a:xfrm>
            <a:off x="152400" y="2374067"/>
            <a:ext cx="838200" cy="276999"/>
          </a:xfrm>
          <a:prstGeom prst="rect">
            <a:avLst/>
          </a:prstGeom>
          <a:noFill/>
        </p:spPr>
        <p:txBody>
          <a:bodyPr wrap="square" rtlCol="0">
            <a:spAutoFit/>
          </a:bodyPr>
          <a:lstStyle/>
          <a:p>
            <a:r>
              <a:rPr lang="en-US" sz="1200" dirty="0" smtClean="0">
                <a:solidFill>
                  <a:schemeClr val="bg1">
                    <a:lumMod val="65000"/>
                  </a:schemeClr>
                </a:solidFill>
              </a:rPr>
              <a:t>Location</a:t>
            </a:r>
            <a:endParaRPr lang="en-US" sz="1200" dirty="0">
              <a:solidFill>
                <a:schemeClr val="bg1">
                  <a:lumMod val="65000"/>
                </a:schemeClr>
              </a:solidFill>
            </a:endParaRPr>
          </a:p>
        </p:txBody>
      </p:sp>
      <p:sp>
        <p:nvSpPr>
          <p:cNvPr id="28" name="TextBox 27"/>
          <p:cNvSpPr txBox="1"/>
          <p:nvPr/>
        </p:nvSpPr>
        <p:spPr>
          <a:xfrm>
            <a:off x="152400" y="2667000"/>
            <a:ext cx="838200" cy="276999"/>
          </a:xfrm>
          <a:prstGeom prst="rect">
            <a:avLst/>
          </a:prstGeom>
          <a:noFill/>
        </p:spPr>
        <p:txBody>
          <a:bodyPr wrap="square" rtlCol="0">
            <a:spAutoFit/>
          </a:bodyPr>
          <a:lstStyle/>
          <a:p>
            <a:r>
              <a:rPr lang="en-US" sz="1200" dirty="0" smtClean="0">
                <a:solidFill>
                  <a:schemeClr val="bg1">
                    <a:lumMod val="65000"/>
                  </a:schemeClr>
                </a:solidFill>
              </a:rPr>
              <a:t>Key Word</a:t>
            </a:r>
            <a:endParaRPr lang="en-US" sz="1200" dirty="0">
              <a:solidFill>
                <a:schemeClr val="bg1">
                  <a:lumMod val="65000"/>
                </a:schemeClr>
              </a:solidFill>
            </a:endParaRPr>
          </a:p>
        </p:txBody>
      </p:sp>
      <p:sp>
        <p:nvSpPr>
          <p:cNvPr id="15" name="Rounded Rectangle 14"/>
          <p:cNvSpPr/>
          <p:nvPr/>
        </p:nvSpPr>
        <p:spPr>
          <a:xfrm>
            <a:off x="1149706" y="1806114"/>
            <a:ext cx="785726"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338678" y="3046280"/>
            <a:ext cx="585874" cy="460639"/>
          </a:xfrm>
          <a:prstGeom prst="rect">
            <a:avLst/>
          </a:prstGeom>
          <a:noFill/>
        </p:spPr>
        <p:txBody>
          <a:bodyPr wrap="square" lIns="91440" rIns="91440" rtlCol="0">
            <a:spAutoFit/>
          </a:bodyPr>
          <a:lstStyle/>
          <a:p>
            <a:pPr algn="ctr">
              <a:lnSpc>
                <a:spcPts val="1400"/>
              </a:lnSpc>
            </a:pPr>
            <a:r>
              <a:rPr lang="en-US" sz="1600" b="1" dirty="0" smtClean="0">
                <a:solidFill>
                  <a:schemeClr val="bg1"/>
                </a:solidFill>
              </a:rPr>
              <a:t>Go Fish</a:t>
            </a:r>
            <a:endParaRPr lang="en-US" sz="1600" b="1" dirty="0">
              <a:solidFill>
                <a:schemeClr val="bg1"/>
              </a:solidFill>
            </a:endParaRPr>
          </a:p>
        </p:txBody>
      </p:sp>
      <p:sp>
        <p:nvSpPr>
          <p:cNvPr id="47" name="Rounded Rectangle 46"/>
          <p:cNvSpPr/>
          <p:nvPr/>
        </p:nvSpPr>
        <p:spPr>
          <a:xfrm>
            <a:off x="1476744" y="4972030"/>
            <a:ext cx="425164" cy="214770"/>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456563" y="4972030"/>
            <a:ext cx="425164" cy="246221"/>
          </a:xfrm>
          <a:prstGeom prst="rect">
            <a:avLst/>
          </a:prstGeom>
          <a:noFill/>
        </p:spPr>
        <p:txBody>
          <a:bodyPr wrap="square" rtlCol="0">
            <a:spAutoFit/>
          </a:bodyPr>
          <a:lstStyle/>
          <a:p>
            <a:r>
              <a:rPr lang="en-US" sz="1000" dirty="0" smtClean="0">
                <a:solidFill>
                  <a:srgbClr val="2C8EBF"/>
                </a:solidFill>
              </a:rPr>
              <a:t>Find</a:t>
            </a:r>
            <a:endParaRPr lang="en-US" sz="1000" dirty="0">
              <a:solidFill>
                <a:srgbClr val="2C8EBF"/>
              </a:solidFill>
            </a:endParaRPr>
          </a:p>
        </p:txBody>
      </p:sp>
      <p:sp>
        <p:nvSpPr>
          <p:cNvPr id="49" name="TextBox 48"/>
          <p:cNvSpPr txBox="1"/>
          <p:nvPr/>
        </p:nvSpPr>
        <p:spPr>
          <a:xfrm>
            <a:off x="440697" y="5301957"/>
            <a:ext cx="1248629" cy="246221"/>
          </a:xfrm>
          <a:prstGeom prst="rect">
            <a:avLst/>
          </a:prstGeom>
          <a:noFill/>
        </p:spPr>
        <p:txBody>
          <a:bodyPr wrap="square" rtlCol="0">
            <a:spAutoFit/>
          </a:bodyPr>
          <a:lstStyle/>
          <a:p>
            <a:r>
              <a:rPr lang="en-US" sz="1000" dirty="0" smtClean="0">
                <a:solidFill>
                  <a:srgbClr val="2C8EBF"/>
                </a:solidFill>
              </a:rPr>
              <a:t>Fishbowl – How To…</a:t>
            </a:r>
            <a:endParaRPr lang="en-US" sz="1000" dirty="0">
              <a:solidFill>
                <a:srgbClr val="2C8EBF"/>
              </a:solidFill>
            </a:endParaRPr>
          </a:p>
        </p:txBody>
      </p:sp>
      <p:pic>
        <p:nvPicPr>
          <p:cNvPr id="1046" name="Picture 22" descr="C:\Users\Karen\Desktop\ScreenHunter_746 Feb. 09 21.10.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7375" y="5293537"/>
            <a:ext cx="295092" cy="209843"/>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420516" y="5698965"/>
            <a:ext cx="1560684" cy="246221"/>
          </a:xfrm>
          <a:prstGeom prst="rect">
            <a:avLst/>
          </a:prstGeom>
          <a:noFill/>
        </p:spPr>
        <p:txBody>
          <a:bodyPr wrap="square" rtlCol="0">
            <a:spAutoFit/>
          </a:bodyPr>
          <a:lstStyle/>
          <a:p>
            <a:r>
              <a:rPr lang="en-US" sz="1000" dirty="0" smtClean="0">
                <a:solidFill>
                  <a:srgbClr val="2C8EBF"/>
                </a:solidFill>
              </a:rPr>
              <a:t>Fishbowl – Fun Quiz…</a:t>
            </a:r>
            <a:endParaRPr lang="en-US" sz="1000" dirty="0">
              <a:solidFill>
                <a:srgbClr val="2C8EBF"/>
              </a:solidFill>
            </a:endParaRPr>
          </a:p>
        </p:txBody>
      </p:sp>
      <p:pic>
        <p:nvPicPr>
          <p:cNvPr id="52" name="Picture 22" descr="C:\Users\Karen\Desktop\ScreenHunter_746 Feb. 09 21.10.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7194" y="5690545"/>
            <a:ext cx="295092" cy="209843"/>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C:\Users\Karen\Desktop\ScreenHunter_747 Feb. 09 21.15.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19998" y="5055767"/>
            <a:ext cx="1295402" cy="200025"/>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p:cNvCxnSpPr/>
          <p:nvPr/>
        </p:nvCxnSpPr>
        <p:spPr>
          <a:xfrm>
            <a:off x="0" y="152400"/>
            <a:ext cx="9149787" cy="0"/>
          </a:xfrm>
          <a:prstGeom prst="line">
            <a:avLst/>
          </a:prstGeom>
        </p:spPr>
        <p:style>
          <a:lnRef idx="1">
            <a:schemeClr val="accent1"/>
          </a:lnRef>
          <a:fillRef idx="0">
            <a:schemeClr val="accent1"/>
          </a:fillRef>
          <a:effectRef idx="0">
            <a:schemeClr val="accent1"/>
          </a:effectRef>
          <a:fontRef idx="minor">
            <a:schemeClr val="tx1"/>
          </a:fontRef>
        </p:style>
      </p:cxnSp>
      <p:pic>
        <p:nvPicPr>
          <p:cNvPr id="1048" name="Picture 24" descr="C:\Users\Karen\Desktop\ScreenHunter_741 Feb. 09 20.49.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21763" y="1151819"/>
            <a:ext cx="122405" cy="3786894"/>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59"/>
          <p:cNvSpPr/>
          <p:nvPr/>
        </p:nvSpPr>
        <p:spPr>
          <a:xfrm>
            <a:off x="6934200" y="716871"/>
            <a:ext cx="990600" cy="4633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6934201" y="713772"/>
            <a:ext cx="1676399" cy="292388"/>
          </a:xfrm>
          <a:prstGeom prst="rect">
            <a:avLst/>
          </a:prstGeom>
          <a:solidFill>
            <a:schemeClr val="bg1"/>
          </a:solidFill>
        </p:spPr>
        <p:txBody>
          <a:bodyPr wrap="square" rtlCol="0">
            <a:spAutoFit/>
          </a:bodyPr>
          <a:lstStyle/>
          <a:p>
            <a:r>
              <a:rPr lang="en-US" sz="1300" b="1" u="sng" dirty="0" smtClean="0">
                <a:solidFill>
                  <a:schemeClr val="tx1">
                    <a:lumMod val="75000"/>
                    <a:lumOff val="25000"/>
                  </a:schemeClr>
                </a:solidFill>
                <a:latin typeface="Arial" panose="020B0604020202020204" pitchFamily="34" charset="0"/>
                <a:cs typeface="Arial" panose="020B0604020202020204" pitchFamily="34" charset="0"/>
              </a:rPr>
              <a:t>Community News</a:t>
            </a:r>
            <a:endParaRPr lang="en-US" sz="1300" b="1" u="sng"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1050" name="Picture 26" descr="C:\Users\Karen\Desktop\ScreenHunter_750 Feb. 09 23.54.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77000" y="2636781"/>
            <a:ext cx="185737" cy="12809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6" descr="C:\Users\Karen\Desktop\ScreenHunter_750 Feb. 09 23.54.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76999" y="1378989"/>
            <a:ext cx="185737" cy="128095"/>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1103938" y="1806114"/>
            <a:ext cx="877262" cy="230832"/>
          </a:xfrm>
          <a:prstGeom prst="rect">
            <a:avLst/>
          </a:prstGeom>
          <a:noFill/>
        </p:spPr>
        <p:txBody>
          <a:bodyPr wrap="square" rtlCol="0">
            <a:spAutoFit/>
          </a:bodyPr>
          <a:lstStyle/>
          <a:p>
            <a:pPr algn="ctr"/>
            <a:r>
              <a:rPr lang="en-US" sz="900" dirty="0" smtClean="0">
                <a:solidFill>
                  <a:srgbClr val="2C8EBF"/>
                </a:solidFill>
                <a:latin typeface="Arial" panose="020B0604020202020204" pitchFamily="34" charset="0"/>
                <a:cs typeface="Arial" panose="020B0604020202020204" pitchFamily="34" charset="0"/>
              </a:rPr>
              <a:t>My Favorites</a:t>
            </a:r>
            <a:endParaRPr lang="en-US" sz="900" dirty="0">
              <a:solidFill>
                <a:srgbClr val="2C8EBF"/>
              </a:solidFill>
              <a:latin typeface="Arial" panose="020B0604020202020204" pitchFamily="34" charset="0"/>
              <a:cs typeface="Arial" panose="020B0604020202020204" pitchFamily="34" charset="0"/>
            </a:endParaRPr>
          </a:p>
        </p:txBody>
      </p:sp>
      <p:sp>
        <p:nvSpPr>
          <p:cNvPr id="66" name="TextBox 65"/>
          <p:cNvSpPr txBox="1"/>
          <p:nvPr/>
        </p:nvSpPr>
        <p:spPr>
          <a:xfrm>
            <a:off x="1390648" y="3722914"/>
            <a:ext cx="557027" cy="230832"/>
          </a:xfrm>
          <a:prstGeom prst="rect">
            <a:avLst/>
          </a:prstGeom>
          <a:noFill/>
        </p:spPr>
        <p:txBody>
          <a:bodyPr wrap="square" rtlCol="0">
            <a:spAutoFit/>
          </a:bodyPr>
          <a:lstStyle/>
          <a:p>
            <a:r>
              <a:rPr lang="en-US" sz="900" dirty="0" smtClean="0">
                <a:solidFill>
                  <a:srgbClr val="2C8EBF"/>
                </a:solidFill>
                <a:latin typeface="Arial" panose="020B0604020202020204" pitchFamily="34" charset="0"/>
                <a:cs typeface="Arial" panose="020B0604020202020204" pitchFamily="34" charset="0"/>
              </a:rPr>
              <a:t>Create</a:t>
            </a:r>
            <a:endParaRPr lang="en-US" sz="900" dirty="0">
              <a:solidFill>
                <a:srgbClr val="2C8EBF"/>
              </a:solidFill>
              <a:latin typeface="Arial" panose="020B0604020202020204" pitchFamily="34" charset="0"/>
              <a:cs typeface="Arial" panose="020B0604020202020204" pitchFamily="34" charset="0"/>
            </a:endParaRPr>
          </a:p>
        </p:txBody>
      </p:sp>
      <p:pic>
        <p:nvPicPr>
          <p:cNvPr id="1051" name="Picture 27" descr="C:\Users\Karen\Desktop\ScreenHunter_751 Feb. 10 02.50.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08905" y="970844"/>
            <a:ext cx="1381125" cy="180975"/>
          </a:xfrm>
          <a:prstGeom prst="rect">
            <a:avLst/>
          </a:prstGeom>
          <a:noFill/>
          <a:extLst>
            <a:ext uri="{909E8E84-426E-40DD-AFC4-6F175D3DCCD1}">
              <a14:hiddenFill xmlns:a14="http://schemas.microsoft.com/office/drawing/2010/main">
                <a:solidFill>
                  <a:srgbClr val="FFFFFF"/>
                </a:solidFill>
              </a14:hiddenFill>
            </a:ext>
          </a:extLst>
        </p:spPr>
      </p:pic>
      <p:sp>
        <p:nvSpPr>
          <p:cNvPr id="58" name="Rounded Rectangle 57"/>
          <p:cNvSpPr/>
          <p:nvPr/>
        </p:nvSpPr>
        <p:spPr>
          <a:xfrm>
            <a:off x="8481392" y="817400"/>
            <a:ext cx="511259"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8481392" y="826604"/>
            <a:ext cx="557027" cy="243931"/>
          </a:xfrm>
          <a:prstGeom prst="rect">
            <a:avLst/>
          </a:prstGeom>
          <a:noFill/>
        </p:spPr>
        <p:txBody>
          <a:bodyPr wrap="square" rtlCol="0">
            <a:spAutoFit/>
          </a:bodyPr>
          <a:lstStyle/>
          <a:p>
            <a:pPr algn="ctr"/>
            <a:r>
              <a:rPr lang="en-US" sz="1000" dirty="0" smtClean="0">
                <a:solidFill>
                  <a:srgbClr val="2C8EBF"/>
                </a:solidFill>
                <a:latin typeface="Arial" panose="020B0604020202020204" pitchFamily="34" charset="0"/>
                <a:cs typeface="Arial" panose="020B0604020202020204" pitchFamily="34" charset="0"/>
              </a:rPr>
              <a:t>Share</a:t>
            </a:r>
            <a:endParaRPr lang="en-US" sz="1000" dirty="0">
              <a:solidFill>
                <a:srgbClr val="2C8EBF"/>
              </a:solidFill>
              <a:latin typeface="Arial" panose="020B0604020202020204" pitchFamily="34" charset="0"/>
              <a:cs typeface="Arial" panose="020B0604020202020204" pitchFamily="34" charset="0"/>
            </a:endParaRPr>
          </a:p>
        </p:txBody>
      </p:sp>
      <p:pic>
        <p:nvPicPr>
          <p:cNvPr id="1053" name="Picture 29"/>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t="14046" b="12449"/>
          <a:stretch/>
        </p:blipFill>
        <p:spPr bwMode="auto">
          <a:xfrm>
            <a:off x="8726016" y="2136620"/>
            <a:ext cx="190470" cy="140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0" name="Picture 29"/>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t="14046" b="12449"/>
          <a:stretch/>
        </p:blipFill>
        <p:spPr bwMode="auto">
          <a:xfrm>
            <a:off x="8715405" y="4727163"/>
            <a:ext cx="190470" cy="140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 name="Picture 29"/>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t="14046" b="12449"/>
          <a:stretch/>
        </p:blipFill>
        <p:spPr bwMode="auto">
          <a:xfrm>
            <a:off x="8708476" y="3434825"/>
            <a:ext cx="190470" cy="140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2" name="TextBox 71"/>
          <p:cNvSpPr txBox="1"/>
          <p:nvPr/>
        </p:nvSpPr>
        <p:spPr>
          <a:xfrm>
            <a:off x="6764626" y="242886"/>
            <a:ext cx="891200" cy="246221"/>
          </a:xfrm>
          <a:prstGeom prst="rect">
            <a:avLst/>
          </a:prstGeom>
          <a:solidFill>
            <a:schemeClr val="bg1"/>
          </a:solidFill>
        </p:spPr>
        <p:txBody>
          <a:bodyPr wrap="square" rIns="0" rtlCol="0">
            <a:spAutoFit/>
          </a:bodyPr>
          <a:lstStyle/>
          <a:p>
            <a:r>
              <a:rPr lang="en-US" sz="1000" dirty="0" smtClean="0">
                <a:solidFill>
                  <a:srgbClr val="2C8EBF"/>
                </a:solidFill>
                <a:latin typeface="Arial" panose="020B0604020202020204" pitchFamily="34" charset="0"/>
                <a:cs typeface="Arial" panose="020B0604020202020204" pitchFamily="34" charset="0"/>
              </a:rPr>
              <a:t>Dashboard</a:t>
            </a:r>
          </a:p>
        </p:txBody>
      </p:sp>
      <p:sp>
        <p:nvSpPr>
          <p:cNvPr id="73" name="Rounded Rectangle 72"/>
          <p:cNvSpPr/>
          <p:nvPr/>
        </p:nvSpPr>
        <p:spPr>
          <a:xfrm>
            <a:off x="6038178" y="3888413"/>
            <a:ext cx="511259" cy="243931"/>
          </a:xfrm>
          <a:prstGeom prst="roundRect">
            <a:avLst/>
          </a:prstGeom>
          <a:solidFill>
            <a:srgbClr val="2C8EBF"/>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6015293" y="3906012"/>
            <a:ext cx="557027" cy="230832"/>
          </a:xfrm>
          <a:prstGeom prst="rect">
            <a:avLst/>
          </a:prstGeom>
          <a:noFill/>
        </p:spPr>
        <p:txBody>
          <a:bodyPr wrap="square" rtlCol="0">
            <a:spAutoFit/>
          </a:bodyPr>
          <a:lstStyle/>
          <a:p>
            <a:r>
              <a:rPr lang="en-US" sz="900" dirty="0" smtClean="0">
                <a:solidFill>
                  <a:schemeClr val="bg1"/>
                </a:solidFill>
                <a:latin typeface="Arial" panose="020B0604020202020204" pitchFamily="34" charset="0"/>
                <a:cs typeface="Arial" panose="020B0604020202020204" pitchFamily="34" charset="0"/>
              </a:rPr>
              <a:t>Create</a:t>
            </a:r>
            <a:endParaRPr lang="en-US" sz="900" dirty="0">
              <a:solidFill>
                <a:schemeClr val="bg1"/>
              </a:solidFill>
              <a:latin typeface="Arial" panose="020B0604020202020204" pitchFamily="34" charset="0"/>
              <a:cs typeface="Arial" panose="020B0604020202020204" pitchFamily="34" charset="0"/>
            </a:endParaRPr>
          </a:p>
        </p:txBody>
      </p:sp>
      <p:sp>
        <p:nvSpPr>
          <p:cNvPr id="75" name="TextBox 74"/>
          <p:cNvSpPr txBox="1"/>
          <p:nvPr/>
        </p:nvSpPr>
        <p:spPr>
          <a:xfrm>
            <a:off x="5554618" y="4611747"/>
            <a:ext cx="967582" cy="215444"/>
          </a:xfrm>
          <a:prstGeom prst="rect">
            <a:avLst/>
          </a:prstGeom>
          <a:noFill/>
        </p:spPr>
        <p:txBody>
          <a:bodyPr wrap="square" rtlCol="0">
            <a:spAutoFit/>
          </a:bodyPr>
          <a:lstStyle/>
          <a:p>
            <a:pPr algn="r"/>
            <a:r>
              <a:rPr lang="en-US" sz="800" dirty="0" smtClean="0">
                <a:latin typeface="Arial" panose="020B0604020202020204" pitchFamily="34" charset="0"/>
                <a:cs typeface="Arial" panose="020B0604020202020204" pitchFamily="34" charset="0"/>
              </a:rPr>
              <a:t>Feb 10, 2016</a:t>
            </a:r>
            <a:endParaRPr lang="en-US" sz="800" dirty="0">
              <a:latin typeface="Arial" panose="020B0604020202020204" pitchFamily="34" charset="0"/>
              <a:cs typeface="Arial" panose="020B0604020202020204" pitchFamily="34" charset="0"/>
            </a:endParaRPr>
          </a:p>
        </p:txBody>
      </p:sp>
      <p:sp>
        <p:nvSpPr>
          <p:cNvPr id="76" name="TextBox 75"/>
          <p:cNvSpPr txBox="1"/>
          <p:nvPr/>
        </p:nvSpPr>
        <p:spPr>
          <a:xfrm>
            <a:off x="5578336" y="5340878"/>
            <a:ext cx="967582" cy="215444"/>
          </a:xfrm>
          <a:prstGeom prst="rect">
            <a:avLst/>
          </a:prstGeom>
          <a:noFill/>
        </p:spPr>
        <p:txBody>
          <a:bodyPr wrap="square" rtlCol="0">
            <a:spAutoFit/>
          </a:bodyPr>
          <a:lstStyle/>
          <a:p>
            <a:pPr algn="r"/>
            <a:r>
              <a:rPr lang="en-US" sz="800" dirty="0" smtClean="0">
                <a:latin typeface="Arial" panose="020B0604020202020204" pitchFamily="34" charset="0"/>
                <a:cs typeface="Arial" panose="020B0604020202020204" pitchFamily="34" charset="0"/>
              </a:rPr>
              <a:t>Feb 10, 2016</a:t>
            </a:r>
            <a:endParaRPr lang="en-US" sz="800" dirty="0">
              <a:latin typeface="Arial" panose="020B0604020202020204" pitchFamily="34" charset="0"/>
              <a:cs typeface="Arial" panose="020B0604020202020204" pitchFamily="34" charset="0"/>
            </a:endParaRPr>
          </a:p>
        </p:txBody>
      </p:sp>
      <p:sp>
        <p:nvSpPr>
          <p:cNvPr id="77" name="TextBox 76"/>
          <p:cNvSpPr txBox="1"/>
          <p:nvPr/>
        </p:nvSpPr>
        <p:spPr>
          <a:xfrm>
            <a:off x="8390029" y="1291640"/>
            <a:ext cx="602621" cy="215444"/>
          </a:xfrm>
          <a:prstGeom prst="rect">
            <a:avLst/>
          </a:prstGeom>
          <a:noFill/>
        </p:spPr>
        <p:txBody>
          <a:bodyPr wrap="square" rtlCol="0">
            <a:spAutoFit/>
          </a:bodyPr>
          <a:lstStyle/>
          <a:p>
            <a:pPr algn="r"/>
            <a:r>
              <a:rPr lang="en-US" sz="800" dirty="0" smtClean="0">
                <a:latin typeface="Arial" panose="020B0604020202020204" pitchFamily="34" charset="0"/>
                <a:cs typeface="Arial" panose="020B0604020202020204" pitchFamily="34" charset="0"/>
              </a:rPr>
              <a:t>2/10/16</a:t>
            </a:r>
            <a:endParaRPr lang="en-US" sz="800" dirty="0">
              <a:latin typeface="Arial" panose="020B0604020202020204" pitchFamily="34" charset="0"/>
              <a:cs typeface="Arial" panose="020B0604020202020204" pitchFamily="34" charset="0"/>
            </a:endParaRPr>
          </a:p>
        </p:txBody>
      </p:sp>
      <p:sp>
        <p:nvSpPr>
          <p:cNvPr id="78" name="TextBox 77"/>
          <p:cNvSpPr txBox="1"/>
          <p:nvPr/>
        </p:nvSpPr>
        <p:spPr>
          <a:xfrm>
            <a:off x="8407165" y="2678002"/>
            <a:ext cx="602621" cy="215444"/>
          </a:xfrm>
          <a:prstGeom prst="rect">
            <a:avLst/>
          </a:prstGeom>
          <a:noFill/>
        </p:spPr>
        <p:txBody>
          <a:bodyPr wrap="square" rtlCol="0">
            <a:spAutoFit/>
          </a:bodyPr>
          <a:lstStyle/>
          <a:p>
            <a:pPr algn="r"/>
            <a:r>
              <a:rPr lang="en-US" sz="800" dirty="0" smtClean="0">
                <a:latin typeface="Arial" panose="020B0604020202020204" pitchFamily="34" charset="0"/>
                <a:cs typeface="Arial" panose="020B0604020202020204" pitchFamily="34" charset="0"/>
              </a:rPr>
              <a:t>2/10/16</a:t>
            </a:r>
            <a:endParaRPr lang="en-US" sz="800" dirty="0">
              <a:latin typeface="Arial" panose="020B0604020202020204" pitchFamily="34" charset="0"/>
              <a:cs typeface="Arial" panose="020B0604020202020204" pitchFamily="34" charset="0"/>
            </a:endParaRPr>
          </a:p>
        </p:txBody>
      </p:sp>
      <p:sp>
        <p:nvSpPr>
          <p:cNvPr id="79" name="TextBox 78"/>
          <p:cNvSpPr txBox="1"/>
          <p:nvPr/>
        </p:nvSpPr>
        <p:spPr>
          <a:xfrm>
            <a:off x="8390028" y="3859123"/>
            <a:ext cx="602621" cy="215444"/>
          </a:xfrm>
          <a:prstGeom prst="rect">
            <a:avLst/>
          </a:prstGeom>
          <a:noFill/>
        </p:spPr>
        <p:txBody>
          <a:bodyPr wrap="square" rtlCol="0">
            <a:spAutoFit/>
          </a:bodyPr>
          <a:lstStyle/>
          <a:p>
            <a:pPr algn="r"/>
            <a:r>
              <a:rPr lang="en-US" sz="800" dirty="0" smtClean="0">
                <a:latin typeface="Arial" panose="020B0604020202020204" pitchFamily="34" charset="0"/>
                <a:cs typeface="Arial" panose="020B0604020202020204" pitchFamily="34" charset="0"/>
              </a:rPr>
              <a:t>2/10/16</a:t>
            </a:r>
            <a:endParaRPr lang="en-US" sz="800" dirty="0">
              <a:latin typeface="Arial" panose="020B0604020202020204" pitchFamily="34" charset="0"/>
              <a:cs typeface="Arial" panose="020B0604020202020204" pitchFamily="34" charset="0"/>
            </a:endParaRPr>
          </a:p>
        </p:txBody>
      </p:sp>
      <p:sp>
        <p:nvSpPr>
          <p:cNvPr id="63" name="Rectangle 62"/>
          <p:cNvSpPr/>
          <p:nvPr/>
        </p:nvSpPr>
        <p:spPr>
          <a:xfrm>
            <a:off x="2100176" y="1548452"/>
            <a:ext cx="5538872" cy="3955422"/>
          </a:xfrm>
          <a:prstGeom prst="rect">
            <a:avLst/>
          </a:prstGeom>
          <a:solidFill>
            <a:schemeClr val="bg1">
              <a:lumMod val="8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2254619" y="1664895"/>
            <a:ext cx="1676399" cy="292388"/>
          </a:xfrm>
          <a:prstGeom prst="rect">
            <a:avLst/>
          </a:prstGeom>
          <a:solidFill>
            <a:schemeClr val="bg1">
              <a:lumMod val="85000"/>
            </a:schemeClr>
          </a:solidFill>
        </p:spPr>
        <p:txBody>
          <a:bodyPr wrap="square" rtlCol="0">
            <a:spAutoFit/>
          </a:bodyPr>
          <a:lstStyle/>
          <a:p>
            <a:r>
              <a:rPr lang="en-US" sz="1300" b="1" u="sng" dirty="0" smtClean="0">
                <a:solidFill>
                  <a:schemeClr val="tx1">
                    <a:lumMod val="75000"/>
                    <a:lumOff val="25000"/>
                  </a:schemeClr>
                </a:solidFill>
                <a:latin typeface="Arial" panose="020B0604020202020204" pitchFamily="34" charset="0"/>
                <a:cs typeface="Arial" panose="020B0604020202020204" pitchFamily="34" charset="0"/>
              </a:rPr>
              <a:t>New Message</a:t>
            </a:r>
            <a:endParaRPr lang="en-US" sz="1300" b="1" u="sng"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2" name="Picture 3" descr="C:\Users\Karen\Desktop\ScreenHunter_747 Feb. 09 21.15.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87020" y="2035618"/>
            <a:ext cx="2570780" cy="338450"/>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p:cNvSpPr txBox="1"/>
          <p:nvPr/>
        </p:nvSpPr>
        <p:spPr>
          <a:xfrm>
            <a:off x="2276391" y="2055355"/>
            <a:ext cx="538162" cy="292388"/>
          </a:xfrm>
          <a:prstGeom prst="rect">
            <a:avLst/>
          </a:prstGeom>
          <a:solidFill>
            <a:schemeClr val="bg1">
              <a:lumMod val="85000"/>
            </a:schemeClr>
          </a:solidFill>
        </p:spPr>
        <p:txBody>
          <a:bodyPr wrap="square" rtlCol="0">
            <a:spAutoFit/>
          </a:bodyPr>
          <a:lstStyle/>
          <a:p>
            <a:r>
              <a:rPr lang="en-US" sz="1300" dirty="0" smtClean="0">
                <a:solidFill>
                  <a:schemeClr val="tx1">
                    <a:lumMod val="75000"/>
                    <a:lumOff val="25000"/>
                  </a:schemeClr>
                </a:solidFill>
                <a:latin typeface="Arial" panose="020B0604020202020204" pitchFamily="34" charset="0"/>
                <a:cs typeface="Arial" panose="020B0604020202020204" pitchFamily="34" charset="0"/>
              </a:rPr>
              <a:t>To:</a:t>
            </a:r>
            <a:endParaRPr lang="en-US" sz="13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9" name="TextBox 68"/>
          <p:cNvSpPr txBox="1"/>
          <p:nvPr/>
        </p:nvSpPr>
        <p:spPr>
          <a:xfrm>
            <a:off x="2297267" y="2455168"/>
            <a:ext cx="538162" cy="292388"/>
          </a:xfrm>
          <a:prstGeom prst="rect">
            <a:avLst/>
          </a:prstGeom>
          <a:solidFill>
            <a:schemeClr val="bg1">
              <a:lumMod val="85000"/>
            </a:schemeClr>
          </a:solidFill>
        </p:spPr>
        <p:txBody>
          <a:bodyPr wrap="square" rtlCol="0">
            <a:spAutoFit/>
          </a:bodyPr>
          <a:lstStyle/>
          <a:p>
            <a:r>
              <a:rPr lang="en-US" sz="1300" dirty="0" smtClean="0">
                <a:solidFill>
                  <a:schemeClr val="tx1">
                    <a:lumMod val="75000"/>
                    <a:lumOff val="25000"/>
                  </a:schemeClr>
                </a:solidFill>
                <a:latin typeface="Arial" panose="020B0604020202020204" pitchFamily="34" charset="0"/>
                <a:cs typeface="Arial" panose="020B0604020202020204" pitchFamily="34" charset="0"/>
              </a:rPr>
              <a:t>Title:</a:t>
            </a:r>
            <a:endParaRPr lang="en-US" sz="13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0" name="TextBox 79"/>
          <p:cNvSpPr txBox="1"/>
          <p:nvPr/>
        </p:nvSpPr>
        <p:spPr>
          <a:xfrm>
            <a:off x="2297267" y="2900086"/>
            <a:ext cx="1011061" cy="292388"/>
          </a:xfrm>
          <a:prstGeom prst="rect">
            <a:avLst/>
          </a:prstGeom>
          <a:solidFill>
            <a:schemeClr val="bg1">
              <a:lumMod val="85000"/>
            </a:schemeClr>
          </a:solidFill>
        </p:spPr>
        <p:txBody>
          <a:bodyPr wrap="square" rtlCol="0">
            <a:spAutoFit/>
          </a:bodyPr>
          <a:lstStyle/>
          <a:p>
            <a:r>
              <a:rPr lang="en-US" sz="1300" dirty="0" smtClean="0">
                <a:solidFill>
                  <a:schemeClr val="tx1">
                    <a:lumMod val="75000"/>
                    <a:lumOff val="25000"/>
                  </a:schemeClr>
                </a:solidFill>
                <a:latin typeface="Arial" panose="020B0604020202020204" pitchFamily="34" charset="0"/>
                <a:cs typeface="Arial" panose="020B0604020202020204" pitchFamily="34" charset="0"/>
              </a:rPr>
              <a:t>Message:</a:t>
            </a:r>
            <a:endParaRPr lang="en-US" sz="13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1" name="Rounded Rectangle 80"/>
          <p:cNvSpPr/>
          <p:nvPr/>
        </p:nvSpPr>
        <p:spPr>
          <a:xfrm>
            <a:off x="2774197" y="2489724"/>
            <a:ext cx="4655300" cy="296000"/>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2353605" y="3242898"/>
            <a:ext cx="5075892" cy="1628457"/>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a:off x="6517916" y="5059768"/>
            <a:ext cx="856734" cy="263955"/>
          </a:xfrm>
          <a:prstGeom prst="roundRect">
            <a:avLst/>
          </a:prstGeom>
          <a:solidFill>
            <a:srgbClr val="2C8E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6458210" y="5079415"/>
            <a:ext cx="916440" cy="271869"/>
          </a:xfrm>
          <a:prstGeom prst="rect">
            <a:avLst/>
          </a:prstGeom>
          <a:noFill/>
        </p:spPr>
        <p:txBody>
          <a:bodyPr wrap="square" lIns="91440" rIns="91440" rtlCol="0">
            <a:spAutoFit/>
          </a:bodyPr>
          <a:lstStyle/>
          <a:p>
            <a:pPr algn="ctr">
              <a:lnSpc>
                <a:spcPts val="1400"/>
              </a:lnSpc>
            </a:pPr>
            <a:r>
              <a:rPr lang="en-US" sz="1400" b="1" dirty="0" smtClean="0">
                <a:solidFill>
                  <a:schemeClr val="bg1"/>
                </a:solidFill>
              </a:rPr>
              <a:t>Send</a:t>
            </a:r>
            <a:endParaRPr lang="en-US" sz="1400" b="1" dirty="0">
              <a:solidFill>
                <a:schemeClr val="bg1"/>
              </a:solidFill>
            </a:endParaRPr>
          </a:p>
        </p:txBody>
      </p:sp>
      <p:pic>
        <p:nvPicPr>
          <p:cNvPr id="85" name="Picture 2"/>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353297" y="1629757"/>
            <a:ext cx="152400" cy="15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2365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Karen\Desktop\ScreenHunter_725 Feb. 09 20.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
            <a:ext cx="9144000" cy="586740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a:off x="1" y="644324"/>
            <a:ext cx="2133600" cy="5381522"/>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3" name="Picture 19" descr="C:\Users\Karen\Desktop\ScreenHunter_744 Feb. 09 20.5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705957"/>
            <a:ext cx="21336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Users\Karen\Desktop\ScreenHunter_745 Feb. 09 20.5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600343"/>
            <a:ext cx="2133601" cy="12668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019800"/>
            <a:ext cx="9144000" cy="304800"/>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574876"/>
            <a:ext cx="9149787" cy="138896"/>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09999" y="6019800"/>
            <a:ext cx="1447801" cy="246221"/>
          </a:xfrm>
          <a:prstGeom prst="rect">
            <a:avLst/>
          </a:prstGeom>
          <a:noFill/>
        </p:spPr>
        <p:txBody>
          <a:bodyPr wrap="square" rtlCol="0">
            <a:spAutoFit/>
          </a:bodyPr>
          <a:lstStyle/>
          <a:p>
            <a:r>
              <a:rPr lang="en-US" sz="1000" dirty="0" smtClean="0">
                <a:solidFill>
                  <a:schemeClr val="bg1"/>
                </a:solidFill>
              </a:rPr>
              <a:t>© 2016 Fishbowl, LLC</a:t>
            </a:r>
            <a:endParaRPr lang="en-US" sz="1000" dirty="0">
              <a:solidFill>
                <a:schemeClr val="bg1"/>
              </a:solidFill>
            </a:endParaRPr>
          </a:p>
        </p:txBody>
      </p:sp>
      <p:sp>
        <p:nvSpPr>
          <p:cNvPr id="10" name="TextBox 9"/>
          <p:cNvSpPr txBox="1"/>
          <p:nvPr/>
        </p:nvSpPr>
        <p:spPr>
          <a:xfrm>
            <a:off x="76200" y="6025846"/>
            <a:ext cx="1981200" cy="246221"/>
          </a:xfrm>
          <a:prstGeom prst="rect">
            <a:avLst/>
          </a:prstGeom>
          <a:noFill/>
        </p:spPr>
        <p:txBody>
          <a:bodyPr wrap="square" rtlCol="0">
            <a:spAutoFit/>
          </a:bodyPr>
          <a:lstStyle/>
          <a:p>
            <a:r>
              <a:rPr lang="en-US" sz="1000" dirty="0" smtClean="0">
                <a:solidFill>
                  <a:schemeClr val="bg1"/>
                </a:solidFill>
              </a:rPr>
              <a:t>Terms of Use	     Privacy Policy</a:t>
            </a:r>
            <a:endParaRPr lang="en-US" sz="1000" dirty="0">
              <a:solidFill>
                <a:schemeClr val="bg1"/>
              </a:solidFill>
            </a:endParaRPr>
          </a:p>
        </p:txBody>
      </p:sp>
      <p:sp>
        <p:nvSpPr>
          <p:cNvPr id="11" name="TextBox 10"/>
          <p:cNvSpPr txBox="1"/>
          <p:nvPr/>
        </p:nvSpPr>
        <p:spPr>
          <a:xfrm>
            <a:off x="6324600" y="6019799"/>
            <a:ext cx="3048001" cy="246221"/>
          </a:xfrm>
          <a:prstGeom prst="rect">
            <a:avLst/>
          </a:prstGeom>
          <a:noFill/>
        </p:spPr>
        <p:txBody>
          <a:bodyPr wrap="square" rtlCol="0">
            <a:spAutoFit/>
          </a:bodyPr>
          <a:lstStyle/>
          <a:p>
            <a:pPr lvl="1" algn="r"/>
            <a:r>
              <a:rPr lang="en-US" sz="1000" dirty="0" smtClean="0">
                <a:solidFill>
                  <a:schemeClr val="bg1"/>
                </a:solidFill>
              </a:rPr>
              <a:t>Contact Us                       Feedback</a:t>
            </a:r>
            <a:r>
              <a:rPr lang="en-US" sz="1000" dirty="0">
                <a:solidFill>
                  <a:schemeClr val="bg1"/>
                </a:solidFill>
              </a:rPr>
              <a:t> 	</a:t>
            </a:r>
          </a:p>
        </p:txBody>
      </p:sp>
      <p:pic>
        <p:nvPicPr>
          <p:cNvPr id="1028" name="Picture 4" descr="C:\Users\Karen\Desktop\ScreenHunter_727 Feb. 09 20.18.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5299" y="713772"/>
            <a:ext cx="6869748" cy="53060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33528" y="762000"/>
            <a:ext cx="4548271" cy="5257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C:\Users\Karen\Desktop\ScreenHunter_729 Feb. 09 20.23.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3528" y="716871"/>
            <a:ext cx="4548271" cy="578529"/>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Karen\Desktop\ScreenHunter_735 Feb. 09 20.28.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5299" y="1295400"/>
            <a:ext cx="2038350" cy="2952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Karen\Desktop\ScreenHunter_736 Feb. 09 20.28.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5299" y="1590675"/>
            <a:ext cx="4526500" cy="9239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Users\Karen\Desktop\ScreenHunter_737 Feb. 09 20.29.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76390" y="2514600"/>
            <a:ext cx="1076325" cy="30480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C:\Users\Karen\Desktop\ScreenHunter_738 Feb. 09 20.30.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33528" y="2819400"/>
            <a:ext cx="4548271"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Karen\Desktop\ScreenHunter_739 Feb. 09 20.31.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54619" y="3722914"/>
            <a:ext cx="4600575" cy="229688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7219946" y="5065728"/>
            <a:ext cx="419102" cy="230319"/>
          </a:xfrm>
          <a:prstGeom prst="rect">
            <a:avLst/>
          </a:prstGeom>
          <a:solidFill>
            <a:srgbClr val="DF29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390648" y="3722914"/>
            <a:ext cx="511259"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2" name="Picture 18" descr="C:\Users\Karen\Desktop\ScreenHunter_743 Feb. 09 20.51.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0697" y="597681"/>
            <a:ext cx="949951" cy="1108276"/>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C:\Users\Karen\Desktop\ScreenHunter_741 Feb. 09 20.49.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81200" y="3981343"/>
            <a:ext cx="105140" cy="88582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76200" y="4950222"/>
            <a:ext cx="2010140" cy="106957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6200" y="4933140"/>
            <a:ext cx="1219200" cy="276999"/>
          </a:xfrm>
          <a:prstGeom prst="rect">
            <a:avLst/>
          </a:prstGeom>
          <a:noFill/>
        </p:spPr>
        <p:txBody>
          <a:bodyPr wrap="square" rtlCol="0">
            <a:spAutoFit/>
          </a:bodyPr>
          <a:lstStyle/>
          <a:p>
            <a:r>
              <a:rPr lang="en-US" sz="1200" b="1" u="sng" dirty="0" smtClean="0">
                <a:solidFill>
                  <a:schemeClr val="tx1">
                    <a:lumMod val="75000"/>
                    <a:lumOff val="25000"/>
                  </a:schemeClr>
                </a:solidFill>
                <a:latin typeface="Arial" panose="020B0604020202020204" pitchFamily="34" charset="0"/>
                <a:cs typeface="Arial" panose="020B0604020202020204" pitchFamily="34" charset="0"/>
              </a:rPr>
              <a:t>My Resources</a:t>
            </a:r>
            <a:endParaRPr lang="en-US" sz="12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9" name="Rounded Rectangle 18"/>
          <p:cNvSpPr/>
          <p:nvPr/>
        </p:nvSpPr>
        <p:spPr>
          <a:xfrm>
            <a:off x="152400" y="5255792"/>
            <a:ext cx="1881370" cy="321680"/>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152400" y="5668187"/>
            <a:ext cx="1881370" cy="276999"/>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348327" y="3043566"/>
            <a:ext cx="533400" cy="414707"/>
          </a:xfrm>
          <a:prstGeom prst="roundRect">
            <a:avLst/>
          </a:prstGeom>
          <a:solidFill>
            <a:srgbClr val="2C8E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450" y="2058525"/>
            <a:ext cx="838200" cy="276999"/>
          </a:xfrm>
          <a:prstGeom prst="rect">
            <a:avLst/>
          </a:prstGeom>
          <a:noFill/>
        </p:spPr>
        <p:txBody>
          <a:bodyPr wrap="square" rtlCol="0">
            <a:spAutoFit/>
          </a:bodyPr>
          <a:lstStyle/>
          <a:p>
            <a:r>
              <a:rPr lang="en-US" sz="1200" dirty="0" smtClean="0">
                <a:solidFill>
                  <a:schemeClr val="bg1">
                    <a:lumMod val="65000"/>
                  </a:schemeClr>
                </a:solidFill>
              </a:rPr>
              <a:t>Name</a:t>
            </a:r>
            <a:endParaRPr lang="en-US" sz="1200" dirty="0">
              <a:solidFill>
                <a:schemeClr val="bg1">
                  <a:lumMod val="65000"/>
                </a:schemeClr>
              </a:solidFill>
            </a:endParaRPr>
          </a:p>
        </p:txBody>
      </p:sp>
      <p:sp>
        <p:nvSpPr>
          <p:cNvPr id="27" name="TextBox 26"/>
          <p:cNvSpPr txBox="1"/>
          <p:nvPr/>
        </p:nvSpPr>
        <p:spPr>
          <a:xfrm>
            <a:off x="152400" y="2374067"/>
            <a:ext cx="838200" cy="276999"/>
          </a:xfrm>
          <a:prstGeom prst="rect">
            <a:avLst/>
          </a:prstGeom>
          <a:noFill/>
        </p:spPr>
        <p:txBody>
          <a:bodyPr wrap="square" rtlCol="0">
            <a:spAutoFit/>
          </a:bodyPr>
          <a:lstStyle/>
          <a:p>
            <a:r>
              <a:rPr lang="en-US" sz="1200" dirty="0" smtClean="0">
                <a:solidFill>
                  <a:schemeClr val="bg1">
                    <a:lumMod val="65000"/>
                  </a:schemeClr>
                </a:solidFill>
              </a:rPr>
              <a:t>Location</a:t>
            </a:r>
            <a:endParaRPr lang="en-US" sz="1200" dirty="0">
              <a:solidFill>
                <a:schemeClr val="bg1">
                  <a:lumMod val="65000"/>
                </a:schemeClr>
              </a:solidFill>
            </a:endParaRPr>
          </a:p>
        </p:txBody>
      </p:sp>
      <p:sp>
        <p:nvSpPr>
          <p:cNvPr id="28" name="TextBox 27"/>
          <p:cNvSpPr txBox="1"/>
          <p:nvPr/>
        </p:nvSpPr>
        <p:spPr>
          <a:xfrm>
            <a:off x="152400" y="2667000"/>
            <a:ext cx="838200" cy="276999"/>
          </a:xfrm>
          <a:prstGeom prst="rect">
            <a:avLst/>
          </a:prstGeom>
          <a:noFill/>
        </p:spPr>
        <p:txBody>
          <a:bodyPr wrap="square" rtlCol="0">
            <a:spAutoFit/>
          </a:bodyPr>
          <a:lstStyle/>
          <a:p>
            <a:r>
              <a:rPr lang="en-US" sz="1200" dirty="0" smtClean="0">
                <a:solidFill>
                  <a:schemeClr val="bg1">
                    <a:lumMod val="65000"/>
                  </a:schemeClr>
                </a:solidFill>
              </a:rPr>
              <a:t>Key Word</a:t>
            </a:r>
            <a:endParaRPr lang="en-US" sz="1200" dirty="0">
              <a:solidFill>
                <a:schemeClr val="bg1">
                  <a:lumMod val="65000"/>
                </a:schemeClr>
              </a:solidFill>
            </a:endParaRPr>
          </a:p>
        </p:txBody>
      </p:sp>
      <p:sp>
        <p:nvSpPr>
          <p:cNvPr id="15" name="Rounded Rectangle 14"/>
          <p:cNvSpPr/>
          <p:nvPr/>
        </p:nvSpPr>
        <p:spPr>
          <a:xfrm>
            <a:off x="1149706" y="1806114"/>
            <a:ext cx="785726"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338678" y="3046280"/>
            <a:ext cx="585874" cy="460639"/>
          </a:xfrm>
          <a:prstGeom prst="rect">
            <a:avLst/>
          </a:prstGeom>
          <a:noFill/>
        </p:spPr>
        <p:txBody>
          <a:bodyPr wrap="square" lIns="91440" rIns="91440" rtlCol="0">
            <a:spAutoFit/>
          </a:bodyPr>
          <a:lstStyle/>
          <a:p>
            <a:pPr algn="ctr">
              <a:lnSpc>
                <a:spcPts val="1400"/>
              </a:lnSpc>
            </a:pPr>
            <a:r>
              <a:rPr lang="en-US" sz="1600" b="1" dirty="0" smtClean="0">
                <a:solidFill>
                  <a:schemeClr val="bg1"/>
                </a:solidFill>
              </a:rPr>
              <a:t>Go Fish</a:t>
            </a:r>
            <a:endParaRPr lang="en-US" sz="1600" b="1" dirty="0">
              <a:solidFill>
                <a:schemeClr val="bg1"/>
              </a:solidFill>
            </a:endParaRPr>
          </a:p>
        </p:txBody>
      </p:sp>
      <p:sp>
        <p:nvSpPr>
          <p:cNvPr id="47" name="Rounded Rectangle 46"/>
          <p:cNvSpPr/>
          <p:nvPr/>
        </p:nvSpPr>
        <p:spPr>
          <a:xfrm>
            <a:off x="1476744" y="4972030"/>
            <a:ext cx="425164" cy="214770"/>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456563" y="4972030"/>
            <a:ext cx="425164" cy="246221"/>
          </a:xfrm>
          <a:prstGeom prst="rect">
            <a:avLst/>
          </a:prstGeom>
          <a:noFill/>
        </p:spPr>
        <p:txBody>
          <a:bodyPr wrap="square" rtlCol="0">
            <a:spAutoFit/>
          </a:bodyPr>
          <a:lstStyle/>
          <a:p>
            <a:r>
              <a:rPr lang="en-US" sz="1000" dirty="0" smtClean="0">
                <a:solidFill>
                  <a:srgbClr val="2C8EBF"/>
                </a:solidFill>
              </a:rPr>
              <a:t>Find</a:t>
            </a:r>
            <a:endParaRPr lang="en-US" sz="1000" dirty="0">
              <a:solidFill>
                <a:srgbClr val="2C8EBF"/>
              </a:solidFill>
            </a:endParaRPr>
          </a:p>
        </p:txBody>
      </p:sp>
      <p:sp>
        <p:nvSpPr>
          <p:cNvPr id="49" name="TextBox 48"/>
          <p:cNvSpPr txBox="1"/>
          <p:nvPr/>
        </p:nvSpPr>
        <p:spPr>
          <a:xfrm>
            <a:off x="440697" y="5301957"/>
            <a:ext cx="1248629" cy="246221"/>
          </a:xfrm>
          <a:prstGeom prst="rect">
            <a:avLst/>
          </a:prstGeom>
          <a:noFill/>
        </p:spPr>
        <p:txBody>
          <a:bodyPr wrap="square" rtlCol="0">
            <a:spAutoFit/>
          </a:bodyPr>
          <a:lstStyle/>
          <a:p>
            <a:r>
              <a:rPr lang="en-US" sz="1000" dirty="0" smtClean="0">
                <a:solidFill>
                  <a:srgbClr val="2C8EBF"/>
                </a:solidFill>
              </a:rPr>
              <a:t>Fishbowl – How To…</a:t>
            </a:r>
            <a:endParaRPr lang="en-US" sz="1000" dirty="0">
              <a:solidFill>
                <a:srgbClr val="2C8EBF"/>
              </a:solidFill>
            </a:endParaRPr>
          </a:p>
        </p:txBody>
      </p:sp>
      <p:pic>
        <p:nvPicPr>
          <p:cNvPr id="1046" name="Picture 22" descr="C:\Users\Karen\Desktop\ScreenHunter_746 Feb. 09 21.10.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7375" y="5293537"/>
            <a:ext cx="295092" cy="209843"/>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420516" y="5698965"/>
            <a:ext cx="1560684" cy="246221"/>
          </a:xfrm>
          <a:prstGeom prst="rect">
            <a:avLst/>
          </a:prstGeom>
          <a:noFill/>
        </p:spPr>
        <p:txBody>
          <a:bodyPr wrap="square" rtlCol="0">
            <a:spAutoFit/>
          </a:bodyPr>
          <a:lstStyle/>
          <a:p>
            <a:r>
              <a:rPr lang="en-US" sz="1000" dirty="0" smtClean="0">
                <a:solidFill>
                  <a:srgbClr val="2C8EBF"/>
                </a:solidFill>
              </a:rPr>
              <a:t>Fishbowl – Fun Quiz…</a:t>
            </a:r>
            <a:endParaRPr lang="en-US" sz="1000" dirty="0">
              <a:solidFill>
                <a:srgbClr val="2C8EBF"/>
              </a:solidFill>
            </a:endParaRPr>
          </a:p>
        </p:txBody>
      </p:sp>
      <p:pic>
        <p:nvPicPr>
          <p:cNvPr id="52" name="Picture 22" descr="C:\Users\Karen\Desktop\ScreenHunter_746 Feb. 09 21.10.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7194" y="5690545"/>
            <a:ext cx="295092" cy="209843"/>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C:\Users\Karen\Desktop\ScreenHunter_747 Feb. 09 21.15.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19998" y="5055767"/>
            <a:ext cx="1295402" cy="200025"/>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p:cNvCxnSpPr/>
          <p:nvPr/>
        </p:nvCxnSpPr>
        <p:spPr>
          <a:xfrm>
            <a:off x="0" y="152400"/>
            <a:ext cx="9149787" cy="0"/>
          </a:xfrm>
          <a:prstGeom prst="line">
            <a:avLst/>
          </a:prstGeom>
        </p:spPr>
        <p:style>
          <a:lnRef idx="1">
            <a:schemeClr val="accent1"/>
          </a:lnRef>
          <a:fillRef idx="0">
            <a:schemeClr val="accent1"/>
          </a:fillRef>
          <a:effectRef idx="0">
            <a:schemeClr val="accent1"/>
          </a:effectRef>
          <a:fontRef idx="minor">
            <a:schemeClr val="tx1"/>
          </a:fontRef>
        </p:style>
      </p:cxnSp>
      <p:pic>
        <p:nvPicPr>
          <p:cNvPr id="1048" name="Picture 24" descr="C:\Users\Karen\Desktop\ScreenHunter_741 Feb. 09 20.49.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21763" y="1151819"/>
            <a:ext cx="122405" cy="3786894"/>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59"/>
          <p:cNvSpPr/>
          <p:nvPr/>
        </p:nvSpPr>
        <p:spPr>
          <a:xfrm>
            <a:off x="6934200" y="716871"/>
            <a:ext cx="990600" cy="4633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6934201" y="713772"/>
            <a:ext cx="1676399" cy="292388"/>
          </a:xfrm>
          <a:prstGeom prst="rect">
            <a:avLst/>
          </a:prstGeom>
          <a:solidFill>
            <a:schemeClr val="bg1"/>
          </a:solidFill>
        </p:spPr>
        <p:txBody>
          <a:bodyPr wrap="square" rtlCol="0">
            <a:spAutoFit/>
          </a:bodyPr>
          <a:lstStyle/>
          <a:p>
            <a:r>
              <a:rPr lang="en-US" sz="1300" b="1" u="sng" dirty="0" smtClean="0">
                <a:solidFill>
                  <a:schemeClr val="tx1">
                    <a:lumMod val="75000"/>
                    <a:lumOff val="25000"/>
                  </a:schemeClr>
                </a:solidFill>
                <a:latin typeface="Arial" panose="020B0604020202020204" pitchFamily="34" charset="0"/>
                <a:cs typeface="Arial" panose="020B0604020202020204" pitchFamily="34" charset="0"/>
              </a:rPr>
              <a:t>Community News</a:t>
            </a:r>
            <a:endParaRPr lang="en-US" sz="1300" b="1" u="sng"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1050" name="Picture 26" descr="C:\Users\Karen\Desktop\ScreenHunter_750 Feb. 09 23.54.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77000" y="2636781"/>
            <a:ext cx="185737" cy="12809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6" descr="C:\Users\Karen\Desktop\ScreenHunter_750 Feb. 09 23.54.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76999" y="1378989"/>
            <a:ext cx="185737" cy="128095"/>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1103938" y="1806114"/>
            <a:ext cx="877262" cy="230832"/>
          </a:xfrm>
          <a:prstGeom prst="rect">
            <a:avLst/>
          </a:prstGeom>
          <a:noFill/>
        </p:spPr>
        <p:txBody>
          <a:bodyPr wrap="square" rtlCol="0">
            <a:spAutoFit/>
          </a:bodyPr>
          <a:lstStyle/>
          <a:p>
            <a:pPr algn="ctr"/>
            <a:r>
              <a:rPr lang="en-US" sz="900" dirty="0" smtClean="0">
                <a:solidFill>
                  <a:srgbClr val="2C8EBF"/>
                </a:solidFill>
                <a:latin typeface="Arial" panose="020B0604020202020204" pitchFamily="34" charset="0"/>
                <a:cs typeface="Arial" panose="020B0604020202020204" pitchFamily="34" charset="0"/>
              </a:rPr>
              <a:t>My Favorites</a:t>
            </a:r>
            <a:endParaRPr lang="en-US" sz="900" dirty="0">
              <a:solidFill>
                <a:srgbClr val="2C8EBF"/>
              </a:solidFill>
              <a:latin typeface="Arial" panose="020B0604020202020204" pitchFamily="34" charset="0"/>
              <a:cs typeface="Arial" panose="020B0604020202020204" pitchFamily="34" charset="0"/>
            </a:endParaRPr>
          </a:p>
        </p:txBody>
      </p:sp>
      <p:sp>
        <p:nvSpPr>
          <p:cNvPr id="66" name="TextBox 65"/>
          <p:cNvSpPr txBox="1"/>
          <p:nvPr/>
        </p:nvSpPr>
        <p:spPr>
          <a:xfrm>
            <a:off x="1390648" y="3722914"/>
            <a:ext cx="557027" cy="230832"/>
          </a:xfrm>
          <a:prstGeom prst="rect">
            <a:avLst/>
          </a:prstGeom>
          <a:noFill/>
        </p:spPr>
        <p:txBody>
          <a:bodyPr wrap="square" rtlCol="0">
            <a:spAutoFit/>
          </a:bodyPr>
          <a:lstStyle/>
          <a:p>
            <a:r>
              <a:rPr lang="en-US" sz="900" dirty="0" smtClean="0">
                <a:solidFill>
                  <a:srgbClr val="2C8EBF"/>
                </a:solidFill>
                <a:latin typeface="Arial" panose="020B0604020202020204" pitchFamily="34" charset="0"/>
                <a:cs typeface="Arial" panose="020B0604020202020204" pitchFamily="34" charset="0"/>
              </a:rPr>
              <a:t>Create</a:t>
            </a:r>
            <a:endParaRPr lang="en-US" sz="900" dirty="0">
              <a:solidFill>
                <a:srgbClr val="2C8EBF"/>
              </a:solidFill>
              <a:latin typeface="Arial" panose="020B0604020202020204" pitchFamily="34" charset="0"/>
              <a:cs typeface="Arial" panose="020B0604020202020204" pitchFamily="34" charset="0"/>
            </a:endParaRPr>
          </a:p>
        </p:txBody>
      </p:sp>
      <p:pic>
        <p:nvPicPr>
          <p:cNvPr id="1051" name="Picture 27" descr="C:\Users\Karen\Desktop\ScreenHunter_751 Feb. 10 02.50.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08905" y="970844"/>
            <a:ext cx="1381125" cy="180975"/>
          </a:xfrm>
          <a:prstGeom prst="rect">
            <a:avLst/>
          </a:prstGeom>
          <a:noFill/>
          <a:extLst>
            <a:ext uri="{909E8E84-426E-40DD-AFC4-6F175D3DCCD1}">
              <a14:hiddenFill xmlns:a14="http://schemas.microsoft.com/office/drawing/2010/main">
                <a:solidFill>
                  <a:srgbClr val="FFFFFF"/>
                </a:solidFill>
              </a14:hiddenFill>
            </a:ext>
          </a:extLst>
        </p:spPr>
      </p:pic>
      <p:sp>
        <p:nvSpPr>
          <p:cNvPr id="58" name="Rounded Rectangle 57"/>
          <p:cNvSpPr/>
          <p:nvPr/>
        </p:nvSpPr>
        <p:spPr>
          <a:xfrm>
            <a:off x="8481392" y="817400"/>
            <a:ext cx="511259"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8481392" y="817400"/>
            <a:ext cx="557027" cy="243931"/>
          </a:xfrm>
          <a:prstGeom prst="rect">
            <a:avLst/>
          </a:prstGeom>
          <a:noFill/>
        </p:spPr>
        <p:txBody>
          <a:bodyPr wrap="square" rtlCol="0">
            <a:spAutoFit/>
          </a:bodyPr>
          <a:lstStyle/>
          <a:p>
            <a:pPr algn="ctr"/>
            <a:r>
              <a:rPr lang="en-US" sz="1000" dirty="0" smtClean="0">
                <a:solidFill>
                  <a:srgbClr val="2C8EBF"/>
                </a:solidFill>
                <a:latin typeface="Arial" panose="020B0604020202020204" pitchFamily="34" charset="0"/>
                <a:cs typeface="Arial" panose="020B0604020202020204" pitchFamily="34" charset="0"/>
              </a:rPr>
              <a:t>Share</a:t>
            </a:r>
            <a:endParaRPr lang="en-US" sz="1000" dirty="0">
              <a:solidFill>
                <a:srgbClr val="2C8EBF"/>
              </a:solidFill>
              <a:latin typeface="Arial" panose="020B0604020202020204" pitchFamily="34" charset="0"/>
              <a:cs typeface="Arial" panose="020B0604020202020204" pitchFamily="34" charset="0"/>
            </a:endParaRPr>
          </a:p>
        </p:txBody>
      </p:sp>
      <p:pic>
        <p:nvPicPr>
          <p:cNvPr id="1053" name="Picture 29"/>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t="14046" b="12449"/>
          <a:stretch/>
        </p:blipFill>
        <p:spPr bwMode="auto">
          <a:xfrm>
            <a:off x="8726016" y="2136620"/>
            <a:ext cx="190470" cy="140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0" name="Picture 29"/>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t="14046" b="12449"/>
          <a:stretch/>
        </p:blipFill>
        <p:spPr bwMode="auto">
          <a:xfrm>
            <a:off x="8715405" y="4727163"/>
            <a:ext cx="190470" cy="140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 name="Picture 29"/>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t="14046" b="12449"/>
          <a:stretch/>
        </p:blipFill>
        <p:spPr bwMode="auto">
          <a:xfrm>
            <a:off x="8708476" y="3434825"/>
            <a:ext cx="190470" cy="140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2" name="TextBox 71"/>
          <p:cNvSpPr txBox="1"/>
          <p:nvPr/>
        </p:nvSpPr>
        <p:spPr>
          <a:xfrm>
            <a:off x="6764626" y="242886"/>
            <a:ext cx="891200" cy="246221"/>
          </a:xfrm>
          <a:prstGeom prst="rect">
            <a:avLst/>
          </a:prstGeom>
          <a:solidFill>
            <a:schemeClr val="bg1"/>
          </a:solidFill>
        </p:spPr>
        <p:txBody>
          <a:bodyPr wrap="square" rIns="0" rtlCol="0">
            <a:spAutoFit/>
          </a:bodyPr>
          <a:lstStyle/>
          <a:p>
            <a:r>
              <a:rPr lang="en-US" sz="1000" dirty="0" smtClean="0">
                <a:solidFill>
                  <a:srgbClr val="2C8EBF"/>
                </a:solidFill>
                <a:latin typeface="Arial" panose="020B0604020202020204" pitchFamily="34" charset="0"/>
                <a:cs typeface="Arial" panose="020B0604020202020204" pitchFamily="34" charset="0"/>
              </a:rPr>
              <a:t>Dashboard</a:t>
            </a:r>
          </a:p>
        </p:txBody>
      </p:sp>
      <p:sp>
        <p:nvSpPr>
          <p:cNvPr id="73" name="Rounded Rectangle 72"/>
          <p:cNvSpPr/>
          <p:nvPr/>
        </p:nvSpPr>
        <p:spPr>
          <a:xfrm>
            <a:off x="6038178" y="3888413"/>
            <a:ext cx="511259" cy="243931"/>
          </a:xfrm>
          <a:prstGeom prst="roundRect">
            <a:avLst/>
          </a:prstGeom>
          <a:solidFill>
            <a:srgbClr val="2C8EBF"/>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6015293" y="3906012"/>
            <a:ext cx="557027" cy="230832"/>
          </a:xfrm>
          <a:prstGeom prst="rect">
            <a:avLst/>
          </a:prstGeom>
          <a:noFill/>
        </p:spPr>
        <p:txBody>
          <a:bodyPr wrap="square" rtlCol="0">
            <a:spAutoFit/>
          </a:bodyPr>
          <a:lstStyle/>
          <a:p>
            <a:r>
              <a:rPr lang="en-US" sz="900" dirty="0" smtClean="0">
                <a:solidFill>
                  <a:schemeClr val="bg1"/>
                </a:solidFill>
                <a:latin typeface="Arial" panose="020B0604020202020204" pitchFamily="34" charset="0"/>
                <a:cs typeface="Arial" panose="020B0604020202020204" pitchFamily="34" charset="0"/>
              </a:rPr>
              <a:t>Create</a:t>
            </a:r>
            <a:endParaRPr lang="en-US" sz="900" dirty="0">
              <a:solidFill>
                <a:schemeClr val="bg1"/>
              </a:solidFill>
              <a:latin typeface="Arial" panose="020B0604020202020204" pitchFamily="34" charset="0"/>
              <a:cs typeface="Arial" panose="020B0604020202020204" pitchFamily="34" charset="0"/>
            </a:endParaRPr>
          </a:p>
        </p:txBody>
      </p:sp>
      <p:sp>
        <p:nvSpPr>
          <p:cNvPr id="75" name="TextBox 74"/>
          <p:cNvSpPr txBox="1"/>
          <p:nvPr/>
        </p:nvSpPr>
        <p:spPr>
          <a:xfrm>
            <a:off x="5554618" y="4611747"/>
            <a:ext cx="967582" cy="215444"/>
          </a:xfrm>
          <a:prstGeom prst="rect">
            <a:avLst/>
          </a:prstGeom>
          <a:noFill/>
        </p:spPr>
        <p:txBody>
          <a:bodyPr wrap="square" rtlCol="0">
            <a:spAutoFit/>
          </a:bodyPr>
          <a:lstStyle/>
          <a:p>
            <a:pPr algn="r"/>
            <a:r>
              <a:rPr lang="en-US" sz="800" dirty="0" smtClean="0">
                <a:latin typeface="Arial" panose="020B0604020202020204" pitchFamily="34" charset="0"/>
                <a:cs typeface="Arial" panose="020B0604020202020204" pitchFamily="34" charset="0"/>
              </a:rPr>
              <a:t>Feb 10, 2016</a:t>
            </a:r>
            <a:endParaRPr lang="en-US" sz="800" dirty="0">
              <a:latin typeface="Arial" panose="020B0604020202020204" pitchFamily="34" charset="0"/>
              <a:cs typeface="Arial" panose="020B0604020202020204" pitchFamily="34" charset="0"/>
            </a:endParaRPr>
          </a:p>
        </p:txBody>
      </p:sp>
      <p:sp>
        <p:nvSpPr>
          <p:cNvPr id="76" name="TextBox 75"/>
          <p:cNvSpPr txBox="1"/>
          <p:nvPr/>
        </p:nvSpPr>
        <p:spPr>
          <a:xfrm>
            <a:off x="5578336" y="5340878"/>
            <a:ext cx="967582" cy="215444"/>
          </a:xfrm>
          <a:prstGeom prst="rect">
            <a:avLst/>
          </a:prstGeom>
          <a:noFill/>
        </p:spPr>
        <p:txBody>
          <a:bodyPr wrap="square" rtlCol="0">
            <a:spAutoFit/>
          </a:bodyPr>
          <a:lstStyle/>
          <a:p>
            <a:pPr algn="r"/>
            <a:r>
              <a:rPr lang="en-US" sz="800" dirty="0" smtClean="0">
                <a:latin typeface="Arial" panose="020B0604020202020204" pitchFamily="34" charset="0"/>
                <a:cs typeface="Arial" panose="020B0604020202020204" pitchFamily="34" charset="0"/>
              </a:rPr>
              <a:t>Feb 10, 2016</a:t>
            </a:r>
            <a:endParaRPr lang="en-US" sz="800" dirty="0">
              <a:latin typeface="Arial" panose="020B0604020202020204" pitchFamily="34" charset="0"/>
              <a:cs typeface="Arial" panose="020B0604020202020204" pitchFamily="34" charset="0"/>
            </a:endParaRPr>
          </a:p>
        </p:txBody>
      </p:sp>
      <p:sp>
        <p:nvSpPr>
          <p:cNvPr id="77" name="TextBox 76"/>
          <p:cNvSpPr txBox="1"/>
          <p:nvPr/>
        </p:nvSpPr>
        <p:spPr>
          <a:xfrm>
            <a:off x="8390029" y="1291640"/>
            <a:ext cx="602621" cy="215444"/>
          </a:xfrm>
          <a:prstGeom prst="rect">
            <a:avLst/>
          </a:prstGeom>
          <a:noFill/>
        </p:spPr>
        <p:txBody>
          <a:bodyPr wrap="square" rtlCol="0">
            <a:spAutoFit/>
          </a:bodyPr>
          <a:lstStyle/>
          <a:p>
            <a:pPr algn="r"/>
            <a:r>
              <a:rPr lang="en-US" sz="800" dirty="0" smtClean="0">
                <a:latin typeface="Arial" panose="020B0604020202020204" pitchFamily="34" charset="0"/>
                <a:cs typeface="Arial" panose="020B0604020202020204" pitchFamily="34" charset="0"/>
              </a:rPr>
              <a:t>2/10/16</a:t>
            </a:r>
            <a:endParaRPr lang="en-US" sz="800" dirty="0">
              <a:latin typeface="Arial" panose="020B0604020202020204" pitchFamily="34" charset="0"/>
              <a:cs typeface="Arial" panose="020B0604020202020204" pitchFamily="34" charset="0"/>
            </a:endParaRPr>
          </a:p>
        </p:txBody>
      </p:sp>
      <p:sp>
        <p:nvSpPr>
          <p:cNvPr id="78" name="TextBox 77"/>
          <p:cNvSpPr txBox="1"/>
          <p:nvPr/>
        </p:nvSpPr>
        <p:spPr>
          <a:xfrm>
            <a:off x="8407165" y="2678002"/>
            <a:ext cx="602621" cy="215444"/>
          </a:xfrm>
          <a:prstGeom prst="rect">
            <a:avLst/>
          </a:prstGeom>
          <a:noFill/>
        </p:spPr>
        <p:txBody>
          <a:bodyPr wrap="square" rtlCol="0">
            <a:spAutoFit/>
          </a:bodyPr>
          <a:lstStyle/>
          <a:p>
            <a:pPr algn="r"/>
            <a:r>
              <a:rPr lang="en-US" sz="800" dirty="0" smtClean="0">
                <a:latin typeface="Arial" panose="020B0604020202020204" pitchFamily="34" charset="0"/>
                <a:cs typeface="Arial" panose="020B0604020202020204" pitchFamily="34" charset="0"/>
              </a:rPr>
              <a:t>2/10/16</a:t>
            </a:r>
            <a:endParaRPr lang="en-US" sz="800" dirty="0">
              <a:latin typeface="Arial" panose="020B0604020202020204" pitchFamily="34" charset="0"/>
              <a:cs typeface="Arial" panose="020B0604020202020204" pitchFamily="34" charset="0"/>
            </a:endParaRPr>
          </a:p>
        </p:txBody>
      </p:sp>
      <p:sp>
        <p:nvSpPr>
          <p:cNvPr id="79" name="TextBox 78"/>
          <p:cNvSpPr txBox="1"/>
          <p:nvPr/>
        </p:nvSpPr>
        <p:spPr>
          <a:xfrm>
            <a:off x="8390028" y="3859123"/>
            <a:ext cx="602621" cy="215444"/>
          </a:xfrm>
          <a:prstGeom prst="rect">
            <a:avLst/>
          </a:prstGeom>
          <a:noFill/>
        </p:spPr>
        <p:txBody>
          <a:bodyPr wrap="square" rtlCol="0">
            <a:spAutoFit/>
          </a:bodyPr>
          <a:lstStyle/>
          <a:p>
            <a:pPr algn="r"/>
            <a:r>
              <a:rPr lang="en-US" sz="800" dirty="0" smtClean="0">
                <a:latin typeface="Arial" panose="020B0604020202020204" pitchFamily="34" charset="0"/>
                <a:cs typeface="Arial" panose="020B0604020202020204" pitchFamily="34" charset="0"/>
              </a:rPr>
              <a:t>2/10/16</a:t>
            </a:r>
            <a:endParaRPr lang="en-US" sz="800" dirty="0">
              <a:latin typeface="Arial" panose="020B0604020202020204" pitchFamily="34" charset="0"/>
              <a:cs typeface="Arial" panose="020B0604020202020204" pitchFamily="34" charset="0"/>
            </a:endParaRPr>
          </a:p>
        </p:txBody>
      </p:sp>
      <p:sp>
        <p:nvSpPr>
          <p:cNvPr id="63" name="Rectangle 62"/>
          <p:cNvSpPr/>
          <p:nvPr/>
        </p:nvSpPr>
        <p:spPr>
          <a:xfrm>
            <a:off x="1441990" y="1792051"/>
            <a:ext cx="6524589" cy="331935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1641978" y="1890970"/>
            <a:ext cx="4267201" cy="307777"/>
          </a:xfrm>
          <a:prstGeom prst="rect">
            <a:avLst/>
          </a:prstGeom>
          <a:noFill/>
        </p:spPr>
        <p:txBody>
          <a:bodyPr wrap="square" rtlCol="0">
            <a:spAutoFit/>
          </a:bodyPr>
          <a:lstStyle/>
          <a:p>
            <a:r>
              <a:rPr lang="en-US" sz="1400" b="1" u="sng" dirty="0" smtClean="0">
                <a:solidFill>
                  <a:schemeClr val="tx1">
                    <a:lumMod val="75000"/>
                    <a:lumOff val="25000"/>
                  </a:schemeClr>
                </a:solidFill>
                <a:latin typeface="Arial" panose="020B0604020202020204" pitchFamily="34" charset="0"/>
                <a:cs typeface="Arial" panose="020B0604020202020204" pitchFamily="34" charset="0"/>
              </a:rPr>
              <a:t>Share something with the Community</a:t>
            </a:r>
            <a:endParaRPr lang="en-US" sz="1400" b="1" u="sng"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68" name="Picture 2" descr="C:\Users\Karen\Desktop\ScreenHunter_749 Feb. 09 22.30.jp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03893" y="229484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p:cNvSpPr txBox="1"/>
          <p:nvPr/>
        </p:nvSpPr>
        <p:spPr>
          <a:xfrm>
            <a:off x="1959290" y="2246827"/>
            <a:ext cx="592797" cy="276999"/>
          </a:xfrm>
          <a:prstGeom prst="rect">
            <a:avLst/>
          </a:prstGeom>
          <a:noFill/>
        </p:spPr>
        <p:txBody>
          <a:bodyPr wrap="square" lIns="0" rIns="0" rtlCol="0">
            <a:spAutoFit/>
          </a:bodyPr>
          <a:lstStyle/>
          <a:p>
            <a:r>
              <a:rPr lang="en-US" sz="1200" dirty="0" smtClean="0">
                <a:latin typeface="Arial" panose="020B0604020202020204" pitchFamily="34" charset="0"/>
                <a:cs typeface="Arial" panose="020B0604020202020204" pitchFamily="34" charset="0"/>
              </a:rPr>
              <a:t>Event</a:t>
            </a:r>
            <a:endParaRPr lang="en-US" sz="1200" dirty="0">
              <a:latin typeface="Arial" panose="020B0604020202020204" pitchFamily="34" charset="0"/>
              <a:cs typeface="Arial" panose="020B0604020202020204" pitchFamily="34" charset="0"/>
            </a:endParaRPr>
          </a:p>
        </p:txBody>
      </p:sp>
      <p:pic>
        <p:nvPicPr>
          <p:cNvPr id="80" name="Picture 2" descr="C:\Users\Karen\Desktop\ScreenHunter_749 Feb. 09 22.30.jp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05781" y="2294842"/>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81" name="TextBox 80"/>
          <p:cNvSpPr txBox="1"/>
          <p:nvPr/>
        </p:nvSpPr>
        <p:spPr>
          <a:xfrm>
            <a:off x="2861178" y="2246829"/>
            <a:ext cx="592797" cy="276999"/>
          </a:xfrm>
          <a:prstGeom prst="rect">
            <a:avLst/>
          </a:prstGeom>
          <a:noFill/>
        </p:spPr>
        <p:txBody>
          <a:bodyPr wrap="square" lIns="0" rIns="0" rtlCol="0">
            <a:spAutoFit/>
          </a:bodyPr>
          <a:lstStyle/>
          <a:p>
            <a:r>
              <a:rPr lang="en-US" sz="1200" dirty="0" smtClean="0">
                <a:latin typeface="Arial" panose="020B0604020202020204" pitchFamily="34" charset="0"/>
                <a:cs typeface="Arial" panose="020B0604020202020204" pitchFamily="34" charset="0"/>
              </a:rPr>
              <a:t>Post</a:t>
            </a:r>
            <a:endParaRPr lang="en-US" sz="1200" dirty="0">
              <a:latin typeface="Arial" panose="020B0604020202020204" pitchFamily="34" charset="0"/>
              <a:cs typeface="Arial" panose="020B0604020202020204" pitchFamily="34" charset="0"/>
            </a:endParaRPr>
          </a:p>
        </p:txBody>
      </p:sp>
      <p:sp>
        <p:nvSpPr>
          <p:cNvPr id="82" name="TextBox 81"/>
          <p:cNvSpPr txBox="1"/>
          <p:nvPr/>
        </p:nvSpPr>
        <p:spPr>
          <a:xfrm>
            <a:off x="5141814" y="1914053"/>
            <a:ext cx="2680002" cy="261610"/>
          </a:xfrm>
          <a:prstGeom prst="rect">
            <a:avLst/>
          </a:prstGeom>
          <a:solidFill>
            <a:schemeClr val="bg1"/>
          </a:solidFill>
          <a:ln>
            <a:solidFill>
              <a:schemeClr val="bg1">
                <a:lumMod val="85000"/>
              </a:schemeClr>
            </a:solidFill>
          </a:ln>
        </p:spPr>
        <p:txBody>
          <a:bodyPr wrap="square" rIns="0" rtlCol="0">
            <a:spAutoFit/>
          </a:bodyPr>
          <a:lstStyle/>
          <a:p>
            <a:r>
              <a:rPr lang="en-US" sz="1100" dirty="0" smtClean="0">
                <a:solidFill>
                  <a:schemeClr val="tx1">
                    <a:lumMod val="50000"/>
                    <a:lumOff val="50000"/>
                  </a:schemeClr>
                </a:solidFill>
                <a:latin typeface="Arial" panose="020B0604020202020204" pitchFamily="34" charset="0"/>
                <a:cs typeface="Arial" panose="020B0604020202020204" pitchFamily="34" charset="0"/>
              </a:rPr>
              <a:t>Date and website are required for Events</a:t>
            </a:r>
            <a:endParaRPr lang="en-US" sz="11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3" name="TextBox 82"/>
          <p:cNvSpPr txBox="1"/>
          <p:nvPr/>
        </p:nvSpPr>
        <p:spPr>
          <a:xfrm>
            <a:off x="1703894" y="2635503"/>
            <a:ext cx="992374" cy="276999"/>
          </a:xfrm>
          <a:prstGeom prst="rect">
            <a:avLst/>
          </a:prstGeom>
          <a:solidFill>
            <a:schemeClr val="bg1"/>
          </a:solidFill>
          <a:ln>
            <a:solidFill>
              <a:schemeClr val="bg1">
                <a:lumMod val="85000"/>
              </a:schemeClr>
            </a:solidFill>
          </a:ln>
        </p:spPr>
        <p:txBody>
          <a:bodyPr wrap="square" rtlCol="0">
            <a:spAutoFit/>
          </a:bodyPr>
          <a:lstStyle/>
          <a:p>
            <a:r>
              <a:rPr lang="en-US" sz="1200" dirty="0" smtClean="0">
                <a:solidFill>
                  <a:schemeClr val="bg1">
                    <a:lumMod val="65000"/>
                  </a:schemeClr>
                </a:solidFill>
              </a:rPr>
              <a:t>Date</a:t>
            </a:r>
            <a:endParaRPr lang="en-US" sz="1200" dirty="0">
              <a:solidFill>
                <a:schemeClr val="bg1">
                  <a:lumMod val="65000"/>
                </a:schemeClr>
              </a:solidFill>
            </a:endParaRPr>
          </a:p>
        </p:txBody>
      </p:sp>
      <p:sp>
        <p:nvSpPr>
          <p:cNvPr id="84" name="TextBox 83"/>
          <p:cNvSpPr txBox="1"/>
          <p:nvPr/>
        </p:nvSpPr>
        <p:spPr>
          <a:xfrm>
            <a:off x="2861178" y="2635492"/>
            <a:ext cx="2819402" cy="276999"/>
          </a:xfrm>
          <a:prstGeom prst="rect">
            <a:avLst/>
          </a:prstGeom>
          <a:solidFill>
            <a:schemeClr val="bg1"/>
          </a:solidFill>
          <a:ln>
            <a:solidFill>
              <a:schemeClr val="bg1">
                <a:lumMod val="85000"/>
              </a:schemeClr>
            </a:solidFill>
          </a:ln>
        </p:spPr>
        <p:txBody>
          <a:bodyPr wrap="square" rtlCol="0">
            <a:spAutoFit/>
          </a:bodyPr>
          <a:lstStyle/>
          <a:p>
            <a:r>
              <a:rPr lang="en-US" sz="1200" dirty="0" smtClean="0">
                <a:solidFill>
                  <a:schemeClr val="bg1">
                    <a:lumMod val="65000"/>
                  </a:schemeClr>
                </a:solidFill>
              </a:rPr>
              <a:t>Website for more information</a:t>
            </a:r>
            <a:endParaRPr lang="en-US" sz="1200" dirty="0">
              <a:solidFill>
                <a:schemeClr val="bg1">
                  <a:lumMod val="65000"/>
                </a:schemeClr>
              </a:solidFill>
            </a:endParaRPr>
          </a:p>
        </p:txBody>
      </p:sp>
      <p:sp>
        <p:nvSpPr>
          <p:cNvPr id="85" name="TextBox 84"/>
          <p:cNvSpPr txBox="1"/>
          <p:nvPr/>
        </p:nvSpPr>
        <p:spPr>
          <a:xfrm>
            <a:off x="1703893" y="3470412"/>
            <a:ext cx="5902593" cy="1015663"/>
          </a:xfrm>
          <a:prstGeom prst="rect">
            <a:avLst/>
          </a:prstGeom>
          <a:solidFill>
            <a:schemeClr val="bg1"/>
          </a:solidFill>
          <a:ln>
            <a:solidFill>
              <a:schemeClr val="bg1">
                <a:lumMod val="85000"/>
              </a:schemeClr>
            </a:solidFill>
          </a:ln>
        </p:spPr>
        <p:txBody>
          <a:bodyPr wrap="square" rtlCol="0">
            <a:spAutoFit/>
          </a:bodyPr>
          <a:lstStyle/>
          <a:p>
            <a:r>
              <a:rPr lang="en-US" sz="1200" dirty="0" smtClean="0">
                <a:solidFill>
                  <a:schemeClr val="bg1">
                    <a:lumMod val="65000"/>
                  </a:schemeClr>
                </a:solidFill>
              </a:rPr>
              <a:t>Comments</a:t>
            </a:r>
          </a:p>
          <a:p>
            <a:endParaRPr lang="en-US" sz="1200" dirty="0">
              <a:solidFill>
                <a:schemeClr val="bg1">
                  <a:lumMod val="65000"/>
                </a:schemeClr>
              </a:solidFill>
            </a:endParaRPr>
          </a:p>
          <a:p>
            <a:endParaRPr lang="en-US" sz="1200" dirty="0" smtClean="0">
              <a:solidFill>
                <a:schemeClr val="bg1">
                  <a:lumMod val="65000"/>
                </a:schemeClr>
              </a:solidFill>
            </a:endParaRPr>
          </a:p>
          <a:p>
            <a:endParaRPr lang="en-US" sz="1200" dirty="0">
              <a:solidFill>
                <a:schemeClr val="bg1">
                  <a:lumMod val="65000"/>
                </a:schemeClr>
              </a:solidFill>
            </a:endParaRPr>
          </a:p>
          <a:p>
            <a:endParaRPr lang="en-US" sz="1200" dirty="0">
              <a:solidFill>
                <a:schemeClr val="bg1">
                  <a:lumMod val="65000"/>
                </a:schemeClr>
              </a:solidFill>
            </a:endParaRPr>
          </a:p>
        </p:txBody>
      </p:sp>
      <p:pic>
        <p:nvPicPr>
          <p:cNvPr id="86" name="Picture 3"/>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215046" y="2602943"/>
            <a:ext cx="389850" cy="311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7" name="TextBox 86"/>
          <p:cNvSpPr txBox="1"/>
          <p:nvPr/>
        </p:nvSpPr>
        <p:spPr>
          <a:xfrm>
            <a:off x="5827995" y="2620270"/>
            <a:ext cx="1307640" cy="276999"/>
          </a:xfrm>
          <a:prstGeom prst="rect">
            <a:avLst/>
          </a:prstGeom>
          <a:solidFill>
            <a:schemeClr val="bg1"/>
          </a:solidFill>
          <a:ln>
            <a:solidFill>
              <a:schemeClr val="bg1">
                <a:lumMod val="85000"/>
              </a:schemeClr>
            </a:solidFill>
          </a:ln>
        </p:spPr>
        <p:txBody>
          <a:bodyPr wrap="square" rtlCol="0">
            <a:spAutoFit/>
          </a:bodyPr>
          <a:lstStyle/>
          <a:p>
            <a:r>
              <a:rPr lang="en-US" sz="1200" dirty="0" smtClean="0">
                <a:solidFill>
                  <a:schemeClr val="bg1">
                    <a:lumMod val="65000"/>
                  </a:schemeClr>
                </a:solidFill>
              </a:rPr>
              <a:t>Upload image</a:t>
            </a:r>
            <a:endParaRPr lang="en-US" sz="1200" dirty="0">
              <a:solidFill>
                <a:schemeClr val="bg1">
                  <a:lumMod val="65000"/>
                </a:schemeClr>
              </a:solidFill>
            </a:endParaRPr>
          </a:p>
        </p:txBody>
      </p:sp>
      <p:pic>
        <p:nvPicPr>
          <p:cNvPr id="88" name="Picture 4" descr="C:\Users\Karen\Desktop\ScreenHunter_749 Feb. 09 22.30.jp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62900" y="467492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89" name="TextBox 88"/>
          <p:cNvSpPr txBox="1"/>
          <p:nvPr/>
        </p:nvSpPr>
        <p:spPr>
          <a:xfrm>
            <a:off x="1979476" y="4649344"/>
            <a:ext cx="2939104" cy="400110"/>
          </a:xfrm>
          <a:prstGeom prst="rect">
            <a:avLst/>
          </a:prstGeom>
          <a:noFill/>
        </p:spPr>
        <p:txBody>
          <a:bodyPr wrap="square" lIns="0" rIns="0" rtlCol="0">
            <a:spAutoFit/>
          </a:bodyPr>
          <a:lstStyle/>
          <a:p>
            <a:r>
              <a:rPr lang="en-US" sz="1000" dirty="0" smtClean="0">
                <a:latin typeface="Arial" panose="020B0604020202020204" pitchFamily="34" charset="0"/>
                <a:cs typeface="Arial" panose="020B0604020202020204" pitchFamily="34" charset="0"/>
              </a:rPr>
              <a:t>I am authorized to share this information and any uploaded images.</a:t>
            </a:r>
            <a:endParaRPr lang="en-US" sz="1000" dirty="0">
              <a:latin typeface="Arial" panose="020B0604020202020204" pitchFamily="34" charset="0"/>
              <a:cs typeface="Arial" panose="020B0604020202020204" pitchFamily="34" charset="0"/>
            </a:endParaRPr>
          </a:p>
        </p:txBody>
      </p:sp>
      <p:sp>
        <p:nvSpPr>
          <p:cNvPr id="90" name="Rounded Rectangle 89"/>
          <p:cNvSpPr/>
          <p:nvPr/>
        </p:nvSpPr>
        <p:spPr>
          <a:xfrm>
            <a:off x="6615888" y="4661184"/>
            <a:ext cx="856734" cy="263955"/>
          </a:xfrm>
          <a:prstGeom prst="roundRect">
            <a:avLst/>
          </a:prstGeom>
          <a:solidFill>
            <a:srgbClr val="2C8E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6556182" y="4680831"/>
            <a:ext cx="916440" cy="271869"/>
          </a:xfrm>
          <a:prstGeom prst="rect">
            <a:avLst/>
          </a:prstGeom>
          <a:noFill/>
        </p:spPr>
        <p:txBody>
          <a:bodyPr wrap="square" lIns="91440" rIns="91440" rtlCol="0">
            <a:spAutoFit/>
          </a:bodyPr>
          <a:lstStyle/>
          <a:p>
            <a:pPr algn="ctr">
              <a:lnSpc>
                <a:spcPts val="1400"/>
              </a:lnSpc>
            </a:pPr>
            <a:r>
              <a:rPr lang="en-US" sz="1400" b="1" dirty="0" smtClean="0">
                <a:solidFill>
                  <a:schemeClr val="bg1"/>
                </a:solidFill>
              </a:rPr>
              <a:t>Share</a:t>
            </a:r>
            <a:endParaRPr lang="en-US" sz="1400" b="1" dirty="0">
              <a:solidFill>
                <a:schemeClr val="bg1"/>
              </a:solidFill>
            </a:endParaRPr>
          </a:p>
        </p:txBody>
      </p:sp>
      <p:sp>
        <p:nvSpPr>
          <p:cNvPr id="92" name="TextBox 91"/>
          <p:cNvSpPr txBox="1"/>
          <p:nvPr/>
        </p:nvSpPr>
        <p:spPr>
          <a:xfrm>
            <a:off x="1703894" y="3028276"/>
            <a:ext cx="5881687" cy="276999"/>
          </a:xfrm>
          <a:prstGeom prst="rect">
            <a:avLst/>
          </a:prstGeom>
          <a:solidFill>
            <a:schemeClr val="bg1"/>
          </a:solidFill>
          <a:ln>
            <a:solidFill>
              <a:schemeClr val="bg1">
                <a:lumMod val="85000"/>
              </a:schemeClr>
            </a:solidFill>
          </a:ln>
        </p:spPr>
        <p:txBody>
          <a:bodyPr wrap="square" rtlCol="0">
            <a:spAutoFit/>
          </a:bodyPr>
          <a:lstStyle/>
          <a:p>
            <a:r>
              <a:rPr lang="en-US" sz="1200" dirty="0" smtClean="0">
                <a:solidFill>
                  <a:schemeClr val="bg1">
                    <a:lumMod val="65000"/>
                  </a:schemeClr>
                </a:solidFill>
              </a:rPr>
              <a:t>Title</a:t>
            </a:r>
            <a:endParaRPr lang="en-US" sz="1200" dirty="0">
              <a:solidFill>
                <a:schemeClr val="bg1">
                  <a:lumMod val="65000"/>
                </a:schemeClr>
              </a:solidFill>
            </a:endParaRPr>
          </a:p>
        </p:txBody>
      </p:sp>
      <p:sp>
        <p:nvSpPr>
          <p:cNvPr id="93" name="TextBox 92"/>
          <p:cNvSpPr txBox="1"/>
          <p:nvPr/>
        </p:nvSpPr>
        <p:spPr>
          <a:xfrm>
            <a:off x="5470640" y="4649344"/>
            <a:ext cx="877077" cy="275795"/>
          </a:xfrm>
          <a:prstGeom prst="rect">
            <a:avLst/>
          </a:prstGeom>
          <a:solidFill>
            <a:schemeClr val="bg1"/>
          </a:solidFill>
          <a:ln>
            <a:solidFill>
              <a:schemeClr val="bg1">
                <a:lumMod val="85000"/>
              </a:schemeClr>
            </a:solidFill>
          </a:ln>
        </p:spPr>
        <p:txBody>
          <a:bodyPr wrap="square" rtlCol="0">
            <a:spAutoFit/>
          </a:bodyPr>
          <a:lstStyle/>
          <a:p>
            <a:pPr algn="ctr"/>
            <a:r>
              <a:rPr lang="en-US" sz="1200" dirty="0" smtClean="0">
                <a:solidFill>
                  <a:srgbClr val="2C8EBF"/>
                </a:solidFill>
                <a:latin typeface="Arial" panose="020B0604020202020204" pitchFamily="34" charset="0"/>
                <a:cs typeface="Arial" panose="020B0604020202020204" pitchFamily="34" charset="0"/>
              </a:rPr>
              <a:t>Cancel</a:t>
            </a:r>
            <a:endParaRPr lang="en-US" sz="1200" dirty="0">
              <a:solidFill>
                <a:srgbClr val="2C8EB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4016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Karen\Desktop\ScreenHunter_725 Feb. 09 20.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
            <a:ext cx="9144000" cy="586740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a:off x="1" y="644324"/>
            <a:ext cx="2133600" cy="5381522"/>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3" name="Picture 19" descr="C:\Users\Karen\Desktop\ScreenHunter_744 Feb. 09 20.5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705957"/>
            <a:ext cx="21336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Users\Karen\Desktop\ScreenHunter_745 Feb. 09 20.5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600343"/>
            <a:ext cx="2133601" cy="12668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574876"/>
            <a:ext cx="9149787" cy="138896"/>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390648" y="3722914"/>
            <a:ext cx="511259"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2" name="Picture 18" descr="C:\Users\Karen\Desktop\ScreenHunter_743 Feb. 09 20.5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697" y="597681"/>
            <a:ext cx="949951" cy="1108276"/>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C:\Users\Karen\Desktop\ScreenHunter_741 Feb. 09 20.49.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3981343"/>
            <a:ext cx="105140" cy="88582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76200" y="4950222"/>
            <a:ext cx="2010140" cy="106957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6200" y="4933140"/>
            <a:ext cx="1219200" cy="276999"/>
          </a:xfrm>
          <a:prstGeom prst="rect">
            <a:avLst/>
          </a:prstGeom>
          <a:noFill/>
        </p:spPr>
        <p:txBody>
          <a:bodyPr wrap="square" rtlCol="0">
            <a:spAutoFit/>
          </a:bodyPr>
          <a:lstStyle/>
          <a:p>
            <a:r>
              <a:rPr lang="en-US" sz="1200" b="1" u="sng" dirty="0" smtClean="0">
                <a:solidFill>
                  <a:schemeClr val="tx1">
                    <a:lumMod val="75000"/>
                    <a:lumOff val="25000"/>
                  </a:schemeClr>
                </a:solidFill>
                <a:latin typeface="Arial" panose="020B0604020202020204" pitchFamily="34" charset="0"/>
                <a:cs typeface="Arial" panose="020B0604020202020204" pitchFamily="34" charset="0"/>
              </a:rPr>
              <a:t>My Resources</a:t>
            </a:r>
            <a:endParaRPr lang="en-US" sz="12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9" name="Rounded Rectangle 18"/>
          <p:cNvSpPr/>
          <p:nvPr/>
        </p:nvSpPr>
        <p:spPr>
          <a:xfrm>
            <a:off x="152400" y="5255792"/>
            <a:ext cx="1881370" cy="321680"/>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152400" y="5668187"/>
            <a:ext cx="1881370" cy="276999"/>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348327" y="3043566"/>
            <a:ext cx="533400" cy="414707"/>
          </a:xfrm>
          <a:prstGeom prst="roundRect">
            <a:avLst/>
          </a:prstGeom>
          <a:solidFill>
            <a:srgbClr val="2C8E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450" y="2058525"/>
            <a:ext cx="838200" cy="276999"/>
          </a:xfrm>
          <a:prstGeom prst="rect">
            <a:avLst/>
          </a:prstGeom>
          <a:noFill/>
        </p:spPr>
        <p:txBody>
          <a:bodyPr wrap="square" rtlCol="0">
            <a:spAutoFit/>
          </a:bodyPr>
          <a:lstStyle/>
          <a:p>
            <a:r>
              <a:rPr lang="en-US" sz="1200" dirty="0" smtClean="0">
                <a:solidFill>
                  <a:schemeClr val="bg1">
                    <a:lumMod val="65000"/>
                  </a:schemeClr>
                </a:solidFill>
              </a:rPr>
              <a:t>Name</a:t>
            </a:r>
            <a:endParaRPr lang="en-US" sz="1200" dirty="0">
              <a:solidFill>
                <a:schemeClr val="bg1">
                  <a:lumMod val="65000"/>
                </a:schemeClr>
              </a:solidFill>
            </a:endParaRPr>
          </a:p>
        </p:txBody>
      </p:sp>
      <p:sp>
        <p:nvSpPr>
          <p:cNvPr id="27" name="TextBox 26"/>
          <p:cNvSpPr txBox="1"/>
          <p:nvPr/>
        </p:nvSpPr>
        <p:spPr>
          <a:xfrm>
            <a:off x="152400" y="2374067"/>
            <a:ext cx="838200" cy="276999"/>
          </a:xfrm>
          <a:prstGeom prst="rect">
            <a:avLst/>
          </a:prstGeom>
          <a:noFill/>
        </p:spPr>
        <p:txBody>
          <a:bodyPr wrap="square" rtlCol="0">
            <a:spAutoFit/>
          </a:bodyPr>
          <a:lstStyle/>
          <a:p>
            <a:r>
              <a:rPr lang="en-US" sz="1200" dirty="0" smtClean="0">
                <a:solidFill>
                  <a:schemeClr val="bg1">
                    <a:lumMod val="65000"/>
                  </a:schemeClr>
                </a:solidFill>
              </a:rPr>
              <a:t>Location</a:t>
            </a:r>
            <a:endParaRPr lang="en-US" sz="1200" dirty="0">
              <a:solidFill>
                <a:schemeClr val="bg1">
                  <a:lumMod val="65000"/>
                </a:schemeClr>
              </a:solidFill>
            </a:endParaRPr>
          </a:p>
        </p:txBody>
      </p:sp>
      <p:sp>
        <p:nvSpPr>
          <p:cNvPr id="28" name="TextBox 27"/>
          <p:cNvSpPr txBox="1"/>
          <p:nvPr/>
        </p:nvSpPr>
        <p:spPr>
          <a:xfrm>
            <a:off x="152400" y="2667000"/>
            <a:ext cx="838200" cy="276999"/>
          </a:xfrm>
          <a:prstGeom prst="rect">
            <a:avLst/>
          </a:prstGeom>
          <a:noFill/>
        </p:spPr>
        <p:txBody>
          <a:bodyPr wrap="square" rtlCol="0">
            <a:spAutoFit/>
          </a:bodyPr>
          <a:lstStyle/>
          <a:p>
            <a:r>
              <a:rPr lang="en-US" sz="1200" dirty="0" smtClean="0">
                <a:solidFill>
                  <a:schemeClr val="bg1">
                    <a:lumMod val="65000"/>
                  </a:schemeClr>
                </a:solidFill>
              </a:rPr>
              <a:t>Key Word</a:t>
            </a:r>
            <a:endParaRPr lang="en-US" sz="1200" dirty="0">
              <a:solidFill>
                <a:schemeClr val="bg1">
                  <a:lumMod val="65000"/>
                </a:schemeClr>
              </a:solidFill>
            </a:endParaRPr>
          </a:p>
        </p:txBody>
      </p:sp>
      <p:sp>
        <p:nvSpPr>
          <p:cNvPr id="15" name="Rounded Rectangle 14"/>
          <p:cNvSpPr/>
          <p:nvPr/>
        </p:nvSpPr>
        <p:spPr>
          <a:xfrm>
            <a:off x="1149706" y="1806114"/>
            <a:ext cx="785726"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338678" y="3046280"/>
            <a:ext cx="585874" cy="460639"/>
          </a:xfrm>
          <a:prstGeom prst="rect">
            <a:avLst/>
          </a:prstGeom>
          <a:noFill/>
        </p:spPr>
        <p:txBody>
          <a:bodyPr wrap="square" lIns="91440" rIns="91440" rtlCol="0">
            <a:spAutoFit/>
          </a:bodyPr>
          <a:lstStyle/>
          <a:p>
            <a:pPr algn="ctr">
              <a:lnSpc>
                <a:spcPts val="1400"/>
              </a:lnSpc>
            </a:pPr>
            <a:r>
              <a:rPr lang="en-US" sz="1600" b="1" dirty="0" smtClean="0">
                <a:solidFill>
                  <a:schemeClr val="bg1"/>
                </a:solidFill>
              </a:rPr>
              <a:t>Go Fish</a:t>
            </a:r>
            <a:endParaRPr lang="en-US" sz="1600" b="1" dirty="0">
              <a:solidFill>
                <a:schemeClr val="bg1"/>
              </a:solidFill>
            </a:endParaRPr>
          </a:p>
        </p:txBody>
      </p:sp>
      <p:sp>
        <p:nvSpPr>
          <p:cNvPr id="47" name="Rounded Rectangle 46"/>
          <p:cNvSpPr/>
          <p:nvPr/>
        </p:nvSpPr>
        <p:spPr>
          <a:xfrm>
            <a:off x="1476744" y="4972030"/>
            <a:ext cx="425164" cy="214770"/>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456563" y="4972030"/>
            <a:ext cx="425164" cy="246221"/>
          </a:xfrm>
          <a:prstGeom prst="rect">
            <a:avLst/>
          </a:prstGeom>
          <a:noFill/>
        </p:spPr>
        <p:txBody>
          <a:bodyPr wrap="square" rtlCol="0">
            <a:spAutoFit/>
          </a:bodyPr>
          <a:lstStyle/>
          <a:p>
            <a:r>
              <a:rPr lang="en-US" sz="1000" dirty="0" smtClean="0">
                <a:solidFill>
                  <a:srgbClr val="2C8EBF"/>
                </a:solidFill>
              </a:rPr>
              <a:t>Find</a:t>
            </a:r>
            <a:endParaRPr lang="en-US" sz="1000" dirty="0">
              <a:solidFill>
                <a:srgbClr val="2C8EBF"/>
              </a:solidFill>
            </a:endParaRPr>
          </a:p>
        </p:txBody>
      </p:sp>
      <p:sp>
        <p:nvSpPr>
          <p:cNvPr id="49" name="TextBox 48"/>
          <p:cNvSpPr txBox="1"/>
          <p:nvPr/>
        </p:nvSpPr>
        <p:spPr>
          <a:xfrm>
            <a:off x="440697" y="5301957"/>
            <a:ext cx="1248629" cy="246221"/>
          </a:xfrm>
          <a:prstGeom prst="rect">
            <a:avLst/>
          </a:prstGeom>
          <a:noFill/>
        </p:spPr>
        <p:txBody>
          <a:bodyPr wrap="square" rtlCol="0">
            <a:spAutoFit/>
          </a:bodyPr>
          <a:lstStyle/>
          <a:p>
            <a:r>
              <a:rPr lang="en-US" sz="1000" dirty="0" smtClean="0">
                <a:solidFill>
                  <a:srgbClr val="2C8EBF"/>
                </a:solidFill>
              </a:rPr>
              <a:t>Fishbowl – How To…</a:t>
            </a:r>
            <a:endParaRPr lang="en-US" sz="1000" dirty="0">
              <a:solidFill>
                <a:srgbClr val="2C8EBF"/>
              </a:solidFill>
            </a:endParaRPr>
          </a:p>
        </p:txBody>
      </p:sp>
      <p:pic>
        <p:nvPicPr>
          <p:cNvPr id="1046" name="Picture 22" descr="C:\Users\Karen\Desktop\ScreenHunter_746 Feb. 09 2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375" y="5293537"/>
            <a:ext cx="295092" cy="209843"/>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420516" y="5698965"/>
            <a:ext cx="1560684" cy="246221"/>
          </a:xfrm>
          <a:prstGeom prst="rect">
            <a:avLst/>
          </a:prstGeom>
          <a:noFill/>
        </p:spPr>
        <p:txBody>
          <a:bodyPr wrap="square" rtlCol="0">
            <a:spAutoFit/>
          </a:bodyPr>
          <a:lstStyle/>
          <a:p>
            <a:r>
              <a:rPr lang="en-US" sz="1000" dirty="0" smtClean="0">
                <a:solidFill>
                  <a:srgbClr val="2C8EBF"/>
                </a:solidFill>
              </a:rPr>
              <a:t>Fishbowl – Fun Quiz…</a:t>
            </a:r>
            <a:endParaRPr lang="en-US" sz="1000" dirty="0">
              <a:solidFill>
                <a:srgbClr val="2C8EBF"/>
              </a:solidFill>
            </a:endParaRPr>
          </a:p>
        </p:txBody>
      </p:sp>
      <p:pic>
        <p:nvPicPr>
          <p:cNvPr id="52" name="Picture 22" descr="C:\Users\Karen\Desktop\ScreenHunter_746 Feb. 09 2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194" y="5690545"/>
            <a:ext cx="295092" cy="209843"/>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2233528" y="762000"/>
            <a:ext cx="6910472" cy="5257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0" y="152400"/>
            <a:ext cx="9149787"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347729" y="869143"/>
            <a:ext cx="6567671" cy="454749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382244" y="997928"/>
            <a:ext cx="1676400" cy="307777"/>
          </a:xfrm>
          <a:prstGeom prst="rect">
            <a:avLst/>
          </a:prstGeom>
          <a:noFill/>
        </p:spPr>
        <p:txBody>
          <a:bodyPr wrap="square" rtlCol="0">
            <a:spAutoFit/>
          </a:bodyPr>
          <a:lstStyle/>
          <a:p>
            <a:r>
              <a:rPr lang="en-US" sz="1400" b="1" u="sng" dirty="0" smtClean="0">
                <a:solidFill>
                  <a:schemeClr val="tx1">
                    <a:lumMod val="75000"/>
                    <a:lumOff val="25000"/>
                  </a:schemeClr>
                </a:solidFill>
                <a:latin typeface="Arial" panose="020B0604020202020204" pitchFamily="34" charset="0"/>
                <a:cs typeface="Arial" panose="020B0604020202020204" pitchFamily="34" charset="0"/>
              </a:rPr>
              <a:t>Member Profile</a:t>
            </a:r>
            <a:endParaRPr lang="en-US" sz="14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 name="TextBox 1"/>
          <p:cNvSpPr txBox="1"/>
          <p:nvPr/>
        </p:nvSpPr>
        <p:spPr>
          <a:xfrm>
            <a:off x="2436472" y="1425507"/>
            <a:ext cx="1373528" cy="27699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bg1">
                    <a:lumMod val="65000"/>
                  </a:schemeClr>
                </a:solidFill>
              </a:rPr>
              <a:t>First Name</a:t>
            </a:r>
            <a:endParaRPr lang="en-US" sz="1200" dirty="0">
              <a:solidFill>
                <a:schemeClr val="bg1">
                  <a:lumMod val="65000"/>
                </a:schemeClr>
              </a:solidFill>
            </a:endParaRPr>
          </a:p>
        </p:txBody>
      </p:sp>
      <p:sp>
        <p:nvSpPr>
          <p:cNvPr id="56" name="TextBox 55"/>
          <p:cNvSpPr txBox="1"/>
          <p:nvPr/>
        </p:nvSpPr>
        <p:spPr>
          <a:xfrm>
            <a:off x="3962400" y="1415013"/>
            <a:ext cx="1600200" cy="27699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bg1">
                    <a:lumMod val="65000"/>
                  </a:schemeClr>
                </a:solidFill>
              </a:rPr>
              <a:t>Last Name</a:t>
            </a:r>
            <a:endParaRPr lang="en-US" sz="1200" dirty="0">
              <a:solidFill>
                <a:schemeClr val="bg1">
                  <a:lumMod val="65000"/>
                </a:schemeClr>
              </a:solidFill>
            </a:endParaRPr>
          </a:p>
        </p:txBody>
      </p:sp>
      <p:sp>
        <p:nvSpPr>
          <p:cNvPr id="57" name="TextBox 56"/>
          <p:cNvSpPr txBox="1"/>
          <p:nvPr/>
        </p:nvSpPr>
        <p:spPr>
          <a:xfrm>
            <a:off x="7391400" y="1428959"/>
            <a:ext cx="1447800" cy="27699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a:solidFill>
                  <a:schemeClr val="bg1">
                    <a:lumMod val="65000"/>
                  </a:schemeClr>
                </a:solidFill>
              </a:rPr>
              <a:t>P</a:t>
            </a:r>
            <a:r>
              <a:rPr lang="en-US" sz="1200" dirty="0" smtClean="0">
                <a:solidFill>
                  <a:schemeClr val="bg1">
                    <a:lumMod val="65000"/>
                  </a:schemeClr>
                </a:solidFill>
              </a:rPr>
              <a:t>assword</a:t>
            </a:r>
            <a:endParaRPr lang="en-US" sz="1200" dirty="0">
              <a:solidFill>
                <a:schemeClr val="bg1">
                  <a:lumMod val="65000"/>
                </a:schemeClr>
              </a:solidFill>
            </a:endParaRPr>
          </a:p>
        </p:txBody>
      </p:sp>
      <p:sp>
        <p:nvSpPr>
          <p:cNvPr id="58" name="TextBox 57"/>
          <p:cNvSpPr txBox="1"/>
          <p:nvPr/>
        </p:nvSpPr>
        <p:spPr>
          <a:xfrm>
            <a:off x="2436471" y="1821002"/>
            <a:ext cx="1373529" cy="276999"/>
          </a:xfrm>
          <a:prstGeom prst="rect">
            <a:avLst/>
          </a:prstGeom>
          <a:solidFill>
            <a:schemeClr val="bg1"/>
          </a:solidFill>
          <a:ln>
            <a:solidFill>
              <a:schemeClr val="bg1">
                <a:lumMod val="85000"/>
              </a:schemeClr>
            </a:solidFill>
          </a:ln>
        </p:spPr>
        <p:txBody>
          <a:bodyPr wrap="square" rtlCol="0">
            <a:spAutoFit/>
          </a:bodyPr>
          <a:lstStyle/>
          <a:p>
            <a:r>
              <a:rPr lang="en-US" sz="1200" dirty="0">
                <a:solidFill>
                  <a:schemeClr val="bg1">
                    <a:lumMod val="65000"/>
                  </a:schemeClr>
                </a:solidFill>
              </a:rPr>
              <a:t>P</a:t>
            </a:r>
            <a:r>
              <a:rPr lang="en-US" sz="1200" dirty="0" smtClean="0">
                <a:solidFill>
                  <a:schemeClr val="bg1">
                    <a:lumMod val="65000"/>
                  </a:schemeClr>
                </a:solidFill>
              </a:rPr>
              <a:t>hone</a:t>
            </a:r>
            <a:endParaRPr lang="en-US" sz="1200" dirty="0">
              <a:solidFill>
                <a:schemeClr val="bg1">
                  <a:lumMod val="65000"/>
                </a:schemeClr>
              </a:solidFill>
            </a:endParaRPr>
          </a:p>
        </p:txBody>
      </p:sp>
      <p:sp>
        <p:nvSpPr>
          <p:cNvPr id="59" name="TextBox 58"/>
          <p:cNvSpPr txBox="1"/>
          <p:nvPr/>
        </p:nvSpPr>
        <p:spPr>
          <a:xfrm>
            <a:off x="5704004" y="1425507"/>
            <a:ext cx="1600200" cy="27699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bg1">
                    <a:lumMod val="65000"/>
                  </a:schemeClr>
                </a:solidFill>
              </a:rPr>
              <a:t>email</a:t>
            </a:r>
            <a:endParaRPr lang="en-US" sz="1200" dirty="0">
              <a:solidFill>
                <a:schemeClr val="bg1">
                  <a:lumMod val="65000"/>
                </a:schemeClr>
              </a:solidFill>
            </a:endParaRPr>
          </a:p>
        </p:txBody>
      </p:sp>
      <p:sp>
        <p:nvSpPr>
          <p:cNvPr id="60" name="TextBox 59"/>
          <p:cNvSpPr txBox="1"/>
          <p:nvPr/>
        </p:nvSpPr>
        <p:spPr>
          <a:xfrm>
            <a:off x="3962401" y="1821002"/>
            <a:ext cx="2133599" cy="276999"/>
          </a:xfrm>
          <a:prstGeom prst="rect">
            <a:avLst/>
          </a:prstGeom>
          <a:solidFill>
            <a:schemeClr val="bg1"/>
          </a:solidFill>
          <a:ln>
            <a:solidFill>
              <a:schemeClr val="bg1">
                <a:lumMod val="85000"/>
              </a:schemeClr>
            </a:solidFill>
          </a:ln>
        </p:spPr>
        <p:txBody>
          <a:bodyPr wrap="square" rtlCol="0">
            <a:spAutoFit/>
          </a:bodyPr>
          <a:lstStyle/>
          <a:p>
            <a:r>
              <a:rPr lang="en-US" sz="1200" dirty="0">
                <a:solidFill>
                  <a:schemeClr val="bg1">
                    <a:lumMod val="65000"/>
                  </a:schemeClr>
                </a:solidFill>
              </a:rPr>
              <a:t>A</a:t>
            </a:r>
            <a:r>
              <a:rPr lang="en-US" sz="1200" dirty="0" smtClean="0">
                <a:solidFill>
                  <a:schemeClr val="bg1">
                    <a:lumMod val="65000"/>
                  </a:schemeClr>
                </a:solidFill>
              </a:rPr>
              <a:t>ddress</a:t>
            </a:r>
            <a:endParaRPr lang="en-US" sz="1200" dirty="0">
              <a:solidFill>
                <a:schemeClr val="bg1">
                  <a:lumMod val="65000"/>
                </a:schemeClr>
              </a:solidFill>
            </a:endParaRPr>
          </a:p>
        </p:txBody>
      </p:sp>
      <p:sp>
        <p:nvSpPr>
          <p:cNvPr id="61" name="TextBox 60"/>
          <p:cNvSpPr txBox="1"/>
          <p:nvPr/>
        </p:nvSpPr>
        <p:spPr>
          <a:xfrm>
            <a:off x="6260592" y="1806114"/>
            <a:ext cx="1130808" cy="27699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a:solidFill>
                  <a:schemeClr val="bg1">
                    <a:lumMod val="65000"/>
                  </a:schemeClr>
                </a:solidFill>
              </a:rPr>
              <a:t>C</a:t>
            </a:r>
            <a:r>
              <a:rPr lang="en-US" sz="1200" dirty="0" smtClean="0">
                <a:solidFill>
                  <a:schemeClr val="bg1">
                    <a:lumMod val="65000"/>
                  </a:schemeClr>
                </a:solidFill>
              </a:rPr>
              <a:t>ity</a:t>
            </a:r>
            <a:endParaRPr lang="en-US" sz="1200" dirty="0">
              <a:solidFill>
                <a:schemeClr val="bg1">
                  <a:lumMod val="65000"/>
                </a:schemeClr>
              </a:solidFill>
            </a:endParaRPr>
          </a:p>
        </p:txBody>
      </p:sp>
      <p:sp>
        <p:nvSpPr>
          <p:cNvPr id="62" name="TextBox 61"/>
          <p:cNvSpPr txBox="1"/>
          <p:nvPr/>
        </p:nvSpPr>
        <p:spPr>
          <a:xfrm>
            <a:off x="7505295" y="1806114"/>
            <a:ext cx="495705" cy="276999"/>
          </a:xfrm>
          <a:prstGeom prst="rect">
            <a:avLst/>
          </a:prstGeom>
          <a:ln/>
        </p:spPr>
        <p:style>
          <a:lnRef idx="2">
            <a:schemeClr val="accent2"/>
          </a:lnRef>
          <a:fillRef idx="1">
            <a:schemeClr val="lt1"/>
          </a:fillRef>
          <a:effectRef idx="0">
            <a:schemeClr val="accent2"/>
          </a:effectRef>
          <a:fontRef idx="minor">
            <a:schemeClr val="dk1"/>
          </a:fontRef>
        </p:style>
        <p:txBody>
          <a:bodyPr wrap="square" lIns="91440" rIns="0" rtlCol="0">
            <a:spAutoFit/>
          </a:bodyPr>
          <a:lstStyle/>
          <a:p>
            <a:r>
              <a:rPr lang="en-US" sz="1200" dirty="0" smtClean="0">
                <a:solidFill>
                  <a:schemeClr val="bg1">
                    <a:lumMod val="65000"/>
                  </a:schemeClr>
                </a:solidFill>
              </a:rPr>
              <a:t>State</a:t>
            </a:r>
            <a:endParaRPr lang="en-US" sz="1200" dirty="0">
              <a:solidFill>
                <a:schemeClr val="bg1">
                  <a:lumMod val="65000"/>
                </a:schemeClr>
              </a:solidFill>
            </a:endParaRPr>
          </a:p>
        </p:txBody>
      </p:sp>
      <p:sp>
        <p:nvSpPr>
          <p:cNvPr id="63" name="TextBox 62"/>
          <p:cNvSpPr txBox="1"/>
          <p:nvPr/>
        </p:nvSpPr>
        <p:spPr>
          <a:xfrm>
            <a:off x="8115300" y="1806113"/>
            <a:ext cx="723900" cy="27699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bg1">
                    <a:lumMod val="65000"/>
                  </a:schemeClr>
                </a:solidFill>
              </a:rPr>
              <a:t>Zip code</a:t>
            </a:r>
            <a:endParaRPr lang="en-US" sz="1200" dirty="0">
              <a:solidFill>
                <a:schemeClr val="bg1">
                  <a:lumMod val="65000"/>
                </a:schemeClr>
              </a:solidFill>
            </a:endParaRPr>
          </a:p>
        </p:txBody>
      </p:sp>
      <p:sp>
        <p:nvSpPr>
          <p:cNvPr id="64" name="TextBox 63"/>
          <p:cNvSpPr txBox="1"/>
          <p:nvPr/>
        </p:nvSpPr>
        <p:spPr>
          <a:xfrm>
            <a:off x="2436471" y="2207772"/>
            <a:ext cx="1373530" cy="276999"/>
          </a:xfrm>
          <a:prstGeom prst="rect">
            <a:avLst/>
          </a:prstGeom>
          <a:solidFill>
            <a:schemeClr val="bg1"/>
          </a:solidFill>
          <a:ln>
            <a:solidFill>
              <a:schemeClr val="bg1">
                <a:lumMod val="85000"/>
              </a:schemeClr>
            </a:solidFill>
          </a:ln>
        </p:spPr>
        <p:txBody>
          <a:bodyPr wrap="square" rtlCol="0">
            <a:spAutoFit/>
          </a:bodyPr>
          <a:lstStyle/>
          <a:p>
            <a:r>
              <a:rPr lang="en-US" sz="1200" dirty="0" smtClean="0">
                <a:solidFill>
                  <a:schemeClr val="bg1">
                    <a:lumMod val="65000"/>
                  </a:schemeClr>
                </a:solidFill>
              </a:rPr>
              <a:t>Title</a:t>
            </a:r>
            <a:endParaRPr lang="en-US" sz="1200" dirty="0">
              <a:solidFill>
                <a:schemeClr val="bg1">
                  <a:lumMod val="65000"/>
                </a:schemeClr>
              </a:solidFill>
            </a:endParaRPr>
          </a:p>
        </p:txBody>
      </p:sp>
      <p:sp>
        <p:nvSpPr>
          <p:cNvPr id="65" name="TextBox 64"/>
          <p:cNvSpPr txBox="1"/>
          <p:nvPr/>
        </p:nvSpPr>
        <p:spPr>
          <a:xfrm>
            <a:off x="3962400" y="2235567"/>
            <a:ext cx="1600199" cy="276999"/>
          </a:xfrm>
          <a:prstGeom prst="rect">
            <a:avLst/>
          </a:prstGeom>
          <a:solidFill>
            <a:schemeClr val="bg1"/>
          </a:solidFill>
          <a:ln>
            <a:solidFill>
              <a:schemeClr val="bg1">
                <a:lumMod val="85000"/>
              </a:schemeClr>
            </a:solidFill>
          </a:ln>
        </p:spPr>
        <p:txBody>
          <a:bodyPr wrap="square" rtlCol="0">
            <a:spAutoFit/>
          </a:bodyPr>
          <a:lstStyle/>
          <a:p>
            <a:r>
              <a:rPr lang="en-US" sz="1200" dirty="0" smtClean="0">
                <a:solidFill>
                  <a:schemeClr val="bg1">
                    <a:lumMod val="65000"/>
                  </a:schemeClr>
                </a:solidFill>
              </a:rPr>
              <a:t>LinkedIn</a:t>
            </a:r>
            <a:endParaRPr lang="en-US" sz="1200" dirty="0">
              <a:solidFill>
                <a:schemeClr val="bg1">
                  <a:lumMod val="65000"/>
                </a:schemeClr>
              </a:solidFill>
            </a:endParaRPr>
          </a:p>
        </p:txBody>
      </p:sp>
      <p:sp>
        <p:nvSpPr>
          <p:cNvPr id="66" name="TextBox 65"/>
          <p:cNvSpPr txBox="1"/>
          <p:nvPr/>
        </p:nvSpPr>
        <p:spPr>
          <a:xfrm>
            <a:off x="5714999" y="2207771"/>
            <a:ext cx="1600199" cy="276999"/>
          </a:xfrm>
          <a:prstGeom prst="rect">
            <a:avLst/>
          </a:prstGeom>
          <a:solidFill>
            <a:schemeClr val="bg1"/>
          </a:solidFill>
          <a:ln>
            <a:solidFill>
              <a:schemeClr val="bg1">
                <a:lumMod val="85000"/>
              </a:schemeClr>
            </a:solidFill>
          </a:ln>
        </p:spPr>
        <p:txBody>
          <a:bodyPr wrap="square" rtlCol="0">
            <a:spAutoFit/>
          </a:bodyPr>
          <a:lstStyle/>
          <a:p>
            <a:r>
              <a:rPr lang="en-US" sz="1200" dirty="0" smtClean="0">
                <a:solidFill>
                  <a:schemeClr val="bg1">
                    <a:lumMod val="65000"/>
                  </a:schemeClr>
                </a:solidFill>
              </a:rPr>
              <a:t>Twitter</a:t>
            </a:r>
            <a:endParaRPr lang="en-US" sz="1200" dirty="0">
              <a:solidFill>
                <a:schemeClr val="bg1">
                  <a:lumMod val="65000"/>
                </a:schemeClr>
              </a:solidFill>
            </a:endParaRPr>
          </a:p>
        </p:txBody>
      </p:sp>
      <p:sp>
        <p:nvSpPr>
          <p:cNvPr id="67" name="TextBox 66"/>
          <p:cNvSpPr txBox="1"/>
          <p:nvPr/>
        </p:nvSpPr>
        <p:spPr>
          <a:xfrm>
            <a:off x="7391401" y="2207772"/>
            <a:ext cx="1447799" cy="276999"/>
          </a:xfrm>
          <a:prstGeom prst="rect">
            <a:avLst/>
          </a:prstGeom>
          <a:solidFill>
            <a:schemeClr val="bg1"/>
          </a:solidFill>
          <a:ln>
            <a:solidFill>
              <a:schemeClr val="bg1">
                <a:lumMod val="85000"/>
              </a:schemeClr>
            </a:solidFill>
          </a:ln>
        </p:spPr>
        <p:txBody>
          <a:bodyPr wrap="square" rtlCol="0">
            <a:spAutoFit/>
          </a:bodyPr>
          <a:lstStyle/>
          <a:p>
            <a:r>
              <a:rPr lang="en-US" sz="1200" dirty="0" smtClean="0">
                <a:solidFill>
                  <a:schemeClr val="bg1">
                    <a:lumMod val="65000"/>
                  </a:schemeClr>
                </a:solidFill>
              </a:rPr>
              <a:t>Other website</a:t>
            </a:r>
            <a:endParaRPr lang="en-US" sz="1200" dirty="0">
              <a:solidFill>
                <a:schemeClr val="bg1">
                  <a:lumMod val="65000"/>
                </a:schemeClr>
              </a:solidFill>
            </a:endParaRPr>
          </a:p>
        </p:txBody>
      </p:sp>
      <p:sp>
        <p:nvSpPr>
          <p:cNvPr id="68" name="TextBox 67"/>
          <p:cNvSpPr txBox="1"/>
          <p:nvPr/>
        </p:nvSpPr>
        <p:spPr>
          <a:xfrm>
            <a:off x="2431548" y="2635826"/>
            <a:ext cx="6407652" cy="27699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bg1">
                    <a:lumMod val="65000"/>
                  </a:schemeClr>
                </a:solidFill>
              </a:rPr>
              <a:t>Headline</a:t>
            </a:r>
            <a:endParaRPr lang="en-US" sz="1200" dirty="0">
              <a:solidFill>
                <a:schemeClr val="bg1">
                  <a:lumMod val="65000"/>
                </a:schemeClr>
              </a:solidFill>
            </a:endParaRPr>
          </a:p>
        </p:txBody>
      </p:sp>
      <p:sp>
        <p:nvSpPr>
          <p:cNvPr id="69" name="TextBox 68"/>
          <p:cNvSpPr txBox="1"/>
          <p:nvPr/>
        </p:nvSpPr>
        <p:spPr>
          <a:xfrm>
            <a:off x="2436472" y="3058112"/>
            <a:ext cx="6402728" cy="646331"/>
          </a:xfrm>
          <a:prstGeom prst="rect">
            <a:avLst/>
          </a:prstGeom>
          <a:solidFill>
            <a:schemeClr val="bg1"/>
          </a:solidFill>
          <a:ln>
            <a:solidFill>
              <a:schemeClr val="bg1">
                <a:lumMod val="85000"/>
              </a:schemeClr>
            </a:solidFill>
          </a:ln>
        </p:spPr>
        <p:txBody>
          <a:bodyPr wrap="square" rtlCol="0">
            <a:spAutoFit/>
          </a:bodyPr>
          <a:lstStyle/>
          <a:p>
            <a:r>
              <a:rPr lang="en-US" sz="1200" dirty="0" smtClean="0">
                <a:solidFill>
                  <a:schemeClr val="bg1">
                    <a:lumMod val="65000"/>
                  </a:schemeClr>
                </a:solidFill>
              </a:rPr>
              <a:t>Bio</a:t>
            </a:r>
            <a:endParaRPr lang="en-US" sz="1200" dirty="0">
              <a:solidFill>
                <a:schemeClr val="bg1">
                  <a:lumMod val="65000"/>
                </a:schemeClr>
              </a:solidFill>
            </a:endParaRPr>
          </a:p>
          <a:p>
            <a:endParaRPr lang="en-US" sz="1200" dirty="0" smtClean="0">
              <a:solidFill>
                <a:schemeClr val="bg1">
                  <a:lumMod val="65000"/>
                </a:schemeClr>
              </a:solidFill>
            </a:endParaRPr>
          </a:p>
          <a:p>
            <a:endParaRPr lang="en-US" sz="1200" dirty="0">
              <a:solidFill>
                <a:schemeClr val="bg1">
                  <a:lumMod val="65000"/>
                </a:schemeClr>
              </a:solidFill>
            </a:endParaRPr>
          </a:p>
        </p:txBody>
      </p:sp>
      <p:pic>
        <p:nvPicPr>
          <p:cNvPr id="2050" name="Picture 2" descr="C:\Users\Karen\Desktop\ScreenHunter_741 Feb. 09 20.49.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89135" y="762000"/>
            <a:ext cx="172412" cy="5334000"/>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p:cNvSpPr txBox="1"/>
          <p:nvPr/>
        </p:nvSpPr>
        <p:spPr>
          <a:xfrm>
            <a:off x="2446787" y="3818256"/>
            <a:ext cx="6402728" cy="646331"/>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bg1">
                    <a:lumMod val="65000"/>
                  </a:schemeClr>
                </a:solidFill>
              </a:rPr>
              <a:t>Skills  (enter at least 1)</a:t>
            </a:r>
          </a:p>
          <a:p>
            <a:endParaRPr lang="en-US" sz="1200" dirty="0" smtClean="0">
              <a:solidFill>
                <a:schemeClr val="bg1">
                  <a:lumMod val="65000"/>
                </a:schemeClr>
              </a:solidFill>
            </a:endParaRPr>
          </a:p>
          <a:p>
            <a:endParaRPr lang="en-US" sz="1200" dirty="0">
              <a:solidFill>
                <a:schemeClr val="bg1">
                  <a:lumMod val="65000"/>
                </a:schemeClr>
              </a:solidFill>
            </a:endParaRPr>
          </a:p>
        </p:txBody>
      </p:sp>
      <p:sp>
        <p:nvSpPr>
          <p:cNvPr id="71" name="TextBox 70"/>
          <p:cNvSpPr txBox="1"/>
          <p:nvPr/>
        </p:nvSpPr>
        <p:spPr>
          <a:xfrm>
            <a:off x="2446787" y="4590169"/>
            <a:ext cx="1373529" cy="276999"/>
          </a:xfrm>
          <a:prstGeom prst="rect">
            <a:avLst/>
          </a:prstGeom>
          <a:solidFill>
            <a:schemeClr val="bg1"/>
          </a:solidFill>
          <a:ln>
            <a:solidFill>
              <a:schemeClr val="bg1">
                <a:lumMod val="85000"/>
              </a:schemeClr>
            </a:solidFill>
          </a:ln>
        </p:spPr>
        <p:txBody>
          <a:bodyPr wrap="square" rtlCol="0">
            <a:spAutoFit/>
          </a:bodyPr>
          <a:lstStyle/>
          <a:p>
            <a:r>
              <a:rPr lang="en-US" sz="1200" dirty="0" smtClean="0">
                <a:solidFill>
                  <a:schemeClr val="bg1">
                    <a:lumMod val="65000"/>
                  </a:schemeClr>
                </a:solidFill>
              </a:rPr>
              <a:t>Company</a:t>
            </a:r>
            <a:endParaRPr lang="en-US" sz="1200" dirty="0">
              <a:solidFill>
                <a:schemeClr val="bg1">
                  <a:lumMod val="65000"/>
                </a:schemeClr>
              </a:solidFill>
            </a:endParaRPr>
          </a:p>
        </p:txBody>
      </p:sp>
      <p:sp>
        <p:nvSpPr>
          <p:cNvPr id="72" name="TextBox 71"/>
          <p:cNvSpPr txBox="1"/>
          <p:nvPr/>
        </p:nvSpPr>
        <p:spPr>
          <a:xfrm>
            <a:off x="3972716" y="4590169"/>
            <a:ext cx="1600198" cy="276999"/>
          </a:xfrm>
          <a:prstGeom prst="rect">
            <a:avLst/>
          </a:prstGeom>
          <a:solidFill>
            <a:schemeClr val="bg1"/>
          </a:solidFill>
          <a:ln>
            <a:solidFill>
              <a:schemeClr val="bg1">
                <a:lumMod val="85000"/>
              </a:schemeClr>
            </a:solidFill>
          </a:ln>
        </p:spPr>
        <p:txBody>
          <a:bodyPr wrap="square" rtlCol="0">
            <a:spAutoFit/>
          </a:bodyPr>
          <a:lstStyle/>
          <a:p>
            <a:r>
              <a:rPr lang="en-US" sz="1200" dirty="0" smtClean="0">
                <a:solidFill>
                  <a:schemeClr val="bg1">
                    <a:lumMod val="65000"/>
                  </a:schemeClr>
                </a:solidFill>
              </a:rPr>
              <a:t>Role/ Title</a:t>
            </a:r>
            <a:endParaRPr lang="en-US" sz="1200" dirty="0">
              <a:solidFill>
                <a:schemeClr val="bg1">
                  <a:lumMod val="65000"/>
                </a:schemeClr>
              </a:solidFill>
            </a:endParaRPr>
          </a:p>
        </p:txBody>
      </p:sp>
      <p:sp>
        <p:nvSpPr>
          <p:cNvPr id="73" name="TextBox 72"/>
          <p:cNvSpPr txBox="1"/>
          <p:nvPr/>
        </p:nvSpPr>
        <p:spPr>
          <a:xfrm>
            <a:off x="5725313" y="4593553"/>
            <a:ext cx="800100" cy="276999"/>
          </a:xfrm>
          <a:prstGeom prst="rect">
            <a:avLst/>
          </a:prstGeom>
          <a:solidFill>
            <a:schemeClr val="bg1"/>
          </a:solidFill>
          <a:ln>
            <a:solidFill>
              <a:schemeClr val="bg1">
                <a:lumMod val="85000"/>
              </a:schemeClr>
            </a:solidFill>
          </a:ln>
        </p:spPr>
        <p:txBody>
          <a:bodyPr wrap="square" rIns="0" rtlCol="0">
            <a:spAutoFit/>
          </a:bodyPr>
          <a:lstStyle/>
          <a:p>
            <a:r>
              <a:rPr lang="en-US" sz="1200" dirty="0" smtClean="0">
                <a:solidFill>
                  <a:schemeClr val="bg1">
                    <a:lumMod val="65000"/>
                  </a:schemeClr>
                </a:solidFill>
              </a:rPr>
              <a:t>Start Date</a:t>
            </a:r>
            <a:endParaRPr lang="en-US" sz="1200" dirty="0">
              <a:solidFill>
                <a:schemeClr val="bg1">
                  <a:lumMod val="65000"/>
                </a:schemeClr>
              </a:solidFill>
            </a:endParaRPr>
          </a:p>
        </p:txBody>
      </p:sp>
      <p:sp>
        <p:nvSpPr>
          <p:cNvPr id="74" name="TextBox 73"/>
          <p:cNvSpPr txBox="1"/>
          <p:nvPr/>
        </p:nvSpPr>
        <p:spPr>
          <a:xfrm>
            <a:off x="6694531" y="4590045"/>
            <a:ext cx="821079" cy="276999"/>
          </a:xfrm>
          <a:prstGeom prst="rect">
            <a:avLst/>
          </a:prstGeom>
          <a:solidFill>
            <a:schemeClr val="bg1"/>
          </a:solidFill>
          <a:ln>
            <a:solidFill>
              <a:schemeClr val="bg1">
                <a:lumMod val="85000"/>
              </a:schemeClr>
            </a:solidFill>
          </a:ln>
        </p:spPr>
        <p:txBody>
          <a:bodyPr wrap="square" rtlCol="0">
            <a:spAutoFit/>
          </a:bodyPr>
          <a:lstStyle/>
          <a:p>
            <a:r>
              <a:rPr lang="en-US" sz="1200" dirty="0" smtClean="0">
                <a:solidFill>
                  <a:schemeClr val="bg1">
                    <a:lumMod val="65000"/>
                  </a:schemeClr>
                </a:solidFill>
              </a:rPr>
              <a:t>End Date</a:t>
            </a:r>
            <a:endParaRPr lang="en-US" sz="1200" dirty="0">
              <a:solidFill>
                <a:schemeClr val="bg1">
                  <a:lumMod val="65000"/>
                </a:schemeClr>
              </a:solidFill>
            </a:endParaRPr>
          </a:p>
        </p:txBody>
      </p:sp>
      <p:sp>
        <p:nvSpPr>
          <p:cNvPr id="75" name="TextBox 74"/>
          <p:cNvSpPr txBox="1"/>
          <p:nvPr/>
        </p:nvSpPr>
        <p:spPr>
          <a:xfrm>
            <a:off x="7768386" y="4602556"/>
            <a:ext cx="1029477" cy="230832"/>
          </a:xfrm>
          <a:prstGeom prst="rect">
            <a:avLst/>
          </a:prstGeom>
          <a:solidFill>
            <a:schemeClr val="bg1"/>
          </a:solidFill>
          <a:ln>
            <a:solidFill>
              <a:schemeClr val="bg1">
                <a:lumMod val="85000"/>
              </a:schemeClr>
            </a:solidFill>
          </a:ln>
        </p:spPr>
        <p:txBody>
          <a:bodyPr wrap="square" rtlCol="0">
            <a:spAutoFit/>
          </a:bodyPr>
          <a:lstStyle/>
          <a:p>
            <a:pPr algn="ctr"/>
            <a:r>
              <a:rPr lang="en-US" sz="900" dirty="0" smtClean="0">
                <a:solidFill>
                  <a:srgbClr val="2C8EBF"/>
                </a:solidFill>
                <a:latin typeface="Arial" panose="020B0604020202020204" pitchFamily="34" charset="0"/>
                <a:cs typeface="Arial" panose="020B0604020202020204" pitchFamily="34" charset="0"/>
              </a:rPr>
              <a:t>Add Experience</a:t>
            </a:r>
            <a:endParaRPr lang="en-US" sz="900" dirty="0">
              <a:solidFill>
                <a:srgbClr val="2C8EBF"/>
              </a:solidFill>
              <a:latin typeface="Arial" panose="020B0604020202020204" pitchFamily="34" charset="0"/>
              <a:cs typeface="Arial" panose="020B0604020202020204" pitchFamily="34" charset="0"/>
            </a:endParaRPr>
          </a:p>
        </p:txBody>
      </p:sp>
      <p:sp>
        <p:nvSpPr>
          <p:cNvPr id="76" name="Rounded Rectangle 75"/>
          <p:cNvSpPr/>
          <p:nvPr/>
        </p:nvSpPr>
        <p:spPr>
          <a:xfrm>
            <a:off x="7480538" y="5040196"/>
            <a:ext cx="1348924" cy="234815"/>
          </a:xfrm>
          <a:prstGeom prst="roundRect">
            <a:avLst/>
          </a:prstGeom>
          <a:solidFill>
            <a:srgbClr val="2C8E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7533997" y="5021668"/>
            <a:ext cx="1242005" cy="271869"/>
          </a:xfrm>
          <a:prstGeom prst="rect">
            <a:avLst/>
          </a:prstGeom>
          <a:noFill/>
        </p:spPr>
        <p:txBody>
          <a:bodyPr wrap="square" lIns="91440" rIns="91440" rtlCol="0">
            <a:spAutoFit/>
          </a:bodyPr>
          <a:lstStyle/>
          <a:p>
            <a:pPr algn="ctr">
              <a:lnSpc>
                <a:spcPts val="1400"/>
              </a:lnSpc>
            </a:pPr>
            <a:r>
              <a:rPr lang="en-US" sz="1400" b="1" dirty="0" smtClean="0">
                <a:solidFill>
                  <a:schemeClr val="bg1"/>
                </a:solidFill>
              </a:rPr>
              <a:t>Save Changes</a:t>
            </a:r>
            <a:endParaRPr lang="en-US" sz="1400" b="1" dirty="0">
              <a:solidFill>
                <a:schemeClr val="bg1"/>
              </a:solidFill>
            </a:endParaRPr>
          </a:p>
        </p:txBody>
      </p:sp>
      <p:sp>
        <p:nvSpPr>
          <p:cNvPr id="78" name="TextBox 77"/>
          <p:cNvSpPr txBox="1"/>
          <p:nvPr/>
        </p:nvSpPr>
        <p:spPr>
          <a:xfrm>
            <a:off x="5003137" y="997928"/>
            <a:ext cx="3772865" cy="261610"/>
          </a:xfrm>
          <a:prstGeom prst="rect">
            <a:avLst/>
          </a:prstGeom>
          <a:solidFill>
            <a:schemeClr val="bg1"/>
          </a:solidFill>
          <a:ln>
            <a:solidFill>
              <a:schemeClr val="bg1">
                <a:lumMod val="85000"/>
              </a:schemeClr>
            </a:solidFill>
          </a:ln>
        </p:spPr>
        <p:txBody>
          <a:bodyPr wrap="square" rtlCol="0">
            <a:spAutoFit/>
          </a:bodyPr>
          <a:lstStyle/>
          <a:p>
            <a:r>
              <a:rPr lang="en-US" sz="1100" dirty="0" smtClean="0">
                <a:solidFill>
                  <a:schemeClr val="tx1">
                    <a:lumMod val="50000"/>
                    <a:lumOff val="50000"/>
                  </a:schemeClr>
                </a:solidFill>
                <a:latin typeface="Arial" panose="020B0604020202020204" pitchFamily="34" charset="0"/>
                <a:cs typeface="Arial" panose="020B0604020202020204" pitchFamily="34" charset="0"/>
              </a:rPr>
              <a:t>Information in the red boxes is required to Save Changes.</a:t>
            </a:r>
            <a:endParaRPr lang="en-US" sz="11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79" name="Rectangle 78"/>
          <p:cNvSpPr/>
          <p:nvPr/>
        </p:nvSpPr>
        <p:spPr>
          <a:xfrm>
            <a:off x="2364315" y="5547085"/>
            <a:ext cx="6567671" cy="44232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2446786" y="5637409"/>
            <a:ext cx="2658613" cy="307777"/>
          </a:xfrm>
          <a:prstGeom prst="rect">
            <a:avLst/>
          </a:prstGeom>
          <a:noFill/>
        </p:spPr>
        <p:txBody>
          <a:bodyPr wrap="square" rtlCol="0">
            <a:spAutoFit/>
          </a:bodyPr>
          <a:lstStyle/>
          <a:p>
            <a:r>
              <a:rPr lang="en-US" sz="1400" b="1" u="sng" dirty="0" smtClean="0">
                <a:solidFill>
                  <a:schemeClr val="tx1">
                    <a:lumMod val="75000"/>
                    <a:lumOff val="25000"/>
                  </a:schemeClr>
                </a:solidFill>
                <a:latin typeface="Arial" panose="020B0604020202020204" pitchFamily="34" charset="0"/>
                <a:cs typeface="Arial" panose="020B0604020202020204" pitchFamily="34" charset="0"/>
              </a:rPr>
              <a:t>Account Status and Billing</a:t>
            </a:r>
            <a:endParaRPr lang="en-US" sz="14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1" name="Rounded Rectangle 80"/>
          <p:cNvSpPr/>
          <p:nvPr/>
        </p:nvSpPr>
        <p:spPr>
          <a:xfrm>
            <a:off x="2486632" y="5048616"/>
            <a:ext cx="1348924" cy="234815"/>
          </a:xfrm>
          <a:prstGeom prst="roundRect">
            <a:avLst/>
          </a:prstGeom>
          <a:solidFill>
            <a:srgbClr val="2C8E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2540091" y="5030088"/>
            <a:ext cx="1242005" cy="274370"/>
          </a:xfrm>
          <a:prstGeom prst="rect">
            <a:avLst/>
          </a:prstGeom>
          <a:noFill/>
        </p:spPr>
        <p:txBody>
          <a:bodyPr wrap="square" lIns="91440" rIns="91440" rtlCol="0">
            <a:spAutoFit/>
          </a:bodyPr>
          <a:lstStyle/>
          <a:p>
            <a:pPr algn="ctr">
              <a:lnSpc>
                <a:spcPts val="1400"/>
              </a:lnSpc>
            </a:pPr>
            <a:r>
              <a:rPr lang="en-US" sz="1400" b="1" dirty="0" smtClean="0">
                <a:solidFill>
                  <a:schemeClr val="bg1"/>
                </a:solidFill>
              </a:rPr>
              <a:t>Preview</a:t>
            </a:r>
            <a:endParaRPr lang="en-US" sz="1400" b="1" dirty="0">
              <a:solidFill>
                <a:schemeClr val="bg1"/>
              </a:solidFill>
            </a:endParaRPr>
          </a:p>
        </p:txBody>
      </p:sp>
      <p:sp>
        <p:nvSpPr>
          <p:cNvPr id="8" name="Rectangle 7"/>
          <p:cNvSpPr/>
          <p:nvPr/>
        </p:nvSpPr>
        <p:spPr>
          <a:xfrm>
            <a:off x="0" y="6019800"/>
            <a:ext cx="9144000" cy="304800"/>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09999" y="6019800"/>
            <a:ext cx="1447801" cy="246221"/>
          </a:xfrm>
          <a:prstGeom prst="rect">
            <a:avLst/>
          </a:prstGeom>
          <a:noFill/>
        </p:spPr>
        <p:txBody>
          <a:bodyPr wrap="square" rtlCol="0">
            <a:spAutoFit/>
          </a:bodyPr>
          <a:lstStyle/>
          <a:p>
            <a:r>
              <a:rPr lang="en-US" sz="1000" dirty="0" smtClean="0">
                <a:solidFill>
                  <a:schemeClr val="bg1"/>
                </a:solidFill>
              </a:rPr>
              <a:t>© 2016 Fishbowl, LLC</a:t>
            </a:r>
            <a:endParaRPr lang="en-US" sz="1000" dirty="0">
              <a:solidFill>
                <a:schemeClr val="bg1"/>
              </a:solidFill>
            </a:endParaRPr>
          </a:p>
        </p:txBody>
      </p:sp>
      <p:sp>
        <p:nvSpPr>
          <p:cNvPr id="11" name="TextBox 10"/>
          <p:cNvSpPr txBox="1"/>
          <p:nvPr/>
        </p:nvSpPr>
        <p:spPr>
          <a:xfrm>
            <a:off x="6324600" y="6019799"/>
            <a:ext cx="3048001" cy="246221"/>
          </a:xfrm>
          <a:prstGeom prst="rect">
            <a:avLst/>
          </a:prstGeom>
          <a:noFill/>
        </p:spPr>
        <p:txBody>
          <a:bodyPr wrap="square" rtlCol="0">
            <a:spAutoFit/>
          </a:bodyPr>
          <a:lstStyle/>
          <a:p>
            <a:pPr lvl="1" algn="r"/>
            <a:r>
              <a:rPr lang="en-US" sz="1000" dirty="0" smtClean="0">
                <a:solidFill>
                  <a:schemeClr val="bg1"/>
                </a:solidFill>
              </a:rPr>
              <a:t>Contact Us                       Feedback</a:t>
            </a:r>
            <a:r>
              <a:rPr lang="en-US" sz="1000" dirty="0">
                <a:solidFill>
                  <a:schemeClr val="bg1"/>
                </a:solidFill>
              </a:rPr>
              <a:t> 	</a:t>
            </a:r>
          </a:p>
        </p:txBody>
      </p:sp>
      <p:sp>
        <p:nvSpPr>
          <p:cNvPr id="10" name="TextBox 9"/>
          <p:cNvSpPr txBox="1"/>
          <p:nvPr/>
        </p:nvSpPr>
        <p:spPr>
          <a:xfrm>
            <a:off x="76200" y="6025846"/>
            <a:ext cx="1981200" cy="246221"/>
          </a:xfrm>
          <a:prstGeom prst="rect">
            <a:avLst/>
          </a:prstGeom>
          <a:noFill/>
        </p:spPr>
        <p:txBody>
          <a:bodyPr wrap="square" rtlCol="0">
            <a:spAutoFit/>
          </a:bodyPr>
          <a:lstStyle/>
          <a:p>
            <a:r>
              <a:rPr lang="en-US" sz="1000" dirty="0" smtClean="0">
                <a:solidFill>
                  <a:schemeClr val="bg1"/>
                </a:solidFill>
              </a:rPr>
              <a:t>Terms of Use	     Privacy Policy</a:t>
            </a:r>
            <a:endParaRPr lang="en-US" sz="1000" dirty="0">
              <a:solidFill>
                <a:schemeClr val="bg1"/>
              </a:solidFill>
            </a:endParaRPr>
          </a:p>
        </p:txBody>
      </p:sp>
      <p:pic>
        <p:nvPicPr>
          <p:cNvPr id="83" name="Picture 2" descr="C:\Users\Karen\Desktop\ScreenHunter_749 Feb. 09 22.30.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81512" y="507481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84" name="TextBox 83"/>
          <p:cNvSpPr txBox="1"/>
          <p:nvPr/>
        </p:nvSpPr>
        <p:spPr>
          <a:xfrm>
            <a:off x="4674847" y="5048616"/>
            <a:ext cx="2716554" cy="246221"/>
          </a:xfrm>
          <a:prstGeom prst="rect">
            <a:avLst/>
          </a:prstGeom>
          <a:noFill/>
        </p:spPr>
        <p:txBody>
          <a:bodyPr wrap="square" lIns="0" rIns="0" rtlCol="0">
            <a:spAutoFit/>
          </a:bodyPr>
          <a:lstStyle/>
          <a:p>
            <a:r>
              <a:rPr lang="en-US" sz="1000" dirty="0" smtClean="0">
                <a:latin typeface="Arial" panose="020B0604020202020204" pitchFamily="34" charset="0"/>
                <a:cs typeface="Arial" panose="020B0604020202020204" pitchFamily="34" charset="0"/>
              </a:rPr>
              <a:t>I attest that this information is true and accurate.</a:t>
            </a:r>
            <a:endParaRPr lang="en-US" sz="1000" dirty="0">
              <a:latin typeface="Arial" panose="020B0604020202020204" pitchFamily="34" charset="0"/>
              <a:cs typeface="Arial" panose="020B0604020202020204" pitchFamily="34" charset="0"/>
            </a:endParaRPr>
          </a:p>
        </p:txBody>
      </p:sp>
      <p:sp>
        <p:nvSpPr>
          <p:cNvPr id="85" name="TextBox 84"/>
          <p:cNvSpPr txBox="1"/>
          <p:nvPr/>
        </p:nvSpPr>
        <p:spPr>
          <a:xfrm>
            <a:off x="1103938" y="1806114"/>
            <a:ext cx="877262" cy="230832"/>
          </a:xfrm>
          <a:prstGeom prst="rect">
            <a:avLst/>
          </a:prstGeom>
          <a:noFill/>
        </p:spPr>
        <p:txBody>
          <a:bodyPr wrap="square" rtlCol="0">
            <a:spAutoFit/>
          </a:bodyPr>
          <a:lstStyle/>
          <a:p>
            <a:pPr algn="ctr"/>
            <a:r>
              <a:rPr lang="en-US" sz="900" dirty="0" smtClean="0">
                <a:solidFill>
                  <a:srgbClr val="2C8EBF"/>
                </a:solidFill>
                <a:latin typeface="Arial" panose="020B0604020202020204" pitchFamily="34" charset="0"/>
                <a:cs typeface="Arial" panose="020B0604020202020204" pitchFamily="34" charset="0"/>
              </a:rPr>
              <a:t>My Favorites</a:t>
            </a:r>
            <a:endParaRPr lang="en-US" sz="900" dirty="0">
              <a:solidFill>
                <a:srgbClr val="2C8EBF"/>
              </a:solidFill>
              <a:latin typeface="Arial" panose="020B0604020202020204" pitchFamily="34" charset="0"/>
              <a:cs typeface="Arial" panose="020B0604020202020204" pitchFamily="34" charset="0"/>
            </a:endParaRPr>
          </a:p>
        </p:txBody>
      </p:sp>
      <p:sp>
        <p:nvSpPr>
          <p:cNvPr id="86" name="TextBox 85"/>
          <p:cNvSpPr txBox="1"/>
          <p:nvPr/>
        </p:nvSpPr>
        <p:spPr>
          <a:xfrm>
            <a:off x="1390648" y="3722914"/>
            <a:ext cx="557027" cy="230832"/>
          </a:xfrm>
          <a:prstGeom prst="rect">
            <a:avLst/>
          </a:prstGeom>
          <a:noFill/>
        </p:spPr>
        <p:txBody>
          <a:bodyPr wrap="square" rtlCol="0">
            <a:spAutoFit/>
          </a:bodyPr>
          <a:lstStyle/>
          <a:p>
            <a:r>
              <a:rPr lang="en-US" sz="900" dirty="0" smtClean="0">
                <a:solidFill>
                  <a:srgbClr val="2C8EBF"/>
                </a:solidFill>
                <a:latin typeface="Arial" panose="020B0604020202020204" pitchFamily="34" charset="0"/>
                <a:cs typeface="Arial" panose="020B0604020202020204" pitchFamily="34" charset="0"/>
              </a:rPr>
              <a:t>Create</a:t>
            </a:r>
            <a:endParaRPr lang="en-US" sz="900" dirty="0">
              <a:solidFill>
                <a:srgbClr val="2C8EBF"/>
              </a:solidFill>
              <a:latin typeface="Arial" panose="020B0604020202020204" pitchFamily="34" charset="0"/>
              <a:cs typeface="Arial" panose="020B0604020202020204" pitchFamily="34" charset="0"/>
            </a:endParaRPr>
          </a:p>
        </p:txBody>
      </p:sp>
      <p:sp>
        <p:nvSpPr>
          <p:cNvPr id="88" name="TextBox 87"/>
          <p:cNvSpPr txBox="1"/>
          <p:nvPr/>
        </p:nvSpPr>
        <p:spPr>
          <a:xfrm>
            <a:off x="3911142" y="1009976"/>
            <a:ext cx="965658" cy="276999"/>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solidFill>
                  <a:schemeClr val="bg1">
                    <a:lumMod val="65000"/>
                  </a:schemeClr>
                </a:solidFill>
              </a:rPr>
              <a:t>Customer ID</a:t>
            </a:r>
            <a:endParaRPr lang="en-US" sz="1200" dirty="0">
              <a:solidFill>
                <a:schemeClr val="bg1">
                  <a:lumMod val="65000"/>
                </a:schemeClr>
              </a:solidFill>
            </a:endParaRPr>
          </a:p>
        </p:txBody>
      </p:sp>
      <p:sp>
        <p:nvSpPr>
          <p:cNvPr id="89" name="TextBox 88"/>
          <p:cNvSpPr txBox="1"/>
          <p:nvPr/>
        </p:nvSpPr>
        <p:spPr>
          <a:xfrm>
            <a:off x="6764626" y="242886"/>
            <a:ext cx="891200" cy="246221"/>
          </a:xfrm>
          <a:prstGeom prst="rect">
            <a:avLst/>
          </a:prstGeom>
          <a:solidFill>
            <a:schemeClr val="bg1"/>
          </a:solidFill>
        </p:spPr>
        <p:txBody>
          <a:bodyPr wrap="square" rIns="0" rtlCol="0">
            <a:spAutoFit/>
          </a:bodyPr>
          <a:lstStyle/>
          <a:p>
            <a:r>
              <a:rPr lang="en-US" sz="1000" dirty="0" smtClean="0">
                <a:solidFill>
                  <a:srgbClr val="2C8EBF"/>
                </a:solidFill>
                <a:latin typeface="Arial" panose="020B0604020202020204" pitchFamily="34" charset="0"/>
                <a:cs typeface="Arial" panose="020B0604020202020204" pitchFamily="34" charset="0"/>
              </a:rPr>
              <a:t>Dashboard</a:t>
            </a:r>
          </a:p>
        </p:txBody>
      </p:sp>
    </p:spTree>
    <p:extLst>
      <p:ext uri="{BB962C8B-B14F-4D97-AF65-F5344CB8AC3E}">
        <p14:creationId xmlns:p14="http://schemas.microsoft.com/office/powerpoint/2010/main" val="2020655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Karen\Desktop\ScreenHunter_725 Feb. 09 20.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7" y="152400"/>
            <a:ext cx="9144000" cy="586740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a:off x="1" y="644324"/>
            <a:ext cx="2133600" cy="5381522"/>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3" name="Picture 19" descr="C:\Users\Karen\Desktop\ScreenHunter_744 Feb. 09 20.5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705957"/>
            <a:ext cx="21336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Users\Karen\Desktop\ScreenHunter_745 Feb. 09 20.5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600343"/>
            <a:ext cx="2133601" cy="12668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4724" y="574876"/>
            <a:ext cx="9164511" cy="138896"/>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390648" y="3722914"/>
            <a:ext cx="511259"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2" name="Picture 18" descr="C:\Users\Karen\Desktop\ScreenHunter_743 Feb. 09 20.5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697" y="597681"/>
            <a:ext cx="949951" cy="1108276"/>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C:\Users\Karen\Desktop\ScreenHunter_741 Feb. 09 20.49.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3981343"/>
            <a:ext cx="105140" cy="88582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76200" y="4950222"/>
            <a:ext cx="2010140" cy="106957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6200" y="4933140"/>
            <a:ext cx="1219200" cy="276999"/>
          </a:xfrm>
          <a:prstGeom prst="rect">
            <a:avLst/>
          </a:prstGeom>
          <a:noFill/>
        </p:spPr>
        <p:txBody>
          <a:bodyPr wrap="square" rtlCol="0">
            <a:spAutoFit/>
          </a:bodyPr>
          <a:lstStyle/>
          <a:p>
            <a:r>
              <a:rPr lang="en-US" sz="1200" b="1" u="sng" dirty="0" smtClean="0">
                <a:solidFill>
                  <a:schemeClr val="tx1">
                    <a:lumMod val="75000"/>
                    <a:lumOff val="25000"/>
                  </a:schemeClr>
                </a:solidFill>
                <a:latin typeface="Arial" panose="020B0604020202020204" pitchFamily="34" charset="0"/>
                <a:cs typeface="Arial" panose="020B0604020202020204" pitchFamily="34" charset="0"/>
              </a:rPr>
              <a:t>My Resources</a:t>
            </a:r>
            <a:endParaRPr lang="en-US" sz="12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9" name="Rounded Rectangle 18"/>
          <p:cNvSpPr/>
          <p:nvPr/>
        </p:nvSpPr>
        <p:spPr>
          <a:xfrm>
            <a:off x="152400" y="5255792"/>
            <a:ext cx="1881370" cy="321680"/>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152400" y="5668187"/>
            <a:ext cx="1881370" cy="276999"/>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348327" y="3043566"/>
            <a:ext cx="533400" cy="414707"/>
          </a:xfrm>
          <a:prstGeom prst="roundRect">
            <a:avLst/>
          </a:prstGeom>
          <a:solidFill>
            <a:srgbClr val="2C8E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450" y="2058525"/>
            <a:ext cx="838200" cy="276999"/>
          </a:xfrm>
          <a:prstGeom prst="rect">
            <a:avLst/>
          </a:prstGeom>
          <a:noFill/>
        </p:spPr>
        <p:txBody>
          <a:bodyPr wrap="square" rtlCol="0">
            <a:spAutoFit/>
          </a:bodyPr>
          <a:lstStyle/>
          <a:p>
            <a:r>
              <a:rPr lang="en-US" sz="1200" dirty="0" smtClean="0">
                <a:solidFill>
                  <a:schemeClr val="bg1">
                    <a:lumMod val="65000"/>
                  </a:schemeClr>
                </a:solidFill>
              </a:rPr>
              <a:t>Name</a:t>
            </a:r>
            <a:endParaRPr lang="en-US" sz="1200" dirty="0">
              <a:solidFill>
                <a:schemeClr val="bg1">
                  <a:lumMod val="65000"/>
                </a:schemeClr>
              </a:solidFill>
            </a:endParaRPr>
          </a:p>
        </p:txBody>
      </p:sp>
      <p:sp>
        <p:nvSpPr>
          <p:cNvPr id="27" name="TextBox 26"/>
          <p:cNvSpPr txBox="1"/>
          <p:nvPr/>
        </p:nvSpPr>
        <p:spPr>
          <a:xfrm>
            <a:off x="152400" y="2374067"/>
            <a:ext cx="838200" cy="276999"/>
          </a:xfrm>
          <a:prstGeom prst="rect">
            <a:avLst/>
          </a:prstGeom>
          <a:noFill/>
        </p:spPr>
        <p:txBody>
          <a:bodyPr wrap="square" rtlCol="0">
            <a:spAutoFit/>
          </a:bodyPr>
          <a:lstStyle/>
          <a:p>
            <a:r>
              <a:rPr lang="en-US" sz="1200" dirty="0" smtClean="0">
                <a:solidFill>
                  <a:schemeClr val="bg1">
                    <a:lumMod val="65000"/>
                  </a:schemeClr>
                </a:solidFill>
              </a:rPr>
              <a:t>Location</a:t>
            </a:r>
            <a:endParaRPr lang="en-US" sz="1200" dirty="0">
              <a:solidFill>
                <a:schemeClr val="bg1">
                  <a:lumMod val="65000"/>
                </a:schemeClr>
              </a:solidFill>
            </a:endParaRPr>
          </a:p>
        </p:txBody>
      </p:sp>
      <p:sp>
        <p:nvSpPr>
          <p:cNvPr id="28" name="TextBox 27"/>
          <p:cNvSpPr txBox="1"/>
          <p:nvPr/>
        </p:nvSpPr>
        <p:spPr>
          <a:xfrm>
            <a:off x="152400" y="2667000"/>
            <a:ext cx="838200" cy="276999"/>
          </a:xfrm>
          <a:prstGeom prst="rect">
            <a:avLst/>
          </a:prstGeom>
          <a:noFill/>
        </p:spPr>
        <p:txBody>
          <a:bodyPr wrap="square" rtlCol="0">
            <a:spAutoFit/>
          </a:bodyPr>
          <a:lstStyle/>
          <a:p>
            <a:r>
              <a:rPr lang="en-US" sz="1200" dirty="0" smtClean="0">
                <a:solidFill>
                  <a:schemeClr val="bg1">
                    <a:lumMod val="65000"/>
                  </a:schemeClr>
                </a:solidFill>
              </a:rPr>
              <a:t>Key Word</a:t>
            </a:r>
            <a:endParaRPr lang="en-US" sz="1200" dirty="0">
              <a:solidFill>
                <a:schemeClr val="bg1">
                  <a:lumMod val="65000"/>
                </a:schemeClr>
              </a:solidFill>
            </a:endParaRPr>
          </a:p>
        </p:txBody>
      </p:sp>
      <p:sp>
        <p:nvSpPr>
          <p:cNvPr id="15" name="Rounded Rectangle 14"/>
          <p:cNvSpPr/>
          <p:nvPr/>
        </p:nvSpPr>
        <p:spPr>
          <a:xfrm>
            <a:off x="1149706" y="1806114"/>
            <a:ext cx="785726"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338678" y="3046280"/>
            <a:ext cx="585874" cy="460639"/>
          </a:xfrm>
          <a:prstGeom prst="rect">
            <a:avLst/>
          </a:prstGeom>
          <a:noFill/>
        </p:spPr>
        <p:txBody>
          <a:bodyPr wrap="square" lIns="91440" rIns="91440" rtlCol="0">
            <a:spAutoFit/>
          </a:bodyPr>
          <a:lstStyle/>
          <a:p>
            <a:pPr algn="ctr">
              <a:lnSpc>
                <a:spcPts val="1400"/>
              </a:lnSpc>
            </a:pPr>
            <a:r>
              <a:rPr lang="en-US" sz="1600" b="1" dirty="0" smtClean="0">
                <a:solidFill>
                  <a:schemeClr val="bg1"/>
                </a:solidFill>
              </a:rPr>
              <a:t>Go Fish</a:t>
            </a:r>
            <a:endParaRPr lang="en-US" sz="1600" b="1" dirty="0">
              <a:solidFill>
                <a:schemeClr val="bg1"/>
              </a:solidFill>
            </a:endParaRPr>
          </a:p>
        </p:txBody>
      </p:sp>
      <p:sp>
        <p:nvSpPr>
          <p:cNvPr id="47" name="Rounded Rectangle 46"/>
          <p:cNvSpPr/>
          <p:nvPr/>
        </p:nvSpPr>
        <p:spPr>
          <a:xfrm>
            <a:off x="1476744" y="4972030"/>
            <a:ext cx="425164" cy="214770"/>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456563" y="4972030"/>
            <a:ext cx="425164" cy="246221"/>
          </a:xfrm>
          <a:prstGeom prst="rect">
            <a:avLst/>
          </a:prstGeom>
          <a:noFill/>
        </p:spPr>
        <p:txBody>
          <a:bodyPr wrap="square" rtlCol="0">
            <a:spAutoFit/>
          </a:bodyPr>
          <a:lstStyle/>
          <a:p>
            <a:r>
              <a:rPr lang="en-US" sz="1000" dirty="0" smtClean="0">
                <a:solidFill>
                  <a:srgbClr val="2C8EBF"/>
                </a:solidFill>
              </a:rPr>
              <a:t>Find</a:t>
            </a:r>
            <a:endParaRPr lang="en-US" sz="1000" dirty="0">
              <a:solidFill>
                <a:srgbClr val="2C8EBF"/>
              </a:solidFill>
            </a:endParaRPr>
          </a:p>
        </p:txBody>
      </p:sp>
      <p:sp>
        <p:nvSpPr>
          <p:cNvPr id="49" name="TextBox 48"/>
          <p:cNvSpPr txBox="1"/>
          <p:nvPr/>
        </p:nvSpPr>
        <p:spPr>
          <a:xfrm>
            <a:off x="440697" y="5301957"/>
            <a:ext cx="1248629" cy="246221"/>
          </a:xfrm>
          <a:prstGeom prst="rect">
            <a:avLst/>
          </a:prstGeom>
          <a:noFill/>
        </p:spPr>
        <p:txBody>
          <a:bodyPr wrap="square" rtlCol="0">
            <a:spAutoFit/>
          </a:bodyPr>
          <a:lstStyle/>
          <a:p>
            <a:r>
              <a:rPr lang="en-US" sz="1000" dirty="0" smtClean="0">
                <a:solidFill>
                  <a:srgbClr val="2C8EBF"/>
                </a:solidFill>
              </a:rPr>
              <a:t>Fishbowl – How To…</a:t>
            </a:r>
            <a:endParaRPr lang="en-US" sz="1000" dirty="0">
              <a:solidFill>
                <a:srgbClr val="2C8EBF"/>
              </a:solidFill>
            </a:endParaRPr>
          </a:p>
        </p:txBody>
      </p:sp>
      <p:pic>
        <p:nvPicPr>
          <p:cNvPr id="1046" name="Picture 22" descr="C:\Users\Karen\Desktop\ScreenHunter_746 Feb. 09 2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375" y="5293537"/>
            <a:ext cx="295092" cy="209843"/>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420516" y="5698965"/>
            <a:ext cx="1560684" cy="246221"/>
          </a:xfrm>
          <a:prstGeom prst="rect">
            <a:avLst/>
          </a:prstGeom>
          <a:noFill/>
        </p:spPr>
        <p:txBody>
          <a:bodyPr wrap="square" rtlCol="0">
            <a:spAutoFit/>
          </a:bodyPr>
          <a:lstStyle/>
          <a:p>
            <a:r>
              <a:rPr lang="en-US" sz="1000" dirty="0" smtClean="0">
                <a:solidFill>
                  <a:srgbClr val="2C8EBF"/>
                </a:solidFill>
              </a:rPr>
              <a:t>Fishbowl – Fun Quiz…</a:t>
            </a:r>
            <a:endParaRPr lang="en-US" sz="1000" dirty="0">
              <a:solidFill>
                <a:srgbClr val="2C8EBF"/>
              </a:solidFill>
            </a:endParaRPr>
          </a:p>
        </p:txBody>
      </p:sp>
      <p:pic>
        <p:nvPicPr>
          <p:cNvPr id="52" name="Picture 22" descr="C:\Users\Karen\Desktop\ScreenHunter_746 Feb. 09 2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194" y="5690545"/>
            <a:ext cx="295092" cy="209843"/>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2233528" y="762000"/>
            <a:ext cx="6910472" cy="5257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0" y="152400"/>
            <a:ext cx="9149787"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347729" y="869144"/>
            <a:ext cx="6567671" cy="355511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2402350" y="1651080"/>
            <a:ext cx="1373529" cy="276999"/>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a:solidFill>
                <a:schemeClr val="bg1">
                  <a:lumMod val="65000"/>
                </a:schemeClr>
              </a:solidFill>
            </a:endParaRPr>
          </a:p>
        </p:txBody>
      </p:sp>
      <p:sp>
        <p:nvSpPr>
          <p:cNvPr id="60" name="TextBox 59"/>
          <p:cNvSpPr txBox="1"/>
          <p:nvPr/>
        </p:nvSpPr>
        <p:spPr>
          <a:xfrm>
            <a:off x="4131323" y="2444183"/>
            <a:ext cx="2133599" cy="27699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bg1">
                    <a:lumMod val="65000"/>
                  </a:schemeClr>
                </a:solidFill>
              </a:rPr>
              <a:t>Name on Card</a:t>
            </a:r>
            <a:endParaRPr lang="en-US" sz="1200" dirty="0">
              <a:solidFill>
                <a:schemeClr val="bg1">
                  <a:lumMod val="65000"/>
                </a:schemeClr>
              </a:solidFill>
            </a:endParaRPr>
          </a:p>
        </p:txBody>
      </p:sp>
      <p:sp>
        <p:nvSpPr>
          <p:cNvPr id="61" name="TextBox 60"/>
          <p:cNvSpPr txBox="1"/>
          <p:nvPr/>
        </p:nvSpPr>
        <p:spPr>
          <a:xfrm>
            <a:off x="6406074" y="2441384"/>
            <a:ext cx="2029501" cy="279798"/>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bg1">
                    <a:lumMod val="65000"/>
                  </a:schemeClr>
                </a:solidFill>
              </a:rPr>
              <a:t>Card Number</a:t>
            </a:r>
            <a:endParaRPr lang="en-US" sz="1200" dirty="0">
              <a:solidFill>
                <a:schemeClr val="bg1">
                  <a:lumMod val="65000"/>
                </a:schemeClr>
              </a:solidFill>
            </a:endParaRPr>
          </a:p>
        </p:txBody>
      </p:sp>
      <p:sp>
        <p:nvSpPr>
          <p:cNvPr id="62" name="TextBox 61"/>
          <p:cNvSpPr txBox="1"/>
          <p:nvPr/>
        </p:nvSpPr>
        <p:spPr>
          <a:xfrm>
            <a:off x="4116931" y="2810412"/>
            <a:ext cx="770925" cy="276997"/>
          </a:xfrm>
          <a:prstGeom prst="rect">
            <a:avLst/>
          </a:prstGeom>
          <a:ln/>
        </p:spPr>
        <p:style>
          <a:lnRef idx="2">
            <a:schemeClr val="accent2"/>
          </a:lnRef>
          <a:fillRef idx="1">
            <a:schemeClr val="lt1"/>
          </a:fillRef>
          <a:effectRef idx="0">
            <a:schemeClr val="accent2"/>
          </a:effectRef>
          <a:fontRef idx="minor">
            <a:schemeClr val="dk1"/>
          </a:fontRef>
        </p:style>
        <p:txBody>
          <a:bodyPr wrap="square" lIns="91440" rIns="0" rtlCol="0">
            <a:spAutoFit/>
          </a:bodyPr>
          <a:lstStyle/>
          <a:p>
            <a:r>
              <a:rPr lang="en-US" sz="1200" dirty="0" smtClean="0">
                <a:solidFill>
                  <a:schemeClr val="bg1">
                    <a:lumMod val="65000"/>
                  </a:schemeClr>
                </a:solidFill>
              </a:rPr>
              <a:t>Exp. Date</a:t>
            </a:r>
            <a:endParaRPr lang="en-US" sz="1200" dirty="0">
              <a:solidFill>
                <a:schemeClr val="bg1">
                  <a:lumMod val="65000"/>
                </a:schemeClr>
              </a:solidFill>
            </a:endParaRPr>
          </a:p>
        </p:txBody>
      </p:sp>
      <p:sp>
        <p:nvSpPr>
          <p:cNvPr id="63" name="TextBox 62"/>
          <p:cNvSpPr txBox="1"/>
          <p:nvPr/>
        </p:nvSpPr>
        <p:spPr>
          <a:xfrm>
            <a:off x="5003137" y="2809101"/>
            <a:ext cx="544018" cy="27699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bg1">
                    <a:lumMod val="65000"/>
                  </a:schemeClr>
                </a:solidFill>
              </a:rPr>
              <a:t>CVV</a:t>
            </a:r>
            <a:endParaRPr lang="en-US" sz="1200" dirty="0">
              <a:solidFill>
                <a:schemeClr val="bg1">
                  <a:lumMod val="65000"/>
                </a:schemeClr>
              </a:solidFill>
            </a:endParaRPr>
          </a:p>
        </p:txBody>
      </p:sp>
      <p:sp>
        <p:nvSpPr>
          <p:cNvPr id="64" name="TextBox 63"/>
          <p:cNvSpPr txBox="1"/>
          <p:nvPr/>
        </p:nvSpPr>
        <p:spPr>
          <a:xfrm>
            <a:off x="2668133" y="3609899"/>
            <a:ext cx="6162462" cy="276999"/>
          </a:xfrm>
          <a:prstGeom prst="rect">
            <a:avLst/>
          </a:prstGeom>
          <a:solidFill>
            <a:schemeClr val="bg1"/>
          </a:solidFill>
          <a:ln>
            <a:solidFill>
              <a:schemeClr val="bg1">
                <a:lumMod val="85000"/>
              </a:schemeClr>
            </a:solidFill>
          </a:ln>
        </p:spPr>
        <p:txBody>
          <a:bodyPr wrap="square" rtlCol="0">
            <a:spAutoFit/>
          </a:bodyPr>
          <a:lstStyle/>
          <a:p>
            <a:r>
              <a:rPr lang="en-US" sz="1200" dirty="0" smtClean="0">
                <a:solidFill>
                  <a:schemeClr val="bg1">
                    <a:lumMod val="65000"/>
                  </a:schemeClr>
                </a:solidFill>
              </a:rPr>
              <a:t>Item Description			$Amount Paid		Date</a:t>
            </a:r>
            <a:endParaRPr lang="en-US" sz="1200" dirty="0">
              <a:solidFill>
                <a:schemeClr val="bg1">
                  <a:lumMod val="65000"/>
                </a:schemeClr>
              </a:solidFill>
            </a:endParaRPr>
          </a:p>
        </p:txBody>
      </p:sp>
      <p:sp>
        <p:nvSpPr>
          <p:cNvPr id="75" name="TextBox 74"/>
          <p:cNvSpPr txBox="1"/>
          <p:nvPr/>
        </p:nvSpPr>
        <p:spPr>
          <a:xfrm>
            <a:off x="7747658" y="3313154"/>
            <a:ext cx="1029477" cy="246221"/>
          </a:xfrm>
          <a:prstGeom prst="rect">
            <a:avLst/>
          </a:prstGeom>
          <a:solidFill>
            <a:schemeClr val="bg1"/>
          </a:solidFill>
          <a:ln>
            <a:solidFill>
              <a:schemeClr val="bg1">
                <a:lumMod val="85000"/>
              </a:schemeClr>
            </a:solidFill>
          </a:ln>
        </p:spPr>
        <p:txBody>
          <a:bodyPr wrap="square" rtlCol="0">
            <a:spAutoFit/>
          </a:bodyPr>
          <a:lstStyle/>
          <a:p>
            <a:pPr algn="ctr"/>
            <a:r>
              <a:rPr lang="en-US" sz="1000" dirty="0" smtClean="0">
                <a:solidFill>
                  <a:srgbClr val="2C8EBF"/>
                </a:solidFill>
                <a:latin typeface="Arial" panose="020B0604020202020204" pitchFamily="34" charset="0"/>
                <a:cs typeface="Arial" panose="020B0604020202020204" pitchFamily="34" charset="0"/>
              </a:rPr>
              <a:t>Print History</a:t>
            </a:r>
            <a:endParaRPr lang="en-US" sz="1000" dirty="0">
              <a:solidFill>
                <a:srgbClr val="2C8EBF"/>
              </a:solidFill>
              <a:latin typeface="Arial" panose="020B0604020202020204" pitchFamily="34" charset="0"/>
              <a:cs typeface="Arial" panose="020B0604020202020204" pitchFamily="34" charset="0"/>
            </a:endParaRPr>
          </a:p>
        </p:txBody>
      </p:sp>
      <p:sp>
        <p:nvSpPr>
          <p:cNvPr id="76" name="Rounded Rectangle 75"/>
          <p:cNvSpPr/>
          <p:nvPr/>
        </p:nvSpPr>
        <p:spPr>
          <a:xfrm>
            <a:off x="7105070" y="2868155"/>
            <a:ext cx="1348924" cy="234815"/>
          </a:xfrm>
          <a:prstGeom prst="roundRect">
            <a:avLst/>
          </a:prstGeom>
          <a:solidFill>
            <a:srgbClr val="2C8E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7158529" y="2849627"/>
            <a:ext cx="1242005" cy="271869"/>
          </a:xfrm>
          <a:prstGeom prst="rect">
            <a:avLst/>
          </a:prstGeom>
          <a:noFill/>
        </p:spPr>
        <p:txBody>
          <a:bodyPr wrap="square" lIns="91440" rIns="91440" rtlCol="0">
            <a:spAutoFit/>
          </a:bodyPr>
          <a:lstStyle/>
          <a:p>
            <a:pPr algn="ctr">
              <a:lnSpc>
                <a:spcPts val="1400"/>
              </a:lnSpc>
            </a:pPr>
            <a:r>
              <a:rPr lang="en-US" sz="1400" b="1" dirty="0" smtClean="0">
                <a:solidFill>
                  <a:schemeClr val="bg1"/>
                </a:solidFill>
              </a:rPr>
              <a:t>Save Changes</a:t>
            </a:r>
            <a:endParaRPr lang="en-US" sz="1400" b="1" dirty="0">
              <a:solidFill>
                <a:schemeClr val="bg1"/>
              </a:solidFill>
            </a:endParaRPr>
          </a:p>
        </p:txBody>
      </p:sp>
      <p:sp>
        <p:nvSpPr>
          <p:cNvPr id="78" name="TextBox 77"/>
          <p:cNvSpPr txBox="1"/>
          <p:nvPr/>
        </p:nvSpPr>
        <p:spPr>
          <a:xfrm>
            <a:off x="5003137" y="945757"/>
            <a:ext cx="3772865" cy="261610"/>
          </a:xfrm>
          <a:prstGeom prst="rect">
            <a:avLst/>
          </a:prstGeom>
          <a:solidFill>
            <a:schemeClr val="bg1"/>
          </a:solidFill>
          <a:ln>
            <a:solidFill>
              <a:schemeClr val="bg1">
                <a:lumMod val="85000"/>
              </a:schemeClr>
            </a:solidFill>
          </a:ln>
        </p:spPr>
        <p:txBody>
          <a:bodyPr wrap="square" rtlCol="0">
            <a:spAutoFit/>
          </a:bodyPr>
          <a:lstStyle/>
          <a:p>
            <a:r>
              <a:rPr lang="en-US" sz="1100" dirty="0" smtClean="0">
                <a:solidFill>
                  <a:schemeClr val="tx1">
                    <a:lumMod val="50000"/>
                    <a:lumOff val="50000"/>
                  </a:schemeClr>
                </a:solidFill>
                <a:latin typeface="Arial" panose="020B0604020202020204" pitchFamily="34" charset="0"/>
                <a:cs typeface="Arial" panose="020B0604020202020204" pitchFamily="34" charset="0"/>
              </a:rPr>
              <a:t>Information in the red boxes is required to Save Changes.</a:t>
            </a:r>
            <a:endParaRPr lang="en-US" sz="11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0" name="TextBox 79"/>
          <p:cNvSpPr txBox="1"/>
          <p:nvPr/>
        </p:nvSpPr>
        <p:spPr>
          <a:xfrm>
            <a:off x="2397843" y="962640"/>
            <a:ext cx="2658613" cy="307777"/>
          </a:xfrm>
          <a:prstGeom prst="rect">
            <a:avLst/>
          </a:prstGeom>
          <a:noFill/>
        </p:spPr>
        <p:txBody>
          <a:bodyPr wrap="square" rtlCol="0">
            <a:spAutoFit/>
          </a:bodyPr>
          <a:lstStyle/>
          <a:p>
            <a:r>
              <a:rPr lang="en-US" sz="1400" b="1" u="sng" dirty="0" smtClean="0">
                <a:solidFill>
                  <a:schemeClr val="tx1">
                    <a:lumMod val="75000"/>
                    <a:lumOff val="25000"/>
                  </a:schemeClr>
                </a:solidFill>
                <a:latin typeface="Arial" panose="020B0604020202020204" pitchFamily="34" charset="0"/>
                <a:cs typeface="Arial" panose="020B0604020202020204" pitchFamily="34" charset="0"/>
              </a:rPr>
              <a:t>Account Status and Billing</a:t>
            </a:r>
            <a:endParaRPr lang="en-US" sz="14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1" name="Rounded Rectangle 80"/>
          <p:cNvSpPr/>
          <p:nvPr/>
        </p:nvSpPr>
        <p:spPr>
          <a:xfrm>
            <a:off x="6970212" y="4021801"/>
            <a:ext cx="1872374" cy="230213"/>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6897350" y="4006386"/>
            <a:ext cx="1935057" cy="271869"/>
          </a:xfrm>
          <a:prstGeom prst="rect">
            <a:avLst/>
          </a:prstGeom>
          <a:noFill/>
        </p:spPr>
        <p:txBody>
          <a:bodyPr wrap="square" lIns="91440" rIns="91440" rtlCol="0">
            <a:spAutoFit/>
          </a:bodyPr>
          <a:lstStyle/>
          <a:p>
            <a:pPr algn="ctr">
              <a:lnSpc>
                <a:spcPts val="1400"/>
              </a:lnSpc>
            </a:pPr>
            <a:r>
              <a:rPr lang="en-US" sz="1400" b="1" dirty="0" smtClean="0">
                <a:solidFill>
                  <a:schemeClr val="bg1"/>
                </a:solidFill>
              </a:rPr>
              <a:t>Cancel  Membership</a:t>
            </a:r>
            <a:endParaRPr lang="en-US" sz="1400" b="1" dirty="0">
              <a:solidFill>
                <a:schemeClr val="bg1"/>
              </a:solidFill>
            </a:endParaRPr>
          </a:p>
        </p:txBody>
      </p:sp>
      <p:sp>
        <p:nvSpPr>
          <p:cNvPr id="8" name="Rectangle 7"/>
          <p:cNvSpPr/>
          <p:nvPr/>
        </p:nvSpPr>
        <p:spPr>
          <a:xfrm>
            <a:off x="0" y="6019800"/>
            <a:ext cx="9144000" cy="304800"/>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09999" y="6019800"/>
            <a:ext cx="1447801" cy="246221"/>
          </a:xfrm>
          <a:prstGeom prst="rect">
            <a:avLst/>
          </a:prstGeom>
          <a:noFill/>
        </p:spPr>
        <p:txBody>
          <a:bodyPr wrap="square" rtlCol="0">
            <a:spAutoFit/>
          </a:bodyPr>
          <a:lstStyle/>
          <a:p>
            <a:r>
              <a:rPr lang="en-US" sz="1000" dirty="0" smtClean="0">
                <a:solidFill>
                  <a:schemeClr val="bg1"/>
                </a:solidFill>
              </a:rPr>
              <a:t>© 2016 Fishbowl, LLC</a:t>
            </a:r>
            <a:endParaRPr lang="en-US" sz="1000" dirty="0">
              <a:solidFill>
                <a:schemeClr val="bg1"/>
              </a:solidFill>
            </a:endParaRPr>
          </a:p>
        </p:txBody>
      </p:sp>
      <p:sp>
        <p:nvSpPr>
          <p:cNvPr id="11" name="TextBox 10"/>
          <p:cNvSpPr txBox="1"/>
          <p:nvPr/>
        </p:nvSpPr>
        <p:spPr>
          <a:xfrm>
            <a:off x="6324600" y="6019799"/>
            <a:ext cx="3048001" cy="246221"/>
          </a:xfrm>
          <a:prstGeom prst="rect">
            <a:avLst/>
          </a:prstGeom>
          <a:noFill/>
        </p:spPr>
        <p:txBody>
          <a:bodyPr wrap="square" rtlCol="0">
            <a:spAutoFit/>
          </a:bodyPr>
          <a:lstStyle/>
          <a:p>
            <a:pPr lvl="1" algn="r"/>
            <a:r>
              <a:rPr lang="en-US" sz="1000" dirty="0" smtClean="0">
                <a:solidFill>
                  <a:schemeClr val="bg1"/>
                </a:solidFill>
              </a:rPr>
              <a:t>Contact Us                       Feedback</a:t>
            </a:r>
            <a:r>
              <a:rPr lang="en-US" sz="1000" dirty="0">
                <a:solidFill>
                  <a:schemeClr val="bg1"/>
                </a:solidFill>
              </a:rPr>
              <a:t> 	</a:t>
            </a:r>
          </a:p>
        </p:txBody>
      </p:sp>
      <p:sp>
        <p:nvSpPr>
          <p:cNvPr id="10" name="TextBox 9"/>
          <p:cNvSpPr txBox="1"/>
          <p:nvPr/>
        </p:nvSpPr>
        <p:spPr>
          <a:xfrm>
            <a:off x="76200" y="6025846"/>
            <a:ext cx="1981200" cy="246221"/>
          </a:xfrm>
          <a:prstGeom prst="rect">
            <a:avLst/>
          </a:prstGeom>
          <a:noFill/>
        </p:spPr>
        <p:txBody>
          <a:bodyPr wrap="square" rtlCol="0">
            <a:spAutoFit/>
          </a:bodyPr>
          <a:lstStyle/>
          <a:p>
            <a:r>
              <a:rPr lang="en-US" sz="1000" dirty="0" smtClean="0">
                <a:solidFill>
                  <a:schemeClr val="bg1"/>
                </a:solidFill>
              </a:rPr>
              <a:t>Terms of Use	     Privacy Policy</a:t>
            </a:r>
            <a:endParaRPr lang="en-US" sz="1000" dirty="0">
              <a:solidFill>
                <a:schemeClr val="bg1"/>
              </a:solidFill>
            </a:endParaRPr>
          </a:p>
        </p:txBody>
      </p:sp>
      <p:sp>
        <p:nvSpPr>
          <p:cNvPr id="83" name="TextBox 82"/>
          <p:cNvSpPr txBox="1"/>
          <p:nvPr/>
        </p:nvSpPr>
        <p:spPr>
          <a:xfrm>
            <a:off x="3949060" y="1651080"/>
            <a:ext cx="1054077" cy="276999"/>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a:solidFill>
                <a:schemeClr val="bg1">
                  <a:lumMod val="65000"/>
                </a:schemeClr>
              </a:solidFill>
            </a:endParaRPr>
          </a:p>
        </p:txBody>
      </p:sp>
      <p:sp>
        <p:nvSpPr>
          <p:cNvPr id="84" name="TextBox 83"/>
          <p:cNvSpPr txBox="1"/>
          <p:nvPr/>
        </p:nvSpPr>
        <p:spPr>
          <a:xfrm>
            <a:off x="5173449" y="1651079"/>
            <a:ext cx="851357" cy="276999"/>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solidFill>
                  <a:schemeClr val="bg1">
                    <a:lumMod val="65000"/>
                  </a:schemeClr>
                </a:solidFill>
              </a:rPr>
              <a:t>$</a:t>
            </a:r>
          </a:p>
        </p:txBody>
      </p:sp>
      <p:sp>
        <p:nvSpPr>
          <p:cNvPr id="4" name="TextBox 3"/>
          <p:cNvSpPr txBox="1"/>
          <p:nvPr/>
        </p:nvSpPr>
        <p:spPr>
          <a:xfrm>
            <a:off x="2449241" y="1370073"/>
            <a:ext cx="990719" cy="261610"/>
          </a:xfrm>
          <a:prstGeom prst="rect">
            <a:avLst/>
          </a:prstGeom>
          <a:noFill/>
        </p:spPr>
        <p:txBody>
          <a:bodyPr wrap="square" lIns="0" rIns="0" rtlCol="0">
            <a:spAutoFit/>
          </a:bodyPr>
          <a:lstStyle/>
          <a:p>
            <a:r>
              <a:rPr lang="en-US" sz="1100" dirty="0" smtClean="0">
                <a:latin typeface="Arial" panose="020B0604020202020204" pitchFamily="34" charset="0"/>
                <a:cs typeface="Arial" panose="020B0604020202020204" pitchFamily="34" charset="0"/>
              </a:rPr>
              <a:t>Account Type</a:t>
            </a:r>
            <a:endParaRPr lang="en-US" sz="1100" dirty="0">
              <a:latin typeface="Arial" panose="020B0604020202020204" pitchFamily="34" charset="0"/>
              <a:cs typeface="Arial" panose="020B0604020202020204" pitchFamily="34" charset="0"/>
            </a:endParaRPr>
          </a:p>
        </p:txBody>
      </p:sp>
      <p:sp>
        <p:nvSpPr>
          <p:cNvPr id="85" name="TextBox 84"/>
          <p:cNvSpPr txBox="1"/>
          <p:nvPr/>
        </p:nvSpPr>
        <p:spPr>
          <a:xfrm>
            <a:off x="3948332" y="1370073"/>
            <a:ext cx="1108124" cy="261610"/>
          </a:xfrm>
          <a:prstGeom prst="rect">
            <a:avLst/>
          </a:prstGeom>
          <a:noFill/>
        </p:spPr>
        <p:txBody>
          <a:bodyPr wrap="square" lIns="0" rIns="0" rtlCol="0">
            <a:spAutoFit/>
          </a:bodyPr>
          <a:lstStyle/>
          <a:p>
            <a:r>
              <a:rPr lang="en-US" sz="1100" dirty="0" smtClean="0">
                <a:latin typeface="Arial" panose="020B0604020202020204" pitchFamily="34" charset="0"/>
                <a:cs typeface="Arial" panose="020B0604020202020204" pitchFamily="34" charset="0"/>
              </a:rPr>
              <a:t>Account Status</a:t>
            </a:r>
            <a:endParaRPr lang="en-US" sz="1100" dirty="0">
              <a:latin typeface="Arial" panose="020B0604020202020204" pitchFamily="34" charset="0"/>
              <a:cs typeface="Arial" panose="020B0604020202020204" pitchFamily="34" charset="0"/>
            </a:endParaRPr>
          </a:p>
        </p:txBody>
      </p:sp>
      <p:sp>
        <p:nvSpPr>
          <p:cNvPr id="86" name="TextBox 85"/>
          <p:cNvSpPr txBox="1"/>
          <p:nvPr/>
        </p:nvSpPr>
        <p:spPr>
          <a:xfrm>
            <a:off x="5184222" y="1370073"/>
            <a:ext cx="725866" cy="261610"/>
          </a:xfrm>
          <a:prstGeom prst="rect">
            <a:avLst/>
          </a:prstGeom>
          <a:noFill/>
        </p:spPr>
        <p:txBody>
          <a:bodyPr wrap="square" lIns="0" rIns="0" rtlCol="0">
            <a:spAutoFit/>
          </a:bodyPr>
          <a:lstStyle/>
          <a:p>
            <a:r>
              <a:rPr lang="en-US" sz="1100" dirty="0" smtClean="0">
                <a:latin typeface="Arial" panose="020B0604020202020204" pitchFamily="34" charset="0"/>
                <a:cs typeface="Arial" panose="020B0604020202020204" pitchFamily="34" charset="0"/>
              </a:rPr>
              <a:t>Balance</a:t>
            </a:r>
            <a:endParaRPr lang="en-US" sz="1100" dirty="0">
              <a:latin typeface="Arial" panose="020B0604020202020204" pitchFamily="34" charset="0"/>
              <a:cs typeface="Arial" panose="020B0604020202020204" pitchFamily="34" charset="0"/>
            </a:endParaRPr>
          </a:p>
        </p:txBody>
      </p:sp>
      <p:sp>
        <p:nvSpPr>
          <p:cNvPr id="87" name="TextBox 86"/>
          <p:cNvSpPr txBox="1"/>
          <p:nvPr/>
        </p:nvSpPr>
        <p:spPr>
          <a:xfrm>
            <a:off x="7940216" y="1371771"/>
            <a:ext cx="990719" cy="261610"/>
          </a:xfrm>
          <a:prstGeom prst="rect">
            <a:avLst/>
          </a:prstGeom>
          <a:noFill/>
        </p:spPr>
        <p:txBody>
          <a:bodyPr wrap="square" lIns="0" rIns="0" rtlCol="0">
            <a:spAutoFit/>
          </a:bodyPr>
          <a:lstStyle/>
          <a:p>
            <a:r>
              <a:rPr lang="en-US" sz="1100" dirty="0" smtClean="0">
                <a:latin typeface="Arial" panose="020B0604020202020204" pitchFamily="34" charset="0"/>
                <a:cs typeface="Arial" panose="020B0604020202020204" pitchFamily="34" charset="0"/>
              </a:rPr>
              <a:t>Auto-renewal</a:t>
            </a:r>
            <a:endParaRPr lang="en-US" sz="1100" dirty="0">
              <a:latin typeface="Arial" panose="020B0604020202020204" pitchFamily="34" charset="0"/>
              <a:cs typeface="Arial" panose="020B0604020202020204" pitchFamily="34" charset="0"/>
            </a:endParaRPr>
          </a:p>
        </p:txBody>
      </p:sp>
      <p:sp>
        <p:nvSpPr>
          <p:cNvPr id="9" name="Rounded Rectangle 8"/>
          <p:cNvSpPr/>
          <p:nvPr/>
        </p:nvSpPr>
        <p:spPr>
          <a:xfrm>
            <a:off x="7940216" y="1634870"/>
            <a:ext cx="835786" cy="28100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a:off x="8343090" y="1640620"/>
            <a:ext cx="417893" cy="281006"/>
          </a:xfrm>
          <a:prstGeom prst="roundRect">
            <a:avLst/>
          </a:prstGeom>
          <a:solidFill>
            <a:srgbClr val="2C8E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8278402" y="1627632"/>
            <a:ext cx="547267" cy="271869"/>
          </a:xfrm>
          <a:prstGeom prst="rect">
            <a:avLst/>
          </a:prstGeom>
          <a:noFill/>
        </p:spPr>
        <p:txBody>
          <a:bodyPr wrap="square" lIns="91440" rIns="91440" rtlCol="0">
            <a:spAutoFit/>
          </a:bodyPr>
          <a:lstStyle/>
          <a:p>
            <a:pPr algn="ctr">
              <a:lnSpc>
                <a:spcPts val="1400"/>
              </a:lnSpc>
            </a:pPr>
            <a:r>
              <a:rPr lang="en-US" sz="1400" b="1" dirty="0" smtClean="0">
                <a:solidFill>
                  <a:schemeClr val="bg1"/>
                </a:solidFill>
              </a:rPr>
              <a:t>ON</a:t>
            </a:r>
            <a:endParaRPr lang="en-US" sz="1400" b="1" dirty="0">
              <a:solidFill>
                <a:schemeClr val="bg1"/>
              </a:solidFill>
            </a:endParaRPr>
          </a:p>
        </p:txBody>
      </p:sp>
      <p:sp>
        <p:nvSpPr>
          <p:cNvPr id="90" name="TextBox 89"/>
          <p:cNvSpPr txBox="1"/>
          <p:nvPr/>
        </p:nvSpPr>
        <p:spPr>
          <a:xfrm>
            <a:off x="6172200" y="1222755"/>
            <a:ext cx="1613547" cy="261610"/>
          </a:xfrm>
          <a:prstGeom prst="rect">
            <a:avLst/>
          </a:prstGeom>
          <a:noFill/>
        </p:spPr>
        <p:txBody>
          <a:bodyPr wrap="square" lIns="0" rIns="0" rtlCol="0">
            <a:spAutoFit/>
          </a:bodyPr>
          <a:lstStyle/>
          <a:p>
            <a:pPr algn="ctr"/>
            <a:r>
              <a:rPr lang="en-US" sz="1100" dirty="0" smtClean="0">
                <a:latin typeface="Arial" panose="020B0604020202020204" pitchFamily="34" charset="0"/>
                <a:cs typeface="Arial" panose="020B0604020202020204" pitchFamily="34" charset="0"/>
              </a:rPr>
              <a:t>Member</a:t>
            </a:r>
            <a:endParaRPr lang="en-US" sz="1100" dirty="0">
              <a:latin typeface="Arial" panose="020B0604020202020204" pitchFamily="34" charset="0"/>
              <a:cs typeface="Arial" panose="020B0604020202020204" pitchFamily="34" charset="0"/>
            </a:endParaRPr>
          </a:p>
        </p:txBody>
      </p:sp>
      <p:sp>
        <p:nvSpPr>
          <p:cNvPr id="91" name="TextBox 90"/>
          <p:cNvSpPr txBox="1"/>
          <p:nvPr/>
        </p:nvSpPr>
        <p:spPr>
          <a:xfrm>
            <a:off x="6172200" y="1644627"/>
            <a:ext cx="717369" cy="28345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a:solidFill>
                <a:schemeClr val="bg1">
                  <a:lumMod val="65000"/>
                </a:schemeClr>
              </a:solidFill>
            </a:endParaRPr>
          </a:p>
        </p:txBody>
      </p:sp>
      <p:sp>
        <p:nvSpPr>
          <p:cNvPr id="93" name="TextBox 92"/>
          <p:cNvSpPr txBox="1"/>
          <p:nvPr/>
        </p:nvSpPr>
        <p:spPr>
          <a:xfrm>
            <a:off x="6172200" y="1363621"/>
            <a:ext cx="699007" cy="261610"/>
          </a:xfrm>
          <a:prstGeom prst="rect">
            <a:avLst/>
          </a:prstGeom>
          <a:noFill/>
        </p:spPr>
        <p:txBody>
          <a:bodyPr wrap="square" lIns="0" rIns="0" rtlCol="0">
            <a:spAutoFit/>
          </a:bodyPr>
          <a:lstStyle/>
          <a:p>
            <a:pPr algn="ctr"/>
            <a:r>
              <a:rPr lang="en-US" sz="1100" dirty="0" smtClean="0">
                <a:latin typeface="Arial" panose="020B0604020202020204" pitchFamily="34" charset="0"/>
                <a:cs typeface="Arial" panose="020B0604020202020204" pitchFamily="34" charset="0"/>
              </a:rPr>
              <a:t>As of</a:t>
            </a:r>
            <a:endParaRPr lang="en-US" sz="1100" dirty="0">
              <a:latin typeface="Arial" panose="020B0604020202020204" pitchFamily="34" charset="0"/>
              <a:cs typeface="Arial" panose="020B0604020202020204" pitchFamily="34" charset="0"/>
            </a:endParaRPr>
          </a:p>
        </p:txBody>
      </p:sp>
      <p:sp>
        <p:nvSpPr>
          <p:cNvPr id="94" name="TextBox 93"/>
          <p:cNvSpPr txBox="1"/>
          <p:nvPr/>
        </p:nvSpPr>
        <p:spPr>
          <a:xfrm>
            <a:off x="6997467" y="1374081"/>
            <a:ext cx="742190" cy="261610"/>
          </a:xfrm>
          <a:prstGeom prst="rect">
            <a:avLst/>
          </a:prstGeom>
          <a:noFill/>
        </p:spPr>
        <p:txBody>
          <a:bodyPr wrap="square" lIns="0" rIns="0" rtlCol="0">
            <a:spAutoFit/>
          </a:bodyPr>
          <a:lstStyle/>
          <a:p>
            <a:r>
              <a:rPr lang="en-US" sz="1100" dirty="0" smtClean="0">
                <a:latin typeface="Arial" panose="020B0604020202020204" pitchFamily="34" charset="0"/>
                <a:cs typeface="Arial" panose="020B0604020202020204" pitchFamily="34" charset="0"/>
              </a:rPr>
              <a:t>Renews on</a:t>
            </a:r>
            <a:endParaRPr lang="en-US" sz="1100" dirty="0">
              <a:latin typeface="Arial" panose="020B0604020202020204" pitchFamily="34" charset="0"/>
              <a:cs typeface="Arial" panose="020B0604020202020204" pitchFamily="34" charset="0"/>
            </a:endParaRPr>
          </a:p>
        </p:txBody>
      </p:sp>
      <p:sp>
        <p:nvSpPr>
          <p:cNvPr id="95" name="TextBox 94"/>
          <p:cNvSpPr txBox="1"/>
          <p:nvPr/>
        </p:nvSpPr>
        <p:spPr>
          <a:xfrm>
            <a:off x="4418878" y="2144162"/>
            <a:ext cx="1530688" cy="261610"/>
          </a:xfrm>
          <a:prstGeom prst="rect">
            <a:avLst/>
          </a:prstGeom>
          <a:noFill/>
        </p:spPr>
        <p:txBody>
          <a:bodyPr wrap="square" lIns="0" rIns="0" rtlCol="0">
            <a:spAutoFit/>
          </a:bodyPr>
          <a:lstStyle/>
          <a:p>
            <a:r>
              <a:rPr lang="en-US" sz="1100" dirty="0" smtClean="0">
                <a:latin typeface="Arial" panose="020B0604020202020204" pitchFamily="34" charset="0"/>
                <a:cs typeface="Arial" panose="020B0604020202020204" pitchFamily="34" charset="0"/>
              </a:rPr>
              <a:t>Add or Update Card</a:t>
            </a:r>
            <a:endParaRPr lang="en-US" sz="1100" dirty="0">
              <a:latin typeface="Arial" panose="020B0604020202020204" pitchFamily="34" charset="0"/>
              <a:cs typeface="Arial" panose="020B0604020202020204" pitchFamily="34" charset="0"/>
            </a:endParaRPr>
          </a:p>
        </p:txBody>
      </p:sp>
      <p:sp>
        <p:nvSpPr>
          <p:cNvPr id="96" name="TextBox 95"/>
          <p:cNvSpPr txBox="1"/>
          <p:nvPr/>
        </p:nvSpPr>
        <p:spPr>
          <a:xfrm>
            <a:off x="2418777" y="3327468"/>
            <a:ext cx="1530688" cy="276999"/>
          </a:xfrm>
          <a:prstGeom prst="rect">
            <a:avLst/>
          </a:prstGeom>
          <a:noFill/>
        </p:spPr>
        <p:txBody>
          <a:bodyPr wrap="square" lIns="0" rIns="0" rtlCol="0">
            <a:spAutoFit/>
          </a:bodyPr>
          <a:lstStyle/>
          <a:p>
            <a:r>
              <a:rPr lang="en-US" sz="1200" dirty="0" smtClean="0">
                <a:latin typeface="Arial" panose="020B0604020202020204" pitchFamily="34" charset="0"/>
                <a:cs typeface="Arial" panose="020B0604020202020204" pitchFamily="34" charset="0"/>
              </a:rPr>
              <a:t>Purchase History</a:t>
            </a:r>
            <a:endParaRPr lang="en-US" sz="1200" dirty="0">
              <a:latin typeface="Arial" panose="020B0604020202020204" pitchFamily="34" charset="0"/>
              <a:cs typeface="Arial" panose="020B0604020202020204" pitchFamily="34" charset="0"/>
            </a:endParaRPr>
          </a:p>
        </p:txBody>
      </p:sp>
      <p:pic>
        <p:nvPicPr>
          <p:cNvPr id="3074" name="Picture 2" descr="C:\Users\Karen\Desktop\ScreenHunter_749 Feb. 09 22.30.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0301" y="3623449"/>
            <a:ext cx="180975" cy="18097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Karen\Desktop\ScreenHunter_742 Feb. 09 20.49.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93227" y="869142"/>
            <a:ext cx="128883" cy="3622983"/>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p:cNvSpPr txBox="1"/>
          <p:nvPr/>
        </p:nvSpPr>
        <p:spPr>
          <a:xfrm>
            <a:off x="2745592" y="2022312"/>
            <a:ext cx="904000" cy="261610"/>
          </a:xfrm>
          <a:prstGeom prst="rect">
            <a:avLst/>
          </a:prstGeom>
          <a:noFill/>
        </p:spPr>
        <p:txBody>
          <a:bodyPr wrap="square" lIns="0" rIns="0" rtlCol="0">
            <a:spAutoFit/>
          </a:bodyPr>
          <a:lstStyle/>
          <a:p>
            <a:r>
              <a:rPr lang="en-US" sz="1100" dirty="0" smtClean="0">
                <a:latin typeface="Arial" panose="020B0604020202020204" pitchFamily="34" charset="0"/>
                <a:cs typeface="Arial" panose="020B0604020202020204" pitchFamily="34" charset="0"/>
              </a:rPr>
              <a:t>Card on File</a:t>
            </a:r>
            <a:endParaRPr lang="en-US" sz="1100" dirty="0">
              <a:latin typeface="Arial" panose="020B0604020202020204" pitchFamily="34" charset="0"/>
              <a:cs typeface="Arial" panose="020B0604020202020204" pitchFamily="34" charset="0"/>
            </a:endParaRPr>
          </a:p>
        </p:txBody>
      </p:sp>
      <p:sp>
        <p:nvSpPr>
          <p:cNvPr id="72" name="TextBox 71"/>
          <p:cNvSpPr txBox="1"/>
          <p:nvPr/>
        </p:nvSpPr>
        <p:spPr>
          <a:xfrm>
            <a:off x="2427275" y="2444184"/>
            <a:ext cx="616329" cy="27420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a:solidFill>
                <a:schemeClr val="bg1">
                  <a:lumMod val="65000"/>
                </a:schemeClr>
              </a:solidFill>
            </a:endParaRPr>
          </a:p>
        </p:txBody>
      </p:sp>
      <p:sp>
        <p:nvSpPr>
          <p:cNvPr id="73" name="TextBox 72"/>
          <p:cNvSpPr txBox="1"/>
          <p:nvPr/>
        </p:nvSpPr>
        <p:spPr>
          <a:xfrm>
            <a:off x="3131611" y="2444183"/>
            <a:ext cx="808171" cy="276999"/>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a:solidFill>
                <a:schemeClr val="bg1">
                  <a:lumMod val="65000"/>
                </a:schemeClr>
              </a:solidFill>
            </a:endParaRPr>
          </a:p>
        </p:txBody>
      </p:sp>
      <p:sp>
        <p:nvSpPr>
          <p:cNvPr id="74" name="TextBox 73"/>
          <p:cNvSpPr txBox="1"/>
          <p:nvPr/>
        </p:nvSpPr>
        <p:spPr>
          <a:xfrm>
            <a:off x="2392697" y="2163177"/>
            <a:ext cx="904000" cy="261610"/>
          </a:xfrm>
          <a:prstGeom prst="rect">
            <a:avLst/>
          </a:prstGeom>
          <a:noFill/>
        </p:spPr>
        <p:txBody>
          <a:bodyPr wrap="square" lIns="0" rIns="0" rtlCol="0">
            <a:spAutoFit/>
          </a:bodyPr>
          <a:lstStyle/>
          <a:p>
            <a:r>
              <a:rPr lang="en-US" sz="1100" dirty="0" smtClean="0">
                <a:latin typeface="Arial" panose="020B0604020202020204" pitchFamily="34" charset="0"/>
                <a:cs typeface="Arial" panose="020B0604020202020204" pitchFamily="34" charset="0"/>
              </a:rPr>
              <a:t>Last 4 digits</a:t>
            </a:r>
            <a:endParaRPr lang="en-US" sz="1100" dirty="0">
              <a:latin typeface="Arial" panose="020B0604020202020204" pitchFamily="34" charset="0"/>
              <a:cs typeface="Arial" panose="020B0604020202020204" pitchFamily="34" charset="0"/>
            </a:endParaRPr>
          </a:p>
        </p:txBody>
      </p:sp>
      <p:sp>
        <p:nvSpPr>
          <p:cNvPr id="79" name="TextBox 78"/>
          <p:cNvSpPr txBox="1"/>
          <p:nvPr/>
        </p:nvSpPr>
        <p:spPr>
          <a:xfrm>
            <a:off x="3259105" y="2173637"/>
            <a:ext cx="742190" cy="261610"/>
          </a:xfrm>
          <a:prstGeom prst="rect">
            <a:avLst/>
          </a:prstGeom>
          <a:noFill/>
        </p:spPr>
        <p:txBody>
          <a:bodyPr wrap="square" lIns="0" rIns="0" rtlCol="0">
            <a:spAutoFit/>
          </a:bodyPr>
          <a:lstStyle/>
          <a:p>
            <a:r>
              <a:rPr lang="en-US" sz="1100" dirty="0" smtClean="0">
                <a:latin typeface="Arial" panose="020B0604020202020204" pitchFamily="34" charset="0"/>
                <a:cs typeface="Arial" panose="020B0604020202020204" pitchFamily="34" charset="0"/>
              </a:rPr>
              <a:t>Exp. Date</a:t>
            </a:r>
            <a:endParaRPr lang="en-US" sz="1100" dirty="0">
              <a:latin typeface="Arial" panose="020B0604020202020204" pitchFamily="34" charset="0"/>
              <a:cs typeface="Arial" panose="020B0604020202020204" pitchFamily="34" charset="0"/>
            </a:endParaRPr>
          </a:p>
        </p:txBody>
      </p:sp>
      <p:sp>
        <p:nvSpPr>
          <p:cNvPr id="97" name="TextBox 96"/>
          <p:cNvSpPr txBox="1"/>
          <p:nvPr/>
        </p:nvSpPr>
        <p:spPr>
          <a:xfrm>
            <a:off x="7004146" y="1665306"/>
            <a:ext cx="717369" cy="28345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a:solidFill>
                <a:schemeClr val="bg1">
                  <a:lumMod val="65000"/>
                </a:schemeClr>
              </a:solidFill>
            </a:endParaRPr>
          </a:p>
        </p:txBody>
      </p:sp>
      <p:pic>
        <p:nvPicPr>
          <p:cNvPr id="98" name="Picture 2" descr="C:\Users\Karen\Desktop\ScreenHunter_749 Feb. 09 22.30.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85129" y="217363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92" name="TextBox 91"/>
          <p:cNvSpPr txBox="1"/>
          <p:nvPr/>
        </p:nvSpPr>
        <p:spPr>
          <a:xfrm>
            <a:off x="1103938" y="1806114"/>
            <a:ext cx="877262" cy="230832"/>
          </a:xfrm>
          <a:prstGeom prst="rect">
            <a:avLst/>
          </a:prstGeom>
          <a:noFill/>
        </p:spPr>
        <p:txBody>
          <a:bodyPr wrap="square" rtlCol="0">
            <a:spAutoFit/>
          </a:bodyPr>
          <a:lstStyle/>
          <a:p>
            <a:pPr algn="ctr"/>
            <a:r>
              <a:rPr lang="en-US" sz="900" dirty="0" smtClean="0">
                <a:solidFill>
                  <a:srgbClr val="2C8EBF"/>
                </a:solidFill>
                <a:latin typeface="Arial" panose="020B0604020202020204" pitchFamily="34" charset="0"/>
                <a:cs typeface="Arial" panose="020B0604020202020204" pitchFamily="34" charset="0"/>
              </a:rPr>
              <a:t>My Favorites</a:t>
            </a:r>
            <a:endParaRPr lang="en-US" sz="900" dirty="0">
              <a:solidFill>
                <a:srgbClr val="2C8EBF"/>
              </a:solidFill>
              <a:latin typeface="Arial" panose="020B0604020202020204" pitchFamily="34" charset="0"/>
              <a:cs typeface="Arial" panose="020B0604020202020204" pitchFamily="34" charset="0"/>
            </a:endParaRPr>
          </a:p>
        </p:txBody>
      </p:sp>
      <p:sp>
        <p:nvSpPr>
          <p:cNvPr id="99" name="TextBox 98"/>
          <p:cNvSpPr txBox="1"/>
          <p:nvPr/>
        </p:nvSpPr>
        <p:spPr>
          <a:xfrm>
            <a:off x="1390648" y="3722914"/>
            <a:ext cx="557027" cy="230832"/>
          </a:xfrm>
          <a:prstGeom prst="rect">
            <a:avLst/>
          </a:prstGeom>
          <a:noFill/>
        </p:spPr>
        <p:txBody>
          <a:bodyPr wrap="square" rtlCol="0">
            <a:spAutoFit/>
          </a:bodyPr>
          <a:lstStyle/>
          <a:p>
            <a:r>
              <a:rPr lang="en-US" sz="900" dirty="0" smtClean="0">
                <a:solidFill>
                  <a:srgbClr val="2C8EBF"/>
                </a:solidFill>
                <a:latin typeface="Arial" panose="020B0604020202020204" pitchFamily="34" charset="0"/>
                <a:cs typeface="Arial" panose="020B0604020202020204" pitchFamily="34" charset="0"/>
              </a:rPr>
              <a:t>Create</a:t>
            </a:r>
            <a:endParaRPr lang="en-US" sz="900" dirty="0">
              <a:solidFill>
                <a:srgbClr val="2C8EBF"/>
              </a:solidFill>
              <a:latin typeface="Arial" panose="020B0604020202020204" pitchFamily="34" charset="0"/>
              <a:cs typeface="Arial" panose="020B0604020202020204" pitchFamily="34" charset="0"/>
            </a:endParaRPr>
          </a:p>
        </p:txBody>
      </p:sp>
      <p:sp>
        <p:nvSpPr>
          <p:cNvPr id="102" name="TextBox 101"/>
          <p:cNvSpPr txBox="1"/>
          <p:nvPr/>
        </p:nvSpPr>
        <p:spPr>
          <a:xfrm>
            <a:off x="6764626" y="242886"/>
            <a:ext cx="891200" cy="246221"/>
          </a:xfrm>
          <a:prstGeom prst="rect">
            <a:avLst/>
          </a:prstGeom>
          <a:solidFill>
            <a:schemeClr val="bg1"/>
          </a:solidFill>
        </p:spPr>
        <p:txBody>
          <a:bodyPr wrap="square" rIns="0" rtlCol="0">
            <a:spAutoFit/>
          </a:bodyPr>
          <a:lstStyle/>
          <a:p>
            <a:r>
              <a:rPr lang="en-US" sz="1000" dirty="0" smtClean="0">
                <a:solidFill>
                  <a:srgbClr val="2C8EBF"/>
                </a:solidFill>
                <a:latin typeface="Arial" panose="020B0604020202020204" pitchFamily="34" charset="0"/>
                <a:cs typeface="Arial" panose="020B0604020202020204" pitchFamily="34" charset="0"/>
              </a:rPr>
              <a:t>Dashboard</a:t>
            </a:r>
          </a:p>
        </p:txBody>
      </p:sp>
      <p:sp>
        <p:nvSpPr>
          <p:cNvPr id="103" name="TextBox 102"/>
          <p:cNvSpPr txBox="1"/>
          <p:nvPr/>
        </p:nvSpPr>
        <p:spPr>
          <a:xfrm>
            <a:off x="3989363" y="3342856"/>
            <a:ext cx="690959" cy="246221"/>
          </a:xfrm>
          <a:prstGeom prst="rect">
            <a:avLst/>
          </a:prstGeom>
          <a:noFill/>
        </p:spPr>
        <p:txBody>
          <a:bodyPr wrap="square" lIns="0" rIns="0" rtlCol="0">
            <a:spAutoFit/>
          </a:bodyPr>
          <a:lstStyle/>
          <a:p>
            <a:r>
              <a:rPr lang="en-US" sz="1000" dirty="0" smtClean="0">
                <a:latin typeface="Arial" panose="020B0604020202020204" pitchFamily="34" charset="0"/>
                <a:cs typeface="Arial" panose="020B0604020202020204" pitchFamily="34" charset="0"/>
              </a:rPr>
              <a:t>Check all</a:t>
            </a:r>
            <a:endParaRPr lang="en-US" sz="1000" dirty="0">
              <a:latin typeface="Arial" panose="020B0604020202020204" pitchFamily="34" charset="0"/>
              <a:cs typeface="Arial" panose="020B0604020202020204" pitchFamily="34" charset="0"/>
            </a:endParaRPr>
          </a:p>
        </p:txBody>
      </p:sp>
      <p:pic>
        <p:nvPicPr>
          <p:cNvPr id="104" name="Picture 2" descr="C:\Users\Karen\Desktop\ScreenHunter_749 Feb. 09 22.30.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58807" y="3390899"/>
            <a:ext cx="180975" cy="18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152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Karen\Desktop\ScreenHunter_725 Feb. 09 20.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
            <a:ext cx="9144000" cy="586740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a:off x="1" y="644324"/>
            <a:ext cx="2133600" cy="5381522"/>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3" name="Picture 19" descr="C:\Users\Karen\Desktop\ScreenHunter_744 Feb. 09 20.5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705957"/>
            <a:ext cx="21336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Users\Karen\Desktop\ScreenHunter_745 Feb. 09 20.5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600343"/>
            <a:ext cx="2133601" cy="12668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574876"/>
            <a:ext cx="9149787" cy="138896"/>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390648" y="3722914"/>
            <a:ext cx="511259"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2" name="Picture 18" descr="C:\Users\Karen\Desktop\ScreenHunter_743 Feb. 09 20.5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697" y="597681"/>
            <a:ext cx="949951" cy="1108276"/>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C:\Users\Karen\Desktop\ScreenHunter_741 Feb. 09 20.49.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3981343"/>
            <a:ext cx="105140" cy="88582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76200" y="4950222"/>
            <a:ext cx="2010140" cy="106957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6200" y="4933140"/>
            <a:ext cx="1219200" cy="276999"/>
          </a:xfrm>
          <a:prstGeom prst="rect">
            <a:avLst/>
          </a:prstGeom>
          <a:noFill/>
        </p:spPr>
        <p:txBody>
          <a:bodyPr wrap="square" rtlCol="0">
            <a:spAutoFit/>
          </a:bodyPr>
          <a:lstStyle/>
          <a:p>
            <a:r>
              <a:rPr lang="en-US" sz="1200" b="1" u="sng" dirty="0" smtClean="0">
                <a:solidFill>
                  <a:schemeClr val="tx1">
                    <a:lumMod val="75000"/>
                    <a:lumOff val="25000"/>
                  </a:schemeClr>
                </a:solidFill>
                <a:latin typeface="Arial" panose="020B0604020202020204" pitchFamily="34" charset="0"/>
                <a:cs typeface="Arial" panose="020B0604020202020204" pitchFamily="34" charset="0"/>
              </a:rPr>
              <a:t>My Resources</a:t>
            </a:r>
            <a:endParaRPr lang="en-US" sz="12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9" name="Rounded Rectangle 18"/>
          <p:cNvSpPr/>
          <p:nvPr/>
        </p:nvSpPr>
        <p:spPr>
          <a:xfrm>
            <a:off x="152400" y="5255792"/>
            <a:ext cx="1881370" cy="321680"/>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152400" y="5668187"/>
            <a:ext cx="1881370" cy="276999"/>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348327" y="3043566"/>
            <a:ext cx="533400" cy="414707"/>
          </a:xfrm>
          <a:prstGeom prst="roundRect">
            <a:avLst/>
          </a:prstGeom>
          <a:solidFill>
            <a:srgbClr val="2C8E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450" y="2058525"/>
            <a:ext cx="838200" cy="276999"/>
          </a:xfrm>
          <a:prstGeom prst="rect">
            <a:avLst/>
          </a:prstGeom>
          <a:noFill/>
        </p:spPr>
        <p:txBody>
          <a:bodyPr wrap="square" rtlCol="0">
            <a:spAutoFit/>
          </a:bodyPr>
          <a:lstStyle/>
          <a:p>
            <a:r>
              <a:rPr lang="en-US" sz="1200" dirty="0" smtClean="0">
                <a:solidFill>
                  <a:schemeClr val="bg1">
                    <a:lumMod val="65000"/>
                  </a:schemeClr>
                </a:solidFill>
              </a:rPr>
              <a:t>Name</a:t>
            </a:r>
            <a:endParaRPr lang="en-US" sz="1200" dirty="0">
              <a:solidFill>
                <a:schemeClr val="bg1">
                  <a:lumMod val="65000"/>
                </a:schemeClr>
              </a:solidFill>
            </a:endParaRPr>
          </a:p>
        </p:txBody>
      </p:sp>
      <p:sp>
        <p:nvSpPr>
          <p:cNvPr id="27" name="TextBox 26"/>
          <p:cNvSpPr txBox="1"/>
          <p:nvPr/>
        </p:nvSpPr>
        <p:spPr>
          <a:xfrm>
            <a:off x="152400" y="2374067"/>
            <a:ext cx="838200" cy="276999"/>
          </a:xfrm>
          <a:prstGeom prst="rect">
            <a:avLst/>
          </a:prstGeom>
          <a:noFill/>
        </p:spPr>
        <p:txBody>
          <a:bodyPr wrap="square" rtlCol="0">
            <a:spAutoFit/>
          </a:bodyPr>
          <a:lstStyle/>
          <a:p>
            <a:r>
              <a:rPr lang="en-US" sz="1200" dirty="0" smtClean="0">
                <a:solidFill>
                  <a:schemeClr val="bg1">
                    <a:lumMod val="65000"/>
                  </a:schemeClr>
                </a:solidFill>
              </a:rPr>
              <a:t>Location</a:t>
            </a:r>
            <a:endParaRPr lang="en-US" sz="1200" dirty="0">
              <a:solidFill>
                <a:schemeClr val="bg1">
                  <a:lumMod val="65000"/>
                </a:schemeClr>
              </a:solidFill>
            </a:endParaRPr>
          </a:p>
        </p:txBody>
      </p:sp>
      <p:sp>
        <p:nvSpPr>
          <p:cNvPr id="28" name="TextBox 27"/>
          <p:cNvSpPr txBox="1"/>
          <p:nvPr/>
        </p:nvSpPr>
        <p:spPr>
          <a:xfrm>
            <a:off x="152400" y="2667000"/>
            <a:ext cx="838200" cy="276999"/>
          </a:xfrm>
          <a:prstGeom prst="rect">
            <a:avLst/>
          </a:prstGeom>
          <a:noFill/>
        </p:spPr>
        <p:txBody>
          <a:bodyPr wrap="square" rtlCol="0">
            <a:spAutoFit/>
          </a:bodyPr>
          <a:lstStyle/>
          <a:p>
            <a:r>
              <a:rPr lang="en-US" sz="1200" dirty="0" smtClean="0">
                <a:solidFill>
                  <a:schemeClr val="bg1">
                    <a:lumMod val="65000"/>
                  </a:schemeClr>
                </a:solidFill>
              </a:rPr>
              <a:t>Key Word</a:t>
            </a:r>
            <a:endParaRPr lang="en-US" sz="1200" dirty="0">
              <a:solidFill>
                <a:schemeClr val="bg1">
                  <a:lumMod val="65000"/>
                </a:schemeClr>
              </a:solidFill>
            </a:endParaRPr>
          </a:p>
        </p:txBody>
      </p:sp>
      <p:sp>
        <p:nvSpPr>
          <p:cNvPr id="15" name="Rounded Rectangle 14"/>
          <p:cNvSpPr/>
          <p:nvPr/>
        </p:nvSpPr>
        <p:spPr>
          <a:xfrm>
            <a:off x="1149706" y="1806114"/>
            <a:ext cx="785726"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338678" y="3046280"/>
            <a:ext cx="585874" cy="460639"/>
          </a:xfrm>
          <a:prstGeom prst="rect">
            <a:avLst/>
          </a:prstGeom>
          <a:noFill/>
        </p:spPr>
        <p:txBody>
          <a:bodyPr wrap="square" lIns="91440" rIns="91440" rtlCol="0">
            <a:spAutoFit/>
          </a:bodyPr>
          <a:lstStyle/>
          <a:p>
            <a:pPr algn="ctr">
              <a:lnSpc>
                <a:spcPts val="1400"/>
              </a:lnSpc>
            </a:pPr>
            <a:r>
              <a:rPr lang="en-US" sz="1600" b="1" dirty="0" smtClean="0">
                <a:solidFill>
                  <a:schemeClr val="bg1"/>
                </a:solidFill>
              </a:rPr>
              <a:t>Go Fish</a:t>
            </a:r>
            <a:endParaRPr lang="en-US" sz="1600" b="1" dirty="0">
              <a:solidFill>
                <a:schemeClr val="bg1"/>
              </a:solidFill>
            </a:endParaRPr>
          </a:p>
        </p:txBody>
      </p:sp>
      <p:sp>
        <p:nvSpPr>
          <p:cNvPr id="47" name="Rounded Rectangle 46"/>
          <p:cNvSpPr/>
          <p:nvPr/>
        </p:nvSpPr>
        <p:spPr>
          <a:xfrm>
            <a:off x="1476744" y="4972030"/>
            <a:ext cx="425164" cy="214770"/>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456563" y="4972030"/>
            <a:ext cx="425164" cy="246221"/>
          </a:xfrm>
          <a:prstGeom prst="rect">
            <a:avLst/>
          </a:prstGeom>
          <a:noFill/>
        </p:spPr>
        <p:txBody>
          <a:bodyPr wrap="square" rtlCol="0">
            <a:spAutoFit/>
          </a:bodyPr>
          <a:lstStyle/>
          <a:p>
            <a:r>
              <a:rPr lang="en-US" sz="1000" dirty="0" smtClean="0">
                <a:solidFill>
                  <a:srgbClr val="2C8EBF"/>
                </a:solidFill>
              </a:rPr>
              <a:t>Find</a:t>
            </a:r>
            <a:endParaRPr lang="en-US" sz="1000" dirty="0">
              <a:solidFill>
                <a:srgbClr val="2C8EBF"/>
              </a:solidFill>
            </a:endParaRPr>
          </a:p>
        </p:txBody>
      </p:sp>
      <p:sp>
        <p:nvSpPr>
          <p:cNvPr id="49" name="TextBox 48"/>
          <p:cNvSpPr txBox="1"/>
          <p:nvPr/>
        </p:nvSpPr>
        <p:spPr>
          <a:xfrm>
            <a:off x="440697" y="5301957"/>
            <a:ext cx="1248629" cy="246221"/>
          </a:xfrm>
          <a:prstGeom prst="rect">
            <a:avLst/>
          </a:prstGeom>
          <a:noFill/>
        </p:spPr>
        <p:txBody>
          <a:bodyPr wrap="square" rtlCol="0">
            <a:spAutoFit/>
          </a:bodyPr>
          <a:lstStyle/>
          <a:p>
            <a:r>
              <a:rPr lang="en-US" sz="1000" dirty="0" smtClean="0">
                <a:solidFill>
                  <a:srgbClr val="2C8EBF"/>
                </a:solidFill>
              </a:rPr>
              <a:t>Fishbowl – How To…</a:t>
            </a:r>
            <a:endParaRPr lang="en-US" sz="1000" dirty="0">
              <a:solidFill>
                <a:srgbClr val="2C8EBF"/>
              </a:solidFill>
            </a:endParaRPr>
          </a:p>
        </p:txBody>
      </p:sp>
      <p:pic>
        <p:nvPicPr>
          <p:cNvPr id="1046" name="Picture 22" descr="C:\Users\Karen\Desktop\ScreenHunter_746 Feb. 09 2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375" y="5293537"/>
            <a:ext cx="295092" cy="209843"/>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420516" y="5698965"/>
            <a:ext cx="1560684" cy="246221"/>
          </a:xfrm>
          <a:prstGeom prst="rect">
            <a:avLst/>
          </a:prstGeom>
          <a:noFill/>
        </p:spPr>
        <p:txBody>
          <a:bodyPr wrap="square" rtlCol="0">
            <a:spAutoFit/>
          </a:bodyPr>
          <a:lstStyle/>
          <a:p>
            <a:r>
              <a:rPr lang="en-US" sz="1000" dirty="0" smtClean="0">
                <a:solidFill>
                  <a:srgbClr val="2C8EBF"/>
                </a:solidFill>
              </a:rPr>
              <a:t>Fishbowl – Fun Quiz…</a:t>
            </a:r>
            <a:endParaRPr lang="en-US" sz="1000" dirty="0">
              <a:solidFill>
                <a:srgbClr val="2C8EBF"/>
              </a:solidFill>
            </a:endParaRPr>
          </a:p>
        </p:txBody>
      </p:sp>
      <p:pic>
        <p:nvPicPr>
          <p:cNvPr id="52" name="Picture 22" descr="C:\Users\Karen\Desktop\ScreenHunter_746 Feb. 09 2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194" y="5690545"/>
            <a:ext cx="295092" cy="209843"/>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2233528" y="762000"/>
            <a:ext cx="6910472" cy="5257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0" y="152400"/>
            <a:ext cx="9149787"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347729" y="869143"/>
            <a:ext cx="6567671" cy="515065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370586" y="997930"/>
            <a:ext cx="1676400" cy="307777"/>
          </a:xfrm>
          <a:prstGeom prst="rect">
            <a:avLst/>
          </a:prstGeom>
          <a:noFill/>
        </p:spPr>
        <p:txBody>
          <a:bodyPr wrap="square" rtlCol="0">
            <a:spAutoFit/>
          </a:bodyPr>
          <a:lstStyle/>
          <a:p>
            <a:r>
              <a:rPr lang="en-US" sz="1400" b="1" u="sng" dirty="0" smtClean="0">
                <a:solidFill>
                  <a:schemeClr val="tx1">
                    <a:lumMod val="75000"/>
                    <a:lumOff val="25000"/>
                  </a:schemeClr>
                </a:solidFill>
                <a:latin typeface="Arial" panose="020B0604020202020204" pitchFamily="34" charset="0"/>
                <a:cs typeface="Arial" panose="020B0604020202020204" pitchFamily="34" charset="0"/>
              </a:rPr>
              <a:t>Member Profile</a:t>
            </a:r>
            <a:endParaRPr lang="en-US" sz="14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 name="TextBox 1"/>
          <p:cNvSpPr txBox="1"/>
          <p:nvPr/>
        </p:nvSpPr>
        <p:spPr>
          <a:xfrm>
            <a:off x="2436471" y="1425507"/>
            <a:ext cx="3126127" cy="27699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bg1">
                    <a:lumMod val="65000"/>
                  </a:schemeClr>
                </a:solidFill>
              </a:rPr>
              <a:t>Company Name</a:t>
            </a:r>
            <a:endParaRPr lang="en-US" sz="1200" dirty="0">
              <a:solidFill>
                <a:schemeClr val="bg1">
                  <a:lumMod val="65000"/>
                </a:schemeClr>
              </a:solidFill>
            </a:endParaRPr>
          </a:p>
        </p:txBody>
      </p:sp>
      <p:sp>
        <p:nvSpPr>
          <p:cNvPr id="57" name="TextBox 56"/>
          <p:cNvSpPr txBox="1"/>
          <p:nvPr/>
        </p:nvSpPr>
        <p:spPr>
          <a:xfrm>
            <a:off x="7048760" y="1428959"/>
            <a:ext cx="1687397" cy="27699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bg1">
                    <a:lumMod val="65000"/>
                  </a:schemeClr>
                </a:solidFill>
              </a:rPr>
              <a:t>Password  </a:t>
            </a:r>
            <a:r>
              <a:rPr lang="en-US" sz="1000" dirty="0" smtClean="0">
                <a:solidFill>
                  <a:schemeClr val="bg1">
                    <a:lumMod val="65000"/>
                  </a:schemeClr>
                </a:solidFill>
              </a:rPr>
              <a:t>· · · · ·</a:t>
            </a:r>
            <a:endParaRPr lang="en-US" sz="1000" dirty="0">
              <a:solidFill>
                <a:schemeClr val="bg1">
                  <a:lumMod val="65000"/>
                </a:schemeClr>
              </a:solidFill>
            </a:endParaRPr>
          </a:p>
        </p:txBody>
      </p:sp>
      <p:sp>
        <p:nvSpPr>
          <p:cNvPr id="58" name="TextBox 57"/>
          <p:cNvSpPr txBox="1"/>
          <p:nvPr/>
        </p:nvSpPr>
        <p:spPr>
          <a:xfrm>
            <a:off x="132353" y="1357529"/>
            <a:ext cx="1653981" cy="307777"/>
          </a:xfrm>
          <a:prstGeom prst="rect">
            <a:avLst/>
          </a:prstGeom>
          <a:solidFill>
            <a:srgbClr val="2C8EBF"/>
          </a:solidFill>
          <a:ln>
            <a:noFill/>
          </a:ln>
        </p:spPr>
        <p:txBody>
          <a:bodyPr wrap="square" rtlCol="0">
            <a:spAutoFit/>
          </a:bodyPr>
          <a:lstStyle/>
          <a:p>
            <a:pPr algn="ctr"/>
            <a:r>
              <a:rPr lang="en-US" sz="1400" b="1" dirty="0" smtClean="0">
                <a:solidFill>
                  <a:schemeClr val="bg1"/>
                </a:solidFill>
                <a:latin typeface="Arial" panose="020B0604020202020204" pitchFamily="34" charset="0"/>
                <a:cs typeface="Arial" panose="020B0604020202020204" pitchFamily="34" charset="0"/>
              </a:rPr>
              <a:t>Company ABC</a:t>
            </a:r>
            <a:endParaRPr 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p:nvSpPr>
        <p:spPr>
          <a:xfrm>
            <a:off x="5704004" y="1425507"/>
            <a:ext cx="1185565" cy="27699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bg1">
                    <a:lumMod val="65000"/>
                  </a:schemeClr>
                </a:solidFill>
              </a:rPr>
              <a:t>Date Founded</a:t>
            </a:r>
            <a:endParaRPr lang="en-US" sz="1200" dirty="0">
              <a:solidFill>
                <a:schemeClr val="bg1">
                  <a:lumMod val="65000"/>
                </a:schemeClr>
              </a:solidFill>
            </a:endParaRPr>
          </a:p>
        </p:txBody>
      </p:sp>
      <p:sp>
        <p:nvSpPr>
          <p:cNvPr id="60" name="TextBox 59"/>
          <p:cNvSpPr txBox="1"/>
          <p:nvPr/>
        </p:nvSpPr>
        <p:spPr>
          <a:xfrm>
            <a:off x="3094888" y="3252399"/>
            <a:ext cx="2103702" cy="276999"/>
          </a:xfrm>
          <a:prstGeom prst="rect">
            <a:avLst/>
          </a:prstGeom>
          <a:solidFill>
            <a:schemeClr val="bg1"/>
          </a:solidFill>
          <a:ln>
            <a:solidFill>
              <a:schemeClr val="bg1">
                <a:lumMod val="85000"/>
              </a:schemeClr>
            </a:solidFill>
          </a:ln>
        </p:spPr>
        <p:txBody>
          <a:bodyPr wrap="square" rtlCol="0">
            <a:spAutoFit/>
          </a:bodyPr>
          <a:lstStyle/>
          <a:p>
            <a:r>
              <a:rPr lang="en-US" sz="1200" dirty="0">
                <a:solidFill>
                  <a:schemeClr val="bg1">
                    <a:lumMod val="65000"/>
                  </a:schemeClr>
                </a:solidFill>
              </a:rPr>
              <a:t>A</a:t>
            </a:r>
            <a:r>
              <a:rPr lang="en-US" sz="1200" dirty="0" smtClean="0">
                <a:solidFill>
                  <a:schemeClr val="bg1">
                    <a:lumMod val="65000"/>
                  </a:schemeClr>
                </a:solidFill>
              </a:rPr>
              <a:t>ddress</a:t>
            </a:r>
            <a:endParaRPr lang="en-US" sz="1200" dirty="0">
              <a:solidFill>
                <a:schemeClr val="bg1">
                  <a:lumMod val="65000"/>
                </a:schemeClr>
              </a:solidFill>
            </a:endParaRPr>
          </a:p>
        </p:txBody>
      </p:sp>
      <p:sp>
        <p:nvSpPr>
          <p:cNvPr id="61" name="TextBox 60"/>
          <p:cNvSpPr txBox="1"/>
          <p:nvPr/>
        </p:nvSpPr>
        <p:spPr>
          <a:xfrm>
            <a:off x="5363182" y="3264140"/>
            <a:ext cx="1130808" cy="27699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a:solidFill>
                  <a:schemeClr val="bg1">
                    <a:lumMod val="65000"/>
                  </a:schemeClr>
                </a:solidFill>
              </a:rPr>
              <a:t>C</a:t>
            </a:r>
            <a:r>
              <a:rPr lang="en-US" sz="1200" dirty="0" smtClean="0">
                <a:solidFill>
                  <a:schemeClr val="bg1">
                    <a:lumMod val="65000"/>
                  </a:schemeClr>
                </a:solidFill>
              </a:rPr>
              <a:t>ity</a:t>
            </a:r>
            <a:endParaRPr lang="en-US" sz="1200" dirty="0">
              <a:solidFill>
                <a:schemeClr val="bg1">
                  <a:lumMod val="65000"/>
                </a:schemeClr>
              </a:solidFill>
            </a:endParaRPr>
          </a:p>
        </p:txBody>
      </p:sp>
      <p:sp>
        <p:nvSpPr>
          <p:cNvPr id="62" name="TextBox 61"/>
          <p:cNvSpPr txBox="1"/>
          <p:nvPr/>
        </p:nvSpPr>
        <p:spPr>
          <a:xfrm>
            <a:off x="6607885" y="3264139"/>
            <a:ext cx="495705" cy="276999"/>
          </a:xfrm>
          <a:prstGeom prst="rect">
            <a:avLst/>
          </a:prstGeom>
          <a:ln/>
        </p:spPr>
        <p:style>
          <a:lnRef idx="2">
            <a:schemeClr val="accent2"/>
          </a:lnRef>
          <a:fillRef idx="1">
            <a:schemeClr val="lt1"/>
          </a:fillRef>
          <a:effectRef idx="0">
            <a:schemeClr val="accent2"/>
          </a:effectRef>
          <a:fontRef idx="minor">
            <a:schemeClr val="dk1"/>
          </a:fontRef>
        </p:style>
        <p:txBody>
          <a:bodyPr wrap="square" lIns="91440" rIns="0" rtlCol="0">
            <a:spAutoFit/>
          </a:bodyPr>
          <a:lstStyle/>
          <a:p>
            <a:r>
              <a:rPr lang="en-US" sz="1200" dirty="0" smtClean="0">
                <a:solidFill>
                  <a:schemeClr val="bg1">
                    <a:lumMod val="65000"/>
                  </a:schemeClr>
                </a:solidFill>
              </a:rPr>
              <a:t>State</a:t>
            </a:r>
            <a:endParaRPr lang="en-US" sz="1200" dirty="0">
              <a:solidFill>
                <a:schemeClr val="bg1">
                  <a:lumMod val="65000"/>
                </a:schemeClr>
              </a:solidFill>
            </a:endParaRPr>
          </a:p>
        </p:txBody>
      </p:sp>
      <p:sp>
        <p:nvSpPr>
          <p:cNvPr id="63" name="TextBox 62"/>
          <p:cNvSpPr txBox="1"/>
          <p:nvPr/>
        </p:nvSpPr>
        <p:spPr>
          <a:xfrm>
            <a:off x="7204468" y="3264138"/>
            <a:ext cx="723900" cy="27699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bg1">
                    <a:lumMod val="65000"/>
                  </a:schemeClr>
                </a:solidFill>
              </a:rPr>
              <a:t>Zip code</a:t>
            </a:r>
            <a:endParaRPr lang="en-US" sz="1200" dirty="0">
              <a:solidFill>
                <a:schemeClr val="bg1">
                  <a:lumMod val="65000"/>
                </a:schemeClr>
              </a:solidFill>
            </a:endParaRPr>
          </a:p>
        </p:txBody>
      </p:sp>
      <p:sp>
        <p:nvSpPr>
          <p:cNvPr id="64" name="TextBox 63"/>
          <p:cNvSpPr txBox="1"/>
          <p:nvPr/>
        </p:nvSpPr>
        <p:spPr>
          <a:xfrm>
            <a:off x="2446786" y="1824034"/>
            <a:ext cx="3115811" cy="276999"/>
          </a:xfrm>
          <a:prstGeom prst="rect">
            <a:avLst/>
          </a:prstGeom>
          <a:solidFill>
            <a:schemeClr val="bg1"/>
          </a:solidFill>
          <a:ln>
            <a:solidFill>
              <a:schemeClr val="bg1">
                <a:lumMod val="85000"/>
              </a:schemeClr>
            </a:solidFill>
          </a:ln>
        </p:spPr>
        <p:txBody>
          <a:bodyPr wrap="square" rtlCol="0">
            <a:spAutoFit/>
          </a:bodyPr>
          <a:lstStyle/>
          <a:p>
            <a:r>
              <a:rPr lang="en-US" sz="1200" dirty="0" smtClean="0">
                <a:solidFill>
                  <a:schemeClr val="bg1">
                    <a:lumMod val="65000"/>
                  </a:schemeClr>
                </a:solidFill>
              </a:rPr>
              <a:t>DBA</a:t>
            </a:r>
            <a:endParaRPr lang="en-US" sz="1200" dirty="0">
              <a:solidFill>
                <a:schemeClr val="bg1">
                  <a:lumMod val="65000"/>
                </a:schemeClr>
              </a:solidFill>
            </a:endParaRPr>
          </a:p>
        </p:txBody>
      </p:sp>
      <p:sp>
        <p:nvSpPr>
          <p:cNvPr id="65" name="TextBox 64"/>
          <p:cNvSpPr txBox="1"/>
          <p:nvPr/>
        </p:nvSpPr>
        <p:spPr>
          <a:xfrm>
            <a:off x="2446787" y="2651066"/>
            <a:ext cx="1600199" cy="27699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bg1">
                    <a:lumMod val="65000"/>
                  </a:schemeClr>
                </a:solidFill>
              </a:rPr>
              <a:t>Stage</a:t>
            </a:r>
            <a:endParaRPr lang="en-US" sz="1200" dirty="0">
              <a:solidFill>
                <a:schemeClr val="bg1">
                  <a:lumMod val="65000"/>
                </a:schemeClr>
              </a:solidFill>
            </a:endParaRPr>
          </a:p>
        </p:txBody>
      </p:sp>
      <p:sp>
        <p:nvSpPr>
          <p:cNvPr id="66" name="TextBox 65"/>
          <p:cNvSpPr txBox="1"/>
          <p:nvPr/>
        </p:nvSpPr>
        <p:spPr>
          <a:xfrm>
            <a:off x="4173152" y="2651066"/>
            <a:ext cx="1200805" cy="274352"/>
          </a:xfrm>
          <a:prstGeom prst="rect">
            <a:avLst/>
          </a:prstGeom>
          <a:solidFill>
            <a:schemeClr val="bg1"/>
          </a:solidFill>
          <a:ln>
            <a:solidFill>
              <a:schemeClr val="bg1">
                <a:lumMod val="85000"/>
              </a:schemeClr>
            </a:solidFill>
          </a:ln>
        </p:spPr>
        <p:txBody>
          <a:bodyPr wrap="square" rtlCol="0">
            <a:spAutoFit/>
          </a:bodyPr>
          <a:lstStyle/>
          <a:p>
            <a:r>
              <a:rPr lang="en-US" sz="1200" dirty="0" smtClean="0">
                <a:solidFill>
                  <a:schemeClr val="bg1">
                    <a:lumMod val="65000"/>
                  </a:schemeClr>
                </a:solidFill>
              </a:rPr>
              <a:t>Annual Revenue</a:t>
            </a:r>
            <a:endParaRPr lang="en-US" sz="1200" dirty="0">
              <a:solidFill>
                <a:schemeClr val="bg1">
                  <a:lumMod val="65000"/>
                </a:schemeClr>
              </a:solidFill>
            </a:endParaRPr>
          </a:p>
        </p:txBody>
      </p:sp>
      <p:sp>
        <p:nvSpPr>
          <p:cNvPr id="69" name="TextBox 68"/>
          <p:cNvSpPr txBox="1"/>
          <p:nvPr/>
        </p:nvSpPr>
        <p:spPr>
          <a:xfrm>
            <a:off x="2447526" y="4671529"/>
            <a:ext cx="6402728" cy="400110"/>
          </a:xfrm>
          <a:prstGeom prst="rect">
            <a:avLst/>
          </a:prstGeom>
          <a:solidFill>
            <a:schemeClr val="bg1"/>
          </a:solidFill>
          <a:ln>
            <a:solidFill>
              <a:schemeClr val="bg1">
                <a:lumMod val="85000"/>
              </a:schemeClr>
            </a:solidFill>
          </a:ln>
        </p:spPr>
        <p:txBody>
          <a:bodyPr wrap="square" rtlCol="0">
            <a:spAutoFit/>
          </a:bodyPr>
          <a:lstStyle/>
          <a:p>
            <a:r>
              <a:rPr lang="en-US" sz="1200" dirty="0" smtClean="0">
                <a:solidFill>
                  <a:schemeClr val="bg1">
                    <a:lumMod val="65000"/>
                  </a:schemeClr>
                </a:solidFill>
              </a:rPr>
              <a:t>Company  Overview</a:t>
            </a:r>
            <a:endParaRPr lang="en-US" sz="1200" dirty="0">
              <a:solidFill>
                <a:schemeClr val="bg1">
                  <a:lumMod val="65000"/>
                </a:schemeClr>
              </a:solidFill>
            </a:endParaRPr>
          </a:p>
          <a:p>
            <a:endParaRPr lang="en-US" sz="800" dirty="0">
              <a:solidFill>
                <a:schemeClr val="bg1">
                  <a:lumMod val="65000"/>
                </a:schemeClr>
              </a:solidFill>
            </a:endParaRPr>
          </a:p>
        </p:txBody>
      </p:sp>
      <p:pic>
        <p:nvPicPr>
          <p:cNvPr id="2050" name="Picture 2" descr="C:\Users\Karen\Desktop\ScreenHunter_741 Feb. 09 20.49.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89135" y="762000"/>
            <a:ext cx="172412" cy="5334000"/>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p:cNvSpPr txBox="1"/>
          <p:nvPr/>
        </p:nvSpPr>
        <p:spPr>
          <a:xfrm>
            <a:off x="2436471" y="5177362"/>
            <a:ext cx="6402728" cy="400110"/>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bg1">
                    <a:lumMod val="65000"/>
                  </a:schemeClr>
                </a:solidFill>
              </a:rPr>
              <a:t>Company Products and Services  (enter at least 1)</a:t>
            </a:r>
          </a:p>
          <a:p>
            <a:endParaRPr lang="en-US" sz="800" dirty="0">
              <a:solidFill>
                <a:schemeClr val="bg1">
                  <a:lumMod val="65000"/>
                </a:schemeClr>
              </a:solidFill>
            </a:endParaRPr>
          </a:p>
        </p:txBody>
      </p:sp>
      <p:sp>
        <p:nvSpPr>
          <p:cNvPr id="75" name="TextBox 74"/>
          <p:cNvSpPr txBox="1"/>
          <p:nvPr/>
        </p:nvSpPr>
        <p:spPr>
          <a:xfrm>
            <a:off x="8115154" y="3267787"/>
            <a:ext cx="776256" cy="246221"/>
          </a:xfrm>
          <a:prstGeom prst="rect">
            <a:avLst/>
          </a:prstGeom>
          <a:solidFill>
            <a:schemeClr val="bg1"/>
          </a:solidFill>
          <a:ln>
            <a:solidFill>
              <a:schemeClr val="bg1">
                <a:lumMod val="85000"/>
              </a:schemeClr>
            </a:solidFill>
          </a:ln>
        </p:spPr>
        <p:txBody>
          <a:bodyPr wrap="square" lIns="45720" rIns="0" rtlCol="0">
            <a:spAutoFit/>
          </a:bodyPr>
          <a:lstStyle/>
          <a:p>
            <a:pPr algn="ctr"/>
            <a:r>
              <a:rPr lang="en-US" sz="1000" dirty="0" smtClean="0">
                <a:solidFill>
                  <a:srgbClr val="2C8EBF"/>
                </a:solidFill>
                <a:latin typeface="Arial" panose="020B0604020202020204" pitchFamily="34" charset="0"/>
                <a:cs typeface="Arial" panose="020B0604020202020204" pitchFamily="34" charset="0"/>
              </a:rPr>
              <a:t>Add location</a:t>
            </a:r>
            <a:endParaRPr lang="en-US" sz="1000" dirty="0">
              <a:solidFill>
                <a:srgbClr val="2C8EBF"/>
              </a:solidFill>
              <a:latin typeface="Arial" panose="020B0604020202020204" pitchFamily="34" charset="0"/>
              <a:cs typeface="Arial" panose="020B0604020202020204" pitchFamily="34" charset="0"/>
            </a:endParaRPr>
          </a:p>
        </p:txBody>
      </p:sp>
      <p:sp>
        <p:nvSpPr>
          <p:cNvPr id="76" name="Rounded Rectangle 75"/>
          <p:cNvSpPr/>
          <p:nvPr/>
        </p:nvSpPr>
        <p:spPr>
          <a:xfrm>
            <a:off x="7440693" y="5680858"/>
            <a:ext cx="1348924" cy="234815"/>
          </a:xfrm>
          <a:prstGeom prst="roundRect">
            <a:avLst/>
          </a:prstGeom>
          <a:solidFill>
            <a:srgbClr val="2C8E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7494152" y="5662330"/>
            <a:ext cx="1242005" cy="271869"/>
          </a:xfrm>
          <a:prstGeom prst="rect">
            <a:avLst/>
          </a:prstGeom>
          <a:noFill/>
        </p:spPr>
        <p:txBody>
          <a:bodyPr wrap="square" lIns="91440" rIns="91440" rtlCol="0">
            <a:spAutoFit/>
          </a:bodyPr>
          <a:lstStyle/>
          <a:p>
            <a:pPr algn="ctr">
              <a:lnSpc>
                <a:spcPts val="1400"/>
              </a:lnSpc>
            </a:pPr>
            <a:r>
              <a:rPr lang="en-US" sz="1400" b="1" dirty="0" smtClean="0">
                <a:solidFill>
                  <a:schemeClr val="bg1"/>
                </a:solidFill>
              </a:rPr>
              <a:t>Save Changes</a:t>
            </a:r>
            <a:endParaRPr lang="en-US" sz="1400" b="1" dirty="0">
              <a:solidFill>
                <a:schemeClr val="bg1"/>
              </a:solidFill>
            </a:endParaRPr>
          </a:p>
        </p:txBody>
      </p:sp>
      <p:sp>
        <p:nvSpPr>
          <p:cNvPr id="78" name="TextBox 77"/>
          <p:cNvSpPr txBox="1"/>
          <p:nvPr/>
        </p:nvSpPr>
        <p:spPr>
          <a:xfrm>
            <a:off x="5003137" y="997928"/>
            <a:ext cx="3772865" cy="261610"/>
          </a:xfrm>
          <a:prstGeom prst="rect">
            <a:avLst/>
          </a:prstGeom>
          <a:solidFill>
            <a:schemeClr val="bg1"/>
          </a:solidFill>
          <a:ln>
            <a:solidFill>
              <a:schemeClr val="bg1">
                <a:lumMod val="85000"/>
              </a:schemeClr>
            </a:solidFill>
          </a:ln>
        </p:spPr>
        <p:txBody>
          <a:bodyPr wrap="square" rtlCol="0">
            <a:spAutoFit/>
          </a:bodyPr>
          <a:lstStyle/>
          <a:p>
            <a:r>
              <a:rPr lang="en-US" sz="1100" dirty="0" smtClean="0">
                <a:solidFill>
                  <a:schemeClr val="tx1">
                    <a:lumMod val="50000"/>
                    <a:lumOff val="50000"/>
                  </a:schemeClr>
                </a:solidFill>
                <a:latin typeface="Arial" panose="020B0604020202020204" pitchFamily="34" charset="0"/>
                <a:cs typeface="Arial" panose="020B0604020202020204" pitchFamily="34" charset="0"/>
              </a:rPr>
              <a:t>Information in the red boxes is required to Save Changes.</a:t>
            </a:r>
            <a:endParaRPr lang="en-US" sz="11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1" name="Rounded Rectangle 80"/>
          <p:cNvSpPr/>
          <p:nvPr/>
        </p:nvSpPr>
        <p:spPr>
          <a:xfrm>
            <a:off x="2446787" y="5689278"/>
            <a:ext cx="1348924" cy="234815"/>
          </a:xfrm>
          <a:prstGeom prst="roundRect">
            <a:avLst/>
          </a:prstGeom>
          <a:solidFill>
            <a:srgbClr val="2C8E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2500246" y="5670750"/>
            <a:ext cx="1242005" cy="274370"/>
          </a:xfrm>
          <a:prstGeom prst="rect">
            <a:avLst/>
          </a:prstGeom>
          <a:noFill/>
        </p:spPr>
        <p:txBody>
          <a:bodyPr wrap="square" lIns="91440" rIns="91440" rtlCol="0">
            <a:spAutoFit/>
          </a:bodyPr>
          <a:lstStyle/>
          <a:p>
            <a:pPr algn="ctr">
              <a:lnSpc>
                <a:spcPts val="1400"/>
              </a:lnSpc>
            </a:pPr>
            <a:r>
              <a:rPr lang="en-US" sz="1400" b="1" dirty="0" smtClean="0">
                <a:solidFill>
                  <a:schemeClr val="bg1"/>
                </a:solidFill>
              </a:rPr>
              <a:t>Preview</a:t>
            </a:r>
            <a:endParaRPr lang="en-US" sz="1400" b="1" dirty="0">
              <a:solidFill>
                <a:schemeClr val="bg1"/>
              </a:solidFill>
            </a:endParaRPr>
          </a:p>
        </p:txBody>
      </p:sp>
      <p:sp>
        <p:nvSpPr>
          <p:cNvPr id="8" name="Rectangle 7"/>
          <p:cNvSpPr/>
          <p:nvPr/>
        </p:nvSpPr>
        <p:spPr>
          <a:xfrm>
            <a:off x="0" y="6019800"/>
            <a:ext cx="9144000" cy="304800"/>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09999" y="6019800"/>
            <a:ext cx="1447801" cy="246221"/>
          </a:xfrm>
          <a:prstGeom prst="rect">
            <a:avLst/>
          </a:prstGeom>
          <a:noFill/>
        </p:spPr>
        <p:txBody>
          <a:bodyPr wrap="square" rtlCol="0">
            <a:spAutoFit/>
          </a:bodyPr>
          <a:lstStyle/>
          <a:p>
            <a:r>
              <a:rPr lang="en-US" sz="1000" dirty="0" smtClean="0">
                <a:solidFill>
                  <a:schemeClr val="bg1"/>
                </a:solidFill>
              </a:rPr>
              <a:t>© 2016 Fishbowl, LLC</a:t>
            </a:r>
            <a:endParaRPr lang="en-US" sz="1000" dirty="0">
              <a:solidFill>
                <a:schemeClr val="bg1"/>
              </a:solidFill>
            </a:endParaRPr>
          </a:p>
        </p:txBody>
      </p:sp>
      <p:sp>
        <p:nvSpPr>
          <p:cNvPr id="11" name="TextBox 10"/>
          <p:cNvSpPr txBox="1"/>
          <p:nvPr/>
        </p:nvSpPr>
        <p:spPr>
          <a:xfrm>
            <a:off x="6324600" y="6019799"/>
            <a:ext cx="3048001" cy="246221"/>
          </a:xfrm>
          <a:prstGeom prst="rect">
            <a:avLst/>
          </a:prstGeom>
          <a:noFill/>
        </p:spPr>
        <p:txBody>
          <a:bodyPr wrap="square" rtlCol="0">
            <a:spAutoFit/>
          </a:bodyPr>
          <a:lstStyle/>
          <a:p>
            <a:pPr lvl="1" algn="r"/>
            <a:r>
              <a:rPr lang="en-US" sz="1000" dirty="0" smtClean="0">
                <a:solidFill>
                  <a:schemeClr val="bg1"/>
                </a:solidFill>
              </a:rPr>
              <a:t>Contact Us                       Feedback</a:t>
            </a:r>
            <a:r>
              <a:rPr lang="en-US" sz="1000" dirty="0">
                <a:solidFill>
                  <a:schemeClr val="bg1"/>
                </a:solidFill>
              </a:rPr>
              <a:t> 	</a:t>
            </a:r>
          </a:p>
        </p:txBody>
      </p:sp>
      <p:sp>
        <p:nvSpPr>
          <p:cNvPr id="10" name="TextBox 9"/>
          <p:cNvSpPr txBox="1"/>
          <p:nvPr/>
        </p:nvSpPr>
        <p:spPr>
          <a:xfrm>
            <a:off x="76200" y="6025846"/>
            <a:ext cx="1981200" cy="246221"/>
          </a:xfrm>
          <a:prstGeom prst="rect">
            <a:avLst/>
          </a:prstGeom>
          <a:noFill/>
        </p:spPr>
        <p:txBody>
          <a:bodyPr wrap="square" rtlCol="0">
            <a:spAutoFit/>
          </a:bodyPr>
          <a:lstStyle/>
          <a:p>
            <a:r>
              <a:rPr lang="en-US" sz="1000" dirty="0" smtClean="0">
                <a:solidFill>
                  <a:schemeClr val="bg1"/>
                </a:solidFill>
              </a:rPr>
              <a:t>Terms of Use	     Privacy Policy</a:t>
            </a:r>
            <a:endParaRPr lang="en-US" sz="1000" dirty="0">
              <a:solidFill>
                <a:schemeClr val="bg1"/>
              </a:solidFill>
            </a:endParaRPr>
          </a:p>
        </p:txBody>
      </p:sp>
      <p:pic>
        <p:nvPicPr>
          <p:cNvPr id="83" name="Picture 2" descr="C:\Users\Karen\Desktop\ScreenHunter_749 Feb. 09 22.30.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41667" y="5715479"/>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84" name="TextBox 83"/>
          <p:cNvSpPr txBox="1"/>
          <p:nvPr/>
        </p:nvSpPr>
        <p:spPr>
          <a:xfrm>
            <a:off x="4688019" y="5689278"/>
            <a:ext cx="2716554" cy="246221"/>
          </a:xfrm>
          <a:prstGeom prst="rect">
            <a:avLst/>
          </a:prstGeom>
          <a:noFill/>
        </p:spPr>
        <p:txBody>
          <a:bodyPr wrap="square" lIns="0" rIns="0" rtlCol="0">
            <a:spAutoFit/>
          </a:bodyPr>
          <a:lstStyle/>
          <a:p>
            <a:r>
              <a:rPr lang="en-US" sz="1000" dirty="0" smtClean="0"/>
              <a:t>I attest that this information is true and accurate.</a:t>
            </a:r>
            <a:endParaRPr lang="en-US" sz="1000" dirty="0"/>
          </a:p>
        </p:txBody>
      </p:sp>
      <p:sp>
        <p:nvSpPr>
          <p:cNvPr id="86" name="TextBox 85"/>
          <p:cNvSpPr txBox="1"/>
          <p:nvPr/>
        </p:nvSpPr>
        <p:spPr>
          <a:xfrm>
            <a:off x="5688764" y="1824033"/>
            <a:ext cx="3047393" cy="277000"/>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bg1">
                    <a:lumMod val="65000"/>
                  </a:schemeClr>
                </a:solidFill>
              </a:rPr>
              <a:t>Company website</a:t>
            </a:r>
            <a:endParaRPr lang="en-US" sz="1200" dirty="0">
              <a:solidFill>
                <a:schemeClr val="bg1">
                  <a:lumMod val="65000"/>
                </a:schemeClr>
              </a:solidFill>
            </a:endParaRPr>
          </a:p>
        </p:txBody>
      </p:sp>
      <p:sp>
        <p:nvSpPr>
          <p:cNvPr id="87" name="TextBox 86"/>
          <p:cNvSpPr txBox="1"/>
          <p:nvPr/>
        </p:nvSpPr>
        <p:spPr>
          <a:xfrm>
            <a:off x="2446787" y="2235567"/>
            <a:ext cx="6289370" cy="27699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bg1">
                    <a:lumMod val="65000"/>
                  </a:schemeClr>
                </a:solidFill>
              </a:rPr>
              <a:t>Industry/ Industries</a:t>
            </a:r>
            <a:endParaRPr lang="en-US" sz="1200" dirty="0">
              <a:solidFill>
                <a:schemeClr val="bg1">
                  <a:lumMod val="65000"/>
                </a:schemeClr>
              </a:solidFill>
            </a:endParaRPr>
          </a:p>
        </p:txBody>
      </p:sp>
      <p:sp>
        <p:nvSpPr>
          <p:cNvPr id="88" name="TextBox 87"/>
          <p:cNvSpPr txBox="1"/>
          <p:nvPr/>
        </p:nvSpPr>
        <p:spPr>
          <a:xfrm>
            <a:off x="5485115" y="2651065"/>
            <a:ext cx="1000453" cy="276999"/>
          </a:xfrm>
          <a:prstGeom prst="rect">
            <a:avLst/>
          </a:prstGeom>
          <a:solidFill>
            <a:schemeClr val="bg1"/>
          </a:solidFill>
          <a:ln>
            <a:solidFill>
              <a:schemeClr val="bg1">
                <a:lumMod val="85000"/>
              </a:schemeClr>
            </a:solidFill>
          </a:ln>
        </p:spPr>
        <p:txBody>
          <a:bodyPr wrap="square" rIns="0" rtlCol="0">
            <a:spAutoFit/>
          </a:bodyPr>
          <a:lstStyle/>
          <a:p>
            <a:r>
              <a:rPr lang="en-US" sz="1200" dirty="0" smtClean="0">
                <a:solidFill>
                  <a:schemeClr val="bg1">
                    <a:lumMod val="65000"/>
                  </a:schemeClr>
                </a:solidFill>
              </a:rPr>
              <a:t># Employees</a:t>
            </a:r>
            <a:endParaRPr lang="en-US" sz="1200" dirty="0">
              <a:solidFill>
                <a:schemeClr val="bg1">
                  <a:lumMod val="65000"/>
                </a:schemeClr>
              </a:solidFill>
            </a:endParaRPr>
          </a:p>
        </p:txBody>
      </p:sp>
      <p:sp>
        <p:nvSpPr>
          <p:cNvPr id="89" name="TextBox 88"/>
          <p:cNvSpPr txBox="1"/>
          <p:nvPr/>
        </p:nvSpPr>
        <p:spPr>
          <a:xfrm>
            <a:off x="2446787" y="2955295"/>
            <a:ext cx="1600200" cy="261610"/>
          </a:xfrm>
          <a:prstGeom prst="rect">
            <a:avLst/>
          </a:prstGeom>
          <a:noFill/>
        </p:spPr>
        <p:txBody>
          <a:bodyPr wrap="square" lIns="0" rIns="0" rtlCol="0">
            <a:spAutoFit/>
          </a:bodyPr>
          <a:lstStyle/>
          <a:p>
            <a:r>
              <a:rPr lang="en-US" sz="1100" dirty="0" smtClean="0">
                <a:latin typeface="Arial" panose="020B0604020202020204" pitchFamily="34" charset="0"/>
                <a:cs typeface="Arial" panose="020B0604020202020204" pitchFamily="34" charset="0"/>
              </a:rPr>
              <a:t>Business Address</a:t>
            </a:r>
            <a:endParaRPr lang="en-US" sz="1100" dirty="0">
              <a:latin typeface="Arial" panose="020B0604020202020204" pitchFamily="34" charset="0"/>
              <a:cs typeface="Arial" panose="020B0604020202020204" pitchFamily="34" charset="0"/>
            </a:endParaRPr>
          </a:p>
        </p:txBody>
      </p:sp>
      <p:sp>
        <p:nvSpPr>
          <p:cNvPr id="90" name="TextBox 89"/>
          <p:cNvSpPr txBox="1"/>
          <p:nvPr/>
        </p:nvSpPr>
        <p:spPr>
          <a:xfrm>
            <a:off x="2427811" y="3580229"/>
            <a:ext cx="3744389" cy="261610"/>
          </a:xfrm>
          <a:prstGeom prst="rect">
            <a:avLst/>
          </a:prstGeom>
          <a:noFill/>
        </p:spPr>
        <p:txBody>
          <a:bodyPr wrap="square" lIns="0" rIns="0" rtlCol="0">
            <a:spAutoFit/>
          </a:bodyPr>
          <a:lstStyle/>
          <a:p>
            <a:r>
              <a:rPr lang="en-US" sz="1100" dirty="0" smtClean="0">
                <a:latin typeface="Arial" panose="020B0604020202020204" pitchFamily="34" charset="0"/>
                <a:cs typeface="Arial" panose="020B0604020202020204" pitchFamily="34" charset="0"/>
              </a:rPr>
              <a:t>Main Company Contact - Fishbowl Account Administrator</a:t>
            </a:r>
            <a:endParaRPr lang="en-US" sz="1100" dirty="0">
              <a:latin typeface="Arial" panose="020B0604020202020204" pitchFamily="34" charset="0"/>
              <a:cs typeface="Arial" panose="020B0604020202020204" pitchFamily="34" charset="0"/>
            </a:endParaRPr>
          </a:p>
        </p:txBody>
      </p:sp>
      <p:sp>
        <p:nvSpPr>
          <p:cNvPr id="91" name="TextBox 90"/>
          <p:cNvSpPr txBox="1"/>
          <p:nvPr/>
        </p:nvSpPr>
        <p:spPr>
          <a:xfrm>
            <a:off x="2447526" y="3872621"/>
            <a:ext cx="1294725" cy="27699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bg1">
                    <a:lumMod val="65000"/>
                  </a:schemeClr>
                </a:solidFill>
              </a:rPr>
              <a:t>First Name</a:t>
            </a:r>
            <a:endParaRPr lang="en-US" sz="1200" dirty="0">
              <a:solidFill>
                <a:schemeClr val="bg1">
                  <a:lumMod val="65000"/>
                </a:schemeClr>
              </a:solidFill>
            </a:endParaRPr>
          </a:p>
        </p:txBody>
      </p:sp>
      <p:sp>
        <p:nvSpPr>
          <p:cNvPr id="92" name="TextBox 91"/>
          <p:cNvSpPr txBox="1"/>
          <p:nvPr/>
        </p:nvSpPr>
        <p:spPr>
          <a:xfrm>
            <a:off x="3809999" y="3872620"/>
            <a:ext cx="1323975" cy="27699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bg1">
                    <a:lumMod val="65000"/>
                  </a:schemeClr>
                </a:solidFill>
              </a:rPr>
              <a:t>Last Name</a:t>
            </a:r>
            <a:endParaRPr lang="en-US" sz="1200" dirty="0">
              <a:solidFill>
                <a:schemeClr val="bg1">
                  <a:lumMod val="65000"/>
                </a:schemeClr>
              </a:solidFill>
            </a:endParaRPr>
          </a:p>
        </p:txBody>
      </p:sp>
      <p:sp>
        <p:nvSpPr>
          <p:cNvPr id="93" name="TextBox 92"/>
          <p:cNvSpPr txBox="1"/>
          <p:nvPr/>
        </p:nvSpPr>
        <p:spPr>
          <a:xfrm>
            <a:off x="7772400" y="3876073"/>
            <a:ext cx="1077854" cy="27699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bg1">
                    <a:lumMod val="65000"/>
                  </a:schemeClr>
                </a:solidFill>
              </a:rPr>
              <a:t>Phone</a:t>
            </a:r>
            <a:endParaRPr lang="en-US" sz="1200" dirty="0">
              <a:solidFill>
                <a:schemeClr val="bg1">
                  <a:lumMod val="65000"/>
                </a:schemeClr>
              </a:solidFill>
            </a:endParaRPr>
          </a:p>
        </p:txBody>
      </p:sp>
      <p:sp>
        <p:nvSpPr>
          <p:cNvPr id="94" name="TextBox 93"/>
          <p:cNvSpPr txBox="1"/>
          <p:nvPr/>
        </p:nvSpPr>
        <p:spPr>
          <a:xfrm>
            <a:off x="6324600" y="3872621"/>
            <a:ext cx="1374006" cy="27699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bg1">
                    <a:lumMod val="65000"/>
                  </a:schemeClr>
                </a:solidFill>
              </a:rPr>
              <a:t>email</a:t>
            </a:r>
            <a:endParaRPr lang="en-US" sz="1200" dirty="0">
              <a:solidFill>
                <a:schemeClr val="bg1">
                  <a:lumMod val="65000"/>
                </a:schemeClr>
              </a:solidFill>
            </a:endParaRPr>
          </a:p>
        </p:txBody>
      </p:sp>
      <p:sp>
        <p:nvSpPr>
          <p:cNvPr id="95" name="TextBox 94"/>
          <p:cNvSpPr txBox="1"/>
          <p:nvPr/>
        </p:nvSpPr>
        <p:spPr>
          <a:xfrm>
            <a:off x="5198590" y="3877413"/>
            <a:ext cx="1077854" cy="27699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bg1">
                    <a:lumMod val="65000"/>
                  </a:schemeClr>
                </a:solidFill>
              </a:rPr>
              <a:t>Title</a:t>
            </a:r>
            <a:endParaRPr lang="en-US" sz="1200" dirty="0">
              <a:solidFill>
                <a:schemeClr val="bg1">
                  <a:lumMod val="65000"/>
                </a:schemeClr>
              </a:solidFill>
            </a:endParaRPr>
          </a:p>
        </p:txBody>
      </p:sp>
      <p:sp>
        <p:nvSpPr>
          <p:cNvPr id="96" name="TextBox 95"/>
          <p:cNvSpPr txBox="1"/>
          <p:nvPr/>
        </p:nvSpPr>
        <p:spPr>
          <a:xfrm>
            <a:off x="2459403" y="4246123"/>
            <a:ext cx="2543734" cy="27699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a:solidFill>
                  <a:schemeClr val="bg1">
                    <a:lumMod val="65000"/>
                  </a:schemeClr>
                </a:solidFill>
              </a:rPr>
              <a:t>A</a:t>
            </a:r>
            <a:r>
              <a:rPr lang="en-US" sz="1200" dirty="0" smtClean="0">
                <a:solidFill>
                  <a:schemeClr val="bg1">
                    <a:lumMod val="65000"/>
                  </a:schemeClr>
                </a:solidFill>
              </a:rPr>
              <a:t>ddress</a:t>
            </a:r>
            <a:endParaRPr lang="en-US" sz="1200" dirty="0">
              <a:solidFill>
                <a:schemeClr val="bg1">
                  <a:lumMod val="65000"/>
                </a:schemeClr>
              </a:solidFill>
            </a:endParaRPr>
          </a:p>
        </p:txBody>
      </p:sp>
      <p:sp>
        <p:nvSpPr>
          <p:cNvPr id="97" name="TextBox 96"/>
          <p:cNvSpPr txBox="1"/>
          <p:nvPr/>
        </p:nvSpPr>
        <p:spPr>
          <a:xfrm>
            <a:off x="5133974" y="4238817"/>
            <a:ext cx="1194672" cy="27699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a:solidFill>
                  <a:schemeClr val="bg1">
                    <a:lumMod val="65000"/>
                  </a:schemeClr>
                </a:solidFill>
              </a:rPr>
              <a:t>C</a:t>
            </a:r>
            <a:r>
              <a:rPr lang="en-US" sz="1200" dirty="0" smtClean="0">
                <a:solidFill>
                  <a:schemeClr val="bg1">
                    <a:lumMod val="65000"/>
                  </a:schemeClr>
                </a:solidFill>
              </a:rPr>
              <a:t>ity</a:t>
            </a:r>
            <a:endParaRPr lang="en-US" sz="1200" dirty="0">
              <a:solidFill>
                <a:schemeClr val="bg1">
                  <a:lumMod val="65000"/>
                </a:schemeClr>
              </a:solidFill>
            </a:endParaRPr>
          </a:p>
        </p:txBody>
      </p:sp>
      <p:sp>
        <p:nvSpPr>
          <p:cNvPr id="98" name="TextBox 97"/>
          <p:cNvSpPr txBox="1"/>
          <p:nvPr/>
        </p:nvSpPr>
        <p:spPr>
          <a:xfrm>
            <a:off x="6396517" y="4238818"/>
            <a:ext cx="495705" cy="276999"/>
          </a:xfrm>
          <a:prstGeom prst="rect">
            <a:avLst/>
          </a:prstGeom>
          <a:ln/>
        </p:spPr>
        <p:style>
          <a:lnRef idx="2">
            <a:schemeClr val="accent2"/>
          </a:lnRef>
          <a:fillRef idx="1">
            <a:schemeClr val="lt1"/>
          </a:fillRef>
          <a:effectRef idx="0">
            <a:schemeClr val="accent2"/>
          </a:effectRef>
          <a:fontRef idx="minor">
            <a:schemeClr val="dk1"/>
          </a:fontRef>
        </p:style>
        <p:txBody>
          <a:bodyPr wrap="square" lIns="91440" rIns="0" rtlCol="0">
            <a:spAutoFit/>
          </a:bodyPr>
          <a:lstStyle/>
          <a:p>
            <a:r>
              <a:rPr lang="en-US" sz="1200" dirty="0" smtClean="0">
                <a:solidFill>
                  <a:schemeClr val="bg1">
                    <a:lumMod val="65000"/>
                  </a:schemeClr>
                </a:solidFill>
              </a:rPr>
              <a:t>State</a:t>
            </a:r>
            <a:endParaRPr lang="en-US" sz="1200" dirty="0">
              <a:solidFill>
                <a:schemeClr val="bg1">
                  <a:lumMod val="65000"/>
                </a:schemeClr>
              </a:solidFill>
            </a:endParaRPr>
          </a:p>
        </p:txBody>
      </p:sp>
      <p:sp>
        <p:nvSpPr>
          <p:cNvPr id="99" name="TextBox 98"/>
          <p:cNvSpPr txBox="1"/>
          <p:nvPr/>
        </p:nvSpPr>
        <p:spPr>
          <a:xfrm>
            <a:off x="6974706" y="4238819"/>
            <a:ext cx="723900" cy="27699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bg1">
                    <a:lumMod val="65000"/>
                  </a:schemeClr>
                </a:solidFill>
              </a:rPr>
              <a:t>Zip code</a:t>
            </a:r>
            <a:endParaRPr lang="en-US" sz="1200" dirty="0">
              <a:solidFill>
                <a:schemeClr val="bg1">
                  <a:lumMod val="65000"/>
                </a:schemeClr>
              </a:solidFill>
            </a:endParaRPr>
          </a:p>
        </p:txBody>
      </p:sp>
      <p:sp>
        <p:nvSpPr>
          <p:cNvPr id="100" name="TextBox 99"/>
          <p:cNvSpPr txBox="1"/>
          <p:nvPr/>
        </p:nvSpPr>
        <p:spPr>
          <a:xfrm>
            <a:off x="7858125" y="4254209"/>
            <a:ext cx="890619" cy="246221"/>
          </a:xfrm>
          <a:prstGeom prst="rect">
            <a:avLst/>
          </a:prstGeom>
          <a:solidFill>
            <a:schemeClr val="bg1"/>
          </a:solidFill>
          <a:ln>
            <a:solidFill>
              <a:schemeClr val="bg1">
                <a:lumMod val="85000"/>
              </a:schemeClr>
            </a:solidFill>
          </a:ln>
        </p:spPr>
        <p:txBody>
          <a:bodyPr wrap="square" rtlCol="0">
            <a:spAutoFit/>
          </a:bodyPr>
          <a:lstStyle/>
          <a:p>
            <a:pPr algn="ctr"/>
            <a:r>
              <a:rPr lang="en-US" sz="1000" dirty="0" smtClean="0">
                <a:solidFill>
                  <a:srgbClr val="2C8EBF"/>
                </a:solidFill>
                <a:latin typeface="Arial" panose="020B0604020202020204" pitchFamily="34" charset="0"/>
                <a:cs typeface="Arial" panose="020B0604020202020204" pitchFamily="34" charset="0"/>
              </a:rPr>
              <a:t>Add Contact</a:t>
            </a:r>
            <a:endParaRPr lang="en-US" sz="1000" dirty="0">
              <a:solidFill>
                <a:srgbClr val="2C8EBF"/>
              </a:solidFill>
              <a:latin typeface="Arial" panose="020B0604020202020204" pitchFamily="34" charset="0"/>
              <a:cs typeface="Arial" panose="020B0604020202020204" pitchFamily="34" charset="0"/>
            </a:endParaRPr>
          </a:p>
        </p:txBody>
      </p:sp>
      <p:sp>
        <p:nvSpPr>
          <p:cNvPr id="101" name="TextBox 100"/>
          <p:cNvSpPr txBox="1"/>
          <p:nvPr/>
        </p:nvSpPr>
        <p:spPr>
          <a:xfrm>
            <a:off x="7968128" y="2477780"/>
            <a:ext cx="694891" cy="261610"/>
          </a:xfrm>
          <a:prstGeom prst="rect">
            <a:avLst/>
          </a:prstGeom>
          <a:noFill/>
        </p:spPr>
        <p:txBody>
          <a:bodyPr wrap="square" lIns="0" rIns="0" rtlCol="0">
            <a:spAutoFit/>
          </a:bodyPr>
          <a:lstStyle/>
          <a:p>
            <a:r>
              <a:rPr lang="en-US" sz="1100" dirty="0" smtClean="0">
                <a:latin typeface="Arial" panose="020B0604020202020204" pitchFamily="34" charset="0"/>
                <a:cs typeface="Arial" panose="020B0604020202020204" pitchFamily="34" charset="0"/>
              </a:rPr>
              <a:t>Non-Profit</a:t>
            </a:r>
            <a:endParaRPr lang="en-US" sz="1100" dirty="0">
              <a:latin typeface="Arial" panose="020B0604020202020204" pitchFamily="34" charset="0"/>
              <a:cs typeface="Arial" panose="020B0604020202020204" pitchFamily="34" charset="0"/>
            </a:endParaRPr>
          </a:p>
        </p:txBody>
      </p:sp>
      <p:sp>
        <p:nvSpPr>
          <p:cNvPr id="102" name="TextBox 101"/>
          <p:cNvSpPr txBox="1"/>
          <p:nvPr/>
        </p:nvSpPr>
        <p:spPr>
          <a:xfrm>
            <a:off x="6701205" y="2477780"/>
            <a:ext cx="1173828" cy="261610"/>
          </a:xfrm>
          <a:prstGeom prst="rect">
            <a:avLst/>
          </a:prstGeom>
          <a:noFill/>
        </p:spPr>
        <p:txBody>
          <a:bodyPr wrap="square" lIns="0" rIns="0" rtlCol="0">
            <a:spAutoFit/>
          </a:bodyPr>
          <a:lstStyle/>
          <a:p>
            <a:r>
              <a:rPr lang="en-US" sz="1100" dirty="0" smtClean="0">
                <a:latin typeface="Arial" panose="020B0604020202020204" pitchFamily="34" charset="0"/>
                <a:cs typeface="Arial" panose="020B0604020202020204" pitchFamily="34" charset="0"/>
              </a:rPr>
              <a:t>Minority Owned</a:t>
            </a:r>
            <a:endParaRPr lang="en-US" sz="1100" dirty="0">
              <a:latin typeface="Arial" panose="020B0604020202020204" pitchFamily="34" charset="0"/>
              <a:cs typeface="Arial" panose="020B0604020202020204" pitchFamily="34" charset="0"/>
            </a:endParaRPr>
          </a:p>
        </p:txBody>
      </p:sp>
      <p:sp>
        <p:nvSpPr>
          <p:cNvPr id="103" name="TextBox 102"/>
          <p:cNvSpPr txBox="1"/>
          <p:nvPr/>
        </p:nvSpPr>
        <p:spPr>
          <a:xfrm>
            <a:off x="6947390" y="2720671"/>
            <a:ext cx="581281" cy="221599"/>
          </a:xfrm>
          <a:prstGeom prst="rect">
            <a:avLst/>
          </a:prstGeom>
          <a:solidFill>
            <a:schemeClr val="bg1"/>
          </a:solidFill>
          <a:ln>
            <a:solidFill>
              <a:schemeClr val="bg1">
                <a:lumMod val="85000"/>
              </a:schemeClr>
            </a:solidFill>
          </a:ln>
        </p:spPr>
        <p:txBody>
          <a:bodyPr wrap="square" tIns="18288" rIns="0" bIns="18288" rtlCol="0">
            <a:spAutoFit/>
          </a:bodyPr>
          <a:lstStyle/>
          <a:p>
            <a:pPr algn="ctr"/>
            <a:r>
              <a:rPr lang="en-US" sz="1200" dirty="0" smtClean="0">
                <a:solidFill>
                  <a:schemeClr val="bg1">
                    <a:lumMod val="65000"/>
                  </a:schemeClr>
                </a:solidFill>
              </a:rPr>
              <a:t>Y / N</a:t>
            </a:r>
            <a:endParaRPr lang="en-US" sz="1200" dirty="0">
              <a:solidFill>
                <a:schemeClr val="bg1">
                  <a:lumMod val="65000"/>
                </a:schemeClr>
              </a:solidFill>
            </a:endParaRPr>
          </a:p>
        </p:txBody>
      </p:sp>
      <p:sp>
        <p:nvSpPr>
          <p:cNvPr id="104" name="TextBox 103"/>
          <p:cNvSpPr txBox="1"/>
          <p:nvPr/>
        </p:nvSpPr>
        <p:spPr>
          <a:xfrm>
            <a:off x="7949262" y="2703329"/>
            <a:ext cx="581281" cy="221599"/>
          </a:xfrm>
          <a:prstGeom prst="rect">
            <a:avLst/>
          </a:prstGeom>
          <a:solidFill>
            <a:schemeClr val="bg1"/>
          </a:solidFill>
          <a:ln>
            <a:solidFill>
              <a:schemeClr val="bg1">
                <a:lumMod val="85000"/>
              </a:schemeClr>
            </a:solidFill>
          </a:ln>
        </p:spPr>
        <p:txBody>
          <a:bodyPr wrap="square" tIns="18288" rIns="0" bIns="18288" rtlCol="0">
            <a:spAutoFit/>
          </a:bodyPr>
          <a:lstStyle/>
          <a:p>
            <a:pPr algn="ctr"/>
            <a:r>
              <a:rPr lang="en-US" sz="1200" dirty="0" smtClean="0">
                <a:solidFill>
                  <a:schemeClr val="bg1">
                    <a:lumMod val="65000"/>
                  </a:schemeClr>
                </a:solidFill>
              </a:rPr>
              <a:t>Y / N</a:t>
            </a:r>
            <a:endParaRPr lang="en-US" sz="1200" dirty="0">
              <a:solidFill>
                <a:schemeClr val="bg1">
                  <a:lumMod val="65000"/>
                </a:schemeClr>
              </a:solidFill>
            </a:endParaRPr>
          </a:p>
        </p:txBody>
      </p:sp>
      <p:sp>
        <p:nvSpPr>
          <p:cNvPr id="105" name="TextBox 104"/>
          <p:cNvSpPr txBox="1"/>
          <p:nvPr/>
        </p:nvSpPr>
        <p:spPr>
          <a:xfrm>
            <a:off x="7705899" y="2975300"/>
            <a:ext cx="1042845" cy="221599"/>
          </a:xfrm>
          <a:prstGeom prst="rect">
            <a:avLst/>
          </a:prstGeom>
          <a:solidFill>
            <a:schemeClr val="bg1"/>
          </a:solidFill>
          <a:ln>
            <a:solidFill>
              <a:schemeClr val="bg1">
                <a:lumMod val="85000"/>
              </a:schemeClr>
            </a:solidFill>
          </a:ln>
        </p:spPr>
        <p:txBody>
          <a:bodyPr wrap="square" tIns="18288" rIns="0" bIns="18288" rtlCol="0">
            <a:spAutoFit/>
          </a:bodyPr>
          <a:lstStyle/>
          <a:p>
            <a:r>
              <a:rPr lang="en-US" sz="1200" dirty="0" smtClean="0">
                <a:solidFill>
                  <a:schemeClr val="bg1">
                    <a:lumMod val="65000"/>
                  </a:schemeClr>
                </a:solidFill>
              </a:rPr>
              <a:t>Non-Profit ID#</a:t>
            </a:r>
            <a:endParaRPr lang="en-US" sz="1200" dirty="0">
              <a:solidFill>
                <a:schemeClr val="bg1">
                  <a:lumMod val="65000"/>
                </a:schemeClr>
              </a:solidFill>
            </a:endParaRPr>
          </a:p>
        </p:txBody>
      </p:sp>
      <p:sp>
        <p:nvSpPr>
          <p:cNvPr id="106" name="TextBox 105"/>
          <p:cNvSpPr txBox="1"/>
          <p:nvPr/>
        </p:nvSpPr>
        <p:spPr>
          <a:xfrm>
            <a:off x="2427811" y="3250919"/>
            <a:ext cx="593282" cy="276999"/>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solidFill>
                  <a:schemeClr val="bg1">
                    <a:lumMod val="65000"/>
                  </a:schemeClr>
                </a:solidFill>
              </a:rPr>
              <a:t>Main</a:t>
            </a:r>
            <a:endParaRPr lang="en-US" sz="1200" dirty="0">
              <a:solidFill>
                <a:schemeClr val="bg1">
                  <a:lumMod val="65000"/>
                </a:schemeClr>
              </a:solidFill>
            </a:endParaRPr>
          </a:p>
        </p:txBody>
      </p:sp>
      <p:sp>
        <p:nvSpPr>
          <p:cNvPr id="107" name="TextBox 106"/>
          <p:cNvSpPr txBox="1"/>
          <p:nvPr/>
        </p:nvSpPr>
        <p:spPr>
          <a:xfrm>
            <a:off x="1103938" y="1806114"/>
            <a:ext cx="877262" cy="230832"/>
          </a:xfrm>
          <a:prstGeom prst="rect">
            <a:avLst/>
          </a:prstGeom>
          <a:noFill/>
        </p:spPr>
        <p:txBody>
          <a:bodyPr wrap="square" rtlCol="0">
            <a:spAutoFit/>
          </a:bodyPr>
          <a:lstStyle/>
          <a:p>
            <a:pPr algn="ctr"/>
            <a:r>
              <a:rPr lang="en-US" sz="900" dirty="0" smtClean="0">
                <a:solidFill>
                  <a:srgbClr val="2C8EBF"/>
                </a:solidFill>
                <a:latin typeface="Arial" panose="020B0604020202020204" pitchFamily="34" charset="0"/>
                <a:cs typeface="Arial" panose="020B0604020202020204" pitchFamily="34" charset="0"/>
              </a:rPr>
              <a:t>My Favorites</a:t>
            </a:r>
            <a:endParaRPr lang="en-US" sz="900" dirty="0">
              <a:solidFill>
                <a:srgbClr val="2C8EBF"/>
              </a:solidFill>
              <a:latin typeface="Arial" panose="020B0604020202020204" pitchFamily="34" charset="0"/>
              <a:cs typeface="Arial" panose="020B0604020202020204" pitchFamily="34" charset="0"/>
            </a:endParaRPr>
          </a:p>
        </p:txBody>
      </p:sp>
      <p:sp>
        <p:nvSpPr>
          <p:cNvPr id="108" name="TextBox 107"/>
          <p:cNvSpPr txBox="1"/>
          <p:nvPr/>
        </p:nvSpPr>
        <p:spPr>
          <a:xfrm>
            <a:off x="1390648" y="3722914"/>
            <a:ext cx="557027" cy="230832"/>
          </a:xfrm>
          <a:prstGeom prst="rect">
            <a:avLst/>
          </a:prstGeom>
          <a:noFill/>
        </p:spPr>
        <p:txBody>
          <a:bodyPr wrap="square" rtlCol="0">
            <a:spAutoFit/>
          </a:bodyPr>
          <a:lstStyle/>
          <a:p>
            <a:r>
              <a:rPr lang="en-US" sz="900" dirty="0" smtClean="0">
                <a:solidFill>
                  <a:srgbClr val="2C8EBF"/>
                </a:solidFill>
                <a:latin typeface="Arial" panose="020B0604020202020204" pitchFamily="34" charset="0"/>
                <a:cs typeface="Arial" panose="020B0604020202020204" pitchFamily="34" charset="0"/>
              </a:rPr>
              <a:t>Create</a:t>
            </a:r>
            <a:endParaRPr lang="en-US" sz="900" dirty="0">
              <a:solidFill>
                <a:srgbClr val="2C8EBF"/>
              </a:solidFill>
              <a:latin typeface="Arial" panose="020B0604020202020204" pitchFamily="34" charset="0"/>
              <a:cs typeface="Arial" panose="020B0604020202020204" pitchFamily="34" charset="0"/>
            </a:endParaRPr>
          </a:p>
        </p:txBody>
      </p:sp>
      <p:sp>
        <p:nvSpPr>
          <p:cNvPr id="109" name="TextBox 108"/>
          <p:cNvSpPr txBox="1"/>
          <p:nvPr/>
        </p:nvSpPr>
        <p:spPr>
          <a:xfrm>
            <a:off x="3911142" y="1009976"/>
            <a:ext cx="965658" cy="276999"/>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solidFill>
                  <a:schemeClr val="bg1">
                    <a:lumMod val="65000"/>
                  </a:schemeClr>
                </a:solidFill>
              </a:rPr>
              <a:t>Customer ID</a:t>
            </a:r>
            <a:endParaRPr lang="en-US" sz="1200" dirty="0">
              <a:solidFill>
                <a:schemeClr val="bg1">
                  <a:lumMod val="65000"/>
                </a:schemeClr>
              </a:solidFill>
            </a:endParaRPr>
          </a:p>
        </p:txBody>
      </p:sp>
    </p:spTree>
    <p:extLst>
      <p:ext uri="{BB962C8B-B14F-4D97-AF65-F5344CB8AC3E}">
        <p14:creationId xmlns:p14="http://schemas.microsoft.com/office/powerpoint/2010/main" val="2010878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Karen\Desktop\ScreenHunter_725 Feb. 09 20.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3" y="152400"/>
            <a:ext cx="9144000" cy="586740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a:off x="1" y="644324"/>
            <a:ext cx="2133600" cy="5381522"/>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3" name="Picture 19" descr="C:\Users\Karen\Desktop\ScreenHunter_744 Feb. 09 20.5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705957"/>
            <a:ext cx="21336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Users\Karen\Desktop\ScreenHunter_745 Feb. 09 20.5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600343"/>
            <a:ext cx="2133601" cy="12668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574876"/>
            <a:ext cx="9149787" cy="138896"/>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390648" y="3722914"/>
            <a:ext cx="511259"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2" name="Picture 18" descr="C:\Users\Karen\Desktop\ScreenHunter_743 Feb. 09 20.5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697" y="597681"/>
            <a:ext cx="949951" cy="1108276"/>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C:\Users\Karen\Desktop\ScreenHunter_741 Feb. 09 20.49.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3981343"/>
            <a:ext cx="105140" cy="88582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76200" y="4950222"/>
            <a:ext cx="2010140" cy="106957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6200" y="4933140"/>
            <a:ext cx="1219200" cy="276999"/>
          </a:xfrm>
          <a:prstGeom prst="rect">
            <a:avLst/>
          </a:prstGeom>
          <a:noFill/>
        </p:spPr>
        <p:txBody>
          <a:bodyPr wrap="square" rtlCol="0">
            <a:spAutoFit/>
          </a:bodyPr>
          <a:lstStyle/>
          <a:p>
            <a:r>
              <a:rPr lang="en-US" sz="1200" b="1" u="sng" dirty="0" smtClean="0">
                <a:solidFill>
                  <a:schemeClr val="tx1">
                    <a:lumMod val="75000"/>
                    <a:lumOff val="25000"/>
                  </a:schemeClr>
                </a:solidFill>
                <a:latin typeface="Arial" panose="020B0604020202020204" pitchFamily="34" charset="0"/>
                <a:cs typeface="Arial" panose="020B0604020202020204" pitchFamily="34" charset="0"/>
              </a:rPr>
              <a:t>My Resources</a:t>
            </a:r>
            <a:endParaRPr lang="en-US" sz="12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9" name="Rounded Rectangle 18"/>
          <p:cNvSpPr/>
          <p:nvPr/>
        </p:nvSpPr>
        <p:spPr>
          <a:xfrm>
            <a:off x="152400" y="5255792"/>
            <a:ext cx="1881370" cy="321680"/>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152400" y="5668187"/>
            <a:ext cx="1881370" cy="276999"/>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348327" y="3043566"/>
            <a:ext cx="533400" cy="414707"/>
          </a:xfrm>
          <a:prstGeom prst="roundRect">
            <a:avLst/>
          </a:prstGeom>
          <a:solidFill>
            <a:srgbClr val="2C8E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450" y="2058525"/>
            <a:ext cx="838200" cy="276999"/>
          </a:xfrm>
          <a:prstGeom prst="rect">
            <a:avLst/>
          </a:prstGeom>
          <a:noFill/>
        </p:spPr>
        <p:txBody>
          <a:bodyPr wrap="square" rtlCol="0">
            <a:spAutoFit/>
          </a:bodyPr>
          <a:lstStyle/>
          <a:p>
            <a:r>
              <a:rPr lang="en-US" sz="1200" dirty="0" smtClean="0">
                <a:solidFill>
                  <a:schemeClr val="bg1">
                    <a:lumMod val="65000"/>
                  </a:schemeClr>
                </a:solidFill>
              </a:rPr>
              <a:t>Name</a:t>
            </a:r>
            <a:endParaRPr lang="en-US" sz="1200" dirty="0">
              <a:solidFill>
                <a:schemeClr val="bg1">
                  <a:lumMod val="65000"/>
                </a:schemeClr>
              </a:solidFill>
            </a:endParaRPr>
          </a:p>
        </p:txBody>
      </p:sp>
      <p:sp>
        <p:nvSpPr>
          <p:cNvPr id="27" name="TextBox 26"/>
          <p:cNvSpPr txBox="1"/>
          <p:nvPr/>
        </p:nvSpPr>
        <p:spPr>
          <a:xfrm>
            <a:off x="152400" y="2374067"/>
            <a:ext cx="838200" cy="276999"/>
          </a:xfrm>
          <a:prstGeom prst="rect">
            <a:avLst/>
          </a:prstGeom>
          <a:noFill/>
        </p:spPr>
        <p:txBody>
          <a:bodyPr wrap="square" rtlCol="0">
            <a:spAutoFit/>
          </a:bodyPr>
          <a:lstStyle/>
          <a:p>
            <a:r>
              <a:rPr lang="en-US" sz="1200" dirty="0" smtClean="0">
                <a:solidFill>
                  <a:schemeClr val="bg1">
                    <a:lumMod val="65000"/>
                  </a:schemeClr>
                </a:solidFill>
              </a:rPr>
              <a:t>Location</a:t>
            </a:r>
            <a:endParaRPr lang="en-US" sz="1200" dirty="0">
              <a:solidFill>
                <a:schemeClr val="bg1">
                  <a:lumMod val="65000"/>
                </a:schemeClr>
              </a:solidFill>
            </a:endParaRPr>
          </a:p>
        </p:txBody>
      </p:sp>
      <p:sp>
        <p:nvSpPr>
          <p:cNvPr id="28" name="TextBox 27"/>
          <p:cNvSpPr txBox="1"/>
          <p:nvPr/>
        </p:nvSpPr>
        <p:spPr>
          <a:xfrm>
            <a:off x="152400" y="2667000"/>
            <a:ext cx="838200" cy="276999"/>
          </a:xfrm>
          <a:prstGeom prst="rect">
            <a:avLst/>
          </a:prstGeom>
          <a:noFill/>
        </p:spPr>
        <p:txBody>
          <a:bodyPr wrap="square" rtlCol="0">
            <a:spAutoFit/>
          </a:bodyPr>
          <a:lstStyle/>
          <a:p>
            <a:r>
              <a:rPr lang="en-US" sz="1200" dirty="0" smtClean="0">
                <a:solidFill>
                  <a:schemeClr val="bg1">
                    <a:lumMod val="65000"/>
                  </a:schemeClr>
                </a:solidFill>
              </a:rPr>
              <a:t>Key Word</a:t>
            </a:r>
            <a:endParaRPr lang="en-US" sz="1200" dirty="0">
              <a:solidFill>
                <a:schemeClr val="bg1">
                  <a:lumMod val="65000"/>
                </a:schemeClr>
              </a:solidFill>
            </a:endParaRPr>
          </a:p>
        </p:txBody>
      </p:sp>
      <p:sp>
        <p:nvSpPr>
          <p:cNvPr id="15" name="Rounded Rectangle 14"/>
          <p:cNvSpPr/>
          <p:nvPr/>
        </p:nvSpPr>
        <p:spPr>
          <a:xfrm>
            <a:off x="1149706" y="1806114"/>
            <a:ext cx="785726"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338678" y="3046280"/>
            <a:ext cx="585874" cy="460639"/>
          </a:xfrm>
          <a:prstGeom prst="rect">
            <a:avLst/>
          </a:prstGeom>
          <a:noFill/>
        </p:spPr>
        <p:txBody>
          <a:bodyPr wrap="square" lIns="91440" rIns="91440" rtlCol="0">
            <a:spAutoFit/>
          </a:bodyPr>
          <a:lstStyle/>
          <a:p>
            <a:pPr algn="ctr">
              <a:lnSpc>
                <a:spcPts val="1400"/>
              </a:lnSpc>
            </a:pPr>
            <a:r>
              <a:rPr lang="en-US" sz="1600" b="1" dirty="0" smtClean="0">
                <a:solidFill>
                  <a:schemeClr val="bg1"/>
                </a:solidFill>
              </a:rPr>
              <a:t>Go Fish</a:t>
            </a:r>
            <a:endParaRPr lang="en-US" sz="1600" b="1" dirty="0">
              <a:solidFill>
                <a:schemeClr val="bg1"/>
              </a:solidFill>
            </a:endParaRPr>
          </a:p>
        </p:txBody>
      </p:sp>
      <p:sp>
        <p:nvSpPr>
          <p:cNvPr id="47" name="Rounded Rectangle 46"/>
          <p:cNvSpPr/>
          <p:nvPr/>
        </p:nvSpPr>
        <p:spPr>
          <a:xfrm>
            <a:off x="1476744" y="4972030"/>
            <a:ext cx="425164" cy="214770"/>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456563" y="4972030"/>
            <a:ext cx="425164" cy="246221"/>
          </a:xfrm>
          <a:prstGeom prst="rect">
            <a:avLst/>
          </a:prstGeom>
          <a:noFill/>
        </p:spPr>
        <p:txBody>
          <a:bodyPr wrap="square" rtlCol="0">
            <a:spAutoFit/>
          </a:bodyPr>
          <a:lstStyle/>
          <a:p>
            <a:r>
              <a:rPr lang="en-US" sz="1000" dirty="0" smtClean="0">
                <a:solidFill>
                  <a:srgbClr val="2C8EBF"/>
                </a:solidFill>
              </a:rPr>
              <a:t>Find</a:t>
            </a:r>
            <a:endParaRPr lang="en-US" sz="1000" dirty="0">
              <a:solidFill>
                <a:srgbClr val="2C8EBF"/>
              </a:solidFill>
            </a:endParaRPr>
          </a:p>
        </p:txBody>
      </p:sp>
      <p:sp>
        <p:nvSpPr>
          <p:cNvPr id="49" name="TextBox 48"/>
          <p:cNvSpPr txBox="1"/>
          <p:nvPr/>
        </p:nvSpPr>
        <p:spPr>
          <a:xfrm>
            <a:off x="440697" y="5301957"/>
            <a:ext cx="1248629" cy="246221"/>
          </a:xfrm>
          <a:prstGeom prst="rect">
            <a:avLst/>
          </a:prstGeom>
          <a:noFill/>
        </p:spPr>
        <p:txBody>
          <a:bodyPr wrap="square" rtlCol="0">
            <a:spAutoFit/>
          </a:bodyPr>
          <a:lstStyle/>
          <a:p>
            <a:r>
              <a:rPr lang="en-US" sz="1000" dirty="0" smtClean="0">
                <a:solidFill>
                  <a:srgbClr val="2C8EBF"/>
                </a:solidFill>
              </a:rPr>
              <a:t>Fishbowl – How To…</a:t>
            </a:r>
            <a:endParaRPr lang="en-US" sz="1000" dirty="0">
              <a:solidFill>
                <a:srgbClr val="2C8EBF"/>
              </a:solidFill>
            </a:endParaRPr>
          </a:p>
        </p:txBody>
      </p:sp>
      <p:pic>
        <p:nvPicPr>
          <p:cNvPr id="1046" name="Picture 22" descr="C:\Users\Karen\Desktop\ScreenHunter_746 Feb. 09 2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375" y="5293537"/>
            <a:ext cx="295092" cy="209843"/>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420516" y="5698965"/>
            <a:ext cx="1560684" cy="246221"/>
          </a:xfrm>
          <a:prstGeom prst="rect">
            <a:avLst/>
          </a:prstGeom>
          <a:noFill/>
        </p:spPr>
        <p:txBody>
          <a:bodyPr wrap="square" rtlCol="0">
            <a:spAutoFit/>
          </a:bodyPr>
          <a:lstStyle/>
          <a:p>
            <a:r>
              <a:rPr lang="en-US" sz="1000" dirty="0" smtClean="0">
                <a:solidFill>
                  <a:srgbClr val="2C8EBF"/>
                </a:solidFill>
              </a:rPr>
              <a:t>Fishbowl – Fun Quiz…</a:t>
            </a:r>
            <a:endParaRPr lang="en-US" sz="1000" dirty="0">
              <a:solidFill>
                <a:srgbClr val="2C8EBF"/>
              </a:solidFill>
            </a:endParaRPr>
          </a:p>
        </p:txBody>
      </p:sp>
      <p:pic>
        <p:nvPicPr>
          <p:cNvPr id="52" name="Picture 22" descr="C:\Users\Karen\Desktop\ScreenHunter_746 Feb. 09 2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194" y="5690545"/>
            <a:ext cx="295092" cy="209843"/>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2233528" y="762000"/>
            <a:ext cx="6910472" cy="5257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0" y="152400"/>
            <a:ext cx="9149787"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347729" y="869144"/>
            <a:ext cx="6567671" cy="336461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2402350" y="1651080"/>
            <a:ext cx="1373529" cy="276999"/>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a:solidFill>
                <a:schemeClr val="bg1">
                  <a:lumMod val="65000"/>
                </a:schemeClr>
              </a:solidFill>
            </a:endParaRPr>
          </a:p>
        </p:txBody>
      </p:sp>
      <p:sp>
        <p:nvSpPr>
          <p:cNvPr id="60" name="TextBox 59"/>
          <p:cNvSpPr txBox="1"/>
          <p:nvPr/>
        </p:nvSpPr>
        <p:spPr>
          <a:xfrm>
            <a:off x="4131323" y="2444183"/>
            <a:ext cx="2133599" cy="27699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bg1">
                    <a:lumMod val="65000"/>
                  </a:schemeClr>
                </a:solidFill>
              </a:rPr>
              <a:t>Name on Card</a:t>
            </a:r>
            <a:endParaRPr lang="en-US" sz="1200" dirty="0">
              <a:solidFill>
                <a:schemeClr val="bg1">
                  <a:lumMod val="65000"/>
                </a:schemeClr>
              </a:solidFill>
            </a:endParaRPr>
          </a:p>
        </p:txBody>
      </p:sp>
      <p:sp>
        <p:nvSpPr>
          <p:cNvPr id="61" name="TextBox 60"/>
          <p:cNvSpPr txBox="1"/>
          <p:nvPr/>
        </p:nvSpPr>
        <p:spPr>
          <a:xfrm>
            <a:off x="6406074" y="2441384"/>
            <a:ext cx="2029501" cy="279798"/>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bg1">
                    <a:lumMod val="65000"/>
                  </a:schemeClr>
                </a:solidFill>
              </a:rPr>
              <a:t>Card Number</a:t>
            </a:r>
            <a:endParaRPr lang="en-US" sz="1200" dirty="0">
              <a:solidFill>
                <a:schemeClr val="bg1">
                  <a:lumMod val="65000"/>
                </a:schemeClr>
              </a:solidFill>
            </a:endParaRPr>
          </a:p>
        </p:txBody>
      </p:sp>
      <p:sp>
        <p:nvSpPr>
          <p:cNvPr id="62" name="TextBox 61"/>
          <p:cNvSpPr txBox="1"/>
          <p:nvPr/>
        </p:nvSpPr>
        <p:spPr>
          <a:xfrm>
            <a:off x="4116931" y="2810412"/>
            <a:ext cx="770925" cy="276997"/>
          </a:xfrm>
          <a:prstGeom prst="rect">
            <a:avLst/>
          </a:prstGeom>
          <a:ln/>
        </p:spPr>
        <p:style>
          <a:lnRef idx="2">
            <a:schemeClr val="accent2"/>
          </a:lnRef>
          <a:fillRef idx="1">
            <a:schemeClr val="lt1"/>
          </a:fillRef>
          <a:effectRef idx="0">
            <a:schemeClr val="accent2"/>
          </a:effectRef>
          <a:fontRef idx="minor">
            <a:schemeClr val="dk1"/>
          </a:fontRef>
        </p:style>
        <p:txBody>
          <a:bodyPr wrap="square" lIns="91440" rIns="0" rtlCol="0">
            <a:spAutoFit/>
          </a:bodyPr>
          <a:lstStyle/>
          <a:p>
            <a:r>
              <a:rPr lang="en-US" sz="1200" dirty="0" smtClean="0">
                <a:solidFill>
                  <a:schemeClr val="bg1">
                    <a:lumMod val="65000"/>
                  </a:schemeClr>
                </a:solidFill>
              </a:rPr>
              <a:t>Exp. Date</a:t>
            </a:r>
            <a:endParaRPr lang="en-US" sz="1200" dirty="0">
              <a:solidFill>
                <a:schemeClr val="bg1">
                  <a:lumMod val="65000"/>
                </a:schemeClr>
              </a:solidFill>
            </a:endParaRPr>
          </a:p>
        </p:txBody>
      </p:sp>
      <p:sp>
        <p:nvSpPr>
          <p:cNvPr id="63" name="TextBox 62"/>
          <p:cNvSpPr txBox="1"/>
          <p:nvPr/>
        </p:nvSpPr>
        <p:spPr>
          <a:xfrm>
            <a:off x="5003137" y="2809101"/>
            <a:ext cx="544018" cy="27699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bg1">
                    <a:lumMod val="65000"/>
                  </a:schemeClr>
                </a:solidFill>
              </a:rPr>
              <a:t>CVV</a:t>
            </a:r>
            <a:endParaRPr lang="en-US" sz="1200" dirty="0">
              <a:solidFill>
                <a:schemeClr val="bg1">
                  <a:lumMod val="65000"/>
                </a:schemeClr>
              </a:solidFill>
            </a:endParaRPr>
          </a:p>
        </p:txBody>
      </p:sp>
      <p:sp>
        <p:nvSpPr>
          <p:cNvPr id="64" name="TextBox 63"/>
          <p:cNvSpPr txBox="1"/>
          <p:nvPr/>
        </p:nvSpPr>
        <p:spPr>
          <a:xfrm>
            <a:off x="2651854" y="3489379"/>
            <a:ext cx="6162462" cy="276999"/>
          </a:xfrm>
          <a:prstGeom prst="rect">
            <a:avLst/>
          </a:prstGeom>
          <a:solidFill>
            <a:schemeClr val="bg1"/>
          </a:solidFill>
          <a:ln>
            <a:solidFill>
              <a:schemeClr val="bg1">
                <a:lumMod val="85000"/>
              </a:schemeClr>
            </a:solidFill>
          </a:ln>
        </p:spPr>
        <p:txBody>
          <a:bodyPr wrap="square" rtlCol="0">
            <a:spAutoFit/>
          </a:bodyPr>
          <a:lstStyle/>
          <a:p>
            <a:r>
              <a:rPr lang="en-US" sz="1200" dirty="0" smtClean="0">
                <a:solidFill>
                  <a:schemeClr val="bg1">
                    <a:lumMod val="65000"/>
                  </a:schemeClr>
                </a:solidFill>
              </a:rPr>
              <a:t>Item Description			$Amount Paid		Date</a:t>
            </a:r>
            <a:endParaRPr lang="en-US" sz="1200" dirty="0">
              <a:solidFill>
                <a:schemeClr val="bg1">
                  <a:lumMod val="65000"/>
                </a:schemeClr>
              </a:solidFill>
            </a:endParaRPr>
          </a:p>
        </p:txBody>
      </p:sp>
      <p:sp>
        <p:nvSpPr>
          <p:cNvPr id="75" name="TextBox 74"/>
          <p:cNvSpPr txBox="1"/>
          <p:nvPr/>
        </p:nvSpPr>
        <p:spPr>
          <a:xfrm>
            <a:off x="7731379" y="3192634"/>
            <a:ext cx="1029477" cy="246221"/>
          </a:xfrm>
          <a:prstGeom prst="rect">
            <a:avLst/>
          </a:prstGeom>
          <a:solidFill>
            <a:schemeClr val="bg1"/>
          </a:solidFill>
          <a:ln>
            <a:solidFill>
              <a:schemeClr val="bg1">
                <a:lumMod val="85000"/>
              </a:schemeClr>
            </a:solidFill>
          </a:ln>
        </p:spPr>
        <p:txBody>
          <a:bodyPr wrap="square" rtlCol="0">
            <a:spAutoFit/>
          </a:bodyPr>
          <a:lstStyle/>
          <a:p>
            <a:pPr algn="ctr"/>
            <a:r>
              <a:rPr lang="en-US" sz="1000" dirty="0" smtClean="0">
                <a:solidFill>
                  <a:srgbClr val="2C8EBF"/>
                </a:solidFill>
                <a:latin typeface="Arial" panose="020B0604020202020204" pitchFamily="34" charset="0"/>
                <a:cs typeface="Arial" panose="020B0604020202020204" pitchFamily="34" charset="0"/>
              </a:rPr>
              <a:t>Print History</a:t>
            </a:r>
            <a:endParaRPr lang="en-US" sz="1000" dirty="0">
              <a:solidFill>
                <a:srgbClr val="2C8EBF"/>
              </a:solidFill>
              <a:latin typeface="Arial" panose="020B0604020202020204" pitchFamily="34" charset="0"/>
              <a:cs typeface="Arial" panose="020B0604020202020204" pitchFamily="34" charset="0"/>
            </a:endParaRPr>
          </a:p>
        </p:txBody>
      </p:sp>
      <p:sp>
        <p:nvSpPr>
          <p:cNvPr id="76" name="Rounded Rectangle 75"/>
          <p:cNvSpPr/>
          <p:nvPr/>
        </p:nvSpPr>
        <p:spPr>
          <a:xfrm>
            <a:off x="7105070" y="2868155"/>
            <a:ext cx="1348924" cy="234815"/>
          </a:xfrm>
          <a:prstGeom prst="roundRect">
            <a:avLst/>
          </a:prstGeom>
          <a:solidFill>
            <a:srgbClr val="2C8E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7158529" y="2849627"/>
            <a:ext cx="1242005" cy="271869"/>
          </a:xfrm>
          <a:prstGeom prst="rect">
            <a:avLst/>
          </a:prstGeom>
          <a:noFill/>
        </p:spPr>
        <p:txBody>
          <a:bodyPr wrap="square" lIns="91440" rIns="91440" rtlCol="0">
            <a:spAutoFit/>
          </a:bodyPr>
          <a:lstStyle/>
          <a:p>
            <a:pPr algn="ctr">
              <a:lnSpc>
                <a:spcPts val="1400"/>
              </a:lnSpc>
            </a:pPr>
            <a:r>
              <a:rPr lang="en-US" sz="1400" b="1" dirty="0" smtClean="0">
                <a:solidFill>
                  <a:schemeClr val="bg1"/>
                </a:solidFill>
              </a:rPr>
              <a:t>Save Changes</a:t>
            </a:r>
            <a:endParaRPr lang="en-US" sz="1400" b="1" dirty="0">
              <a:solidFill>
                <a:schemeClr val="bg1"/>
              </a:solidFill>
            </a:endParaRPr>
          </a:p>
        </p:txBody>
      </p:sp>
      <p:sp>
        <p:nvSpPr>
          <p:cNvPr id="78" name="TextBox 77"/>
          <p:cNvSpPr txBox="1"/>
          <p:nvPr/>
        </p:nvSpPr>
        <p:spPr>
          <a:xfrm>
            <a:off x="5003137" y="945757"/>
            <a:ext cx="3772865" cy="261610"/>
          </a:xfrm>
          <a:prstGeom prst="rect">
            <a:avLst/>
          </a:prstGeom>
          <a:solidFill>
            <a:schemeClr val="bg1"/>
          </a:solidFill>
          <a:ln>
            <a:solidFill>
              <a:schemeClr val="bg1">
                <a:lumMod val="85000"/>
              </a:schemeClr>
            </a:solidFill>
          </a:ln>
        </p:spPr>
        <p:txBody>
          <a:bodyPr wrap="square" rtlCol="0">
            <a:spAutoFit/>
          </a:bodyPr>
          <a:lstStyle/>
          <a:p>
            <a:r>
              <a:rPr lang="en-US" sz="1100" dirty="0" smtClean="0">
                <a:solidFill>
                  <a:schemeClr val="tx1">
                    <a:lumMod val="50000"/>
                    <a:lumOff val="50000"/>
                  </a:schemeClr>
                </a:solidFill>
                <a:latin typeface="Arial" panose="020B0604020202020204" pitchFamily="34" charset="0"/>
                <a:cs typeface="Arial" panose="020B0604020202020204" pitchFamily="34" charset="0"/>
              </a:rPr>
              <a:t>Information in the red boxes is required to Save Changes.</a:t>
            </a:r>
            <a:endParaRPr lang="en-US" sz="11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0" name="TextBox 79"/>
          <p:cNvSpPr txBox="1"/>
          <p:nvPr/>
        </p:nvSpPr>
        <p:spPr>
          <a:xfrm>
            <a:off x="2397843" y="962640"/>
            <a:ext cx="2658613" cy="307777"/>
          </a:xfrm>
          <a:prstGeom prst="rect">
            <a:avLst/>
          </a:prstGeom>
          <a:noFill/>
        </p:spPr>
        <p:txBody>
          <a:bodyPr wrap="square" rtlCol="0">
            <a:spAutoFit/>
          </a:bodyPr>
          <a:lstStyle/>
          <a:p>
            <a:r>
              <a:rPr lang="en-US" sz="1400" b="1" u="sng" dirty="0" smtClean="0">
                <a:solidFill>
                  <a:schemeClr val="tx1">
                    <a:lumMod val="75000"/>
                    <a:lumOff val="25000"/>
                  </a:schemeClr>
                </a:solidFill>
                <a:latin typeface="Arial" panose="020B0604020202020204" pitchFamily="34" charset="0"/>
                <a:cs typeface="Arial" panose="020B0604020202020204" pitchFamily="34" charset="0"/>
              </a:rPr>
              <a:t>Account Status and Billing</a:t>
            </a:r>
            <a:endParaRPr lang="en-US" sz="14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1" name="Rounded Rectangle 80"/>
          <p:cNvSpPr/>
          <p:nvPr/>
        </p:nvSpPr>
        <p:spPr>
          <a:xfrm>
            <a:off x="6953933" y="3901281"/>
            <a:ext cx="1872374" cy="230213"/>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6881071" y="3885866"/>
            <a:ext cx="1935057" cy="271869"/>
          </a:xfrm>
          <a:prstGeom prst="rect">
            <a:avLst/>
          </a:prstGeom>
          <a:noFill/>
        </p:spPr>
        <p:txBody>
          <a:bodyPr wrap="square" lIns="91440" rIns="91440" rtlCol="0">
            <a:spAutoFit/>
          </a:bodyPr>
          <a:lstStyle/>
          <a:p>
            <a:pPr algn="ctr">
              <a:lnSpc>
                <a:spcPts val="1400"/>
              </a:lnSpc>
            </a:pPr>
            <a:r>
              <a:rPr lang="en-US" sz="1400" b="1" dirty="0" smtClean="0">
                <a:solidFill>
                  <a:schemeClr val="bg1"/>
                </a:solidFill>
              </a:rPr>
              <a:t>Cancel  Membership</a:t>
            </a:r>
            <a:endParaRPr lang="en-US" sz="1400" b="1" dirty="0">
              <a:solidFill>
                <a:schemeClr val="bg1"/>
              </a:solidFill>
            </a:endParaRPr>
          </a:p>
        </p:txBody>
      </p:sp>
      <p:sp>
        <p:nvSpPr>
          <p:cNvPr id="8" name="Rectangle 7"/>
          <p:cNvSpPr/>
          <p:nvPr/>
        </p:nvSpPr>
        <p:spPr>
          <a:xfrm>
            <a:off x="0" y="6019800"/>
            <a:ext cx="9144000" cy="304800"/>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09999" y="6019800"/>
            <a:ext cx="1447801" cy="246221"/>
          </a:xfrm>
          <a:prstGeom prst="rect">
            <a:avLst/>
          </a:prstGeom>
          <a:noFill/>
        </p:spPr>
        <p:txBody>
          <a:bodyPr wrap="square" rtlCol="0">
            <a:spAutoFit/>
          </a:bodyPr>
          <a:lstStyle/>
          <a:p>
            <a:r>
              <a:rPr lang="en-US" sz="1000" dirty="0" smtClean="0">
                <a:solidFill>
                  <a:schemeClr val="bg1"/>
                </a:solidFill>
              </a:rPr>
              <a:t>© 2016 Fishbowl, LLC</a:t>
            </a:r>
            <a:endParaRPr lang="en-US" sz="1000" dirty="0">
              <a:solidFill>
                <a:schemeClr val="bg1"/>
              </a:solidFill>
            </a:endParaRPr>
          </a:p>
        </p:txBody>
      </p:sp>
      <p:sp>
        <p:nvSpPr>
          <p:cNvPr id="11" name="TextBox 10"/>
          <p:cNvSpPr txBox="1"/>
          <p:nvPr/>
        </p:nvSpPr>
        <p:spPr>
          <a:xfrm>
            <a:off x="6324600" y="6019799"/>
            <a:ext cx="3048001" cy="246221"/>
          </a:xfrm>
          <a:prstGeom prst="rect">
            <a:avLst/>
          </a:prstGeom>
          <a:noFill/>
        </p:spPr>
        <p:txBody>
          <a:bodyPr wrap="square" rtlCol="0">
            <a:spAutoFit/>
          </a:bodyPr>
          <a:lstStyle/>
          <a:p>
            <a:pPr lvl="1" algn="r"/>
            <a:r>
              <a:rPr lang="en-US" sz="1000" dirty="0" smtClean="0">
                <a:solidFill>
                  <a:schemeClr val="bg1"/>
                </a:solidFill>
              </a:rPr>
              <a:t>Contact Us                       Feedback</a:t>
            </a:r>
            <a:r>
              <a:rPr lang="en-US" sz="1000" dirty="0">
                <a:solidFill>
                  <a:schemeClr val="bg1"/>
                </a:solidFill>
              </a:rPr>
              <a:t> 	</a:t>
            </a:r>
          </a:p>
        </p:txBody>
      </p:sp>
      <p:sp>
        <p:nvSpPr>
          <p:cNvPr id="10" name="TextBox 9"/>
          <p:cNvSpPr txBox="1"/>
          <p:nvPr/>
        </p:nvSpPr>
        <p:spPr>
          <a:xfrm>
            <a:off x="76200" y="6025846"/>
            <a:ext cx="1981200" cy="246221"/>
          </a:xfrm>
          <a:prstGeom prst="rect">
            <a:avLst/>
          </a:prstGeom>
          <a:noFill/>
        </p:spPr>
        <p:txBody>
          <a:bodyPr wrap="square" rtlCol="0">
            <a:spAutoFit/>
          </a:bodyPr>
          <a:lstStyle/>
          <a:p>
            <a:r>
              <a:rPr lang="en-US" sz="1000" dirty="0" smtClean="0">
                <a:solidFill>
                  <a:schemeClr val="bg1"/>
                </a:solidFill>
              </a:rPr>
              <a:t>Terms of Use	     Privacy Policy</a:t>
            </a:r>
            <a:endParaRPr lang="en-US" sz="1000" dirty="0">
              <a:solidFill>
                <a:schemeClr val="bg1"/>
              </a:solidFill>
            </a:endParaRPr>
          </a:p>
        </p:txBody>
      </p:sp>
      <p:sp>
        <p:nvSpPr>
          <p:cNvPr id="83" name="TextBox 82"/>
          <p:cNvSpPr txBox="1"/>
          <p:nvPr/>
        </p:nvSpPr>
        <p:spPr>
          <a:xfrm>
            <a:off x="3949060" y="1651080"/>
            <a:ext cx="1054077" cy="276999"/>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a:solidFill>
                <a:schemeClr val="bg1">
                  <a:lumMod val="65000"/>
                </a:schemeClr>
              </a:solidFill>
            </a:endParaRPr>
          </a:p>
        </p:txBody>
      </p:sp>
      <p:sp>
        <p:nvSpPr>
          <p:cNvPr id="84" name="TextBox 83"/>
          <p:cNvSpPr txBox="1"/>
          <p:nvPr/>
        </p:nvSpPr>
        <p:spPr>
          <a:xfrm>
            <a:off x="5173449" y="1651079"/>
            <a:ext cx="851357" cy="276999"/>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solidFill>
                  <a:schemeClr val="bg1">
                    <a:lumMod val="65000"/>
                  </a:schemeClr>
                </a:solidFill>
              </a:rPr>
              <a:t>$</a:t>
            </a:r>
          </a:p>
        </p:txBody>
      </p:sp>
      <p:sp>
        <p:nvSpPr>
          <p:cNvPr id="4" name="TextBox 3"/>
          <p:cNvSpPr txBox="1"/>
          <p:nvPr/>
        </p:nvSpPr>
        <p:spPr>
          <a:xfrm>
            <a:off x="2449241" y="1370073"/>
            <a:ext cx="990719" cy="261610"/>
          </a:xfrm>
          <a:prstGeom prst="rect">
            <a:avLst/>
          </a:prstGeom>
          <a:noFill/>
        </p:spPr>
        <p:txBody>
          <a:bodyPr wrap="square" lIns="0" rIns="0" rtlCol="0">
            <a:spAutoFit/>
          </a:bodyPr>
          <a:lstStyle/>
          <a:p>
            <a:r>
              <a:rPr lang="en-US" sz="1100" dirty="0" smtClean="0">
                <a:latin typeface="Arial" panose="020B0604020202020204" pitchFamily="34" charset="0"/>
                <a:cs typeface="Arial" panose="020B0604020202020204" pitchFamily="34" charset="0"/>
              </a:rPr>
              <a:t>Account Type</a:t>
            </a:r>
            <a:endParaRPr lang="en-US" sz="1100" dirty="0">
              <a:latin typeface="Arial" panose="020B0604020202020204" pitchFamily="34" charset="0"/>
              <a:cs typeface="Arial" panose="020B0604020202020204" pitchFamily="34" charset="0"/>
            </a:endParaRPr>
          </a:p>
        </p:txBody>
      </p:sp>
      <p:sp>
        <p:nvSpPr>
          <p:cNvPr id="85" name="TextBox 84"/>
          <p:cNvSpPr txBox="1"/>
          <p:nvPr/>
        </p:nvSpPr>
        <p:spPr>
          <a:xfrm>
            <a:off x="3948332" y="1370073"/>
            <a:ext cx="1108124" cy="261610"/>
          </a:xfrm>
          <a:prstGeom prst="rect">
            <a:avLst/>
          </a:prstGeom>
          <a:noFill/>
        </p:spPr>
        <p:txBody>
          <a:bodyPr wrap="square" lIns="0" rIns="0" rtlCol="0">
            <a:spAutoFit/>
          </a:bodyPr>
          <a:lstStyle/>
          <a:p>
            <a:r>
              <a:rPr lang="en-US" sz="1100" dirty="0" smtClean="0">
                <a:latin typeface="Arial" panose="020B0604020202020204" pitchFamily="34" charset="0"/>
                <a:cs typeface="Arial" panose="020B0604020202020204" pitchFamily="34" charset="0"/>
              </a:rPr>
              <a:t>Account Status</a:t>
            </a:r>
            <a:endParaRPr lang="en-US" sz="1100" dirty="0">
              <a:latin typeface="Arial" panose="020B0604020202020204" pitchFamily="34" charset="0"/>
              <a:cs typeface="Arial" panose="020B0604020202020204" pitchFamily="34" charset="0"/>
            </a:endParaRPr>
          </a:p>
        </p:txBody>
      </p:sp>
      <p:sp>
        <p:nvSpPr>
          <p:cNvPr id="86" name="TextBox 85"/>
          <p:cNvSpPr txBox="1"/>
          <p:nvPr/>
        </p:nvSpPr>
        <p:spPr>
          <a:xfrm>
            <a:off x="5184222" y="1370073"/>
            <a:ext cx="725866" cy="261610"/>
          </a:xfrm>
          <a:prstGeom prst="rect">
            <a:avLst/>
          </a:prstGeom>
          <a:noFill/>
        </p:spPr>
        <p:txBody>
          <a:bodyPr wrap="square" lIns="0" rIns="0" rtlCol="0">
            <a:spAutoFit/>
          </a:bodyPr>
          <a:lstStyle/>
          <a:p>
            <a:r>
              <a:rPr lang="en-US" sz="1100" dirty="0" smtClean="0">
                <a:latin typeface="Arial" panose="020B0604020202020204" pitchFamily="34" charset="0"/>
                <a:cs typeface="Arial" panose="020B0604020202020204" pitchFamily="34" charset="0"/>
              </a:rPr>
              <a:t>Balance</a:t>
            </a:r>
            <a:endParaRPr lang="en-US" sz="1100" dirty="0">
              <a:latin typeface="Arial" panose="020B0604020202020204" pitchFamily="34" charset="0"/>
              <a:cs typeface="Arial" panose="020B0604020202020204" pitchFamily="34" charset="0"/>
            </a:endParaRPr>
          </a:p>
        </p:txBody>
      </p:sp>
      <p:sp>
        <p:nvSpPr>
          <p:cNvPr id="87" name="TextBox 86"/>
          <p:cNvSpPr txBox="1"/>
          <p:nvPr/>
        </p:nvSpPr>
        <p:spPr>
          <a:xfrm>
            <a:off x="7940216" y="1371771"/>
            <a:ext cx="990719" cy="261610"/>
          </a:xfrm>
          <a:prstGeom prst="rect">
            <a:avLst/>
          </a:prstGeom>
          <a:noFill/>
        </p:spPr>
        <p:txBody>
          <a:bodyPr wrap="square" lIns="0" rIns="0" rtlCol="0">
            <a:spAutoFit/>
          </a:bodyPr>
          <a:lstStyle/>
          <a:p>
            <a:r>
              <a:rPr lang="en-US" sz="1100" dirty="0" smtClean="0">
                <a:latin typeface="Arial" panose="020B0604020202020204" pitchFamily="34" charset="0"/>
                <a:cs typeface="Arial" panose="020B0604020202020204" pitchFamily="34" charset="0"/>
              </a:rPr>
              <a:t>Auto-renewal</a:t>
            </a:r>
            <a:endParaRPr lang="en-US" sz="1100" dirty="0">
              <a:latin typeface="Arial" panose="020B0604020202020204" pitchFamily="34" charset="0"/>
              <a:cs typeface="Arial" panose="020B0604020202020204" pitchFamily="34" charset="0"/>
            </a:endParaRPr>
          </a:p>
        </p:txBody>
      </p:sp>
      <p:sp>
        <p:nvSpPr>
          <p:cNvPr id="9" name="Rounded Rectangle 8"/>
          <p:cNvSpPr/>
          <p:nvPr/>
        </p:nvSpPr>
        <p:spPr>
          <a:xfrm>
            <a:off x="7940216" y="1634870"/>
            <a:ext cx="835786" cy="28100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a:off x="8343090" y="1640620"/>
            <a:ext cx="417893" cy="281006"/>
          </a:xfrm>
          <a:prstGeom prst="roundRect">
            <a:avLst/>
          </a:prstGeom>
          <a:solidFill>
            <a:srgbClr val="2C8E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8278402" y="1627632"/>
            <a:ext cx="547267" cy="271869"/>
          </a:xfrm>
          <a:prstGeom prst="rect">
            <a:avLst/>
          </a:prstGeom>
          <a:noFill/>
        </p:spPr>
        <p:txBody>
          <a:bodyPr wrap="square" lIns="91440" rIns="91440" rtlCol="0">
            <a:spAutoFit/>
          </a:bodyPr>
          <a:lstStyle/>
          <a:p>
            <a:pPr algn="ctr">
              <a:lnSpc>
                <a:spcPts val="1400"/>
              </a:lnSpc>
            </a:pPr>
            <a:r>
              <a:rPr lang="en-US" sz="1400" b="1" dirty="0" smtClean="0">
                <a:solidFill>
                  <a:schemeClr val="bg1"/>
                </a:solidFill>
              </a:rPr>
              <a:t>ON</a:t>
            </a:r>
            <a:endParaRPr lang="en-US" sz="1400" b="1" dirty="0">
              <a:solidFill>
                <a:schemeClr val="bg1"/>
              </a:solidFill>
            </a:endParaRPr>
          </a:p>
        </p:txBody>
      </p:sp>
      <p:sp>
        <p:nvSpPr>
          <p:cNvPr id="90" name="TextBox 89"/>
          <p:cNvSpPr txBox="1"/>
          <p:nvPr/>
        </p:nvSpPr>
        <p:spPr>
          <a:xfrm>
            <a:off x="6172200" y="1222755"/>
            <a:ext cx="1613547" cy="261610"/>
          </a:xfrm>
          <a:prstGeom prst="rect">
            <a:avLst/>
          </a:prstGeom>
          <a:noFill/>
        </p:spPr>
        <p:txBody>
          <a:bodyPr wrap="square" lIns="0" rIns="0" rtlCol="0">
            <a:spAutoFit/>
          </a:bodyPr>
          <a:lstStyle/>
          <a:p>
            <a:pPr algn="ctr"/>
            <a:r>
              <a:rPr lang="en-US" sz="1100" dirty="0" smtClean="0">
                <a:latin typeface="Arial" panose="020B0604020202020204" pitchFamily="34" charset="0"/>
                <a:cs typeface="Arial" panose="020B0604020202020204" pitchFamily="34" charset="0"/>
              </a:rPr>
              <a:t>Member</a:t>
            </a:r>
            <a:endParaRPr lang="en-US" sz="1100" dirty="0">
              <a:latin typeface="Arial" panose="020B0604020202020204" pitchFamily="34" charset="0"/>
              <a:cs typeface="Arial" panose="020B0604020202020204" pitchFamily="34" charset="0"/>
            </a:endParaRPr>
          </a:p>
        </p:txBody>
      </p:sp>
      <p:sp>
        <p:nvSpPr>
          <p:cNvPr id="91" name="TextBox 90"/>
          <p:cNvSpPr txBox="1"/>
          <p:nvPr/>
        </p:nvSpPr>
        <p:spPr>
          <a:xfrm>
            <a:off x="6172200" y="1644627"/>
            <a:ext cx="717369" cy="28345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a:solidFill>
                <a:schemeClr val="bg1">
                  <a:lumMod val="65000"/>
                </a:schemeClr>
              </a:solidFill>
            </a:endParaRPr>
          </a:p>
        </p:txBody>
      </p:sp>
      <p:sp>
        <p:nvSpPr>
          <p:cNvPr id="93" name="TextBox 92"/>
          <p:cNvSpPr txBox="1"/>
          <p:nvPr/>
        </p:nvSpPr>
        <p:spPr>
          <a:xfrm>
            <a:off x="6172200" y="1363621"/>
            <a:ext cx="699007" cy="261610"/>
          </a:xfrm>
          <a:prstGeom prst="rect">
            <a:avLst/>
          </a:prstGeom>
          <a:noFill/>
        </p:spPr>
        <p:txBody>
          <a:bodyPr wrap="square" lIns="0" rIns="0" rtlCol="0">
            <a:spAutoFit/>
          </a:bodyPr>
          <a:lstStyle/>
          <a:p>
            <a:pPr algn="ctr"/>
            <a:r>
              <a:rPr lang="en-US" sz="1100" dirty="0" smtClean="0">
                <a:latin typeface="Arial" panose="020B0604020202020204" pitchFamily="34" charset="0"/>
                <a:cs typeface="Arial" panose="020B0604020202020204" pitchFamily="34" charset="0"/>
              </a:rPr>
              <a:t>As of</a:t>
            </a:r>
            <a:endParaRPr lang="en-US" sz="1100" dirty="0">
              <a:latin typeface="Arial" panose="020B0604020202020204" pitchFamily="34" charset="0"/>
              <a:cs typeface="Arial" panose="020B0604020202020204" pitchFamily="34" charset="0"/>
            </a:endParaRPr>
          </a:p>
        </p:txBody>
      </p:sp>
      <p:sp>
        <p:nvSpPr>
          <p:cNvPr id="94" name="TextBox 93"/>
          <p:cNvSpPr txBox="1"/>
          <p:nvPr/>
        </p:nvSpPr>
        <p:spPr>
          <a:xfrm>
            <a:off x="6997467" y="1374081"/>
            <a:ext cx="742190" cy="261610"/>
          </a:xfrm>
          <a:prstGeom prst="rect">
            <a:avLst/>
          </a:prstGeom>
          <a:noFill/>
        </p:spPr>
        <p:txBody>
          <a:bodyPr wrap="square" lIns="0" rIns="0" rtlCol="0">
            <a:spAutoFit/>
          </a:bodyPr>
          <a:lstStyle/>
          <a:p>
            <a:r>
              <a:rPr lang="en-US" sz="1100" dirty="0" smtClean="0">
                <a:latin typeface="Arial" panose="020B0604020202020204" pitchFamily="34" charset="0"/>
                <a:cs typeface="Arial" panose="020B0604020202020204" pitchFamily="34" charset="0"/>
              </a:rPr>
              <a:t>Renews on</a:t>
            </a:r>
            <a:endParaRPr lang="en-US" sz="1100" dirty="0">
              <a:latin typeface="Arial" panose="020B0604020202020204" pitchFamily="34" charset="0"/>
              <a:cs typeface="Arial" panose="020B0604020202020204" pitchFamily="34" charset="0"/>
            </a:endParaRPr>
          </a:p>
        </p:txBody>
      </p:sp>
      <p:sp>
        <p:nvSpPr>
          <p:cNvPr id="95" name="TextBox 94"/>
          <p:cNvSpPr txBox="1"/>
          <p:nvPr/>
        </p:nvSpPr>
        <p:spPr>
          <a:xfrm>
            <a:off x="4418878" y="2144162"/>
            <a:ext cx="1530688" cy="261610"/>
          </a:xfrm>
          <a:prstGeom prst="rect">
            <a:avLst/>
          </a:prstGeom>
          <a:noFill/>
        </p:spPr>
        <p:txBody>
          <a:bodyPr wrap="square" lIns="0" rIns="0" rtlCol="0">
            <a:spAutoFit/>
          </a:bodyPr>
          <a:lstStyle/>
          <a:p>
            <a:r>
              <a:rPr lang="en-US" sz="1100" dirty="0" smtClean="0">
                <a:latin typeface="Arial" panose="020B0604020202020204" pitchFamily="34" charset="0"/>
                <a:cs typeface="Arial" panose="020B0604020202020204" pitchFamily="34" charset="0"/>
              </a:rPr>
              <a:t>Add or Update Card</a:t>
            </a:r>
            <a:endParaRPr lang="en-US" sz="1100" dirty="0">
              <a:latin typeface="Arial" panose="020B0604020202020204" pitchFamily="34" charset="0"/>
              <a:cs typeface="Arial" panose="020B0604020202020204" pitchFamily="34" charset="0"/>
            </a:endParaRPr>
          </a:p>
        </p:txBody>
      </p:sp>
      <p:sp>
        <p:nvSpPr>
          <p:cNvPr id="96" name="TextBox 95"/>
          <p:cNvSpPr txBox="1"/>
          <p:nvPr/>
        </p:nvSpPr>
        <p:spPr>
          <a:xfrm>
            <a:off x="2402498" y="3206948"/>
            <a:ext cx="1530688" cy="276999"/>
          </a:xfrm>
          <a:prstGeom prst="rect">
            <a:avLst/>
          </a:prstGeom>
          <a:noFill/>
        </p:spPr>
        <p:txBody>
          <a:bodyPr wrap="square" lIns="0" rIns="0" rtlCol="0">
            <a:spAutoFit/>
          </a:bodyPr>
          <a:lstStyle/>
          <a:p>
            <a:r>
              <a:rPr lang="en-US" sz="1200" dirty="0" smtClean="0">
                <a:latin typeface="Arial" panose="020B0604020202020204" pitchFamily="34" charset="0"/>
                <a:cs typeface="Arial" panose="020B0604020202020204" pitchFamily="34" charset="0"/>
              </a:rPr>
              <a:t>Purchase History</a:t>
            </a:r>
            <a:endParaRPr lang="en-US" sz="1200" dirty="0">
              <a:latin typeface="Arial" panose="020B0604020202020204" pitchFamily="34" charset="0"/>
              <a:cs typeface="Arial" panose="020B0604020202020204" pitchFamily="34" charset="0"/>
            </a:endParaRPr>
          </a:p>
        </p:txBody>
      </p:sp>
      <p:pic>
        <p:nvPicPr>
          <p:cNvPr id="3074" name="Picture 2" descr="C:\Users\Karen\Desktop\ScreenHunter_749 Feb. 09 22.30.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4022" y="3502929"/>
            <a:ext cx="180975" cy="18097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Karen\Desktop\ScreenHunter_742 Feb. 09 20.49.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93227" y="869142"/>
            <a:ext cx="128883" cy="5120270"/>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5"/>
          <p:cNvSpPr txBox="1"/>
          <p:nvPr/>
        </p:nvSpPr>
        <p:spPr>
          <a:xfrm>
            <a:off x="132353" y="1357529"/>
            <a:ext cx="1653981" cy="307777"/>
          </a:xfrm>
          <a:prstGeom prst="rect">
            <a:avLst/>
          </a:prstGeom>
          <a:solidFill>
            <a:srgbClr val="2C8EBF"/>
          </a:solidFill>
          <a:ln>
            <a:noFill/>
          </a:ln>
        </p:spPr>
        <p:txBody>
          <a:bodyPr wrap="square" rtlCol="0">
            <a:spAutoFit/>
          </a:bodyPr>
          <a:lstStyle/>
          <a:p>
            <a:pPr algn="ctr"/>
            <a:r>
              <a:rPr lang="en-US" sz="1400" b="1" dirty="0" smtClean="0">
                <a:solidFill>
                  <a:schemeClr val="bg1"/>
                </a:solidFill>
                <a:latin typeface="Arial" panose="020B0604020202020204" pitchFamily="34" charset="0"/>
                <a:cs typeface="Arial" panose="020B0604020202020204" pitchFamily="34" charset="0"/>
              </a:rPr>
              <a:t>Company ABC</a:t>
            </a:r>
            <a:endParaRPr lang="en-US" sz="1400" b="1" dirty="0">
              <a:solidFill>
                <a:schemeClr val="bg1"/>
              </a:solidFill>
              <a:latin typeface="Arial" panose="020B0604020202020204" pitchFamily="34" charset="0"/>
              <a:cs typeface="Arial" panose="020B0604020202020204" pitchFamily="34" charset="0"/>
            </a:endParaRPr>
          </a:p>
        </p:txBody>
      </p:sp>
      <p:sp>
        <p:nvSpPr>
          <p:cNvPr id="71" name="TextBox 70"/>
          <p:cNvSpPr txBox="1"/>
          <p:nvPr/>
        </p:nvSpPr>
        <p:spPr>
          <a:xfrm>
            <a:off x="2745592" y="2022312"/>
            <a:ext cx="904000" cy="261610"/>
          </a:xfrm>
          <a:prstGeom prst="rect">
            <a:avLst/>
          </a:prstGeom>
          <a:noFill/>
        </p:spPr>
        <p:txBody>
          <a:bodyPr wrap="square" lIns="0" rIns="0" rtlCol="0">
            <a:spAutoFit/>
          </a:bodyPr>
          <a:lstStyle/>
          <a:p>
            <a:r>
              <a:rPr lang="en-US" sz="1100" dirty="0" smtClean="0">
                <a:latin typeface="Arial" panose="020B0604020202020204" pitchFamily="34" charset="0"/>
                <a:cs typeface="Arial" panose="020B0604020202020204" pitchFamily="34" charset="0"/>
              </a:rPr>
              <a:t>Card on File</a:t>
            </a:r>
            <a:endParaRPr lang="en-US" sz="1100" dirty="0">
              <a:latin typeface="Arial" panose="020B0604020202020204" pitchFamily="34" charset="0"/>
              <a:cs typeface="Arial" panose="020B0604020202020204" pitchFamily="34" charset="0"/>
            </a:endParaRPr>
          </a:p>
        </p:txBody>
      </p:sp>
      <p:sp>
        <p:nvSpPr>
          <p:cNvPr id="72" name="TextBox 71"/>
          <p:cNvSpPr txBox="1"/>
          <p:nvPr/>
        </p:nvSpPr>
        <p:spPr>
          <a:xfrm>
            <a:off x="2427275" y="2444184"/>
            <a:ext cx="616329" cy="27420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a:solidFill>
                <a:schemeClr val="bg1">
                  <a:lumMod val="65000"/>
                </a:schemeClr>
              </a:solidFill>
            </a:endParaRPr>
          </a:p>
        </p:txBody>
      </p:sp>
      <p:sp>
        <p:nvSpPr>
          <p:cNvPr id="73" name="TextBox 72"/>
          <p:cNvSpPr txBox="1"/>
          <p:nvPr/>
        </p:nvSpPr>
        <p:spPr>
          <a:xfrm>
            <a:off x="3131611" y="2444183"/>
            <a:ext cx="808171" cy="276999"/>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a:solidFill>
                <a:schemeClr val="bg1">
                  <a:lumMod val="65000"/>
                </a:schemeClr>
              </a:solidFill>
            </a:endParaRPr>
          </a:p>
        </p:txBody>
      </p:sp>
      <p:sp>
        <p:nvSpPr>
          <p:cNvPr id="74" name="TextBox 73"/>
          <p:cNvSpPr txBox="1"/>
          <p:nvPr/>
        </p:nvSpPr>
        <p:spPr>
          <a:xfrm>
            <a:off x="2392697" y="2163177"/>
            <a:ext cx="904000" cy="261610"/>
          </a:xfrm>
          <a:prstGeom prst="rect">
            <a:avLst/>
          </a:prstGeom>
          <a:noFill/>
        </p:spPr>
        <p:txBody>
          <a:bodyPr wrap="square" lIns="0" rIns="0" rtlCol="0">
            <a:spAutoFit/>
          </a:bodyPr>
          <a:lstStyle/>
          <a:p>
            <a:r>
              <a:rPr lang="en-US" sz="1100" dirty="0" smtClean="0">
                <a:latin typeface="Arial" panose="020B0604020202020204" pitchFamily="34" charset="0"/>
                <a:cs typeface="Arial" panose="020B0604020202020204" pitchFamily="34" charset="0"/>
              </a:rPr>
              <a:t>Last 4 digits</a:t>
            </a:r>
            <a:endParaRPr lang="en-US" sz="1100" dirty="0">
              <a:latin typeface="Arial" panose="020B0604020202020204" pitchFamily="34" charset="0"/>
              <a:cs typeface="Arial" panose="020B0604020202020204" pitchFamily="34" charset="0"/>
            </a:endParaRPr>
          </a:p>
        </p:txBody>
      </p:sp>
      <p:sp>
        <p:nvSpPr>
          <p:cNvPr id="79" name="TextBox 78"/>
          <p:cNvSpPr txBox="1"/>
          <p:nvPr/>
        </p:nvSpPr>
        <p:spPr>
          <a:xfrm>
            <a:off x="3259105" y="2173637"/>
            <a:ext cx="742190" cy="261610"/>
          </a:xfrm>
          <a:prstGeom prst="rect">
            <a:avLst/>
          </a:prstGeom>
          <a:noFill/>
        </p:spPr>
        <p:txBody>
          <a:bodyPr wrap="square" lIns="0" rIns="0" rtlCol="0">
            <a:spAutoFit/>
          </a:bodyPr>
          <a:lstStyle/>
          <a:p>
            <a:r>
              <a:rPr lang="en-US" sz="1100" dirty="0" smtClean="0">
                <a:latin typeface="Arial" panose="020B0604020202020204" pitchFamily="34" charset="0"/>
                <a:cs typeface="Arial" panose="020B0604020202020204" pitchFamily="34" charset="0"/>
              </a:rPr>
              <a:t>Exp. Date</a:t>
            </a:r>
            <a:endParaRPr lang="en-US" sz="1100" dirty="0">
              <a:latin typeface="Arial" panose="020B0604020202020204" pitchFamily="34" charset="0"/>
              <a:cs typeface="Arial" panose="020B0604020202020204" pitchFamily="34" charset="0"/>
            </a:endParaRPr>
          </a:p>
        </p:txBody>
      </p:sp>
      <p:sp>
        <p:nvSpPr>
          <p:cNvPr id="97" name="TextBox 96"/>
          <p:cNvSpPr txBox="1"/>
          <p:nvPr/>
        </p:nvSpPr>
        <p:spPr>
          <a:xfrm>
            <a:off x="7004146" y="1665306"/>
            <a:ext cx="717369" cy="28345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a:solidFill>
                <a:schemeClr val="bg1">
                  <a:lumMod val="65000"/>
                </a:schemeClr>
              </a:solidFill>
            </a:endParaRPr>
          </a:p>
        </p:txBody>
      </p:sp>
      <p:pic>
        <p:nvPicPr>
          <p:cNvPr id="98" name="Picture 2" descr="C:\Users\Karen\Desktop\ScreenHunter_749 Feb. 09 22.30.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85129" y="217363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99" name="Rectangle 98"/>
          <p:cNvSpPr/>
          <p:nvPr/>
        </p:nvSpPr>
        <p:spPr>
          <a:xfrm>
            <a:off x="2347729" y="4424255"/>
            <a:ext cx="6584257" cy="156515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2383612" y="4487939"/>
            <a:ext cx="2658613" cy="307777"/>
          </a:xfrm>
          <a:prstGeom prst="rect">
            <a:avLst/>
          </a:prstGeom>
          <a:noFill/>
        </p:spPr>
        <p:txBody>
          <a:bodyPr wrap="square" rtlCol="0">
            <a:spAutoFit/>
          </a:bodyPr>
          <a:lstStyle/>
          <a:p>
            <a:r>
              <a:rPr lang="en-US" sz="1400" b="1" u="sng" dirty="0" smtClean="0">
                <a:solidFill>
                  <a:schemeClr val="tx1">
                    <a:lumMod val="75000"/>
                    <a:lumOff val="25000"/>
                  </a:schemeClr>
                </a:solidFill>
                <a:latin typeface="Arial" panose="020B0604020202020204" pitchFamily="34" charset="0"/>
                <a:cs typeface="Arial" panose="020B0604020202020204" pitchFamily="34" charset="0"/>
              </a:rPr>
              <a:t>Advertising Management</a:t>
            </a:r>
            <a:endParaRPr lang="en-US" sz="14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01" name="TextBox 100"/>
          <p:cNvSpPr txBox="1"/>
          <p:nvPr/>
        </p:nvSpPr>
        <p:spPr>
          <a:xfrm>
            <a:off x="4710976" y="4565882"/>
            <a:ext cx="690959" cy="246221"/>
          </a:xfrm>
          <a:prstGeom prst="rect">
            <a:avLst/>
          </a:prstGeom>
          <a:noFill/>
        </p:spPr>
        <p:txBody>
          <a:bodyPr wrap="square" lIns="0" rIns="0" rtlCol="0">
            <a:spAutoFit/>
          </a:bodyPr>
          <a:lstStyle/>
          <a:p>
            <a:r>
              <a:rPr lang="en-US" sz="1000" dirty="0" smtClean="0">
                <a:latin typeface="Arial" panose="020B0604020202020204" pitchFamily="34" charset="0"/>
                <a:cs typeface="Arial" panose="020B0604020202020204" pitchFamily="34" charset="0"/>
              </a:rPr>
              <a:t>You have</a:t>
            </a:r>
            <a:endParaRPr lang="en-US" sz="1000" dirty="0">
              <a:latin typeface="Arial" panose="020B0604020202020204" pitchFamily="34" charset="0"/>
              <a:cs typeface="Arial" panose="020B0604020202020204" pitchFamily="34" charset="0"/>
            </a:endParaRPr>
          </a:p>
        </p:txBody>
      </p:sp>
      <p:sp>
        <p:nvSpPr>
          <p:cNvPr id="103" name="TextBox 102"/>
          <p:cNvSpPr txBox="1"/>
          <p:nvPr/>
        </p:nvSpPr>
        <p:spPr>
          <a:xfrm>
            <a:off x="5287963" y="4550493"/>
            <a:ext cx="272009" cy="276999"/>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solidFill>
                  <a:schemeClr val="bg1">
                    <a:lumMod val="65000"/>
                  </a:schemeClr>
                </a:solidFill>
              </a:rPr>
              <a:t>#</a:t>
            </a:r>
          </a:p>
        </p:txBody>
      </p:sp>
      <p:sp>
        <p:nvSpPr>
          <p:cNvPr id="104" name="TextBox 103"/>
          <p:cNvSpPr txBox="1"/>
          <p:nvPr/>
        </p:nvSpPr>
        <p:spPr>
          <a:xfrm>
            <a:off x="5616432" y="4577138"/>
            <a:ext cx="2486431" cy="245223"/>
          </a:xfrm>
          <a:prstGeom prst="rect">
            <a:avLst/>
          </a:prstGeom>
          <a:noFill/>
        </p:spPr>
        <p:txBody>
          <a:bodyPr wrap="square" lIns="0" rIns="0" rtlCol="0">
            <a:spAutoFit/>
          </a:bodyPr>
          <a:lstStyle/>
          <a:p>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dvertisements available on your account.</a:t>
            </a:r>
            <a:endParaRPr lang="en-US" sz="1000" dirty="0">
              <a:latin typeface="Arial" panose="020B0604020202020204" pitchFamily="34" charset="0"/>
              <a:cs typeface="Arial" panose="020B0604020202020204" pitchFamily="34" charset="0"/>
            </a:endParaRPr>
          </a:p>
        </p:txBody>
      </p:sp>
      <p:sp>
        <p:nvSpPr>
          <p:cNvPr id="105" name="TextBox 104"/>
          <p:cNvSpPr txBox="1"/>
          <p:nvPr/>
        </p:nvSpPr>
        <p:spPr>
          <a:xfrm>
            <a:off x="8083858" y="4487939"/>
            <a:ext cx="703434" cy="369332"/>
          </a:xfrm>
          <a:prstGeom prst="rect">
            <a:avLst/>
          </a:prstGeom>
          <a:solidFill>
            <a:schemeClr val="bg1"/>
          </a:solidFill>
          <a:ln>
            <a:solidFill>
              <a:schemeClr val="bg1">
                <a:lumMod val="85000"/>
              </a:schemeClr>
            </a:solidFill>
          </a:ln>
        </p:spPr>
        <p:txBody>
          <a:bodyPr wrap="square" rtlCol="0">
            <a:spAutoFit/>
          </a:bodyPr>
          <a:lstStyle/>
          <a:p>
            <a:pPr algn="ctr"/>
            <a:r>
              <a:rPr lang="en-US" sz="900" dirty="0" smtClean="0">
                <a:solidFill>
                  <a:srgbClr val="2C8EBF"/>
                </a:solidFill>
                <a:latin typeface="Arial" panose="020B0604020202020204" pitchFamily="34" charset="0"/>
                <a:cs typeface="Arial" panose="020B0604020202020204" pitchFamily="34" charset="0"/>
              </a:rPr>
              <a:t>Purchase </a:t>
            </a:r>
          </a:p>
          <a:p>
            <a:pPr algn="ctr"/>
            <a:r>
              <a:rPr lang="en-US" sz="900" dirty="0" smtClean="0">
                <a:solidFill>
                  <a:srgbClr val="2C8EBF"/>
                </a:solidFill>
                <a:latin typeface="Arial" panose="020B0604020202020204" pitchFamily="34" charset="0"/>
                <a:cs typeface="Arial" panose="020B0604020202020204" pitchFamily="34" charset="0"/>
              </a:rPr>
              <a:t>More</a:t>
            </a:r>
            <a:endParaRPr lang="en-US" sz="900" dirty="0">
              <a:solidFill>
                <a:srgbClr val="2C8EBF"/>
              </a:solidFill>
              <a:latin typeface="Arial" panose="020B0604020202020204" pitchFamily="34" charset="0"/>
              <a:cs typeface="Arial" panose="020B0604020202020204" pitchFamily="34" charset="0"/>
            </a:endParaRPr>
          </a:p>
        </p:txBody>
      </p:sp>
      <p:sp>
        <p:nvSpPr>
          <p:cNvPr id="106" name="TextBox 105"/>
          <p:cNvSpPr txBox="1"/>
          <p:nvPr/>
        </p:nvSpPr>
        <p:spPr>
          <a:xfrm>
            <a:off x="2449241" y="4857271"/>
            <a:ext cx="1552054" cy="261610"/>
          </a:xfrm>
          <a:prstGeom prst="rect">
            <a:avLst/>
          </a:prstGeom>
          <a:noFill/>
        </p:spPr>
        <p:txBody>
          <a:bodyPr wrap="square" lIns="0" rIns="0" rtlCol="0">
            <a:spAutoFit/>
          </a:bodyPr>
          <a:lstStyle/>
          <a:p>
            <a:r>
              <a:rPr lang="en-US" sz="1100" dirty="0" smtClean="0">
                <a:latin typeface="Arial" panose="020B0604020202020204" pitchFamily="34" charset="0"/>
                <a:cs typeface="Arial" panose="020B0604020202020204" pitchFamily="34" charset="0"/>
              </a:rPr>
              <a:t>Current Advertisements</a:t>
            </a:r>
            <a:endParaRPr lang="en-US" sz="1100" dirty="0">
              <a:latin typeface="Arial" panose="020B0604020202020204" pitchFamily="34" charset="0"/>
              <a:cs typeface="Arial" panose="020B0604020202020204" pitchFamily="34" charset="0"/>
            </a:endParaRPr>
          </a:p>
        </p:txBody>
      </p:sp>
      <p:pic>
        <p:nvPicPr>
          <p:cNvPr id="107" name="Picture 2" descr="C:\Users\Karen\Desktop\ScreenHunter_749 Feb. 09 22.30.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27275" y="5206833"/>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108" name="TextBox 107"/>
          <p:cNvSpPr txBox="1"/>
          <p:nvPr/>
        </p:nvSpPr>
        <p:spPr>
          <a:xfrm>
            <a:off x="2663846" y="5183283"/>
            <a:ext cx="3069240" cy="646331"/>
          </a:xfrm>
          <a:prstGeom prst="rect">
            <a:avLst/>
          </a:prstGeom>
          <a:solidFill>
            <a:schemeClr val="bg1"/>
          </a:solidFill>
          <a:ln>
            <a:solidFill>
              <a:schemeClr val="bg1">
                <a:lumMod val="85000"/>
              </a:schemeClr>
            </a:solidFill>
          </a:ln>
        </p:spPr>
        <p:txBody>
          <a:bodyPr wrap="square" rtlCol="0">
            <a:spAutoFit/>
          </a:bodyPr>
          <a:lstStyle/>
          <a:p>
            <a:r>
              <a:rPr lang="en-US" sz="1200" dirty="0" smtClean="0">
                <a:solidFill>
                  <a:schemeClr val="bg1">
                    <a:lumMod val="65000"/>
                  </a:schemeClr>
                </a:solidFill>
              </a:rPr>
              <a:t>Content currently displayed</a:t>
            </a:r>
          </a:p>
          <a:p>
            <a:endParaRPr lang="en-US" sz="1200" dirty="0">
              <a:solidFill>
                <a:schemeClr val="bg1">
                  <a:lumMod val="65000"/>
                </a:schemeClr>
              </a:solidFill>
            </a:endParaRPr>
          </a:p>
          <a:p>
            <a:endParaRPr lang="en-US" sz="1200" dirty="0">
              <a:solidFill>
                <a:schemeClr val="bg1">
                  <a:lumMod val="65000"/>
                </a:schemeClr>
              </a:solidFill>
            </a:endParaRPr>
          </a:p>
        </p:txBody>
      </p:sp>
      <p:sp>
        <p:nvSpPr>
          <p:cNvPr id="109" name="TextBox 108"/>
          <p:cNvSpPr txBox="1"/>
          <p:nvPr/>
        </p:nvSpPr>
        <p:spPr>
          <a:xfrm>
            <a:off x="5382098" y="4919780"/>
            <a:ext cx="468668" cy="246221"/>
          </a:xfrm>
          <a:prstGeom prst="rect">
            <a:avLst/>
          </a:prstGeom>
          <a:noFill/>
        </p:spPr>
        <p:txBody>
          <a:bodyPr wrap="square" lIns="0" rIns="0" rtlCol="0">
            <a:spAutoFit/>
          </a:bodyPr>
          <a:lstStyle/>
          <a:p>
            <a:r>
              <a:rPr lang="en-US" sz="1000" u="sng" dirty="0" smtClean="0">
                <a:solidFill>
                  <a:srgbClr val="C00000"/>
                </a:solidFill>
                <a:latin typeface="Arial" panose="020B0604020202020204" pitchFamily="34" charset="0"/>
                <a:cs typeface="Arial" panose="020B0604020202020204" pitchFamily="34" charset="0"/>
              </a:rPr>
              <a:t>Delete</a:t>
            </a:r>
            <a:endParaRPr lang="en-US" sz="1000" u="sng" dirty="0">
              <a:solidFill>
                <a:srgbClr val="C00000"/>
              </a:solidFill>
              <a:latin typeface="Arial" panose="020B0604020202020204" pitchFamily="34" charset="0"/>
              <a:cs typeface="Arial" panose="020B0604020202020204" pitchFamily="34" charset="0"/>
            </a:endParaRPr>
          </a:p>
        </p:txBody>
      </p:sp>
      <p:sp>
        <p:nvSpPr>
          <p:cNvPr id="110" name="TextBox 109"/>
          <p:cNvSpPr txBox="1"/>
          <p:nvPr/>
        </p:nvSpPr>
        <p:spPr>
          <a:xfrm>
            <a:off x="6024807" y="4912085"/>
            <a:ext cx="1080264" cy="261610"/>
          </a:xfrm>
          <a:prstGeom prst="rect">
            <a:avLst/>
          </a:prstGeom>
          <a:noFill/>
        </p:spPr>
        <p:txBody>
          <a:bodyPr wrap="square" lIns="0" rIns="0" rtlCol="0">
            <a:spAutoFit/>
          </a:bodyPr>
          <a:lstStyle/>
          <a:p>
            <a:r>
              <a:rPr lang="en-US" sz="1100" dirty="0" smtClean="0">
                <a:latin typeface="Arial" panose="020B0604020202020204" pitchFamily="34" charset="0"/>
                <a:cs typeface="Arial" panose="020B0604020202020204" pitchFamily="34" charset="0"/>
              </a:rPr>
              <a:t>Create New</a:t>
            </a:r>
            <a:endParaRPr lang="en-US" sz="1100" dirty="0">
              <a:latin typeface="Arial" panose="020B0604020202020204" pitchFamily="34" charset="0"/>
              <a:cs typeface="Arial" panose="020B0604020202020204" pitchFamily="34" charset="0"/>
            </a:endParaRPr>
          </a:p>
        </p:txBody>
      </p:sp>
      <p:sp>
        <p:nvSpPr>
          <p:cNvPr id="111" name="TextBox 110"/>
          <p:cNvSpPr txBox="1"/>
          <p:nvPr/>
        </p:nvSpPr>
        <p:spPr>
          <a:xfrm>
            <a:off x="5910089" y="5206833"/>
            <a:ext cx="2911976" cy="646331"/>
          </a:xfrm>
          <a:prstGeom prst="rect">
            <a:avLst/>
          </a:prstGeom>
          <a:solidFill>
            <a:schemeClr val="bg1"/>
          </a:solidFill>
          <a:ln>
            <a:solidFill>
              <a:schemeClr val="bg1">
                <a:lumMod val="85000"/>
              </a:schemeClr>
            </a:solidFill>
          </a:ln>
        </p:spPr>
        <p:txBody>
          <a:bodyPr wrap="square" rtlCol="0">
            <a:spAutoFit/>
          </a:bodyPr>
          <a:lstStyle/>
          <a:p>
            <a:r>
              <a:rPr lang="en-US" sz="1200" dirty="0" smtClean="0">
                <a:solidFill>
                  <a:schemeClr val="bg1">
                    <a:lumMod val="65000"/>
                  </a:schemeClr>
                </a:solidFill>
              </a:rPr>
              <a:t>Content to be displayed</a:t>
            </a:r>
          </a:p>
          <a:p>
            <a:endParaRPr lang="en-US" sz="1200" dirty="0">
              <a:solidFill>
                <a:schemeClr val="bg1">
                  <a:lumMod val="65000"/>
                </a:schemeClr>
              </a:solidFill>
            </a:endParaRPr>
          </a:p>
          <a:p>
            <a:endParaRPr lang="en-US" sz="1200" dirty="0">
              <a:solidFill>
                <a:schemeClr val="bg1">
                  <a:lumMod val="65000"/>
                </a:schemeClr>
              </a:solidFill>
            </a:endParaRPr>
          </a:p>
        </p:txBody>
      </p:sp>
      <p:sp>
        <p:nvSpPr>
          <p:cNvPr id="112" name="TextBox 111"/>
          <p:cNvSpPr txBox="1"/>
          <p:nvPr/>
        </p:nvSpPr>
        <p:spPr>
          <a:xfrm>
            <a:off x="8435574" y="4952330"/>
            <a:ext cx="358425" cy="246221"/>
          </a:xfrm>
          <a:prstGeom prst="rect">
            <a:avLst/>
          </a:prstGeom>
          <a:noFill/>
        </p:spPr>
        <p:txBody>
          <a:bodyPr wrap="square" lIns="0" rIns="0" rtlCol="0">
            <a:spAutoFit/>
          </a:bodyPr>
          <a:lstStyle/>
          <a:p>
            <a:r>
              <a:rPr lang="en-US" sz="1000" u="sng" dirty="0" smtClean="0">
                <a:solidFill>
                  <a:srgbClr val="2C8EBF"/>
                </a:solidFill>
                <a:latin typeface="Arial" panose="020B0604020202020204" pitchFamily="34" charset="0"/>
                <a:cs typeface="Arial" panose="020B0604020202020204" pitchFamily="34" charset="0"/>
              </a:rPr>
              <a:t>Post</a:t>
            </a:r>
            <a:endParaRPr lang="en-US" sz="1000" u="sng" dirty="0">
              <a:solidFill>
                <a:srgbClr val="2C8EBF"/>
              </a:solidFill>
              <a:latin typeface="Arial" panose="020B0604020202020204" pitchFamily="34" charset="0"/>
              <a:cs typeface="Arial" panose="020B0604020202020204" pitchFamily="34" charset="0"/>
            </a:endParaRPr>
          </a:p>
        </p:txBody>
      </p:sp>
      <p:sp>
        <p:nvSpPr>
          <p:cNvPr id="113" name="TextBox 112"/>
          <p:cNvSpPr txBox="1"/>
          <p:nvPr/>
        </p:nvSpPr>
        <p:spPr>
          <a:xfrm>
            <a:off x="1103938" y="1806114"/>
            <a:ext cx="877262" cy="230832"/>
          </a:xfrm>
          <a:prstGeom prst="rect">
            <a:avLst/>
          </a:prstGeom>
          <a:noFill/>
        </p:spPr>
        <p:txBody>
          <a:bodyPr wrap="square" rtlCol="0">
            <a:spAutoFit/>
          </a:bodyPr>
          <a:lstStyle/>
          <a:p>
            <a:pPr algn="ctr"/>
            <a:r>
              <a:rPr lang="en-US" sz="900" dirty="0" smtClean="0">
                <a:solidFill>
                  <a:srgbClr val="2C8EBF"/>
                </a:solidFill>
                <a:latin typeface="Arial" panose="020B0604020202020204" pitchFamily="34" charset="0"/>
                <a:cs typeface="Arial" panose="020B0604020202020204" pitchFamily="34" charset="0"/>
              </a:rPr>
              <a:t>My Favorites</a:t>
            </a:r>
            <a:endParaRPr lang="en-US" sz="900" dirty="0">
              <a:solidFill>
                <a:srgbClr val="2C8EBF"/>
              </a:solidFill>
              <a:latin typeface="Arial" panose="020B0604020202020204" pitchFamily="34" charset="0"/>
              <a:cs typeface="Arial" panose="020B0604020202020204" pitchFamily="34" charset="0"/>
            </a:endParaRPr>
          </a:p>
        </p:txBody>
      </p:sp>
      <p:sp>
        <p:nvSpPr>
          <p:cNvPr id="114" name="TextBox 113"/>
          <p:cNvSpPr txBox="1"/>
          <p:nvPr/>
        </p:nvSpPr>
        <p:spPr>
          <a:xfrm>
            <a:off x="1390648" y="3722914"/>
            <a:ext cx="557027" cy="230832"/>
          </a:xfrm>
          <a:prstGeom prst="rect">
            <a:avLst/>
          </a:prstGeom>
          <a:noFill/>
        </p:spPr>
        <p:txBody>
          <a:bodyPr wrap="square" rtlCol="0">
            <a:spAutoFit/>
          </a:bodyPr>
          <a:lstStyle/>
          <a:p>
            <a:r>
              <a:rPr lang="en-US" sz="900" dirty="0" smtClean="0">
                <a:solidFill>
                  <a:srgbClr val="2C8EBF"/>
                </a:solidFill>
                <a:latin typeface="Arial" panose="020B0604020202020204" pitchFamily="34" charset="0"/>
                <a:cs typeface="Arial" panose="020B0604020202020204" pitchFamily="34" charset="0"/>
              </a:rPr>
              <a:t>Create</a:t>
            </a:r>
            <a:endParaRPr lang="en-US" sz="900" dirty="0">
              <a:solidFill>
                <a:srgbClr val="2C8EBF"/>
              </a:solidFill>
              <a:latin typeface="Arial" panose="020B0604020202020204" pitchFamily="34" charset="0"/>
              <a:cs typeface="Arial" panose="020B0604020202020204" pitchFamily="34" charset="0"/>
            </a:endParaRPr>
          </a:p>
        </p:txBody>
      </p:sp>
      <p:sp>
        <p:nvSpPr>
          <p:cNvPr id="116" name="TextBox 115"/>
          <p:cNvSpPr txBox="1"/>
          <p:nvPr/>
        </p:nvSpPr>
        <p:spPr>
          <a:xfrm>
            <a:off x="6764626" y="242886"/>
            <a:ext cx="891200" cy="246221"/>
          </a:xfrm>
          <a:prstGeom prst="rect">
            <a:avLst/>
          </a:prstGeom>
          <a:solidFill>
            <a:schemeClr val="bg1"/>
          </a:solidFill>
        </p:spPr>
        <p:txBody>
          <a:bodyPr wrap="square" rIns="0" rtlCol="0">
            <a:spAutoFit/>
          </a:bodyPr>
          <a:lstStyle/>
          <a:p>
            <a:r>
              <a:rPr lang="en-US" sz="1000" dirty="0" smtClean="0">
                <a:solidFill>
                  <a:srgbClr val="2C8EBF"/>
                </a:solidFill>
                <a:latin typeface="Arial" panose="020B0604020202020204" pitchFamily="34" charset="0"/>
                <a:cs typeface="Arial" panose="020B0604020202020204" pitchFamily="34" charset="0"/>
              </a:rPr>
              <a:t>Dashboard</a:t>
            </a:r>
          </a:p>
        </p:txBody>
      </p:sp>
      <p:pic>
        <p:nvPicPr>
          <p:cNvPr id="117" name="Picture 2" descr="C:\Users\Karen\Desktop\ScreenHunter_749 Feb. 09 22.30.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5228" y="322525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118" name="TextBox 117"/>
          <p:cNvSpPr txBox="1"/>
          <p:nvPr/>
        </p:nvSpPr>
        <p:spPr>
          <a:xfrm>
            <a:off x="3852986" y="3206948"/>
            <a:ext cx="690959" cy="246221"/>
          </a:xfrm>
          <a:prstGeom prst="rect">
            <a:avLst/>
          </a:prstGeom>
          <a:noFill/>
        </p:spPr>
        <p:txBody>
          <a:bodyPr wrap="square" lIns="0" rIns="0" rtlCol="0">
            <a:spAutoFit/>
          </a:bodyPr>
          <a:lstStyle/>
          <a:p>
            <a:r>
              <a:rPr lang="en-US" sz="1000" dirty="0" smtClean="0">
                <a:latin typeface="Arial" panose="020B0604020202020204" pitchFamily="34" charset="0"/>
                <a:cs typeface="Arial" panose="020B0604020202020204" pitchFamily="34" charset="0"/>
              </a:rPr>
              <a:t>Check all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0538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Karen\Desktop\ScreenHunter_725 Feb. 09 20.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
            <a:ext cx="9144000" cy="586740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a:off x="1" y="644324"/>
            <a:ext cx="2133600" cy="5381522"/>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3" name="Picture 19" descr="C:\Users\Karen\Desktop\ScreenHunter_744 Feb. 09 20.5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705957"/>
            <a:ext cx="21336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Users\Karen\Desktop\ScreenHunter_745 Feb. 09 20.5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600343"/>
            <a:ext cx="2133601" cy="12668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019800"/>
            <a:ext cx="9144000" cy="304800"/>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574876"/>
            <a:ext cx="9149787" cy="138896"/>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09999" y="6019800"/>
            <a:ext cx="1447801" cy="246221"/>
          </a:xfrm>
          <a:prstGeom prst="rect">
            <a:avLst/>
          </a:prstGeom>
          <a:noFill/>
        </p:spPr>
        <p:txBody>
          <a:bodyPr wrap="square" rtlCol="0">
            <a:spAutoFit/>
          </a:bodyPr>
          <a:lstStyle/>
          <a:p>
            <a:r>
              <a:rPr lang="en-US" sz="1000" dirty="0" smtClean="0">
                <a:solidFill>
                  <a:schemeClr val="bg1"/>
                </a:solidFill>
              </a:rPr>
              <a:t>© 2016 Fishbowl, LLC</a:t>
            </a:r>
            <a:endParaRPr lang="en-US" sz="1000" dirty="0">
              <a:solidFill>
                <a:schemeClr val="bg1"/>
              </a:solidFill>
            </a:endParaRPr>
          </a:p>
        </p:txBody>
      </p:sp>
      <p:sp>
        <p:nvSpPr>
          <p:cNvPr id="10" name="TextBox 9"/>
          <p:cNvSpPr txBox="1"/>
          <p:nvPr/>
        </p:nvSpPr>
        <p:spPr>
          <a:xfrm>
            <a:off x="76200" y="6025846"/>
            <a:ext cx="1981200" cy="246221"/>
          </a:xfrm>
          <a:prstGeom prst="rect">
            <a:avLst/>
          </a:prstGeom>
          <a:noFill/>
        </p:spPr>
        <p:txBody>
          <a:bodyPr wrap="square" rtlCol="0">
            <a:spAutoFit/>
          </a:bodyPr>
          <a:lstStyle/>
          <a:p>
            <a:r>
              <a:rPr lang="en-US" sz="1000" dirty="0" smtClean="0">
                <a:solidFill>
                  <a:schemeClr val="bg1"/>
                </a:solidFill>
              </a:rPr>
              <a:t>Terms of Use	     Privacy Policy</a:t>
            </a:r>
            <a:endParaRPr lang="en-US" sz="1000" dirty="0">
              <a:solidFill>
                <a:schemeClr val="bg1"/>
              </a:solidFill>
            </a:endParaRPr>
          </a:p>
        </p:txBody>
      </p:sp>
      <p:sp>
        <p:nvSpPr>
          <p:cNvPr id="11" name="TextBox 10"/>
          <p:cNvSpPr txBox="1"/>
          <p:nvPr/>
        </p:nvSpPr>
        <p:spPr>
          <a:xfrm>
            <a:off x="6324600" y="6019799"/>
            <a:ext cx="3048001" cy="246221"/>
          </a:xfrm>
          <a:prstGeom prst="rect">
            <a:avLst/>
          </a:prstGeom>
          <a:noFill/>
        </p:spPr>
        <p:txBody>
          <a:bodyPr wrap="square" rtlCol="0">
            <a:spAutoFit/>
          </a:bodyPr>
          <a:lstStyle/>
          <a:p>
            <a:pPr lvl="1" algn="r"/>
            <a:r>
              <a:rPr lang="en-US" sz="1000" dirty="0" smtClean="0">
                <a:solidFill>
                  <a:schemeClr val="bg1"/>
                </a:solidFill>
              </a:rPr>
              <a:t>Contact Us                       Feedback</a:t>
            </a:r>
            <a:r>
              <a:rPr lang="en-US" sz="1000" dirty="0">
                <a:solidFill>
                  <a:schemeClr val="bg1"/>
                </a:solidFill>
              </a:rPr>
              <a:t> 	</a:t>
            </a:r>
          </a:p>
        </p:txBody>
      </p:sp>
      <p:sp>
        <p:nvSpPr>
          <p:cNvPr id="36" name="Rounded Rectangle 35"/>
          <p:cNvSpPr/>
          <p:nvPr/>
        </p:nvSpPr>
        <p:spPr>
          <a:xfrm>
            <a:off x="1390648" y="3722914"/>
            <a:ext cx="511259"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390648" y="3722914"/>
            <a:ext cx="557027" cy="230832"/>
          </a:xfrm>
          <a:prstGeom prst="rect">
            <a:avLst/>
          </a:prstGeom>
          <a:noFill/>
        </p:spPr>
        <p:txBody>
          <a:bodyPr wrap="square" rtlCol="0">
            <a:spAutoFit/>
          </a:bodyPr>
          <a:lstStyle/>
          <a:p>
            <a:r>
              <a:rPr lang="en-US" sz="900" dirty="0" smtClean="0">
                <a:solidFill>
                  <a:srgbClr val="2C8EBF"/>
                </a:solidFill>
                <a:latin typeface="Arial" panose="020B0604020202020204" pitchFamily="34" charset="0"/>
                <a:cs typeface="Arial" panose="020B0604020202020204" pitchFamily="34" charset="0"/>
              </a:rPr>
              <a:t>Create</a:t>
            </a:r>
            <a:endParaRPr lang="en-US" sz="900" dirty="0">
              <a:solidFill>
                <a:srgbClr val="2C8EBF"/>
              </a:solidFill>
              <a:latin typeface="Arial" panose="020B0604020202020204" pitchFamily="34" charset="0"/>
              <a:cs typeface="Arial" panose="020B0604020202020204" pitchFamily="34" charset="0"/>
            </a:endParaRPr>
          </a:p>
        </p:txBody>
      </p:sp>
      <p:pic>
        <p:nvPicPr>
          <p:cNvPr id="1042" name="Picture 18" descr="C:\Users\Karen\Desktop\ScreenHunter_743 Feb. 09 20.5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697" y="597681"/>
            <a:ext cx="949951" cy="1108276"/>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C:\Users\Karen\Desktop\ScreenHunter_741 Feb. 09 20.49.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3981343"/>
            <a:ext cx="105140" cy="88582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76200" y="4950222"/>
            <a:ext cx="2010140" cy="106957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6200" y="4933140"/>
            <a:ext cx="1219200" cy="276999"/>
          </a:xfrm>
          <a:prstGeom prst="rect">
            <a:avLst/>
          </a:prstGeom>
          <a:noFill/>
        </p:spPr>
        <p:txBody>
          <a:bodyPr wrap="square" rtlCol="0">
            <a:spAutoFit/>
          </a:bodyPr>
          <a:lstStyle/>
          <a:p>
            <a:r>
              <a:rPr lang="en-US" sz="1200" b="1" u="sng" dirty="0" smtClean="0">
                <a:solidFill>
                  <a:schemeClr val="tx1">
                    <a:lumMod val="75000"/>
                    <a:lumOff val="25000"/>
                  </a:schemeClr>
                </a:solidFill>
                <a:latin typeface="Arial" panose="020B0604020202020204" pitchFamily="34" charset="0"/>
                <a:cs typeface="Arial" panose="020B0604020202020204" pitchFamily="34" charset="0"/>
              </a:rPr>
              <a:t>My Resources</a:t>
            </a:r>
            <a:endParaRPr lang="en-US" sz="12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9" name="Rounded Rectangle 18"/>
          <p:cNvSpPr/>
          <p:nvPr/>
        </p:nvSpPr>
        <p:spPr>
          <a:xfrm>
            <a:off x="152400" y="5255792"/>
            <a:ext cx="1881370" cy="321680"/>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152400" y="5668187"/>
            <a:ext cx="1881370" cy="276999"/>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348327" y="3043566"/>
            <a:ext cx="533400" cy="414707"/>
          </a:xfrm>
          <a:prstGeom prst="roundRect">
            <a:avLst/>
          </a:prstGeom>
          <a:solidFill>
            <a:srgbClr val="2C8E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450" y="2058525"/>
            <a:ext cx="838200" cy="276999"/>
          </a:xfrm>
          <a:prstGeom prst="rect">
            <a:avLst/>
          </a:prstGeom>
          <a:noFill/>
        </p:spPr>
        <p:txBody>
          <a:bodyPr wrap="square" rtlCol="0">
            <a:spAutoFit/>
          </a:bodyPr>
          <a:lstStyle/>
          <a:p>
            <a:r>
              <a:rPr lang="en-US" sz="1200" dirty="0" smtClean="0">
                <a:solidFill>
                  <a:schemeClr val="bg1">
                    <a:lumMod val="65000"/>
                  </a:schemeClr>
                </a:solidFill>
              </a:rPr>
              <a:t>Name</a:t>
            </a:r>
            <a:endParaRPr lang="en-US" sz="1200" dirty="0">
              <a:solidFill>
                <a:schemeClr val="bg1">
                  <a:lumMod val="65000"/>
                </a:schemeClr>
              </a:solidFill>
            </a:endParaRPr>
          </a:p>
        </p:txBody>
      </p:sp>
      <p:sp>
        <p:nvSpPr>
          <p:cNvPr id="27" name="TextBox 26"/>
          <p:cNvSpPr txBox="1"/>
          <p:nvPr/>
        </p:nvSpPr>
        <p:spPr>
          <a:xfrm>
            <a:off x="152400" y="2374067"/>
            <a:ext cx="838200" cy="276999"/>
          </a:xfrm>
          <a:prstGeom prst="rect">
            <a:avLst/>
          </a:prstGeom>
          <a:noFill/>
        </p:spPr>
        <p:txBody>
          <a:bodyPr wrap="square" rtlCol="0">
            <a:spAutoFit/>
          </a:bodyPr>
          <a:lstStyle/>
          <a:p>
            <a:r>
              <a:rPr lang="en-US" sz="1200" dirty="0" smtClean="0">
                <a:solidFill>
                  <a:schemeClr val="bg1">
                    <a:lumMod val="65000"/>
                  </a:schemeClr>
                </a:solidFill>
              </a:rPr>
              <a:t>Location</a:t>
            </a:r>
            <a:endParaRPr lang="en-US" sz="1200" dirty="0">
              <a:solidFill>
                <a:schemeClr val="bg1">
                  <a:lumMod val="65000"/>
                </a:schemeClr>
              </a:solidFill>
            </a:endParaRPr>
          </a:p>
        </p:txBody>
      </p:sp>
      <p:sp>
        <p:nvSpPr>
          <p:cNvPr id="28" name="TextBox 27"/>
          <p:cNvSpPr txBox="1"/>
          <p:nvPr/>
        </p:nvSpPr>
        <p:spPr>
          <a:xfrm>
            <a:off x="152400" y="2667000"/>
            <a:ext cx="838200" cy="276999"/>
          </a:xfrm>
          <a:prstGeom prst="rect">
            <a:avLst/>
          </a:prstGeom>
          <a:noFill/>
        </p:spPr>
        <p:txBody>
          <a:bodyPr wrap="square" rtlCol="0">
            <a:spAutoFit/>
          </a:bodyPr>
          <a:lstStyle/>
          <a:p>
            <a:r>
              <a:rPr lang="en-US" sz="1200" dirty="0" smtClean="0">
                <a:solidFill>
                  <a:schemeClr val="bg1">
                    <a:lumMod val="65000"/>
                  </a:schemeClr>
                </a:solidFill>
              </a:rPr>
              <a:t>Key Word</a:t>
            </a:r>
            <a:endParaRPr lang="en-US" sz="1200" dirty="0">
              <a:solidFill>
                <a:schemeClr val="bg1">
                  <a:lumMod val="65000"/>
                </a:schemeClr>
              </a:solidFill>
            </a:endParaRPr>
          </a:p>
        </p:txBody>
      </p:sp>
      <p:sp>
        <p:nvSpPr>
          <p:cNvPr id="15" name="Rounded Rectangle 14"/>
          <p:cNvSpPr/>
          <p:nvPr/>
        </p:nvSpPr>
        <p:spPr>
          <a:xfrm>
            <a:off x="1149706" y="1806114"/>
            <a:ext cx="785726"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6" name="TextBox 15"/>
          <p:cNvSpPr txBox="1"/>
          <p:nvPr/>
        </p:nvSpPr>
        <p:spPr>
          <a:xfrm>
            <a:off x="1103938" y="1806114"/>
            <a:ext cx="877262" cy="230832"/>
          </a:xfrm>
          <a:prstGeom prst="rect">
            <a:avLst/>
          </a:prstGeom>
          <a:noFill/>
        </p:spPr>
        <p:txBody>
          <a:bodyPr wrap="square" rtlCol="0">
            <a:spAutoFit/>
          </a:bodyPr>
          <a:lstStyle/>
          <a:p>
            <a:pPr algn="ctr"/>
            <a:r>
              <a:rPr lang="en-US" sz="900" dirty="0" smtClean="0">
                <a:solidFill>
                  <a:srgbClr val="2C8EBF"/>
                </a:solidFill>
                <a:latin typeface="Arial" panose="020B0604020202020204" pitchFamily="34" charset="0"/>
                <a:cs typeface="Arial" panose="020B0604020202020204" pitchFamily="34" charset="0"/>
              </a:rPr>
              <a:t>My Favorites</a:t>
            </a:r>
            <a:endParaRPr lang="en-US" sz="900" dirty="0">
              <a:solidFill>
                <a:srgbClr val="2C8EBF"/>
              </a:solidFill>
              <a:latin typeface="Arial" panose="020B0604020202020204" pitchFamily="34" charset="0"/>
              <a:cs typeface="Arial" panose="020B0604020202020204" pitchFamily="34" charset="0"/>
            </a:endParaRPr>
          </a:p>
        </p:txBody>
      </p:sp>
      <p:sp>
        <p:nvSpPr>
          <p:cNvPr id="29" name="TextBox 28"/>
          <p:cNvSpPr txBox="1"/>
          <p:nvPr/>
        </p:nvSpPr>
        <p:spPr>
          <a:xfrm>
            <a:off x="1338678" y="3046280"/>
            <a:ext cx="585874" cy="460639"/>
          </a:xfrm>
          <a:prstGeom prst="rect">
            <a:avLst/>
          </a:prstGeom>
          <a:noFill/>
        </p:spPr>
        <p:txBody>
          <a:bodyPr wrap="square" lIns="91440" rIns="91440" rtlCol="0">
            <a:spAutoFit/>
          </a:bodyPr>
          <a:lstStyle/>
          <a:p>
            <a:pPr algn="ctr">
              <a:lnSpc>
                <a:spcPts val="1400"/>
              </a:lnSpc>
            </a:pPr>
            <a:r>
              <a:rPr lang="en-US" sz="1600" b="1" dirty="0" smtClean="0">
                <a:solidFill>
                  <a:schemeClr val="bg1"/>
                </a:solidFill>
              </a:rPr>
              <a:t>Go Fish</a:t>
            </a:r>
            <a:endParaRPr lang="en-US" sz="1600" b="1" dirty="0">
              <a:solidFill>
                <a:schemeClr val="bg1"/>
              </a:solidFill>
            </a:endParaRPr>
          </a:p>
        </p:txBody>
      </p:sp>
      <p:sp>
        <p:nvSpPr>
          <p:cNvPr id="47" name="Rounded Rectangle 46"/>
          <p:cNvSpPr/>
          <p:nvPr/>
        </p:nvSpPr>
        <p:spPr>
          <a:xfrm>
            <a:off x="1476744" y="4972030"/>
            <a:ext cx="425164" cy="214770"/>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456563" y="4972030"/>
            <a:ext cx="425164" cy="230832"/>
          </a:xfrm>
          <a:prstGeom prst="rect">
            <a:avLst/>
          </a:prstGeom>
          <a:noFill/>
        </p:spPr>
        <p:txBody>
          <a:bodyPr wrap="square" rtlCol="0">
            <a:spAutoFit/>
          </a:bodyPr>
          <a:lstStyle/>
          <a:p>
            <a:r>
              <a:rPr lang="en-US" sz="900" dirty="0" smtClean="0">
                <a:solidFill>
                  <a:srgbClr val="2C8EBF"/>
                </a:solidFill>
                <a:latin typeface="Arial" panose="020B0604020202020204" pitchFamily="34" charset="0"/>
                <a:cs typeface="Arial" panose="020B0604020202020204" pitchFamily="34" charset="0"/>
              </a:rPr>
              <a:t>Find</a:t>
            </a:r>
            <a:endParaRPr lang="en-US" sz="900" dirty="0">
              <a:solidFill>
                <a:srgbClr val="2C8EBF"/>
              </a:solidFill>
              <a:latin typeface="Arial" panose="020B0604020202020204" pitchFamily="34" charset="0"/>
              <a:cs typeface="Arial" panose="020B0604020202020204" pitchFamily="34" charset="0"/>
            </a:endParaRPr>
          </a:p>
        </p:txBody>
      </p:sp>
      <p:sp>
        <p:nvSpPr>
          <p:cNvPr id="49" name="TextBox 48"/>
          <p:cNvSpPr txBox="1"/>
          <p:nvPr/>
        </p:nvSpPr>
        <p:spPr>
          <a:xfrm>
            <a:off x="440697" y="5301957"/>
            <a:ext cx="1248629" cy="246221"/>
          </a:xfrm>
          <a:prstGeom prst="rect">
            <a:avLst/>
          </a:prstGeom>
          <a:noFill/>
        </p:spPr>
        <p:txBody>
          <a:bodyPr wrap="square" rtlCol="0">
            <a:spAutoFit/>
          </a:bodyPr>
          <a:lstStyle/>
          <a:p>
            <a:r>
              <a:rPr lang="en-US" sz="1000" dirty="0" smtClean="0">
                <a:solidFill>
                  <a:srgbClr val="2C8EBF"/>
                </a:solidFill>
              </a:rPr>
              <a:t>Fishbowl – How To…</a:t>
            </a:r>
            <a:endParaRPr lang="en-US" sz="1000" dirty="0">
              <a:solidFill>
                <a:srgbClr val="2C8EBF"/>
              </a:solidFill>
            </a:endParaRPr>
          </a:p>
        </p:txBody>
      </p:sp>
      <p:pic>
        <p:nvPicPr>
          <p:cNvPr id="1046" name="Picture 22" descr="C:\Users\Karen\Desktop\ScreenHunter_746 Feb. 09 2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375" y="5293537"/>
            <a:ext cx="295092" cy="209843"/>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420516" y="5698965"/>
            <a:ext cx="1560684" cy="246221"/>
          </a:xfrm>
          <a:prstGeom prst="rect">
            <a:avLst/>
          </a:prstGeom>
          <a:noFill/>
        </p:spPr>
        <p:txBody>
          <a:bodyPr wrap="square" rtlCol="0">
            <a:spAutoFit/>
          </a:bodyPr>
          <a:lstStyle/>
          <a:p>
            <a:r>
              <a:rPr lang="en-US" sz="1000" dirty="0" smtClean="0">
                <a:solidFill>
                  <a:srgbClr val="2C8EBF"/>
                </a:solidFill>
              </a:rPr>
              <a:t>Fishbowl – Fun Quiz…</a:t>
            </a:r>
            <a:endParaRPr lang="en-US" sz="1000" dirty="0">
              <a:solidFill>
                <a:srgbClr val="2C8EBF"/>
              </a:solidFill>
            </a:endParaRPr>
          </a:p>
        </p:txBody>
      </p:sp>
      <p:pic>
        <p:nvPicPr>
          <p:cNvPr id="52" name="Picture 22" descr="C:\Users\Karen\Desktop\ScreenHunter_746 Feb. 09 2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194" y="5690545"/>
            <a:ext cx="295092" cy="209843"/>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C:\Users\Karen\Desktop\ScreenHunter_747 Feb. 09 21.15.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19998" y="5055767"/>
            <a:ext cx="1295402" cy="200025"/>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2233528" y="762000"/>
            <a:ext cx="6910472" cy="5257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0" y="152400"/>
            <a:ext cx="9149787"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396635" y="808911"/>
            <a:ext cx="6518765" cy="486489"/>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404107" y="892422"/>
            <a:ext cx="1558294" cy="307777"/>
          </a:xfrm>
          <a:prstGeom prst="rect">
            <a:avLst/>
          </a:prstGeom>
          <a:noFill/>
        </p:spPr>
        <p:txBody>
          <a:bodyPr wrap="square" rtlCol="0">
            <a:spAutoFit/>
          </a:bodyPr>
          <a:lstStyle/>
          <a:p>
            <a:r>
              <a:rPr lang="en-US" sz="1400" b="1" u="sng" dirty="0" smtClean="0">
                <a:solidFill>
                  <a:schemeClr val="tx1">
                    <a:lumMod val="75000"/>
                    <a:lumOff val="25000"/>
                  </a:schemeClr>
                </a:solidFill>
                <a:latin typeface="Arial" panose="020B0604020202020204" pitchFamily="34" charset="0"/>
                <a:cs typeface="Arial" panose="020B0604020202020204" pitchFamily="34" charset="0"/>
              </a:rPr>
              <a:t>Search Results</a:t>
            </a:r>
            <a:endParaRPr lang="en-US" sz="14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1" name="TextBox 40"/>
          <p:cNvSpPr txBox="1"/>
          <p:nvPr/>
        </p:nvSpPr>
        <p:spPr>
          <a:xfrm>
            <a:off x="8153400" y="892422"/>
            <a:ext cx="514739" cy="246221"/>
          </a:xfrm>
          <a:prstGeom prst="rect">
            <a:avLst/>
          </a:prstGeom>
          <a:solidFill>
            <a:schemeClr val="bg1"/>
          </a:solidFill>
          <a:ln>
            <a:solidFill>
              <a:schemeClr val="bg1">
                <a:lumMod val="85000"/>
              </a:schemeClr>
            </a:solidFill>
          </a:ln>
        </p:spPr>
        <p:txBody>
          <a:bodyPr wrap="square" rtlCol="0">
            <a:spAutoFit/>
          </a:bodyPr>
          <a:lstStyle/>
          <a:p>
            <a:pPr algn="ctr"/>
            <a:r>
              <a:rPr lang="en-US" sz="1000" dirty="0" smtClean="0">
                <a:solidFill>
                  <a:srgbClr val="2C8EBF"/>
                </a:solidFill>
                <a:latin typeface="Arial" panose="020B0604020202020204" pitchFamily="34" charset="0"/>
                <a:cs typeface="Arial" panose="020B0604020202020204" pitchFamily="34" charset="0"/>
              </a:rPr>
              <a:t>Clear</a:t>
            </a:r>
            <a:endParaRPr lang="en-US" sz="1000" dirty="0">
              <a:solidFill>
                <a:srgbClr val="2C8EBF"/>
              </a:solidFill>
              <a:latin typeface="Arial" panose="020B0604020202020204" pitchFamily="34" charset="0"/>
              <a:cs typeface="Arial" panose="020B0604020202020204" pitchFamily="34" charset="0"/>
            </a:endParaRPr>
          </a:p>
        </p:txBody>
      </p:sp>
      <p:sp>
        <p:nvSpPr>
          <p:cNvPr id="42" name="TextBox 41"/>
          <p:cNvSpPr txBox="1"/>
          <p:nvPr/>
        </p:nvSpPr>
        <p:spPr>
          <a:xfrm>
            <a:off x="2371310" y="1309035"/>
            <a:ext cx="779147" cy="276999"/>
          </a:xfrm>
          <a:prstGeom prst="rect">
            <a:avLst/>
          </a:prstGeom>
          <a:noFill/>
        </p:spPr>
        <p:txBody>
          <a:bodyPr wrap="square" rtlCol="0">
            <a:spAutoFit/>
          </a:bodyPr>
          <a:lstStyle/>
          <a:p>
            <a:r>
              <a:rPr lang="en-US" sz="1200" b="1" u="sng" dirty="0" smtClean="0">
                <a:solidFill>
                  <a:schemeClr val="tx1">
                    <a:lumMod val="75000"/>
                    <a:lumOff val="25000"/>
                  </a:schemeClr>
                </a:solidFill>
                <a:latin typeface="Arial" panose="020B0604020202020204" pitchFamily="34" charset="0"/>
                <a:cs typeface="Arial" panose="020B0604020202020204" pitchFamily="34" charset="0"/>
              </a:rPr>
              <a:t>Events</a:t>
            </a:r>
            <a:endParaRPr lang="en-US" sz="12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5" name="TextBox 44"/>
          <p:cNvSpPr txBox="1"/>
          <p:nvPr/>
        </p:nvSpPr>
        <p:spPr>
          <a:xfrm>
            <a:off x="2397266" y="2670607"/>
            <a:ext cx="779147" cy="276999"/>
          </a:xfrm>
          <a:prstGeom prst="rect">
            <a:avLst/>
          </a:prstGeom>
          <a:noFill/>
        </p:spPr>
        <p:txBody>
          <a:bodyPr wrap="square" rtlCol="0">
            <a:spAutoFit/>
          </a:bodyPr>
          <a:lstStyle/>
          <a:p>
            <a:r>
              <a:rPr lang="en-US" sz="1200" b="1" u="sng" dirty="0" smtClean="0">
                <a:solidFill>
                  <a:schemeClr val="tx1">
                    <a:lumMod val="75000"/>
                    <a:lumOff val="25000"/>
                  </a:schemeClr>
                </a:solidFill>
                <a:latin typeface="Arial" panose="020B0604020202020204" pitchFamily="34" charset="0"/>
                <a:cs typeface="Arial" panose="020B0604020202020204" pitchFamily="34" charset="0"/>
              </a:rPr>
              <a:t>People</a:t>
            </a:r>
            <a:endParaRPr lang="en-US" sz="1200" b="1" u="sng"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50" name="Picture 3" descr="C:\Users\Karen\Desktop\ScreenHunter_742 Feb. 09 20.49.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89305" y="1428958"/>
            <a:ext cx="128883" cy="4590841"/>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2396635" y="4290157"/>
            <a:ext cx="1032365" cy="276999"/>
          </a:xfrm>
          <a:prstGeom prst="rect">
            <a:avLst/>
          </a:prstGeom>
          <a:noFill/>
        </p:spPr>
        <p:txBody>
          <a:bodyPr wrap="square" rtlCol="0">
            <a:spAutoFit/>
          </a:bodyPr>
          <a:lstStyle/>
          <a:p>
            <a:r>
              <a:rPr lang="en-US" sz="1200" b="1" u="sng" dirty="0" smtClean="0">
                <a:solidFill>
                  <a:schemeClr val="tx1">
                    <a:lumMod val="75000"/>
                    <a:lumOff val="25000"/>
                  </a:schemeClr>
                </a:solidFill>
                <a:latin typeface="Arial" panose="020B0604020202020204" pitchFamily="34" charset="0"/>
                <a:cs typeface="Arial" panose="020B0604020202020204" pitchFamily="34" charset="0"/>
              </a:rPr>
              <a:t>Projects</a:t>
            </a:r>
            <a:endParaRPr lang="en-US" sz="12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5" name="TextBox 54"/>
          <p:cNvSpPr txBox="1"/>
          <p:nvPr/>
        </p:nvSpPr>
        <p:spPr>
          <a:xfrm>
            <a:off x="2407433" y="5623389"/>
            <a:ext cx="1554968" cy="276999"/>
          </a:xfrm>
          <a:prstGeom prst="rect">
            <a:avLst/>
          </a:prstGeom>
          <a:noFill/>
        </p:spPr>
        <p:txBody>
          <a:bodyPr wrap="square" rtlCol="0">
            <a:spAutoFit/>
          </a:bodyPr>
          <a:lstStyle/>
          <a:p>
            <a:r>
              <a:rPr lang="en-US" sz="1200" b="1" u="sng" dirty="0" smtClean="0">
                <a:solidFill>
                  <a:schemeClr val="tx1">
                    <a:lumMod val="75000"/>
                    <a:lumOff val="25000"/>
                  </a:schemeClr>
                </a:solidFill>
                <a:latin typeface="Arial" panose="020B0604020202020204" pitchFamily="34" charset="0"/>
                <a:cs typeface="Arial" panose="020B0604020202020204" pitchFamily="34" charset="0"/>
              </a:rPr>
              <a:t>Organizations</a:t>
            </a:r>
            <a:endParaRPr lang="en-US" sz="1200" b="1" u="sng"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4098" name="Picture 2" descr="C:\Users\Karen\Desktop\ScreenHunter_738 Feb. 09 20.30 1.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00546" y="1688029"/>
            <a:ext cx="846137" cy="763182"/>
          </a:xfrm>
          <a:prstGeom prst="rect">
            <a:avLst/>
          </a:prstGeom>
          <a:noFill/>
          <a:extLst>
            <a:ext uri="{909E8E84-426E-40DD-AFC4-6F175D3DCCD1}">
              <a14:hiddenFill xmlns:a14="http://schemas.microsoft.com/office/drawing/2010/main">
                <a:solidFill>
                  <a:srgbClr val="FFFFFF"/>
                </a:solidFill>
              </a14:hiddenFill>
            </a:ext>
          </a:extLst>
        </p:spPr>
      </p:pic>
      <p:sp>
        <p:nvSpPr>
          <p:cNvPr id="2" name="Donut 1"/>
          <p:cNvSpPr/>
          <p:nvPr/>
        </p:nvSpPr>
        <p:spPr>
          <a:xfrm>
            <a:off x="2407433" y="1598867"/>
            <a:ext cx="1032365" cy="999385"/>
          </a:xfrm>
          <a:prstGeom prst="donut">
            <a:avLst>
              <a:gd name="adj" fmla="val 5338"/>
            </a:avLst>
          </a:prstGeom>
          <a:solidFill>
            <a:srgbClr val="2C8EB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099" name="Picture 3" descr="C:\Users\Karen\Desktop\ScreenHunter_738 Feb. 09 20.30 2.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12621" y="1714999"/>
            <a:ext cx="775048" cy="709242"/>
          </a:xfrm>
          <a:prstGeom prst="rect">
            <a:avLst/>
          </a:prstGeom>
          <a:noFill/>
          <a:extLst>
            <a:ext uri="{909E8E84-426E-40DD-AFC4-6F175D3DCCD1}">
              <a14:hiddenFill xmlns:a14="http://schemas.microsoft.com/office/drawing/2010/main">
                <a:solidFill>
                  <a:srgbClr val="FFFFFF"/>
                </a:solidFill>
              </a14:hiddenFill>
            </a:ext>
          </a:extLst>
        </p:spPr>
      </p:pic>
      <p:sp>
        <p:nvSpPr>
          <p:cNvPr id="56" name="Donut 55"/>
          <p:cNvSpPr/>
          <p:nvPr/>
        </p:nvSpPr>
        <p:spPr>
          <a:xfrm>
            <a:off x="3771195" y="1598866"/>
            <a:ext cx="1032365" cy="999385"/>
          </a:xfrm>
          <a:prstGeom prst="donut">
            <a:avLst>
              <a:gd name="adj" fmla="val 5338"/>
            </a:avLst>
          </a:prstGeom>
          <a:solidFill>
            <a:srgbClr val="2C8EB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100" name="Picture 4" descr="C:\Users\Karen\Desktop\ScreenHunter_736 Feb. 09 20.28 1.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31214" y="4697883"/>
            <a:ext cx="778647" cy="805497"/>
          </a:xfrm>
          <a:prstGeom prst="rect">
            <a:avLst/>
          </a:prstGeom>
          <a:noFill/>
          <a:extLst>
            <a:ext uri="{909E8E84-426E-40DD-AFC4-6F175D3DCCD1}">
              <a14:hiddenFill xmlns:a14="http://schemas.microsoft.com/office/drawing/2010/main">
                <a:solidFill>
                  <a:srgbClr val="FFFFFF"/>
                </a:solidFill>
              </a14:hiddenFill>
            </a:ext>
          </a:extLst>
        </p:spPr>
      </p:pic>
      <p:sp>
        <p:nvSpPr>
          <p:cNvPr id="57" name="Donut 56"/>
          <p:cNvSpPr/>
          <p:nvPr/>
        </p:nvSpPr>
        <p:spPr>
          <a:xfrm>
            <a:off x="2396635" y="4579722"/>
            <a:ext cx="1032365" cy="999385"/>
          </a:xfrm>
          <a:prstGeom prst="donut">
            <a:avLst>
              <a:gd name="adj" fmla="val 5338"/>
            </a:avLst>
          </a:prstGeom>
          <a:solidFill>
            <a:srgbClr val="2C8EB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101" name="Picture 5" descr="C:\Users\Karen\Pictures\Business\Tim Rogers.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64591" y="2947606"/>
            <a:ext cx="1084875" cy="1084875"/>
          </a:xfrm>
          <a:prstGeom prst="ellipse">
            <a:avLst/>
          </a:prstGeom>
          <a:ln w="63500" cap="rnd">
            <a:solidFill>
              <a:srgbClr val="2C8EBF"/>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552871" y="4001698"/>
            <a:ext cx="896002" cy="338554"/>
          </a:xfrm>
          <a:prstGeom prst="rect">
            <a:avLst/>
          </a:prstGeom>
          <a:noFill/>
        </p:spPr>
        <p:txBody>
          <a:bodyPr wrap="square" rtlCol="0">
            <a:spAutoFit/>
          </a:bodyPr>
          <a:lstStyle/>
          <a:p>
            <a:pPr algn="ctr"/>
            <a:r>
              <a:rPr lang="en-US" sz="800" b="1" dirty="0" smtClean="0">
                <a:solidFill>
                  <a:srgbClr val="2C8EBF"/>
                </a:solidFill>
                <a:latin typeface="Arial" panose="020B0604020202020204" pitchFamily="34" charset="0"/>
                <a:cs typeface="Arial" panose="020B0604020202020204" pitchFamily="34" charset="0"/>
              </a:rPr>
              <a:t>Tim Rogers</a:t>
            </a:r>
          </a:p>
          <a:p>
            <a:pPr algn="ctr"/>
            <a:r>
              <a:rPr lang="en-US" sz="800" b="1" dirty="0" smtClean="0">
                <a:solidFill>
                  <a:srgbClr val="2C8EBF"/>
                </a:solidFill>
                <a:latin typeface="Arial" panose="020B0604020202020204" pitchFamily="34" charset="0"/>
                <a:cs typeface="Arial" panose="020B0604020202020204" pitchFamily="34" charset="0"/>
              </a:rPr>
              <a:t>Nashville, TN</a:t>
            </a:r>
            <a:endParaRPr lang="en-US" sz="800" b="1" dirty="0">
              <a:solidFill>
                <a:srgbClr val="2C8EBF"/>
              </a:solidFill>
              <a:latin typeface="Arial" panose="020B0604020202020204" pitchFamily="34" charset="0"/>
              <a:cs typeface="Arial" panose="020B0604020202020204" pitchFamily="34" charset="0"/>
            </a:endParaRPr>
          </a:p>
        </p:txBody>
      </p:sp>
      <p:pic>
        <p:nvPicPr>
          <p:cNvPr id="4102" name="Picture 6" descr="C:\Users\Karen\Pictures\Business\Adam_Solesby_500x500.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777432" y="2943998"/>
            <a:ext cx="1076953" cy="1088483"/>
          </a:xfrm>
          <a:prstGeom prst="ellipse">
            <a:avLst/>
          </a:prstGeom>
          <a:ln w="63500" cap="rnd">
            <a:solidFill>
              <a:srgbClr val="2C8EBF"/>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60" name="TextBox 59"/>
          <p:cNvSpPr txBox="1"/>
          <p:nvPr/>
        </p:nvSpPr>
        <p:spPr>
          <a:xfrm>
            <a:off x="3907558" y="4019097"/>
            <a:ext cx="896002" cy="338554"/>
          </a:xfrm>
          <a:prstGeom prst="rect">
            <a:avLst/>
          </a:prstGeom>
          <a:noFill/>
        </p:spPr>
        <p:txBody>
          <a:bodyPr wrap="square" rtlCol="0">
            <a:spAutoFit/>
          </a:bodyPr>
          <a:lstStyle/>
          <a:p>
            <a:pPr algn="ctr"/>
            <a:r>
              <a:rPr lang="en-US" sz="800" b="1" dirty="0" smtClean="0">
                <a:solidFill>
                  <a:srgbClr val="2C8EBF"/>
                </a:solidFill>
                <a:latin typeface="Arial" panose="020B0604020202020204" pitchFamily="34" charset="0"/>
                <a:cs typeface="Arial" panose="020B0604020202020204" pitchFamily="34" charset="0"/>
              </a:rPr>
              <a:t>Adam Solesby</a:t>
            </a:r>
          </a:p>
          <a:p>
            <a:pPr algn="ctr"/>
            <a:r>
              <a:rPr lang="en-US" sz="800" b="1" dirty="0" smtClean="0">
                <a:solidFill>
                  <a:srgbClr val="2C8EBF"/>
                </a:solidFill>
                <a:latin typeface="Arial" panose="020B0604020202020204" pitchFamily="34" charset="0"/>
                <a:cs typeface="Arial" panose="020B0604020202020204" pitchFamily="34" charset="0"/>
              </a:rPr>
              <a:t>Nashville, TN</a:t>
            </a:r>
            <a:endParaRPr lang="en-US" sz="800" b="1" dirty="0">
              <a:solidFill>
                <a:srgbClr val="2C8EBF"/>
              </a:solidFill>
              <a:latin typeface="Arial" panose="020B0604020202020204" pitchFamily="34" charset="0"/>
              <a:cs typeface="Arial" panose="020B0604020202020204" pitchFamily="34" charset="0"/>
            </a:endParaRPr>
          </a:p>
        </p:txBody>
      </p:sp>
      <p:pic>
        <p:nvPicPr>
          <p:cNvPr id="4103" name="Picture 7"/>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b="20701"/>
          <a:stretch/>
        </p:blipFill>
        <p:spPr bwMode="auto">
          <a:xfrm>
            <a:off x="5117689" y="2916944"/>
            <a:ext cx="1178936" cy="1134302"/>
          </a:xfrm>
          <a:prstGeom prst="ellipse">
            <a:avLst/>
          </a:prstGeom>
          <a:ln w="63500" cap="rnd">
            <a:solidFill>
              <a:srgbClr val="2C8EBF"/>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sp>
        <p:nvSpPr>
          <p:cNvPr id="61" name="TextBox 60"/>
          <p:cNvSpPr txBox="1"/>
          <p:nvPr/>
        </p:nvSpPr>
        <p:spPr>
          <a:xfrm>
            <a:off x="5240763" y="4064478"/>
            <a:ext cx="896002" cy="338554"/>
          </a:xfrm>
          <a:prstGeom prst="rect">
            <a:avLst/>
          </a:prstGeom>
          <a:noFill/>
        </p:spPr>
        <p:txBody>
          <a:bodyPr wrap="square" rtlCol="0">
            <a:spAutoFit/>
          </a:bodyPr>
          <a:lstStyle/>
          <a:p>
            <a:pPr algn="ctr"/>
            <a:r>
              <a:rPr lang="en-US" sz="800" b="1" dirty="0" smtClean="0">
                <a:solidFill>
                  <a:srgbClr val="2C8EBF"/>
                </a:solidFill>
                <a:latin typeface="Arial" panose="020B0604020202020204" pitchFamily="34" charset="0"/>
                <a:cs typeface="Arial" panose="020B0604020202020204" pitchFamily="34" charset="0"/>
              </a:rPr>
              <a:t>Karen Thomas</a:t>
            </a:r>
          </a:p>
          <a:p>
            <a:pPr algn="ctr"/>
            <a:r>
              <a:rPr lang="en-US" sz="800" b="1" dirty="0" smtClean="0">
                <a:solidFill>
                  <a:srgbClr val="2C8EBF"/>
                </a:solidFill>
                <a:latin typeface="Arial" panose="020B0604020202020204" pitchFamily="34" charset="0"/>
                <a:cs typeface="Arial" panose="020B0604020202020204" pitchFamily="34" charset="0"/>
              </a:rPr>
              <a:t>Nashville, TN</a:t>
            </a:r>
            <a:endParaRPr lang="en-US" sz="800" b="1" dirty="0">
              <a:solidFill>
                <a:srgbClr val="2C8EBF"/>
              </a:solidFill>
              <a:latin typeface="Arial" panose="020B0604020202020204" pitchFamily="34" charset="0"/>
              <a:cs typeface="Arial" panose="020B0604020202020204" pitchFamily="34" charset="0"/>
            </a:endParaRPr>
          </a:p>
        </p:txBody>
      </p:sp>
      <p:sp>
        <p:nvSpPr>
          <p:cNvPr id="64" name="TextBox 63"/>
          <p:cNvSpPr txBox="1"/>
          <p:nvPr/>
        </p:nvSpPr>
        <p:spPr>
          <a:xfrm>
            <a:off x="6764626" y="242886"/>
            <a:ext cx="891200" cy="246221"/>
          </a:xfrm>
          <a:prstGeom prst="rect">
            <a:avLst/>
          </a:prstGeom>
          <a:solidFill>
            <a:schemeClr val="bg1"/>
          </a:solidFill>
        </p:spPr>
        <p:txBody>
          <a:bodyPr wrap="square" rIns="0" rtlCol="0">
            <a:spAutoFit/>
          </a:bodyPr>
          <a:lstStyle/>
          <a:p>
            <a:r>
              <a:rPr lang="en-US" sz="1000" dirty="0" smtClean="0">
                <a:solidFill>
                  <a:srgbClr val="2C8EBF"/>
                </a:solidFill>
                <a:latin typeface="Arial" panose="020B0604020202020204" pitchFamily="34" charset="0"/>
                <a:cs typeface="Arial" panose="020B0604020202020204" pitchFamily="34" charset="0"/>
              </a:rPr>
              <a:t>Dashboard</a:t>
            </a:r>
          </a:p>
        </p:txBody>
      </p:sp>
    </p:spTree>
    <p:extLst>
      <p:ext uri="{BB962C8B-B14F-4D97-AF65-F5344CB8AC3E}">
        <p14:creationId xmlns:p14="http://schemas.microsoft.com/office/powerpoint/2010/main" val="857872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Karen\Desktop\ScreenHunter_725 Feb. 09 20.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
            <a:ext cx="9144000" cy="586740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a:off x="1" y="644324"/>
            <a:ext cx="2133600" cy="5381522"/>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3" name="Picture 19" descr="C:\Users\Karen\Desktop\ScreenHunter_744 Feb. 09 20.5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705957"/>
            <a:ext cx="21336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Users\Karen\Desktop\ScreenHunter_745 Feb. 09 20.5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600343"/>
            <a:ext cx="2133601" cy="12668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019800"/>
            <a:ext cx="9144000" cy="304800"/>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574876"/>
            <a:ext cx="9149787" cy="138896"/>
          </a:xfrm>
          <a:prstGeom prst="rect">
            <a:avLst/>
          </a:prstGeom>
          <a:solidFill>
            <a:srgbClr val="2C8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09999" y="6019800"/>
            <a:ext cx="1447801" cy="246221"/>
          </a:xfrm>
          <a:prstGeom prst="rect">
            <a:avLst/>
          </a:prstGeom>
          <a:noFill/>
        </p:spPr>
        <p:txBody>
          <a:bodyPr wrap="square" rtlCol="0">
            <a:spAutoFit/>
          </a:bodyPr>
          <a:lstStyle/>
          <a:p>
            <a:r>
              <a:rPr lang="en-US" sz="1000" dirty="0" smtClean="0">
                <a:solidFill>
                  <a:schemeClr val="bg1"/>
                </a:solidFill>
              </a:rPr>
              <a:t>© 2016 Fishbowl, LLC</a:t>
            </a:r>
            <a:endParaRPr lang="en-US" sz="1000" dirty="0">
              <a:solidFill>
                <a:schemeClr val="bg1"/>
              </a:solidFill>
            </a:endParaRPr>
          </a:p>
        </p:txBody>
      </p:sp>
      <p:sp>
        <p:nvSpPr>
          <p:cNvPr id="10" name="TextBox 9"/>
          <p:cNvSpPr txBox="1"/>
          <p:nvPr/>
        </p:nvSpPr>
        <p:spPr>
          <a:xfrm>
            <a:off x="76200" y="6025846"/>
            <a:ext cx="1981200" cy="246221"/>
          </a:xfrm>
          <a:prstGeom prst="rect">
            <a:avLst/>
          </a:prstGeom>
          <a:noFill/>
        </p:spPr>
        <p:txBody>
          <a:bodyPr wrap="square" rtlCol="0">
            <a:spAutoFit/>
          </a:bodyPr>
          <a:lstStyle/>
          <a:p>
            <a:r>
              <a:rPr lang="en-US" sz="1000" dirty="0" smtClean="0">
                <a:solidFill>
                  <a:schemeClr val="bg1"/>
                </a:solidFill>
              </a:rPr>
              <a:t>Terms of Use	     Privacy Policy</a:t>
            </a:r>
            <a:endParaRPr lang="en-US" sz="1000" dirty="0">
              <a:solidFill>
                <a:schemeClr val="bg1"/>
              </a:solidFill>
            </a:endParaRPr>
          </a:p>
        </p:txBody>
      </p:sp>
      <p:sp>
        <p:nvSpPr>
          <p:cNvPr id="11" name="TextBox 10"/>
          <p:cNvSpPr txBox="1"/>
          <p:nvPr/>
        </p:nvSpPr>
        <p:spPr>
          <a:xfrm>
            <a:off x="6324600" y="6019799"/>
            <a:ext cx="3048001" cy="246221"/>
          </a:xfrm>
          <a:prstGeom prst="rect">
            <a:avLst/>
          </a:prstGeom>
          <a:noFill/>
        </p:spPr>
        <p:txBody>
          <a:bodyPr wrap="square" rtlCol="0">
            <a:spAutoFit/>
          </a:bodyPr>
          <a:lstStyle/>
          <a:p>
            <a:pPr lvl="1" algn="r"/>
            <a:r>
              <a:rPr lang="en-US" sz="1000" dirty="0" smtClean="0">
                <a:solidFill>
                  <a:schemeClr val="bg1"/>
                </a:solidFill>
              </a:rPr>
              <a:t>Contact Us                       Feedback</a:t>
            </a:r>
            <a:r>
              <a:rPr lang="en-US" sz="1000" dirty="0">
                <a:solidFill>
                  <a:schemeClr val="bg1"/>
                </a:solidFill>
              </a:rPr>
              <a:t> 	</a:t>
            </a:r>
          </a:p>
        </p:txBody>
      </p:sp>
      <p:sp>
        <p:nvSpPr>
          <p:cNvPr id="36" name="Rounded Rectangle 35"/>
          <p:cNvSpPr/>
          <p:nvPr/>
        </p:nvSpPr>
        <p:spPr>
          <a:xfrm>
            <a:off x="1390648" y="3722914"/>
            <a:ext cx="511259"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390648" y="3722914"/>
            <a:ext cx="557027" cy="230832"/>
          </a:xfrm>
          <a:prstGeom prst="rect">
            <a:avLst/>
          </a:prstGeom>
          <a:noFill/>
        </p:spPr>
        <p:txBody>
          <a:bodyPr wrap="square" rtlCol="0">
            <a:spAutoFit/>
          </a:bodyPr>
          <a:lstStyle/>
          <a:p>
            <a:r>
              <a:rPr lang="en-US" sz="900" dirty="0" smtClean="0">
                <a:solidFill>
                  <a:srgbClr val="2C8EBF"/>
                </a:solidFill>
                <a:latin typeface="Arial" panose="020B0604020202020204" pitchFamily="34" charset="0"/>
                <a:cs typeface="Arial" panose="020B0604020202020204" pitchFamily="34" charset="0"/>
              </a:rPr>
              <a:t>Create</a:t>
            </a:r>
            <a:endParaRPr lang="en-US" sz="900" dirty="0">
              <a:solidFill>
                <a:srgbClr val="2C8EBF"/>
              </a:solidFill>
              <a:latin typeface="Arial" panose="020B0604020202020204" pitchFamily="34" charset="0"/>
              <a:cs typeface="Arial" panose="020B0604020202020204" pitchFamily="34" charset="0"/>
            </a:endParaRPr>
          </a:p>
        </p:txBody>
      </p:sp>
      <p:pic>
        <p:nvPicPr>
          <p:cNvPr id="1042" name="Picture 18" descr="C:\Users\Karen\Desktop\ScreenHunter_743 Feb. 09 20.5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697" y="597681"/>
            <a:ext cx="949951" cy="1108276"/>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C:\Users\Karen\Desktop\ScreenHunter_741 Feb. 09 20.49.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3981343"/>
            <a:ext cx="105140" cy="88582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76200" y="4950222"/>
            <a:ext cx="2010140" cy="106957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6200" y="4933140"/>
            <a:ext cx="1219200" cy="276999"/>
          </a:xfrm>
          <a:prstGeom prst="rect">
            <a:avLst/>
          </a:prstGeom>
          <a:noFill/>
        </p:spPr>
        <p:txBody>
          <a:bodyPr wrap="square" rtlCol="0">
            <a:spAutoFit/>
          </a:bodyPr>
          <a:lstStyle/>
          <a:p>
            <a:r>
              <a:rPr lang="en-US" sz="1200" b="1" u="sng" dirty="0" smtClean="0">
                <a:solidFill>
                  <a:schemeClr val="tx1">
                    <a:lumMod val="75000"/>
                    <a:lumOff val="25000"/>
                  </a:schemeClr>
                </a:solidFill>
                <a:latin typeface="Arial" panose="020B0604020202020204" pitchFamily="34" charset="0"/>
                <a:cs typeface="Arial" panose="020B0604020202020204" pitchFamily="34" charset="0"/>
              </a:rPr>
              <a:t>My Resources</a:t>
            </a:r>
            <a:endParaRPr lang="en-US" sz="12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9" name="Rounded Rectangle 18"/>
          <p:cNvSpPr/>
          <p:nvPr/>
        </p:nvSpPr>
        <p:spPr>
          <a:xfrm>
            <a:off x="152400" y="5255792"/>
            <a:ext cx="1881370" cy="321680"/>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152400" y="5668187"/>
            <a:ext cx="1881370" cy="276999"/>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348327" y="3043566"/>
            <a:ext cx="533400" cy="414707"/>
          </a:xfrm>
          <a:prstGeom prst="roundRect">
            <a:avLst/>
          </a:prstGeom>
          <a:solidFill>
            <a:srgbClr val="2C8E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450" y="2058525"/>
            <a:ext cx="838200" cy="276999"/>
          </a:xfrm>
          <a:prstGeom prst="rect">
            <a:avLst/>
          </a:prstGeom>
          <a:noFill/>
        </p:spPr>
        <p:txBody>
          <a:bodyPr wrap="square" rtlCol="0">
            <a:spAutoFit/>
          </a:bodyPr>
          <a:lstStyle/>
          <a:p>
            <a:r>
              <a:rPr lang="en-US" sz="1200" dirty="0" smtClean="0">
                <a:solidFill>
                  <a:schemeClr val="bg1">
                    <a:lumMod val="65000"/>
                  </a:schemeClr>
                </a:solidFill>
              </a:rPr>
              <a:t>Name</a:t>
            </a:r>
            <a:endParaRPr lang="en-US" sz="1200" dirty="0">
              <a:solidFill>
                <a:schemeClr val="bg1">
                  <a:lumMod val="65000"/>
                </a:schemeClr>
              </a:solidFill>
            </a:endParaRPr>
          </a:p>
        </p:txBody>
      </p:sp>
      <p:sp>
        <p:nvSpPr>
          <p:cNvPr id="27" name="TextBox 26"/>
          <p:cNvSpPr txBox="1"/>
          <p:nvPr/>
        </p:nvSpPr>
        <p:spPr>
          <a:xfrm>
            <a:off x="152400" y="2374067"/>
            <a:ext cx="838200" cy="276999"/>
          </a:xfrm>
          <a:prstGeom prst="rect">
            <a:avLst/>
          </a:prstGeom>
          <a:noFill/>
        </p:spPr>
        <p:txBody>
          <a:bodyPr wrap="square" rtlCol="0">
            <a:spAutoFit/>
          </a:bodyPr>
          <a:lstStyle/>
          <a:p>
            <a:r>
              <a:rPr lang="en-US" sz="1200" dirty="0" smtClean="0">
                <a:solidFill>
                  <a:schemeClr val="bg1">
                    <a:lumMod val="65000"/>
                  </a:schemeClr>
                </a:solidFill>
              </a:rPr>
              <a:t>Location</a:t>
            </a:r>
            <a:endParaRPr lang="en-US" sz="1200" dirty="0">
              <a:solidFill>
                <a:schemeClr val="bg1">
                  <a:lumMod val="65000"/>
                </a:schemeClr>
              </a:solidFill>
            </a:endParaRPr>
          </a:p>
        </p:txBody>
      </p:sp>
      <p:sp>
        <p:nvSpPr>
          <p:cNvPr id="28" name="TextBox 27"/>
          <p:cNvSpPr txBox="1"/>
          <p:nvPr/>
        </p:nvSpPr>
        <p:spPr>
          <a:xfrm>
            <a:off x="152400" y="2667000"/>
            <a:ext cx="838200" cy="276999"/>
          </a:xfrm>
          <a:prstGeom prst="rect">
            <a:avLst/>
          </a:prstGeom>
          <a:noFill/>
        </p:spPr>
        <p:txBody>
          <a:bodyPr wrap="square" rtlCol="0">
            <a:spAutoFit/>
          </a:bodyPr>
          <a:lstStyle/>
          <a:p>
            <a:r>
              <a:rPr lang="en-US" sz="1200" dirty="0" smtClean="0">
                <a:solidFill>
                  <a:schemeClr val="bg1">
                    <a:lumMod val="65000"/>
                  </a:schemeClr>
                </a:solidFill>
              </a:rPr>
              <a:t>Key Word</a:t>
            </a:r>
            <a:endParaRPr lang="en-US" sz="1200" dirty="0">
              <a:solidFill>
                <a:schemeClr val="bg1">
                  <a:lumMod val="65000"/>
                </a:schemeClr>
              </a:solidFill>
            </a:endParaRPr>
          </a:p>
        </p:txBody>
      </p:sp>
      <p:sp>
        <p:nvSpPr>
          <p:cNvPr id="15" name="Rounded Rectangle 14"/>
          <p:cNvSpPr/>
          <p:nvPr/>
        </p:nvSpPr>
        <p:spPr>
          <a:xfrm>
            <a:off x="1149706" y="1806114"/>
            <a:ext cx="785726" cy="243931"/>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6" name="TextBox 15"/>
          <p:cNvSpPr txBox="1"/>
          <p:nvPr/>
        </p:nvSpPr>
        <p:spPr>
          <a:xfrm>
            <a:off x="1103938" y="1806114"/>
            <a:ext cx="877262" cy="230832"/>
          </a:xfrm>
          <a:prstGeom prst="rect">
            <a:avLst/>
          </a:prstGeom>
          <a:noFill/>
        </p:spPr>
        <p:txBody>
          <a:bodyPr wrap="square" rtlCol="0">
            <a:spAutoFit/>
          </a:bodyPr>
          <a:lstStyle/>
          <a:p>
            <a:pPr algn="ctr"/>
            <a:r>
              <a:rPr lang="en-US" sz="900" dirty="0" smtClean="0">
                <a:solidFill>
                  <a:srgbClr val="2C8EBF"/>
                </a:solidFill>
                <a:latin typeface="Arial" panose="020B0604020202020204" pitchFamily="34" charset="0"/>
                <a:cs typeface="Arial" panose="020B0604020202020204" pitchFamily="34" charset="0"/>
              </a:rPr>
              <a:t>My Favorites</a:t>
            </a:r>
            <a:endParaRPr lang="en-US" sz="900" dirty="0">
              <a:solidFill>
                <a:srgbClr val="2C8EBF"/>
              </a:solidFill>
              <a:latin typeface="Arial" panose="020B0604020202020204" pitchFamily="34" charset="0"/>
              <a:cs typeface="Arial" panose="020B0604020202020204" pitchFamily="34" charset="0"/>
            </a:endParaRPr>
          </a:p>
        </p:txBody>
      </p:sp>
      <p:sp>
        <p:nvSpPr>
          <p:cNvPr id="29" name="TextBox 28"/>
          <p:cNvSpPr txBox="1"/>
          <p:nvPr/>
        </p:nvSpPr>
        <p:spPr>
          <a:xfrm>
            <a:off x="1338678" y="3046280"/>
            <a:ext cx="585874" cy="460639"/>
          </a:xfrm>
          <a:prstGeom prst="rect">
            <a:avLst/>
          </a:prstGeom>
          <a:noFill/>
        </p:spPr>
        <p:txBody>
          <a:bodyPr wrap="square" lIns="91440" rIns="91440" rtlCol="0">
            <a:spAutoFit/>
          </a:bodyPr>
          <a:lstStyle/>
          <a:p>
            <a:pPr algn="ctr">
              <a:lnSpc>
                <a:spcPts val="1400"/>
              </a:lnSpc>
            </a:pPr>
            <a:r>
              <a:rPr lang="en-US" sz="1600" b="1" dirty="0" smtClean="0">
                <a:solidFill>
                  <a:schemeClr val="bg1"/>
                </a:solidFill>
              </a:rPr>
              <a:t>Go Fish</a:t>
            </a:r>
            <a:endParaRPr lang="en-US" sz="1600" b="1" dirty="0">
              <a:solidFill>
                <a:schemeClr val="bg1"/>
              </a:solidFill>
            </a:endParaRPr>
          </a:p>
        </p:txBody>
      </p:sp>
      <p:sp>
        <p:nvSpPr>
          <p:cNvPr id="47" name="Rounded Rectangle 46"/>
          <p:cNvSpPr/>
          <p:nvPr/>
        </p:nvSpPr>
        <p:spPr>
          <a:xfrm>
            <a:off x="1476744" y="4972030"/>
            <a:ext cx="425164" cy="214770"/>
          </a:xfrm>
          <a:prstGeom prst="round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456563" y="4972030"/>
            <a:ext cx="425164" cy="230832"/>
          </a:xfrm>
          <a:prstGeom prst="rect">
            <a:avLst/>
          </a:prstGeom>
          <a:noFill/>
        </p:spPr>
        <p:txBody>
          <a:bodyPr wrap="square" rtlCol="0">
            <a:spAutoFit/>
          </a:bodyPr>
          <a:lstStyle/>
          <a:p>
            <a:r>
              <a:rPr lang="en-US" sz="900" dirty="0" smtClean="0">
                <a:solidFill>
                  <a:srgbClr val="2C8EBF"/>
                </a:solidFill>
                <a:latin typeface="Arial" panose="020B0604020202020204" pitchFamily="34" charset="0"/>
                <a:cs typeface="Arial" panose="020B0604020202020204" pitchFamily="34" charset="0"/>
              </a:rPr>
              <a:t>Find</a:t>
            </a:r>
            <a:endParaRPr lang="en-US" sz="900" dirty="0">
              <a:solidFill>
                <a:srgbClr val="2C8EBF"/>
              </a:solidFill>
              <a:latin typeface="Arial" panose="020B0604020202020204" pitchFamily="34" charset="0"/>
              <a:cs typeface="Arial" panose="020B0604020202020204" pitchFamily="34" charset="0"/>
            </a:endParaRPr>
          </a:p>
        </p:txBody>
      </p:sp>
      <p:sp>
        <p:nvSpPr>
          <p:cNvPr id="49" name="TextBox 48"/>
          <p:cNvSpPr txBox="1"/>
          <p:nvPr/>
        </p:nvSpPr>
        <p:spPr>
          <a:xfrm>
            <a:off x="440697" y="5301957"/>
            <a:ext cx="1248629" cy="246221"/>
          </a:xfrm>
          <a:prstGeom prst="rect">
            <a:avLst/>
          </a:prstGeom>
          <a:noFill/>
        </p:spPr>
        <p:txBody>
          <a:bodyPr wrap="square" rtlCol="0">
            <a:spAutoFit/>
          </a:bodyPr>
          <a:lstStyle/>
          <a:p>
            <a:r>
              <a:rPr lang="en-US" sz="1000" dirty="0" smtClean="0">
                <a:solidFill>
                  <a:srgbClr val="2C8EBF"/>
                </a:solidFill>
              </a:rPr>
              <a:t>Fishbowl – How To…</a:t>
            </a:r>
            <a:endParaRPr lang="en-US" sz="1000" dirty="0">
              <a:solidFill>
                <a:srgbClr val="2C8EBF"/>
              </a:solidFill>
            </a:endParaRPr>
          </a:p>
        </p:txBody>
      </p:sp>
      <p:pic>
        <p:nvPicPr>
          <p:cNvPr id="1046" name="Picture 22" descr="C:\Users\Karen\Desktop\ScreenHunter_746 Feb. 09 2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375" y="5293537"/>
            <a:ext cx="295092" cy="209843"/>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420516" y="5698965"/>
            <a:ext cx="1560684" cy="246221"/>
          </a:xfrm>
          <a:prstGeom prst="rect">
            <a:avLst/>
          </a:prstGeom>
          <a:noFill/>
        </p:spPr>
        <p:txBody>
          <a:bodyPr wrap="square" rtlCol="0">
            <a:spAutoFit/>
          </a:bodyPr>
          <a:lstStyle/>
          <a:p>
            <a:r>
              <a:rPr lang="en-US" sz="1000" dirty="0" smtClean="0">
                <a:solidFill>
                  <a:srgbClr val="2C8EBF"/>
                </a:solidFill>
              </a:rPr>
              <a:t>Fishbowl – Fun Quiz…</a:t>
            </a:r>
            <a:endParaRPr lang="en-US" sz="1000" dirty="0">
              <a:solidFill>
                <a:srgbClr val="2C8EBF"/>
              </a:solidFill>
            </a:endParaRPr>
          </a:p>
        </p:txBody>
      </p:sp>
      <p:pic>
        <p:nvPicPr>
          <p:cNvPr id="52" name="Picture 22" descr="C:\Users\Karen\Desktop\ScreenHunter_746 Feb. 09 2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194" y="5690545"/>
            <a:ext cx="295092" cy="209843"/>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C:\Users\Karen\Desktop\ScreenHunter_747 Feb. 09 21.15.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19998" y="5228061"/>
            <a:ext cx="1295402" cy="200025"/>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2233528" y="762000"/>
            <a:ext cx="6910472" cy="5257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0" y="152400"/>
            <a:ext cx="9149787"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3" name="Picture 3"/>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b="23451"/>
          <a:stretch/>
        </p:blipFill>
        <p:spPr bwMode="auto">
          <a:xfrm>
            <a:off x="2420824" y="1182849"/>
            <a:ext cx="1513564" cy="1685254"/>
          </a:xfrm>
          <a:prstGeom prst="ellipse">
            <a:avLst/>
          </a:prstGeom>
          <a:ln w="63500" cap="rnd">
            <a:solidFill>
              <a:srgbClr val="2C8EBF"/>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4114800" y="1068262"/>
            <a:ext cx="1828800" cy="369332"/>
          </a:xfrm>
          <a:prstGeom prst="rect">
            <a:avLst/>
          </a:prstGeom>
          <a:noFill/>
        </p:spPr>
        <p:txBody>
          <a:bodyPr wrap="square" rtlCol="0">
            <a:spAutoFit/>
          </a:bodyPr>
          <a:lstStyle/>
          <a:p>
            <a:r>
              <a:rPr lang="en-US" b="1" dirty="0" smtClean="0">
                <a:solidFill>
                  <a:srgbClr val="DF2927"/>
                </a:solidFill>
                <a:latin typeface="Arial" panose="020B0604020202020204" pitchFamily="34" charset="0"/>
                <a:cs typeface="Arial" panose="020B0604020202020204" pitchFamily="34" charset="0"/>
              </a:rPr>
              <a:t>Karen Thomas</a:t>
            </a:r>
            <a:endParaRPr lang="en-US" b="1" dirty="0">
              <a:solidFill>
                <a:srgbClr val="DF2927"/>
              </a:solidFill>
              <a:latin typeface="Arial" panose="020B0604020202020204" pitchFamily="34" charset="0"/>
              <a:cs typeface="Arial" panose="020B0604020202020204" pitchFamily="34" charset="0"/>
            </a:endParaRPr>
          </a:p>
        </p:txBody>
      </p:sp>
      <p:sp>
        <p:nvSpPr>
          <p:cNvPr id="3" name="TextBox 2"/>
          <p:cNvSpPr txBox="1"/>
          <p:nvPr/>
        </p:nvSpPr>
        <p:spPr>
          <a:xfrm>
            <a:off x="4114800" y="1437594"/>
            <a:ext cx="4495800" cy="276999"/>
          </a:xfrm>
          <a:prstGeom prst="rect">
            <a:avLst/>
          </a:prstGeom>
          <a:noFill/>
        </p:spPr>
        <p:txBody>
          <a:bodyPr wrap="square" rtlCol="0">
            <a:spAutoFit/>
          </a:bodyPr>
          <a:lstStyle/>
          <a:p>
            <a:r>
              <a:rPr lang="en-US" sz="1200" i="1" dirty="0" smtClean="0">
                <a:solidFill>
                  <a:srgbClr val="2C8EBF"/>
                </a:solidFill>
                <a:latin typeface="Arial" panose="020B0604020202020204" pitchFamily="34" charset="0"/>
                <a:cs typeface="Arial" panose="020B0604020202020204" pitchFamily="34" charset="0"/>
              </a:rPr>
              <a:t>Looking for a healthcare start-up Co-founder</a:t>
            </a:r>
            <a:endParaRPr lang="en-US" sz="1200" i="1" dirty="0">
              <a:solidFill>
                <a:srgbClr val="2C8EBF"/>
              </a:solidFill>
              <a:latin typeface="Arial" panose="020B0604020202020204" pitchFamily="34" charset="0"/>
              <a:cs typeface="Arial" panose="020B0604020202020204" pitchFamily="34" charset="0"/>
            </a:endParaRPr>
          </a:p>
        </p:txBody>
      </p:sp>
      <p:sp>
        <p:nvSpPr>
          <p:cNvPr id="4" name="TextBox 3"/>
          <p:cNvSpPr txBox="1"/>
          <p:nvPr/>
        </p:nvSpPr>
        <p:spPr>
          <a:xfrm>
            <a:off x="4114800" y="1789549"/>
            <a:ext cx="4876800" cy="1200329"/>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Karen Thomas has 20 years’ healthcare experience, including roles in the clinical, payer, provider and technology vendor segments where she successfully managed executive/ C-suite relationships, used process redesign to improve margins, integrated mission-critical acquisitions, and directed strategic growth of multi-million dollar business units.</a:t>
            </a:r>
            <a:endParaRPr lang="en-US" sz="1200" dirty="0">
              <a:latin typeface="Arial" panose="020B0604020202020204" pitchFamily="34" charset="0"/>
              <a:cs typeface="Arial" panose="020B0604020202020204" pitchFamily="34" charset="0"/>
            </a:endParaRPr>
          </a:p>
        </p:txBody>
      </p:sp>
      <p:sp>
        <p:nvSpPr>
          <p:cNvPr id="42" name="TextBox 41"/>
          <p:cNvSpPr txBox="1"/>
          <p:nvPr/>
        </p:nvSpPr>
        <p:spPr>
          <a:xfrm>
            <a:off x="5943600" y="1114428"/>
            <a:ext cx="2247900" cy="307777"/>
          </a:xfrm>
          <a:prstGeom prst="rect">
            <a:avLst/>
          </a:prstGeom>
          <a:noFill/>
        </p:spPr>
        <p:txBody>
          <a:bodyPr wrap="square" rtlCol="0">
            <a:spAutoFit/>
          </a:bodyPr>
          <a:lstStyle/>
          <a:p>
            <a:r>
              <a:rPr lang="en-US" sz="1400" b="1" dirty="0" smtClean="0">
                <a:solidFill>
                  <a:srgbClr val="2C8EBF"/>
                </a:solidFill>
                <a:latin typeface="Arial" panose="020B0604020202020204" pitchFamily="34" charset="0"/>
                <a:cs typeface="Arial" panose="020B0604020202020204" pitchFamily="34" charset="0"/>
              </a:rPr>
              <a:t>Founder and CEO</a:t>
            </a:r>
            <a:endParaRPr lang="en-US" sz="1400" b="1" dirty="0">
              <a:solidFill>
                <a:srgbClr val="2C8EBF"/>
              </a:solidFill>
              <a:latin typeface="Arial" panose="020B0604020202020204" pitchFamily="34" charset="0"/>
              <a:cs typeface="Arial" panose="020B0604020202020204" pitchFamily="34" charset="0"/>
            </a:endParaRPr>
          </a:p>
        </p:txBody>
      </p:sp>
      <p:sp>
        <p:nvSpPr>
          <p:cNvPr id="45" name="Rectangle 44"/>
          <p:cNvSpPr/>
          <p:nvPr/>
        </p:nvSpPr>
        <p:spPr>
          <a:xfrm>
            <a:off x="2390810" y="3362050"/>
            <a:ext cx="3019390" cy="250921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676758" y="3362051"/>
            <a:ext cx="3226636" cy="250921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701420" y="2859127"/>
            <a:ext cx="1181101" cy="302681"/>
          </a:xfrm>
          <a:prstGeom prst="roundRect">
            <a:avLst/>
          </a:prstGeom>
          <a:solidFill>
            <a:srgbClr val="DF2927"/>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7658097" y="2891181"/>
            <a:ext cx="1290180" cy="271869"/>
          </a:xfrm>
          <a:prstGeom prst="rect">
            <a:avLst/>
          </a:prstGeom>
          <a:noFill/>
        </p:spPr>
        <p:txBody>
          <a:bodyPr wrap="square" lIns="91440" rIns="91440" rtlCol="0">
            <a:spAutoFit/>
          </a:bodyPr>
          <a:lstStyle/>
          <a:p>
            <a:pPr algn="ctr">
              <a:lnSpc>
                <a:spcPts val="1400"/>
              </a:lnSpc>
            </a:pPr>
            <a:r>
              <a:rPr lang="en-US" sz="1400" b="1" dirty="0" smtClean="0">
                <a:solidFill>
                  <a:schemeClr val="bg1"/>
                </a:solidFill>
              </a:rPr>
              <a:t>Send Message</a:t>
            </a:r>
            <a:endParaRPr lang="en-US" sz="1400" b="1" dirty="0">
              <a:solidFill>
                <a:schemeClr val="bg1"/>
              </a:solidFill>
            </a:endParaRPr>
          </a:p>
        </p:txBody>
      </p:sp>
      <p:sp>
        <p:nvSpPr>
          <p:cNvPr id="54" name="TextBox 53"/>
          <p:cNvSpPr txBox="1"/>
          <p:nvPr/>
        </p:nvSpPr>
        <p:spPr>
          <a:xfrm>
            <a:off x="2545214" y="3427288"/>
            <a:ext cx="2560185" cy="276999"/>
          </a:xfrm>
          <a:prstGeom prst="rect">
            <a:avLst/>
          </a:prstGeom>
          <a:noFill/>
        </p:spPr>
        <p:txBody>
          <a:bodyPr wrap="square" rtlCol="0">
            <a:spAutoFit/>
          </a:bodyPr>
          <a:lstStyle/>
          <a:p>
            <a:r>
              <a:rPr lang="en-US" sz="1200" b="1" u="sng" dirty="0" smtClean="0">
                <a:solidFill>
                  <a:schemeClr val="tx1">
                    <a:lumMod val="75000"/>
                    <a:lumOff val="25000"/>
                  </a:schemeClr>
                </a:solidFill>
                <a:latin typeface="Arial" panose="020B0604020202020204" pitchFamily="34" charset="0"/>
                <a:cs typeface="Arial" panose="020B0604020202020204" pitchFamily="34" charset="0"/>
              </a:rPr>
              <a:t>Skills and Experience</a:t>
            </a:r>
            <a:endParaRPr lang="en-US" sz="12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5" name="TextBox 54"/>
          <p:cNvSpPr txBox="1"/>
          <p:nvPr/>
        </p:nvSpPr>
        <p:spPr>
          <a:xfrm>
            <a:off x="5748225" y="3450634"/>
            <a:ext cx="2560185" cy="276999"/>
          </a:xfrm>
          <a:prstGeom prst="rect">
            <a:avLst/>
          </a:prstGeom>
          <a:noFill/>
        </p:spPr>
        <p:txBody>
          <a:bodyPr wrap="square" rtlCol="0">
            <a:spAutoFit/>
          </a:bodyPr>
          <a:lstStyle/>
          <a:p>
            <a:r>
              <a:rPr lang="en-US" sz="1200" b="1" u="sng" dirty="0" smtClean="0">
                <a:solidFill>
                  <a:schemeClr val="tx1">
                    <a:lumMod val="75000"/>
                    <a:lumOff val="25000"/>
                  </a:schemeClr>
                </a:solidFill>
                <a:latin typeface="Arial" panose="020B0604020202020204" pitchFamily="34" charset="0"/>
                <a:cs typeface="Arial" panose="020B0604020202020204" pitchFamily="34" charset="0"/>
              </a:rPr>
              <a:t>Projects</a:t>
            </a:r>
            <a:endParaRPr lang="en-US" sz="1200" b="1" u="sng"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3" name="TextBox 12"/>
          <p:cNvSpPr txBox="1"/>
          <p:nvPr/>
        </p:nvSpPr>
        <p:spPr>
          <a:xfrm>
            <a:off x="2539995" y="3783251"/>
            <a:ext cx="2712585" cy="600164"/>
          </a:xfrm>
          <a:prstGeom prst="rect">
            <a:avLst/>
          </a:prstGeom>
          <a:solidFill>
            <a:schemeClr val="bg1"/>
          </a:solidFill>
        </p:spPr>
        <p:txBody>
          <a:bodyPr wrap="square" rtlCol="0">
            <a:spAutoFit/>
          </a:bodyPr>
          <a:lstStyle/>
          <a:p>
            <a:r>
              <a:rPr lang="en-US" sz="1100" dirty="0" smtClean="0">
                <a:latin typeface="Arial" panose="020B0604020202020204" pitchFamily="34" charset="0"/>
                <a:cs typeface="Arial" panose="020B0604020202020204" pitchFamily="34" charset="0"/>
              </a:rPr>
              <a:t>Healthcare management, Strategic Planning, LEAN, Six Sigma, project management, program management</a:t>
            </a:r>
            <a:endParaRPr lang="en-US" sz="1100" dirty="0">
              <a:latin typeface="Arial" panose="020B0604020202020204" pitchFamily="34" charset="0"/>
              <a:cs typeface="Arial" panose="020B0604020202020204" pitchFamily="34" charset="0"/>
            </a:endParaRPr>
          </a:p>
        </p:txBody>
      </p:sp>
      <p:sp>
        <p:nvSpPr>
          <p:cNvPr id="56" name="TextBox 55"/>
          <p:cNvSpPr txBox="1"/>
          <p:nvPr/>
        </p:nvSpPr>
        <p:spPr>
          <a:xfrm>
            <a:off x="2539994" y="4627897"/>
            <a:ext cx="2712585" cy="846386"/>
          </a:xfrm>
          <a:prstGeom prst="rect">
            <a:avLst/>
          </a:prstGeom>
          <a:solidFill>
            <a:schemeClr val="bg1"/>
          </a:solidFill>
        </p:spPr>
        <p:txBody>
          <a:bodyPr wrap="square" rtlCol="0">
            <a:spAutoFit/>
          </a:bodyPr>
          <a:lstStyle/>
          <a:p>
            <a:r>
              <a:rPr lang="en-US" sz="1100" dirty="0" smtClean="0">
                <a:latin typeface="Arial" panose="020B0604020202020204" pitchFamily="34" charset="0"/>
                <a:cs typeface="Arial" panose="020B0604020202020204" pitchFamily="34" charset="0"/>
              </a:rPr>
              <a:t>Co-founder, Fishbowl     9/1/15 – present</a:t>
            </a:r>
          </a:p>
          <a:p>
            <a:pPr>
              <a:spcBef>
                <a:spcPts val="300"/>
              </a:spcBef>
            </a:pPr>
            <a:r>
              <a:rPr lang="en-US" sz="1100" dirty="0" smtClean="0">
                <a:latin typeface="Arial" panose="020B0604020202020204" pitchFamily="34" charset="0"/>
                <a:cs typeface="Arial" panose="020B0604020202020204" pitchFamily="34" charset="0"/>
              </a:rPr>
              <a:t>CEO, Agrin Health          3/1/14 - present</a:t>
            </a:r>
          </a:p>
          <a:p>
            <a:pPr>
              <a:spcBef>
                <a:spcPts val="300"/>
              </a:spcBef>
            </a:pPr>
            <a:r>
              <a:rPr lang="en-US" sz="1100" dirty="0" smtClean="0">
                <a:latin typeface="Arial" panose="020B0604020202020204" pitchFamily="34" charset="0"/>
                <a:cs typeface="Arial" panose="020B0604020202020204" pitchFamily="34" charset="0"/>
              </a:rPr>
              <a:t>Consultant, K Thomas</a:t>
            </a:r>
          </a:p>
          <a:p>
            <a:r>
              <a:rPr lang="en-US" sz="1100" dirty="0" smtClean="0">
                <a:latin typeface="Arial" panose="020B0604020202020204" pitchFamily="34" charset="0"/>
                <a:cs typeface="Arial" panose="020B0604020202020204" pitchFamily="34" charset="0"/>
              </a:rPr>
              <a:t>Consulting                      4/1/13 - present</a:t>
            </a:r>
            <a:endParaRPr lang="en-US" sz="1100" dirty="0">
              <a:latin typeface="Arial" panose="020B0604020202020204" pitchFamily="34" charset="0"/>
              <a:cs typeface="Arial" panose="020B0604020202020204" pitchFamily="34" charset="0"/>
            </a:endParaRPr>
          </a:p>
        </p:txBody>
      </p:sp>
      <p:sp>
        <p:nvSpPr>
          <p:cNvPr id="57" name="TextBox 56"/>
          <p:cNvSpPr txBox="1"/>
          <p:nvPr/>
        </p:nvSpPr>
        <p:spPr>
          <a:xfrm>
            <a:off x="7693537" y="1445288"/>
            <a:ext cx="1188984" cy="261610"/>
          </a:xfrm>
          <a:prstGeom prst="rect">
            <a:avLst/>
          </a:prstGeom>
          <a:noFill/>
        </p:spPr>
        <p:txBody>
          <a:bodyPr wrap="square" rtlCol="0">
            <a:spAutoFit/>
          </a:bodyPr>
          <a:lstStyle/>
          <a:p>
            <a:pPr algn="ctr"/>
            <a:r>
              <a:rPr lang="en-US" sz="1100" dirty="0" smtClean="0">
                <a:solidFill>
                  <a:schemeClr val="bg1">
                    <a:lumMod val="65000"/>
                  </a:schemeClr>
                </a:solidFill>
                <a:latin typeface="Arial" panose="020B0604020202020204" pitchFamily="34" charset="0"/>
                <a:cs typeface="Arial" panose="020B0604020202020204" pitchFamily="34" charset="0"/>
              </a:rPr>
              <a:t>Nashville, TN</a:t>
            </a:r>
            <a:endParaRPr lang="en-US" sz="1100" dirty="0">
              <a:solidFill>
                <a:schemeClr val="bg1">
                  <a:lumMod val="65000"/>
                </a:schemeClr>
              </a:solidFill>
              <a:latin typeface="Arial" panose="020B0604020202020204" pitchFamily="34" charset="0"/>
              <a:cs typeface="Arial" panose="020B0604020202020204" pitchFamily="34" charset="0"/>
            </a:endParaRPr>
          </a:p>
        </p:txBody>
      </p:sp>
      <p:pic>
        <p:nvPicPr>
          <p:cNvPr id="5124" name="Picture 4" descr="C:\Users\Karen\Desktop\ScreenHunter_746 Feb. 09 2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2130" y="3822176"/>
            <a:ext cx="821070" cy="628749"/>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p:cNvSpPr txBox="1"/>
          <p:nvPr/>
        </p:nvSpPr>
        <p:spPr>
          <a:xfrm>
            <a:off x="6553201" y="3825958"/>
            <a:ext cx="2209800" cy="677108"/>
          </a:xfrm>
          <a:prstGeom prst="rect">
            <a:avLst/>
          </a:prstGeom>
          <a:solidFill>
            <a:schemeClr val="bg1"/>
          </a:solidFill>
        </p:spPr>
        <p:txBody>
          <a:bodyPr wrap="square" rtlCol="0">
            <a:spAutoFit/>
          </a:bodyPr>
          <a:lstStyle/>
          <a:p>
            <a:r>
              <a:rPr lang="en-US" sz="1100" b="1" dirty="0" smtClean="0">
                <a:solidFill>
                  <a:srgbClr val="2C8EBF"/>
                </a:solidFill>
                <a:latin typeface="Arial" panose="020B0604020202020204" pitchFamily="34" charset="0"/>
                <a:cs typeface="Arial" panose="020B0604020202020204" pitchFamily="34" charset="0"/>
              </a:rPr>
              <a:t>The Fishbowl</a:t>
            </a:r>
          </a:p>
          <a:p>
            <a:r>
              <a:rPr lang="en-US" sz="900" dirty="0" smtClean="0">
                <a:latin typeface="Arial" panose="020B0604020202020204" pitchFamily="34" charset="0"/>
                <a:cs typeface="Arial" panose="020B0604020202020204" pitchFamily="34" charset="0"/>
              </a:rPr>
              <a:t>An online community designed to help Entrepreneurs find the resources they need to start and…</a:t>
            </a:r>
            <a:endParaRPr lang="en-US" sz="900" dirty="0">
              <a:latin typeface="Arial" panose="020B0604020202020204" pitchFamily="34" charset="0"/>
              <a:cs typeface="Arial" panose="020B0604020202020204" pitchFamily="34" charset="0"/>
            </a:endParaRPr>
          </a:p>
        </p:txBody>
      </p:sp>
      <p:sp>
        <p:nvSpPr>
          <p:cNvPr id="59" name="TextBox 58"/>
          <p:cNvSpPr txBox="1"/>
          <p:nvPr/>
        </p:nvSpPr>
        <p:spPr>
          <a:xfrm>
            <a:off x="5737715" y="4450926"/>
            <a:ext cx="3025286" cy="261610"/>
          </a:xfrm>
          <a:prstGeom prst="rect">
            <a:avLst/>
          </a:prstGeom>
          <a:solidFill>
            <a:schemeClr val="bg1"/>
          </a:solidFill>
        </p:spPr>
        <p:txBody>
          <a:bodyPr wrap="square" rtlCol="0">
            <a:spAutoFit/>
          </a:bodyPr>
          <a:lstStyle/>
          <a:p>
            <a:r>
              <a:rPr lang="en-US" sz="1100" dirty="0" smtClean="0">
                <a:latin typeface="Arial" panose="020B0604020202020204" pitchFamily="34" charset="0"/>
                <a:cs typeface="Arial" panose="020B0604020202020204" pitchFamily="34" charset="0"/>
              </a:rPr>
              <a:t>2 Members    </a:t>
            </a:r>
            <a:r>
              <a:rPr lang="en-US" sz="1000" u="sng" dirty="0" smtClean="0">
                <a:latin typeface="Arial" panose="020B0604020202020204" pitchFamily="34" charset="0"/>
                <a:cs typeface="Arial" panose="020B0604020202020204" pitchFamily="34" charset="0"/>
              </a:rPr>
              <a:t>www.MyFishbowl.net</a:t>
            </a:r>
            <a:endParaRPr lang="en-US" sz="1000" u="sng" dirty="0">
              <a:latin typeface="Arial" panose="020B0604020202020204" pitchFamily="34" charset="0"/>
              <a:cs typeface="Arial" panose="020B0604020202020204" pitchFamily="34" charset="0"/>
            </a:endParaRPr>
          </a:p>
        </p:txBody>
      </p:sp>
      <p:sp>
        <p:nvSpPr>
          <p:cNvPr id="60" name="TextBox 59"/>
          <p:cNvSpPr txBox="1"/>
          <p:nvPr/>
        </p:nvSpPr>
        <p:spPr>
          <a:xfrm>
            <a:off x="3850878" y="3002989"/>
            <a:ext cx="3794693" cy="276999"/>
          </a:xfrm>
          <a:prstGeom prst="rect">
            <a:avLst/>
          </a:prstGeom>
          <a:noFill/>
        </p:spPr>
        <p:txBody>
          <a:bodyPr wrap="square" rtlCol="0">
            <a:spAutoFit/>
          </a:bodyPr>
          <a:lstStyle/>
          <a:p>
            <a:r>
              <a:rPr lang="en-US" sz="1200" b="1" dirty="0">
                <a:solidFill>
                  <a:srgbClr val="2C8EBF"/>
                </a:solidFill>
                <a:latin typeface="Arial" panose="020B0604020202020204" pitchFamily="34" charset="0"/>
                <a:cs typeface="Arial" panose="020B0604020202020204" pitchFamily="34" charset="0"/>
              </a:rPr>
              <a:t>https://www.linkedin.com/in/kthomashealthcare</a:t>
            </a:r>
          </a:p>
        </p:txBody>
      </p:sp>
      <p:sp>
        <p:nvSpPr>
          <p:cNvPr id="61" name="TextBox 60"/>
          <p:cNvSpPr txBox="1"/>
          <p:nvPr/>
        </p:nvSpPr>
        <p:spPr>
          <a:xfrm>
            <a:off x="2713986" y="2989878"/>
            <a:ext cx="889763" cy="276999"/>
          </a:xfrm>
          <a:prstGeom prst="rect">
            <a:avLst/>
          </a:prstGeom>
          <a:solidFill>
            <a:schemeClr val="bg1"/>
          </a:solidFill>
          <a:ln>
            <a:solidFill>
              <a:schemeClr val="bg1">
                <a:lumMod val="85000"/>
              </a:schemeClr>
            </a:solidFill>
          </a:ln>
        </p:spPr>
        <p:txBody>
          <a:bodyPr wrap="square" rtlCol="0">
            <a:spAutoFit/>
          </a:bodyPr>
          <a:lstStyle/>
          <a:p>
            <a:pPr algn="ctr"/>
            <a:r>
              <a:rPr lang="en-US" sz="1200" dirty="0" smtClean="0">
                <a:solidFill>
                  <a:srgbClr val="2C8EBF"/>
                </a:solidFill>
                <a:latin typeface="Arial" panose="020B0604020202020204" pitchFamily="34" charset="0"/>
                <a:cs typeface="Arial" panose="020B0604020202020204" pitchFamily="34" charset="0"/>
              </a:rPr>
              <a:t>Follow</a:t>
            </a:r>
            <a:endParaRPr lang="en-US" sz="1200" dirty="0">
              <a:solidFill>
                <a:srgbClr val="2C8EBF"/>
              </a:solidFill>
              <a:latin typeface="Arial" panose="020B0604020202020204" pitchFamily="34" charset="0"/>
              <a:cs typeface="Arial" panose="020B0604020202020204" pitchFamily="34" charset="0"/>
            </a:endParaRPr>
          </a:p>
        </p:txBody>
      </p:sp>
      <p:sp>
        <p:nvSpPr>
          <p:cNvPr id="65" name="Rounded Rectangle 64"/>
          <p:cNvSpPr/>
          <p:nvPr/>
        </p:nvSpPr>
        <p:spPr>
          <a:xfrm>
            <a:off x="7617976" y="762000"/>
            <a:ext cx="1282286" cy="223641"/>
          </a:xfrm>
          <a:prstGeom prst="roundRect">
            <a:avLst/>
          </a:prstGeom>
          <a:solidFill>
            <a:srgbClr val="2C8EB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7518815" y="762000"/>
            <a:ext cx="1429462" cy="271869"/>
          </a:xfrm>
          <a:prstGeom prst="rect">
            <a:avLst/>
          </a:prstGeom>
          <a:noFill/>
        </p:spPr>
        <p:txBody>
          <a:bodyPr wrap="square" lIns="91440" rIns="91440" rtlCol="0">
            <a:spAutoFit/>
          </a:bodyPr>
          <a:lstStyle/>
          <a:p>
            <a:pPr algn="ctr">
              <a:lnSpc>
                <a:spcPts val="1400"/>
              </a:lnSpc>
            </a:pPr>
            <a:r>
              <a:rPr lang="en-US" sz="1200" b="1" dirty="0" smtClean="0">
                <a:solidFill>
                  <a:schemeClr val="bg1"/>
                </a:solidFill>
              </a:rPr>
              <a:t>Return to Search</a:t>
            </a:r>
            <a:endParaRPr lang="en-US" sz="1200" b="1" dirty="0">
              <a:solidFill>
                <a:schemeClr val="bg1"/>
              </a:solidFill>
            </a:endParaRPr>
          </a:p>
        </p:txBody>
      </p:sp>
      <p:sp>
        <p:nvSpPr>
          <p:cNvPr id="67" name="TextBox 66"/>
          <p:cNvSpPr txBox="1"/>
          <p:nvPr/>
        </p:nvSpPr>
        <p:spPr>
          <a:xfrm>
            <a:off x="6764626" y="242886"/>
            <a:ext cx="891200" cy="246221"/>
          </a:xfrm>
          <a:prstGeom prst="rect">
            <a:avLst/>
          </a:prstGeom>
          <a:solidFill>
            <a:schemeClr val="bg1"/>
          </a:solidFill>
        </p:spPr>
        <p:txBody>
          <a:bodyPr wrap="square" rIns="0" rtlCol="0">
            <a:spAutoFit/>
          </a:bodyPr>
          <a:lstStyle/>
          <a:p>
            <a:r>
              <a:rPr lang="en-US" sz="1000" dirty="0" smtClean="0">
                <a:solidFill>
                  <a:srgbClr val="2C8EBF"/>
                </a:solidFill>
                <a:latin typeface="Arial" panose="020B0604020202020204" pitchFamily="34" charset="0"/>
                <a:cs typeface="Arial" panose="020B0604020202020204" pitchFamily="34" charset="0"/>
              </a:rPr>
              <a:t>Dashboard</a:t>
            </a:r>
          </a:p>
        </p:txBody>
      </p:sp>
    </p:spTree>
    <p:extLst>
      <p:ext uri="{BB962C8B-B14F-4D97-AF65-F5344CB8AC3E}">
        <p14:creationId xmlns:p14="http://schemas.microsoft.com/office/powerpoint/2010/main" val="1157471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630</TotalTime>
  <Words>3050</Words>
  <Application>Microsoft Office PowerPoint</Application>
  <PresentationFormat>On-screen Show (4:3)</PresentationFormat>
  <Paragraphs>627</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dc:creator>
  <cp:lastModifiedBy>Karen</cp:lastModifiedBy>
  <cp:revision>111</cp:revision>
  <dcterms:created xsi:type="dcterms:W3CDTF">2016-02-10T02:05:31Z</dcterms:created>
  <dcterms:modified xsi:type="dcterms:W3CDTF">2016-02-10T12:38:47Z</dcterms:modified>
</cp:coreProperties>
</file>