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98" autoAdjust="0"/>
  </p:normalViewPr>
  <p:slideViewPr>
    <p:cSldViewPr snapToGrid="0">
      <p:cViewPr varScale="1">
        <p:scale>
          <a:sx n="52" d="100"/>
          <a:sy n="52" d="100"/>
        </p:scale>
        <p:origin x="12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FFC5-07B1-41CB-A56E-270F5E260C5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CC541-2DCA-41A8-9AFD-279C455DE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the lattice fit into this whole problem setup?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Contracts: Some sort of assume guarantee type argument</a:t>
            </a:r>
          </a:p>
          <a:p>
            <a:r>
              <a:rPr lang="en-US" dirty="0" err="1"/>
              <a:t>Anlayze</a:t>
            </a:r>
            <a:r>
              <a:rPr lang="en-US" dirty="0"/>
              <a:t> controller to determine what the LEC needs to guarantee for safety</a:t>
            </a:r>
          </a:p>
          <a:p>
            <a:r>
              <a:rPr lang="en-US" dirty="0"/>
              <a:t>Analyze the LEC to determine if it meets this property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vice versa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Deriving what these contracts should be is quite tricky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no existing procedure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also tradeoffs between contract simplicity and underapproximating safety</a:t>
            </a:r>
          </a:p>
          <a:p>
            <a:pPr marL="171450" indent="-171450">
              <a:buFontTx/>
              <a:buChar char="-"/>
            </a:pPr>
            <a:r>
              <a:rPr lang="en-US" dirty="0"/>
              <a:t> EG simple contracts will be easy to analyze, but may give poor safety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complex contracts will give better safety results, but will be more difficult to analyze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Our current approaches for creating these contracts include</a:t>
            </a:r>
          </a:p>
          <a:p>
            <a:pPr marL="171450" indent="-171450">
              <a:buFontTx/>
              <a:buChar char="-"/>
            </a:pPr>
            <a:r>
              <a:rPr lang="en-US" dirty="0"/>
              <a:t>  Analyzing safe controller traces to determine what ‘safe LEC traces’ look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    gives us our K and N style contracts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    These contracts are difficult to derive, since they require enumerating large sets of controller traces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So we need more ways of creating these contracts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potential solution: lattice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 the system dynamics as a function of LEC readings (or sequences of LEC readings)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lattice is discrete to ensure the analyzing it remains tractable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  tradeoff between complexity and safety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lattice itself becomes a contract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controller builds the lattice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LEC gives the probability that it can reach unsafe parts of the lattice</a:t>
            </a:r>
          </a:p>
          <a:p>
            <a:pPr marL="0" indent="0">
              <a:buFontTx/>
              <a:buNone/>
            </a:pPr>
            <a:r>
              <a:rPr lang="en-US" dirty="0"/>
              <a:t>- Using some probabilistic abstraction of the LEC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C541-2DCA-41A8-9AFD-279C455DE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So we need more ways of creating these contracts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potential solution: lattice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 the system dynamics as a function of LEC readings (or sequences of LEC readings)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lattice is discrete to ensure the analyzing it remains tractable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  tradeoff between complexity and safety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LEC gives the probability that it can reach unsafe parts of the lattice</a:t>
            </a:r>
          </a:p>
          <a:p>
            <a:pPr marL="0" indent="0">
              <a:buFontTx/>
              <a:buNone/>
            </a:pPr>
            <a:r>
              <a:rPr lang="en-US" dirty="0"/>
              <a:t>- Using some probabilistic abstraction of the LEC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C541-2DCA-41A8-9AFD-279C455DEA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89C-DB5E-4E90-9802-FBCF5BE2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C1BA-66C3-4BCF-8790-921C097D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4AC1-E6AB-46C2-9209-72DFB16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4E68-88B8-4859-9237-A9D6505B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9423-ADD3-409D-A68B-96D639E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39A4-9E78-43CD-B1F3-FC5FC6E9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6B07-A037-4DBB-A76F-7C8FBA1E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32F1-39DA-4CF7-90EE-F5087FC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A600-11A2-47A9-86FE-04321367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CD32-C772-4737-AAFD-A8B95E36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CD1DD-EFE6-45D4-8E8B-E9F3F060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A221-9583-4E2D-8D24-E6A18EC7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C0E6-C83B-455B-9922-47363E4B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8C3C-22FF-4D01-9D2A-EBACA818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5FF8-9FAD-4CB7-BE3A-70D153EB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6D4-418A-47DE-A5BB-776580BD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9BFE-E6FF-49B2-B71F-35657F95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2BBE-3495-403A-B8A2-F713EC6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87E5-B35C-41DC-A479-C06BA7E5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0071-F9EA-4F56-8D9D-5B3859AC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4B4-37F4-4BBA-ADBA-63F890B5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8B29-74D7-4325-BD71-B4E8EF6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C0E-E4FF-435C-9682-9069367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A3D-29F3-463F-9739-DDCF6FE2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90CF-9915-4E8A-A38A-76FCFE2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CE98-8785-48F9-8AC7-00B928D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1E0-32DA-4803-BCE3-310E7E7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6FF26-EEE7-4EA5-AB66-E249B2F6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F499-9835-4207-AE42-8D9EDEA1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C686-624A-4A96-9FEC-E0A043B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0C7B-F23D-4E5F-9200-BAFB1A4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AEB-7455-4992-B78B-83708128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3965-C516-4C4D-B491-A81F1D72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FE1F-B854-47E6-8982-F2E9668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61201-2031-4D63-9B6C-D52EE4CC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5B77-E5A6-404E-B8A4-1788F052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600FE-0973-45CC-8D19-4434230D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864C-4655-4A97-BA14-6A0F1BC6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D939-8083-48BA-8187-9FF64F1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F22-2772-47D5-A67F-9668DC4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DF8D8-7A51-46E5-9DC4-602705A4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5475F-EC47-4F46-8A63-8A9B6F32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C1FE-E3D7-4DB0-AA0C-12891719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9EA98-76B4-4015-ADDC-E2CAB5D6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0F41-A216-4B0D-BF69-7E5555D5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E149-36DE-4A1D-BFC5-236BE551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681-C0FC-411A-9E6B-BB25038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23F-BB44-4058-AE16-C45C524C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5B9-4789-4D35-BFBF-A3B050E0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7402-3730-47BF-BCAB-9092A13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ED70-5B97-4E8C-BD50-75F214C9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158-2B29-40C4-B730-31D72327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F866-0FAB-4667-83BF-84961D4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702F5-76D4-46F2-BE25-67E0D481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12DC5-27D7-4151-B366-C53AD656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A168-2996-4B2A-A828-251CA7F9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72E9-AF2B-4582-8734-A5FBE09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B68B-E1A0-4312-A7B3-2EFCCC3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A9629-91C0-4C82-8A7B-F01DED87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F39C-E79E-41EE-A85C-E2486C78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6395-3C07-4CE7-9556-1DD9675E0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5CCD-6D8B-4E23-8C65-201D1306A32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24D9-B394-42EF-AFCF-600D90EC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6FF6-CB6D-46C7-A0D5-0E15B9ED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04A8-2362-4D9F-B5A4-99452780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Lattice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0D12-5D3A-4A2D-8DE5-00E388C1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3DCE-5EC2-4CD1-A3D8-AB64E92E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BBF8-0F21-4C2D-9E88-E69E2E89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contract between the LEC sensor and CPS controller</a:t>
            </a:r>
          </a:p>
          <a:p>
            <a:pPr lvl="1"/>
            <a:r>
              <a:rPr lang="en-US" dirty="0"/>
              <a:t>Contract: A pair of properties, one for the LEC and one for the CPS</a:t>
            </a:r>
          </a:p>
          <a:p>
            <a:pPr lvl="1"/>
            <a:r>
              <a:rPr lang="en-US" dirty="0"/>
              <a:t>If both the LEC and the CPS controller satisfy the contract, then the overall system is safe</a:t>
            </a:r>
          </a:p>
          <a:p>
            <a:pPr lvl="1"/>
            <a:r>
              <a:rPr lang="en-US" dirty="0"/>
              <a:t>Allows for separate analysis of the LEC and CPS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5DF0-D1C7-4B60-A310-93FD653E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Deriving/Creating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EFC0-59B5-4EBD-BFF5-136A7576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contracts are difficult to derive</a:t>
            </a:r>
          </a:p>
          <a:p>
            <a:pPr lvl="1"/>
            <a:r>
              <a:rPr lang="en-US" dirty="0"/>
              <a:t>They can take many forms</a:t>
            </a:r>
          </a:p>
          <a:p>
            <a:r>
              <a:rPr lang="en-US" dirty="0"/>
              <a:t>Our current work has focused on deriving safe sequences of LEC outputs from safe sequences of controller outputs</a:t>
            </a:r>
          </a:p>
          <a:p>
            <a:pPr lvl="1"/>
            <a:r>
              <a:rPr lang="en-US" dirty="0"/>
              <a:t>Difficult to get high probability sequences</a:t>
            </a:r>
          </a:p>
          <a:p>
            <a:pPr lvl="2"/>
            <a:r>
              <a:rPr lang="en-US" dirty="0"/>
              <a:t>Need to generate a lot of sequences</a:t>
            </a:r>
          </a:p>
          <a:p>
            <a:pPr lvl="1"/>
            <a:r>
              <a:rPr lang="en-US" dirty="0"/>
              <a:t>Tricky to keep these analyses strictly ‘worst case’</a:t>
            </a:r>
          </a:p>
          <a:p>
            <a:pPr lvl="2"/>
            <a:r>
              <a:rPr lang="en-US" dirty="0"/>
              <a:t>Especially when there are multiple controller regions</a:t>
            </a:r>
          </a:p>
          <a:p>
            <a:r>
              <a:rPr lang="en-US" dirty="0"/>
              <a:t>We are looking at using the lattice to generate contracts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6C43-F03E-4D1E-BC0D-26B08D25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Lattice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CE43-8AAE-42D4-8413-3AC70C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controller creates the lattice and computes the lattice transitions as a function of the LEC readings</a:t>
            </a:r>
          </a:p>
          <a:p>
            <a:pPr lvl="1"/>
            <a:r>
              <a:rPr lang="en-US" dirty="0"/>
              <a:t>Use a discrete lattice to ensure the analyses remain tractable</a:t>
            </a:r>
          </a:p>
          <a:p>
            <a:pPr lvl="1"/>
            <a:r>
              <a:rPr lang="en-US" dirty="0"/>
              <a:t>The lattice and its associated transitions are the contract</a:t>
            </a:r>
          </a:p>
          <a:p>
            <a:pPr lvl="1"/>
            <a:r>
              <a:rPr lang="en-US" dirty="0"/>
              <a:t>Mark which lattice points are unsafe</a:t>
            </a:r>
          </a:p>
          <a:p>
            <a:r>
              <a:rPr lang="en-US" dirty="0"/>
              <a:t>The LEC gives the probability that it can reach the unsafe parts of the lattice</a:t>
            </a:r>
          </a:p>
          <a:p>
            <a:pPr lvl="1"/>
            <a:r>
              <a:rPr lang="en-US" dirty="0"/>
              <a:t>Using some probabilistic abstraction of the LEC</a:t>
            </a:r>
          </a:p>
          <a:p>
            <a:pPr lvl="1"/>
            <a:r>
              <a:rPr lang="en-US" dirty="0"/>
              <a:t>This analysis can be done in PRISM</a:t>
            </a:r>
          </a:p>
          <a:p>
            <a:r>
              <a:rPr lang="en-US" dirty="0"/>
              <a:t>If the lattice analysis is intractable on the LEC side, then the controller can reduce the granularity of the lattice to simply the LEC analysis</a:t>
            </a:r>
          </a:p>
          <a:p>
            <a:pPr lvl="1"/>
            <a:r>
              <a:rPr lang="en-US" dirty="0"/>
              <a:t>Allows for the contract to be iteratively refined</a:t>
            </a:r>
          </a:p>
        </p:txBody>
      </p:sp>
    </p:spTree>
    <p:extLst>
      <p:ext uri="{BB962C8B-B14F-4D97-AF65-F5344CB8AC3E}">
        <p14:creationId xmlns:p14="http://schemas.microsoft.com/office/powerpoint/2010/main" val="389183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E861-F0BC-4399-9A39-2658D6F6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3C23-0D33-4D5B-8B89-CC99195E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talked about how a single pair of K and N values can lead to multiple transitions on the lattice</a:t>
            </a:r>
          </a:p>
          <a:p>
            <a:pPr lvl="1"/>
            <a:r>
              <a:rPr lang="en-US" dirty="0"/>
              <a:t>Due to the ordering of LEC detections and misdetections</a:t>
            </a:r>
          </a:p>
          <a:p>
            <a:r>
              <a:rPr lang="en-US" dirty="0"/>
              <a:t>To address this issue, we will allow for these nondeterministic transitions on the lattice</a:t>
            </a:r>
          </a:p>
          <a:p>
            <a:pPr lvl="1"/>
            <a:r>
              <a:rPr lang="en-US" dirty="0"/>
              <a:t>Use an MDP solver to compute the worst-case probability of safety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PRISM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45786C0-F758-4D59-8CA6-255D101CB578}"/>
              </a:ext>
            </a:extLst>
          </p:cNvPr>
          <p:cNvSpPr/>
          <p:nvPr/>
        </p:nvSpPr>
        <p:spPr>
          <a:xfrm>
            <a:off x="85820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57642E-B691-4257-8CDA-A36506B8D7D5}"/>
              </a:ext>
            </a:extLst>
          </p:cNvPr>
          <p:cNvSpPr/>
          <p:nvPr/>
        </p:nvSpPr>
        <p:spPr>
          <a:xfrm>
            <a:off x="85820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3C324DE-165E-44EF-AA1A-D4D9116D4BC4}"/>
              </a:ext>
            </a:extLst>
          </p:cNvPr>
          <p:cNvSpPr/>
          <p:nvPr/>
        </p:nvSpPr>
        <p:spPr>
          <a:xfrm>
            <a:off x="76676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FD2D80-F0D5-48DE-BAC4-9973B84FAD38}"/>
              </a:ext>
            </a:extLst>
          </p:cNvPr>
          <p:cNvSpPr/>
          <p:nvPr/>
        </p:nvSpPr>
        <p:spPr>
          <a:xfrm>
            <a:off x="76676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C115486-5612-4861-8B5A-DA02D2C04224}"/>
              </a:ext>
            </a:extLst>
          </p:cNvPr>
          <p:cNvSpPr/>
          <p:nvPr/>
        </p:nvSpPr>
        <p:spPr>
          <a:xfrm>
            <a:off x="67532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3BF331-EC26-4A7D-885A-598D6AED3DC1}"/>
              </a:ext>
            </a:extLst>
          </p:cNvPr>
          <p:cNvSpPr/>
          <p:nvPr/>
        </p:nvSpPr>
        <p:spPr>
          <a:xfrm>
            <a:off x="67532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CA60C46-6752-4401-B259-A823C31E74D9}"/>
              </a:ext>
            </a:extLst>
          </p:cNvPr>
          <p:cNvSpPr/>
          <p:nvPr/>
        </p:nvSpPr>
        <p:spPr>
          <a:xfrm>
            <a:off x="58388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6F3602-C795-400A-81FB-5073443BBE1F}"/>
              </a:ext>
            </a:extLst>
          </p:cNvPr>
          <p:cNvSpPr/>
          <p:nvPr/>
        </p:nvSpPr>
        <p:spPr>
          <a:xfrm>
            <a:off x="58388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490A84-EEAF-4A42-9105-509B547D8A5B}"/>
              </a:ext>
            </a:extLst>
          </p:cNvPr>
          <p:cNvSpPr/>
          <p:nvPr/>
        </p:nvSpPr>
        <p:spPr>
          <a:xfrm>
            <a:off x="85820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57BC6B0-FEF4-48C4-AA23-A52DAD352A46}"/>
              </a:ext>
            </a:extLst>
          </p:cNvPr>
          <p:cNvSpPr/>
          <p:nvPr/>
        </p:nvSpPr>
        <p:spPr>
          <a:xfrm>
            <a:off x="85820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934C1D0-A8E6-4172-A7D9-CB0D87B6096E}"/>
              </a:ext>
            </a:extLst>
          </p:cNvPr>
          <p:cNvSpPr/>
          <p:nvPr/>
        </p:nvSpPr>
        <p:spPr>
          <a:xfrm>
            <a:off x="76676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984F6B-F50B-4C6B-B1F4-DE53DB6813D9}"/>
              </a:ext>
            </a:extLst>
          </p:cNvPr>
          <p:cNvSpPr/>
          <p:nvPr/>
        </p:nvSpPr>
        <p:spPr>
          <a:xfrm>
            <a:off x="76676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931353A-391C-4082-B777-0E6BD2CC217A}"/>
              </a:ext>
            </a:extLst>
          </p:cNvPr>
          <p:cNvSpPr/>
          <p:nvPr/>
        </p:nvSpPr>
        <p:spPr>
          <a:xfrm>
            <a:off x="67532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EC80A84-60DA-442D-B151-D3614AE3DB9D}"/>
              </a:ext>
            </a:extLst>
          </p:cNvPr>
          <p:cNvSpPr/>
          <p:nvPr/>
        </p:nvSpPr>
        <p:spPr>
          <a:xfrm>
            <a:off x="67532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1BB3CAD-1B75-44BD-8112-41A12A99A341}"/>
              </a:ext>
            </a:extLst>
          </p:cNvPr>
          <p:cNvSpPr/>
          <p:nvPr/>
        </p:nvSpPr>
        <p:spPr>
          <a:xfrm>
            <a:off x="58388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0CBD46-1793-4035-9481-E44096B52837}"/>
              </a:ext>
            </a:extLst>
          </p:cNvPr>
          <p:cNvSpPr/>
          <p:nvPr/>
        </p:nvSpPr>
        <p:spPr>
          <a:xfrm>
            <a:off x="58388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D901425-2712-4E49-BB64-8D8F9E29D7F9}"/>
              </a:ext>
            </a:extLst>
          </p:cNvPr>
          <p:cNvSpPr/>
          <p:nvPr/>
        </p:nvSpPr>
        <p:spPr>
          <a:xfrm>
            <a:off x="49053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E79F34F-FB8E-44CF-BAD5-793E2483C0AA}"/>
              </a:ext>
            </a:extLst>
          </p:cNvPr>
          <p:cNvSpPr/>
          <p:nvPr/>
        </p:nvSpPr>
        <p:spPr>
          <a:xfrm>
            <a:off x="49053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8A19A8D-7693-49E6-991F-C033BAB34A8A}"/>
              </a:ext>
            </a:extLst>
          </p:cNvPr>
          <p:cNvSpPr/>
          <p:nvPr/>
        </p:nvSpPr>
        <p:spPr>
          <a:xfrm>
            <a:off x="39909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5D0B967-E9C8-4AFB-903A-36F12DA31912}"/>
              </a:ext>
            </a:extLst>
          </p:cNvPr>
          <p:cNvSpPr/>
          <p:nvPr/>
        </p:nvSpPr>
        <p:spPr>
          <a:xfrm>
            <a:off x="39909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D6203DE-1E52-4B61-AC53-91776FB9D5C6}"/>
              </a:ext>
            </a:extLst>
          </p:cNvPr>
          <p:cNvSpPr/>
          <p:nvPr/>
        </p:nvSpPr>
        <p:spPr>
          <a:xfrm>
            <a:off x="30765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ADB678-A048-482D-BE96-8BB8B839657E}"/>
              </a:ext>
            </a:extLst>
          </p:cNvPr>
          <p:cNvSpPr/>
          <p:nvPr/>
        </p:nvSpPr>
        <p:spPr>
          <a:xfrm>
            <a:off x="30765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B647252-831F-4400-BF26-BCAD79E68660}"/>
              </a:ext>
            </a:extLst>
          </p:cNvPr>
          <p:cNvSpPr/>
          <p:nvPr/>
        </p:nvSpPr>
        <p:spPr>
          <a:xfrm>
            <a:off x="21621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B972B0C-BBAC-47D9-B949-C30D9BCA3B20}"/>
              </a:ext>
            </a:extLst>
          </p:cNvPr>
          <p:cNvSpPr/>
          <p:nvPr/>
        </p:nvSpPr>
        <p:spPr>
          <a:xfrm>
            <a:off x="21621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F0C360E-A10D-4361-873E-39BF8F5214FB}"/>
              </a:ext>
            </a:extLst>
          </p:cNvPr>
          <p:cNvSpPr/>
          <p:nvPr/>
        </p:nvSpPr>
        <p:spPr>
          <a:xfrm>
            <a:off x="49053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4EDD67-A2C2-4AE0-81D2-6521F17CBCF1}"/>
              </a:ext>
            </a:extLst>
          </p:cNvPr>
          <p:cNvSpPr/>
          <p:nvPr/>
        </p:nvSpPr>
        <p:spPr>
          <a:xfrm>
            <a:off x="49053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894D6D-7E18-455B-B376-93F07B9FDBE0}"/>
              </a:ext>
            </a:extLst>
          </p:cNvPr>
          <p:cNvSpPr/>
          <p:nvPr/>
        </p:nvSpPr>
        <p:spPr>
          <a:xfrm>
            <a:off x="39909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C24F38-6A76-48A9-80DC-ED1E9457D68A}"/>
              </a:ext>
            </a:extLst>
          </p:cNvPr>
          <p:cNvSpPr/>
          <p:nvPr/>
        </p:nvSpPr>
        <p:spPr>
          <a:xfrm>
            <a:off x="39909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ECA518-ED59-4180-A49D-7976DEF79E8A}"/>
              </a:ext>
            </a:extLst>
          </p:cNvPr>
          <p:cNvSpPr/>
          <p:nvPr/>
        </p:nvSpPr>
        <p:spPr>
          <a:xfrm>
            <a:off x="30765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5D3E683-B1EC-401D-A1BA-8266E9C8D906}"/>
              </a:ext>
            </a:extLst>
          </p:cNvPr>
          <p:cNvSpPr/>
          <p:nvPr/>
        </p:nvSpPr>
        <p:spPr>
          <a:xfrm>
            <a:off x="30765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30F3B05-211A-41C7-BD90-5D6E486C6A49}"/>
              </a:ext>
            </a:extLst>
          </p:cNvPr>
          <p:cNvSpPr/>
          <p:nvPr/>
        </p:nvSpPr>
        <p:spPr>
          <a:xfrm>
            <a:off x="21621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A763815-D21C-4437-99AF-7A814D4820F5}"/>
              </a:ext>
            </a:extLst>
          </p:cNvPr>
          <p:cNvSpPr/>
          <p:nvPr/>
        </p:nvSpPr>
        <p:spPr>
          <a:xfrm>
            <a:off x="21621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9ECECA-ACFE-44E3-914B-640E1A9387DE}"/>
              </a:ext>
            </a:extLst>
          </p:cNvPr>
          <p:cNvSpPr txBox="1"/>
          <p:nvPr/>
        </p:nvSpPr>
        <p:spPr>
          <a:xfrm>
            <a:off x="2228851" y="5221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(m)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C76286-5B1C-4905-A28E-515249DF45FA}"/>
              </a:ext>
            </a:extLst>
          </p:cNvPr>
          <p:cNvSpPr txBox="1"/>
          <p:nvPr/>
        </p:nvSpPr>
        <p:spPr>
          <a:xfrm>
            <a:off x="9248775" y="43059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(m/s)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166BE7-2E15-4931-B273-E838A4D2E8AF}"/>
              </a:ext>
            </a:extLst>
          </p:cNvPr>
          <p:cNvCxnSpPr>
            <a:cxnSpLocks/>
          </p:cNvCxnSpPr>
          <p:nvPr/>
        </p:nvCxnSpPr>
        <p:spPr>
          <a:xfrm>
            <a:off x="2295526" y="5202794"/>
            <a:ext cx="62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4BAB4D-0E94-4BF4-B4E6-5E8A2C742F56}"/>
              </a:ext>
            </a:extLst>
          </p:cNvPr>
          <p:cNvCxnSpPr>
            <a:stCxn id="50" idx="1"/>
          </p:cNvCxnSpPr>
          <p:nvPr/>
        </p:nvCxnSpPr>
        <p:spPr>
          <a:xfrm flipV="1">
            <a:off x="9248775" y="3867764"/>
            <a:ext cx="0" cy="62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FF7637-6F20-40F9-A8E3-F133B4FE486A}"/>
              </a:ext>
            </a:extLst>
          </p:cNvPr>
          <p:cNvSpPr txBox="1"/>
          <p:nvPr/>
        </p:nvSpPr>
        <p:spPr>
          <a:xfrm>
            <a:off x="4164567" y="3085328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F0DD2-921D-4F2C-87BB-D355D22F92F0}"/>
              </a:ext>
            </a:extLst>
          </p:cNvPr>
          <p:cNvSpPr txBox="1"/>
          <p:nvPr/>
        </p:nvSpPr>
        <p:spPr>
          <a:xfrm>
            <a:off x="5659992" y="3359152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800754-1704-4416-B63D-7EEBE847D418}"/>
              </a:ext>
            </a:extLst>
          </p:cNvPr>
          <p:cNvSpPr txBox="1"/>
          <p:nvPr/>
        </p:nvSpPr>
        <p:spPr>
          <a:xfrm>
            <a:off x="5786198" y="2505273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N=5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5D2C57C-11C6-4B8D-B933-497B3A763A84}"/>
              </a:ext>
            </a:extLst>
          </p:cNvPr>
          <p:cNvCxnSpPr>
            <a:cxnSpLocks/>
            <a:stCxn id="14" idx="4"/>
            <a:endCxn id="32" idx="6"/>
          </p:cNvCxnSpPr>
          <p:nvPr/>
        </p:nvCxnSpPr>
        <p:spPr>
          <a:xfrm rot="5400000">
            <a:off x="5079206" y="2940845"/>
            <a:ext cx="785814" cy="8667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7E00293-8281-42EC-B5A5-D244B47276EB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rot="10800000" flipV="1">
            <a:off x="4057651" y="2919413"/>
            <a:ext cx="1781174" cy="167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623</Words>
  <Application>Microsoft Office PowerPoint</Application>
  <PresentationFormat>Widescreen</PresentationFormat>
  <Paragraphs>81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Lattice Slides</vt:lpstr>
      <vt:lpstr>Contract Problem Statement</vt:lpstr>
      <vt:lpstr>Deriving/Creating Contracts</vt:lpstr>
      <vt:lpstr>Lattice Contract</vt:lpstr>
      <vt:lpstr>Lattice Update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Cleaveland, Matthew Rance</dc:creator>
  <cp:lastModifiedBy>Cleaveland, Matthew Rance</cp:lastModifiedBy>
  <cp:revision>48</cp:revision>
  <dcterms:created xsi:type="dcterms:W3CDTF">2020-05-26T17:46:43Z</dcterms:created>
  <dcterms:modified xsi:type="dcterms:W3CDTF">2020-06-16T15:13:09Z</dcterms:modified>
</cp:coreProperties>
</file>