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2" r:id="rId4"/>
    <p:sldId id="263" r:id="rId5"/>
    <p:sldId id="264" r:id="rId6"/>
    <p:sldId id="265" r:id="rId7"/>
    <p:sldId id="272" r:id="rId8"/>
    <p:sldId id="274" r:id="rId9"/>
    <p:sldId id="266" r:id="rId10"/>
    <p:sldId id="273" r:id="rId11"/>
    <p:sldId id="259" r:id="rId12"/>
    <p:sldId id="260" r:id="rId13"/>
    <p:sldId id="261" r:id="rId14"/>
    <p:sldId id="268" r:id="rId15"/>
    <p:sldId id="258" r:id="rId16"/>
    <p:sldId id="270" r:id="rId17"/>
    <p:sldId id="271"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51" autoAdjust="0"/>
  </p:normalViewPr>
  <p:slideViewPr>
    <p:cSldViewPr snapToGrid="0">
      <p:cViewPr varScale="1">
        <p:scale>
          <a:sx n="62" d="100"/>
          <a:sy n="62" d="100"/>
        </p:scale>
        <p:origin x="10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E0121-738B-422D-A294-8482BF2704BB}"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4F5B4-EC95-4D16-A3CD-9443AC66D8C7}" type="slidenum">
              <a:rPr lang="en-US" smtClean="0"/>
              <a:t>‹#›</a:t>
            </a:fld>
            <a:endParaRPr lang="en-US"/>
          </a:p>
        </p:txBody>
      </p:sp>
    </p:spTree>
    <p:extLst>
      <p:ext uri="{BB962C8B-B14F-4D97-AF65-F5344CB8AC3E}">
        <p14:creationId xmlns:p14="http://schemas.microsoft.com/office/powerpoint/2010/main" val="2304886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I’ll review the </a:t>
            </a:r>
            <a:r>
              <a:rPr lang="en-US" dirty="0" err="1"/>
              <a:t>CatMapper</a:t>
            </a:r>
            <a:r>
              <a:rPr lang="en-US" dirty="0"/>
              <a:t> application or applications because the </a:t>
            </a:r>
            <a:r>
              <a:rPr lang="en-US" dirty="0" err="1"/>
              <a:t>CatMapper</a:t>
            </a:r>
            <a:r>
              <a:rPr lang="en-US" dirty="0"/>
              <a:t> package is designed to serve multiple applications off of one package. The website Catmapper.org is currently live for testing, but the code is not yet available for release.</a:t>
            </a:r>
          </a:p>
          <a:p>
            <a:r>
              <a:rPr lang="en-US" dirty="0"/>
              <a:t>I’ll review the purpose of the application, why we chose shiny. Give a live demonstration of the app and talk about some of the lessons we learned along the way. Hopefully I’ll mention a few things that are useful to you. Our primary purpose is not to give a tutorial in how to program in Shiny, there are plenty of those available on the internet already that can do a better job that I can, but I hope this presentation will give you something to think about.</a:t>
            </a:r>
          </a:p>
        </p:txBody>
      </p:sp>
      <p:sp>
        <p:nvSpPr>
          <p:cNvPr id="4" name="Slide Number Placeholder 3"/>
          <p:cNvSpPr>
            <a:spLocks noGrp="1"/>
          </p:cNvSpPr>
          <p:nvPr>
            <p:ph type="sldNum" sz="quarter" idx="5"/>
          </p:nvPr>
        </p:nvSpPr>
        <p:spPr/>
        <p:txBody>
          <a:bodyPr/>
          <a:lstStyle/>
          <a:p>
            <a:fld id="{24D4F5B4-EC95-4D16-A3CD-9443AC66D8C7}" type="slidenum">
              <a:rPr lang="en-US" smtClean="0"/>
              <a:t>2</a:t>
            </a:fld>
            <a:endParaRPr lang="en-US"/>
          </a:p>
        </p:txBody>
      </p:sp>
    </p:spTree>
    <p:extLst>
      <p:ext uri="{BB962C8B-B14F-4D97-AF65-F5344CB8AC3E}">
        <p14:creationId xmlns:p14="http://schemas.microsoft.com/office/powerpoint/2010/main" val="288286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just wanted to give you an idea of how our UI and server files were structured. The UI code is much longer, but still fairly simple. None of the actual text is hard coded into the app, it’s all kept in separate files that are called via the </a:t>
            </a:r>
            <a:r>
              <a:rPr lang="en-US" dirty="0" err="1"/>
              <a:t>system.file</a:t>
            </a:r>
            <a:r>
              <a:rPr lang="en-US" dirty="0"/>
              <a:t> command.</a:t>
            </a:r>
          </a:p>
          <a:p>
            <a:r>
              <a:rPr lang="en-US" dirty="0"/>
              <a:t>The server file only has 46 lines of code including spaces. This is the advantage of using shiny modules, it makes it a lot easier to keep everything separate and neat</a:t>
            </a:r>
          </a:p>
        </p:txBody>
      </p:sp>
      <p:sp>
        <p:nvSpPr>
          <p:cNvPr id="4" name="Slide Number Placeholder 3"/>
          <p:cNvSpPr>
            <a:spLocks noGrp="1"/>
          </p:cNvSpPr>
          <p:nvPr>
            <p:ph type="sldNum" sz="quarter" idx="5"/>
          </p:nvPr>
        </p:nvSpPr>
        <p:spPr/>
        <p:txBody>
          <a:bodyPr/>
          <a:lstStyle/>
          <a:p>
            <a:fld id="{24D4F5B4-EC95-4D16-A3CD-9443AC66D8C7}" type="slidenum">
              <a:rPr lang="en-US" smtClean="0"/>
              <a:t>15</a:t>
            </a:fld>
            <a:endParaRPr lang="en-US"/>
          </a:p>
        </p:txBody>
      </p:sp>
    </p:spTree>
    <p:extLst>
      <p:ext uri="{BB962C8B-B14F-4D97-AF65-F5344CB8AC3E}">
        <p14:creationId xmlns:p14="http://schemas.microsoft.com/office/powerpoint/2010/main" val="3436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co-author Dan is an epidemiologist/anthropologist at ASU. He studies big datasets.  The problem is to get the big datasets he first has to join lots of smaller datasets. These datasets contain ways of categorizing people into ethnicities, political districts, languages, and religions. The challenge is that each dataset encodes the names of these entities differently. Combining datasets can take hours, days, or even weeks and involves a number of complicated decisions. There is always the chance of a mistake, but these decisions are rarely documented and shared. This is a serious barrier to transparent, reproducible research and open science. I’ll give you some examples of what this looks like.</a:t>
            </a:r>
          </a:p>
        </p:txBody>
      </p:sp>
      <p:sp>
        <p:nvSpPr>
          <p:cNvPr id="4" name="Slide Number Placeholder 3"/>
          <p:cNvSpPr>
            <a:spLocks noGrp="1"/>
          </p:cNvSpPr>
          <p:nvPr>
            <p:ph type="sldNum" sz="quarter" idx="5"/>
          </p:nvPr>
        </p:nvSpPr>
        <p:spPr/>
        <p:txBody>
          <a:bodyPr/>
          <a:lstStyle/>
          <a:p>
            <a:fld id="{24D4F5B4-EC95-4D16-A3CD-9443AC66D8C7}" type="slidenum">
              <a:rPr lang="en-US" smtClean="0"/>
              <a:t>3</a:t>
            </a:fld>
            <a:endParaRPr lang="en-US"/>
          </a:p>
        </p:txBody>
      </p:sp>
    </p:spTree>
    <p:extLst>
      <p:ext uri="{BB962C8B-B14F-4D97-AF65-F5344CB8AC3E}">
        <p14:creationId xmlns:p14="http://schemas.microsoft.com/office/powerpoint/2010/main" val="3401968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represents one row from two datasets. One dataset has information on Miami-Dade County wealth and the other dataset has information about Dade County Health. We learn that both these counties are in Florida and that Dade county changed its name to Miami-Dade county. Therefore we can merge these datasets.</a:t>
            </a:r>
          </a:p>
        </p:txBody>
      </p:sp>
      <p:sp>
        <p:nvSpPr>
          <p:cNvPr id="4" name="Slide Number Placeholder 3"/>
          <p:cNvSpPr>
            <a:spLocks noGrp="1"/>
          </p:cNvSpPr>
          <p:nvPr>
            <p:ph type="sldNum" sz="quarter" idx="5"/>
          </p:nvPr>
        </p:nvSpPr>
        <p:spPr/>
        <p:txBody>
          <a:bodyPr/>
          <a:lstStyle/>
          <a:p>
            <a:fld id="{24D4F5B4-EC95-4D16-A3CD-9443AC66D8C7}" type="slidenum">
              <a:rPr lang="en-US" smtClean="0"/>
              <a:t>4</a:t>
            </a:fld>
            <a:endParaRPr lang="en-US"/>
          </a:p>
        </p:txBody>
      </p:sp>
    </p:spTree>
    <p:extLst>
      <p:ext uri="{BB962C8B-B14F-4D97-AF65-F5344CB8AC3E}">
        <p14:creationId xmlns:p14="http://schemas.microsoft.com/office/powerpoint/2010/main" val="426826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time-consuming, but not so hard when there is a one to one relationship, like in the last slide, but sometimes it’s not so simple. Here we have a row in one dataset that has wealth data for the Mande du Sud ethnic group. On the right we have three rows from a dataset with health data on different ethnic groups. After some investigation, we learn that these three ethnic groups are subgroups of the Mande du Sud, so we can merge these rows to get an equivalent unit. Then we can merge the datasets.</a:t>
            </a:r>
          </a:p>
        </p:txBody>
      </p:sp>
      <p:sp>
        <p:nvSpPr>
          <p:cNvPr id="4" name="Slide Number Placeholder 3"/>
          <p:cNvSpPr>
            <a:spLocks noGrp="1"/>
          </p:cNvSpPr>
          <p:nvPr>
            <p:ph type="sldNum" sz="quarter" idx="5"/>
          </p:nvPr>
        </p:nvSpPr>
        <p:spPr/>
        <p:txBody>
          <a:bodyPr/>
          <a:lstStyle/>
          <a:p>
            <a:fld id="{24D4F5B4-EC95-4D16-A3CD-9443AC66D8C7}" type="slidenum">
              <a:rPr lang="en-US" smtClean="0"/>
              <a:t>5</a:t>
            </a:fld>
            <a:endParaRPr lang="en-US"/>
          </a:p>
        </p:txBody>
      </p:sp>
    </p:spTree>
    <p:extLst>
      <p:ext uri="{BB962C8B-B14F-4D97-AF65-F5344CB8AC3E}">
        <p14:creationId xmlns:p14="http://schemas.microsoft.com/office/powerpoint/2010/main" val="94380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these decisions becomes more and more challenging as the scale of the data increases. We become more likely to make mistakes and the resources required to analyze data at fine-grained scales becomes more and more difficult.</a:t>
            </a:r>
          </a:p>
        </p:txBody>
      </p:sp>
      <p:sp>
        <p:nvSpPr>
          <p:cNvPr id="4" name="Slide Number Placeholder 3"/>
          <p:cNvSpPr>
            <a:spLocks noGrp="1"/>
          </p:cNvSpPr>
          <p:nvPr>
            <p:ph type="sldNum" sz="quarter" idx="5"/>
          </p:nvPr>
        </p:nvSpPr>
        <p:spPr/>
        <p:txBody>
          <a:bodyPr/>
          <a:lstStyle/>
          <a:p>
            <a:fld id="{24D4F5B4-EC95-4D16-A3CD-9443AC66D8C7}" type="slidenum">
              <a:rPr lang="en-US" smtClean="0"/>
              <a:t>6</a:t>
            </a:fld>
            <a:endParaRPr lang="en-US"/>
          </a:p>
        </p:txBody>
      </p:sp>
    </p:spTree>
    <p:extLst>
      <p:ext uri="{BB962C8B-B14F-4D97-AF65-F5344CB8AC3E}">
        <p14:creationId xmlns:p14="http://schemas.microsoft.com/office/powerpoint/2010/main" val="428384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challenge in mind, the idea for </a:t>
            </a:r>
            <a:r>
              <a:rPr lang="en-US" dirty="0" err="1"/>
              <a:t>CatMapper</a:t>
            </a:r>
            <a:r>
              <a:rPr lang="en-US" dirty="0"/>
              <a:t> was born. As an archaeologist, I recognized that we deal with the same types of problems merging archaeological datasets, thus we created two applications: </a:t>
            </a:r>
            <a:r>
              <a:rPr lang="en-US" dirty="0" err="1"/>
              <a:t>SocioMap</a:t>
            </a:r>
            <a:r>
              <a:rPr lang="en-US" dirty="0"/>
              <a:t> and ArchaMap, with more to follow.</a:t>
            </a:r>
          </a:p>
          <a:p>
            <a:r>
              <a:rPr lang="en-US" dirty="0"/>
              <a:t>We have received startup grant funds; however, these are limited and I have been the primary developer. Without the funding to hire dedicated software developers, we needed something to build a prototype that didn’t take a lot of time and resources. Given my background in R and Shiny, this is where we decided to start and indeed why I was brought on board in the first place.</a:t>
            </a:r>
          </a:p>
        </p:txBody>
      </p:sp>
      <p:sp>
        <p:nvSpPr>
          <p:cNvPr id="4" name="Slide Number Placeholder 3"/>
          <p:cNvSpPr>
            <a:spLocks noGrp="1"/>
          </p:cNvSpPr>
          <p:nvPr>
            <p:ph type="sldNum" sz="quarter" idx="5"/>
          </p:nvPr>
        </p:nvSpPr>
        <p:spPr/>
        <p:txBody>
          <a:bodyPr/>
          <a:lstStyle/>
          <a:p>
            <a:fld id="{24D4F5B4-EC95-4D16-A3CD-9443AC66D8C7}" type="slidenum">
              <a:rPr lang="en-US" smtClean="0"/>
              <a:t>7</a:t>
            </a:fld>
            <a:endParaRPr lang="en-US"/>
          </a:p>
        </p:txBody>
      </p:sp>
    </p:spTree>
    <p:extLst>
      <p:ext uri="{BB962C8B-B14F-4D97-AF65-F5344CB8AC3E}">
        <p14:creationId xmlns:p14="http://schemas.microsoft.com/office/powerpoint/2010/main" val="371951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R was our primary tool, there is a lot of other software that is either required for the successful deployment of an app, or that will make your life easier. It took me a while to figure out how to use Docker containers, but I have become a huge fan. I don’t have time to say much about them, but I can tell you that they are a way to containerize your app and we use it for our database as well so that all dependencies are completely controlled. I don’t have to worry at all about some update breaking my app. It’ll just keep running until I decide to make a change and deployment to the server is much easier.</a:t>
            </a:r>
          </a:p>
        </p:txBody>
      </p:sp>
      <p:sp>
        <p:nvSpPr>
          <p:cNvPr id="4" name="Slide Number Placeholder 3"/>
          <p:cNvSpPr>
            <a:spLocks noGrp="1"/>
          </p:cNvSpPr>
          <p:nvPr>
            <p:ph type="sldNum" sz="quarter" idx="5"/>
          </p:nvPr>
        </p:nvSpPr>
        <p:spPr/>
        <p:txBody>
          <a:bodyPr/>
          <a:lstStyle/>
          <a:p>
            <a:fld id="{24D4F5B4-EC95-4D16-A3CD-9443AC66D8C7}" type="slidenum">
              <a:rPr lang="en-US" smtClean="0"/>
              <a:t>9</a:t>
            </a:fld>
            <a:endParaRPr lang="en-US"/>
          </a:p>
        </p:txBody>
      </p:sp>
    </p:spTree>
    <p:extLst>
      <p:ext uri="{BB962C8B-B14F-4D97-AF65-F5344CB8AC3E}">
        <p14:creationId xmlns:p14="http://schemas.microsoft.com/office/powerpoint/2010/main" val="379114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Neo4j is our database backend. Graph databases still aren’t very common. </a:t>
            </a:r>
            <a:r>
              <a:rPr lang="en-US" sz="1800" dirty="0">
                <a:effectLst/>
                <a:latin typeface="Lexend Deca" pitchFamily="2" charset="0"/>
                <a:ea typeface="Calibri" panose="020F0502020204030204" pitchFamily="34" charset="0"/>
                <a:cs typeface="Times New Roman" panose="02020603050405020304" pitchFamily="18" charset="0"/>
              </a:rPr>
              <a:t>They work just like a network graph. You have nodes with relationships between them. If you think in terms of relational databases then each row in a relational database is a node, joins are relationships, table names are labels and columns are properties.</a:t>
            </a:r>
          </a:p>
          <a:p>
            <a:pPr marL="0" marR="0">
              <a:lnSpc>
                <a:spcPct val="107000"/>
              </a:lnSpc>
              <a:spcBef>
                <a:spcPts val="0"/>
              </a:spcBef>
              <a:spcAft>
                <a:spcPts val="800"/>
              </a:spcAft>
            </a:pPr>
            <a:r>
              <a:rPr lang="en-US" sz="1800" dirty="0">
                <a:effectLst/>
                <a:latin typeface="Lexend Deca" pitchFamily="2" charset="0"/>
                <a:ea typeface="Calibri" panose="020F0502020204030204" pitchFamily="34" charset="0"/>
                <a:cs typeface="Times New Roman" panose="02020603050405020304" pitchFamily="18" charset="0"/>
              </a:rPr>
              <a:t>So why use a graph database? Graph databases do not require joins. This speeds up queries and provides better performance. Remember how joins are relationships. Each relationship in a graph database can have properties. This makes it a lot easier to describe the connections between entities and provides a more natural data model. Neo4j provides a free community edition that is sufficient for our project and that is what we are using. I would say the biggest reason we use it is that our data is best described as a series of hierarchical relationships, and the graph structure of the database naturally retains this relationship, whereas a relational database does not.</a:t>
            </a:r>
          </a:p>
          <a:p>
            <a:endParaRPr lang="en-US" dirty="0"/>
          </a:p>
        </p:txBody>
      </p:sp>
      <p:sp>
        <p:nvSpPr>
          <p:cNvPr id="4" name="Slide Number Placeholder 3"/>
          <p:cNvSpPr>
            <a:spLocks noGrp="1"/>
          </p:cNvSpPr>
          <p:nvPr>
            <p:ph type="sldNum" sz="quarter" idx="5"/>
          </p:nvPr>
        </p:nvSpPr>
        <p:spPr/>
        <p:txBody>
          <a:bodyPr/>
          <a:lstStyle/>
          <a:p>
            <a:fld id="{24D4F5B4-EC95-4D16-A3CD-9443AC66D8C7}" type="slidenum">
              <a:rPr lang="en-US" smtClean="0"/>
              <a:t>10</a:t>
            </a:fld>
            <a:endParaRPr lang="en-US"/>
          </a:p>
        </p:txBody>
      </p:sp>
    </p:spTree>
    <p:extLst>
      <p:ext uri="{BB962C8B-B14F-4D97-AF65-F5344CB8AC3E}">
        <p14:creationId xmlns:p14="http://schemas.microsoft.com/office/powerpoint/2010/main" val="294580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a </a:t>
            </a:r>
            <a:r>
              <a:rPr lang="en-US" dirty="0" err="1"/>
              <a:t>tidyverse</a:t>
            </a:r>
            <a:r>
              <a:rPr lang="en-US" dirty="0"/>
              <a:t> approach to R. There are a lot of packages we used to make this app run. Shoutout to all of the maintainers, with a particular thank you for the neo2R package which is our link to the Neo4j database.</a:t>
            </a:r>
          </a:p>
        </p:txBody>
      </p:sp>
      <p:sp>
        <p:nvSpPr>
          <p:cNvPr id="4" name="Slide Number Placeholder 3"/>
          <p:cNvSpPr>
            <a:spLocks noGrp="1"/>
          </p:cNvSpPr>
          <p:nvPr>
            <p:ph type="sldNum" sz="quarter" idx="5"/>
          </p:nvPr>
        </p:nvSpPr>
        <p:spPr/>
        <p:txBody>
          <a:bodyPr/>
          <a:lstStyle/>
          <a:p>
            <a:fld id="{24D4F5B4-EC95-4D16-A3CD-9443AC66D8C7}" type="slidenum">
              <a:rPr lang="en-US" smtClean="0"/>
              <a:t>11</a:t>
            </a:fld>
            <a:endParaRPr lang="en-US"/>
          </a:p>
        </p:txBody>
      </p:sp>
    </p:spTree>
    <p:extLst>
      <p:ext uri="{BB962C8B-B14F-4D97-AF65-F5344CB8AC3E}">
        <p14:creationId xmlns:p14="http://schemas.microsoft.com/office/powerpoint/2010/main" val="19118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0A67-2632-A28C-AE6C-5CA1DFB06204}"/>
              </a:ext>
            </a:extLst>
          </p:cNvPr>
          <p:cNvSpPr>
            <a:spLocks noGrp="1"/>
          </p:cNvSpPr>
          <p:nvPr>
            <p:ph type="ctrTitle"/>
          </p:nvPr>
        </p:nvSpPr>
        <p:spPr>
          <a:xfrm>
            <a:off x="1524000" y="1122363"/>
            <a:ext cx="9144000" cy="2387600"/>
          </a:xfrm>
          <a:solidFill>
            <a:schemeClr val="bg1"/>
          </a:solidFill>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9E943EA-D10A-3690-6983-229A7A69A5A8}"/>
              </a:ext>
            </a:extLst>
          </p:cNvPr>
          <p:cNvSpPr>
            <a:spLocks noGrp="1"/>
          </p:cNvSpPr>
          <p:nvPr>
            <p:ph type="subTitle" idx="1"/>
          </p:nvPr>
        </p:nvSpPr>
        <p:spPr>
          <a:xfrm>
            <a:off x="1524000" y="3602038"/>
            <a:ext cx="9144000" cy="1655762"/>
          </a:xfrm>
          <a:solidFill>
            <a:schemeClr val="bg1"/>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3CF54-8E6D-5008-CE25-7AD7A99A7781}"/>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5" name="Footer Placeholder 4">
            <a:extLst>
              <a:ext uri="{FF2B5EF4-FFF2-40B4-BE49-F238E27FC236}">
                <a16:creationId xmlns:a16="http://schemas.microsoft.com/office/drawing/2014/main" id="{82AE3099-1FF1-C019-67C3-FF1F94C09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A06A5-FD43-3E49-7D89-DAC80D7EFED6}"/>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419390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0DA8-BEBC-D47D-3B47-9FF78217EF3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DAAF7A15-1905-9BD3-712D-2E036A2E6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E2DC9-355D-1023-A1A9-E42D03205ECD}"/>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5" name="Footer Placeholder 4">
            <a:extLst>
              <a:ext uri="{FF2B5EF4-FFF2-40B4-BE49-F238E27FC236}">
                <a16:creationId xmlns:a16="http://schemas.microsoft.com/office/drawing/2014/main" id="{8A99AA6F-991F-AF6A-838F-7519C7DA8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37F5F-9CF2-2088-A4E1-421D447CB1FC}"/>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382010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9737E-8EFC-50CE-ABD6-838C03BED6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6F57DD-2851-FCC3-0396-8215E88C3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42B87-85DB-EB0D-FDDD-CD7159AF2FF2}"/>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5" name="Footer Placeholder 4">
            <a:extLst>
              <a:ext uri="{FF2B5EF4-FFF2-40B4-BE49-F238E27FC236}">
                <a16:creationId xmlns:a16="http://schemas.microsoft.com/office/drawing/2014/main" id="{8E79F833-7977-7DDC-C5D4-1B350038C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95117-A5D7-96B4-EE18-DA0CC88BC21A}"/>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108932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A313-AA27-6C86-434C-B29DE4999685}"/>
              </a:ext>
            </a:extLst>
          </p:cNvPr>
          <p:cNvSpPr>
            <a:spLocks noGrp="1"/>
          </p:cNvSpPr>
          <p:nvPr>
            <p:ph type="title" hasCustomPrompt="1"/>
          </p:nvPr>
        </p:nvSpPr>
        <p:spPr>
          <a:solidFill>
            <a:schemeClr val="bg1"/>
          </a:solidFill>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B51284D7-A07E-616E-7CC5-0B9DE9921159}"/>
              </a:ext>
            </a:extLst>
          </p:cNvPr>
          <p:cNvSpPr>
            <a:spLocks noGrp="1"/>
          </p:cNvSpPr>
          <p:nvPr>
            <p:ph idx="1"/>
          </p:nvPr>
        </p:nvSpPr>
        <p:spPr>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9ADB1-B6F4-FEE1-3BF2-EFDC3388738D}"/>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5" name="Footer Placeholder 4">
            <a:extLst>
              <a:ext uri="{FF2B5EF4-FFF2-40B4-BE49-F238E27FC236}">
                <a16:creationId xmlns:a16="http://schemas.microsoft.com/office/drawing/2014/main" id="{A03B0FD1-5EAA-55D6-378B-F8161856F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98FB1-BB54-56E9-A2DB-5BFD38E55751}"/>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195434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2F77-3D18-664C-AB0B-CDEDF89A8CD9}"/>
              </a:ext>
            </a:extLst>
          </p:cNvPr>
          <p:cNvSpPr>
            <a:spLocks noGrp="1"/>
          </p:cNvSpPr>
          <p:nvPr>
            <p:ph type="title"/>
          </p:nvPr>
        </p:nvSpPr>
        <p:spPr>
          <a:xfrm>
            <a:off x="831850" y="1709738"/>
            <a:ext cx="10515600" cy="2852737"/>
          </a:xfrm>
          <a:solidFill>
            <a:schemeClr val="bg1"/>
          </a:solidFill>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6986C5-632E-7A13-6454-939FC5CD58AB}"/>
              </a:ext>
            </a:extLst>
          </p:cNvPr>
          <p:cNvSpPr>
            <a:spLocks noGrp="1"/>
          </p:cNvSpPr>
          <p:nvPr>
            <p:ph type="body" idx="1"/>
          </p:nvPr>
        </p:nvSpPr>
        <p:spPr>
          <a:xfrm>
            <a:off x="831850" y="4589463"/>
            <a:ext cx="10515600" cy="1500187"/>
          </a:xfrm>
          <a:solidFill>
            <a:schemeClr val="bg1"/>
          </a:solidFill>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17E5BC-5E2C-6639-0872-48423D9F7374}"/>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5" name="Footer Placeholder 4">
            <a:extLst>
              <a:ext uri="{FF2B5EF4-FFF2-40B4-BE49-F238E27FC236}">
                <a16:creationId xmlns:a16="http://schemas.microsoft.com/office/drawing/2014/main" id="{B258DA96-FB00-4A16-CB89-97C2D2C09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EF24D-CB76-5930-E166-A399FD7F9A93}"/>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379418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685E-F60B-6FC3-BC97-CF556986E475}"/>
              </a:ext>
            </a:extLst>
          </p:cNvPr>
          <p:cNvSpPr>
            <a:spLocks noGrp="1"/>
          </p:cNvSpPr>
          <p:nvPr>
            <p:ph type="title"/>
          </p:nvPr>
        </p:nvSpPr>
        <p:spPr>
          <a:solidFill>
            <a:schemeClr val="bg1"/>
          </a:solidFill>
        </p:spPr>
        <p:txBody>
          <a:bodyPr/>
          <a:lstStyle/>
          <a:p>
            <a:r>
              <a:rPr lang="en-US"/>
              <a:t>Click to edit Master title style</a:t>
            </a:r>
          </a:p>
        </p:txBody>
      </p:sp>
      <p:sp>
        <p:nvSpPr>
          <p:cNvPr id="3" name="Content Placeholder 2">
            <a:extLst>
              <a:ext uri="{FF2B5EF4-FFF2-40B4-BE49-F238E27FC236}">
                <a16:creationId xmlns:a16="http://schemas.microsoft.com/office/drawing/2014/main" id="{DEE6265C-D154-35C1-82E4-316DBBB97FDB}"/>
              </a:ext>
            </a:extLst>
          </p:cNvPr>
          <p:cNvSpPr>
            <a:spLocks noGrp="1"/>
          </p:cNvSpPr>
          <p:nvPr>
            <p:ph sz="half" idx="1"/>
          </p:nvPr>
        </p:nvSpPr>
        <p:spPr>
          <a:xfrm>
            <a:off x="838200" y="1825625"/>
            <a:ext cx="5181600" cy="435133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AF72F-35FC-A985-BE68-3185D89F6A4A}"/>
              </a:ext>
            </a:extLst>
          </p:cNvPr>
          <p:cNvSpPr>
            <a:spLocks noGrp="1"/>
          </p:cNvSpPr>
          <p:nvPr>
            <p:ph sz="half" idx="2"/>
          </p:nvPr>
        </p:nvSpPr>
        <p:spPr>
          <a:xfrm>
            <a:off x="6172200" y="1825625"/>
            <a:ext cx="5181600" cy="435133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BA9A6-0EFB-033B-6906-B600265443C7}"/>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6" name="Footer Placeholder 5">
            <a:extLst>
              <a:ext uri="{FF2B5EF4-FFF2-40B4-BE49-F238E27FC236}">
                <a16:creationId xmlns:a16="http://schemas.microsoft.com/office/drawing/2014/main" id="{C5638E9C-5288-D3E6-A09E-1956D703C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48A6E-A1F8-60E2-2835-E96FC3FF3F1F}"/>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13872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9659-CE30-E746-195D-E3552CF085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77082A-A8E6-15CF-A830-1522456FD4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74603-0006-7A44-78F0-2B990991E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A0AC8E-FC3D-C612-F859-288D585B7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EB2FA-07D1-18E2-E160-871152E45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B19F6-04F4-ABE5-CC5D-396AB807DCCF}"/>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8" name="Footer Placeholder 7">
            <a:extLst>
              <a:ext uri="{FF2B5EF4-FFF2-40B4-BE49-F238E27FC236}">
                <a16:creationId xmlns:a16="http://schemas.microsoft.com/office/drawing/2014/main" id="{5582975F-7797-9746-A3E5-AF9390DFE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FA6321-B620-43FE-D069-52F0631DDAE1}"/>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325882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41FE-807B-00B8-242F-5816F338C418}"/>
              </a:ext>
            </a:extLst>
          </p:cNvPr>
          <p:cNvSpPr>
            <a:spLocks noGrp="1"/>
          </p:cNvSpPr>
          <p:nvPr>
            <p:ph type="title"/>
          </p:nvPr>
        </p:nvSpPr>
        <p:spPr>
          <a:solidFill>
            <a:schemeClr val="bg1"/>
          </a:solidFill>
        </p:spPr>
        <p:txBody>
          <a:bodyPr/>
          <a:lstStyle/>
          <a:p>
            <a:r>
              <a:rPr lang="en-US"/>
              <a:t>Click to edit Master title style</a:t>
            </a:r>
          </a:p>
        </p:txBody>
      </p:sp>
      <p:sp>
        <p:nvSpPr>
          <p:cNvPr id="3" name="Date Placeholder 2">
            <a:extLst>
              <a:ext uri="{FF2B5EF4-FFF2-40B4-BE49-F238E27FC236}">
                <a16:creationId xmlns:a16="http://schemas.microsoft.com/office/drawing/2014/main" id="{C775B3FF-6BA9-B2E4-4617-6E88D8314C86}"/>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4" name="Footer Placeholder 3">
            <a:extLst>
              <a:ext uri="{FF2B5EF4-FFF2-40B4-BE49-F238E27FC236}">
                <a16:creationId xmlns:a16="http://schemas.microsoft.com/office/drawing/2014/main" id="{D6E11D16-ABF2-70E5-2EC3-E7788E81D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9D964A-79F8-2887-80E5-F36463A16580}"/>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389192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59247-B928-9C63-3DE2-AA5A659C9BF0}"/>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3" name="Footer Placeholder 2">
            <a:extLst>
              <a:ext uri="{FF2B5EF4-FFF2-40B4-BE49-F238E27FC236}">
                <a16:creationId xmlns:a16="http://schemas.microsoft.com/office/drawing/2014/main" id="{7DC686FE-B441-E25C-F5F4-218A9248FF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49A69-C0CD-B50D-F45E-700E4ED57F9C}"/>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324747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9EC8-8D52-8083-0CC7-0AFF7258E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70AE59-AE32-3EA1-E2E3-4FE9DB97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7A0036-B86E-E5C9-EEB9-D609CE36B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3C67D-8649-47F5-04DF-EA8A5F213AD4}"/>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6" name="Footer Placeholder 5">
            <a:extLst>
              <a:ext uri="{FF2B5EF4-FFF2-40B4-BE49-F238E27FC236}">
                <a16:creationId xmlns:a16="http://schemas.microsoft.com/office/drawing/2014/main" id="{2BAA157F-11F3-FFFA-84CA-3DB32E605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098DD-0A64-FA96-2925-2055E2828F04}"/>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83464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4964-B2F8-2858-1142-87448B59D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F79C1D-DDBF-DD59-BD5B-54532CCD2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8C8949-DC8B-5468-2A50-258CD5840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34265-C4DD-6541-B89F-AA9E7B0EF1E9}"/>
              </a:ext>
            </a:extLst>
          </p:cNvPr>
          <p:cNvSpPr>
            <a:spLocks noGrp="1"/>
          </p:cNvSpPr>
          <p:nvPr>
            <p:ph type="dt" sz="half" idx="10"/>
          </p:nvPr>
        </p:nvSpPr>
        <p:spPr/>
        <p:txBody>
          <a:bodyPr/>
          <a:lstStyle/>
          <a:p>
            <a:fld id="{9F1DA57E-AB99-4406-A550-FCD53E59F4E2}" type="datetimeFigureOut">
              <a:rPr lang="en-US" smtClean="0"/>
              <a:t>6/21/2022</a:t>
            </a:fld>
            <a:endParaRPr lang="en-US"/>
          </a:p>
        </p:txBody>
      </p:sp>
      <p:sp>
        <p:nvSpPr>
          <p:cNvPr id="6" name="Footer Placeholder 5">
            <a:extLst>
              <a:ext uri="{FF2B5EF4-FFF2-40B4-BE49-F238E27FC236}">
                <a16:creationId xmlns:a16="http://schemas.microsoft.com/office/drawing/2014/main" id="{233851B3-34D2-D65B-D31C-3FAF0ABEC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64C9F-D649-3624-698D-13B4845425A0}"/>
              </a:ext>
            </a:extLst>
          </p:cNvPr>
          <p:cNvSpPr>
            <a:spLocks noGrp="1"/>
          </p:cNvSpPr>
          <p:nvPr>
            <p:ph type="sldNum" sz="quarter" idx="12"/>
          </p:nvPr>
        </p:nvSpPr>
        <p:spPr/>
        <p:txBody>
          <a:bodyPr/>
          <a:lstStyle/>
          <a:p>
            <a:fld id="{EFE69B0C-4F51-42D4-9974-4F54618777B6}" type="slidenum">
              <a:rPr lang="en-US" smtClean="0"/>
              <a:t>‹#›</a:t>
            </a:fld>
            <a:endParaRPr lang="en-US"/>
          </a:p>
        </p:txBody>
      </p:sp>
    </p:spTree>
    <p:extLst>
      <p:ext uri="{BB962C8B-B14F-4D97-AF65-F5344CB8AC3E}">
        <p14:creationId xmlns:p14="http://schemas.microsoft.com/office/powerpoint/2010/main" val="289113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BB03D-3092-80E9-6261-644DEACF78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DB658-E6E2-5F2D-7CF7-845444F01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EB73B-B5C4-1BB5-C424-D3DF8A379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DA57E-AB99-4406-A550-FCD53E59F4E2}" type="datetimeFigureOut">
              <a:rPr lang="en-US" smtClean="0"/>
              <a:t>6/21/2022</a:t>
            </a:fld>
            <a:endParaRPr lang="en-US"/>
          </a:p>
        </p:txBody>
      </p:sp>
      <p:sp>
        <p:nvSpPr>
          <p:cNvPr id="5" name="Footer Placeholder 4">
            <a:extLst>
              <a:ext uri="{FF2B5EF4-FFF2-40B4-BE49-F238E27FC236}">
                <a16:creationId xmlns:a16="http://schemas.microsoft.com/office/drawing/2014/main" id="{5778AFF0-B4EE-376D-AFA3-AE1BFDF41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896EC4-AC6B-C4EA-0A3A-D700621C6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69B0C-4F51-42D4-9974-4F54618777B6}" type="slidenum">
              <a:rPr lang="en-US" smtClean="0"/>
              <a:t>‹#›</a:t>
            </a:fld>
            <a:endParaRPr lang="en-US"/>
          </a:p>
        </p:txBody>
      </p:sp>
    </p:spTree>
    <p:extLst>
      <p:ext uri="{BB962C8B-B14F-4D97-AF65-F5344CB8AC3E}">
        <p14:creationId xmlns:p14="http://schemas.microsoft.com/office/powerpoint/2010/main" val="379488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mailto:ihsiao@scu.edu" TargetMode="External"/><Relationship Id="rId2" Type="http://schemas.openxmlformats.org/officeDocument/2006/relationships/hyperlink" Target="mailto:Daniel.Hruschka@asu.edu" TargetMode="External"/><Relationship Id="rId1" Type="http://schemas.openxmlformats.org/officeDocument/2006/relationships/slideLayout" Target="../slideLayouts/slideLayout2.xml"/><Relationship Id="rId6" Type="http://schemas.openxmlformats.org/officeDocument/2006/relationships/hyperlink" Target="mailto:rbischoff@asu.edu" TargetMode="External"/><Relationship Id="rId5" Type="http://schemas.openxmlformats.org/officeDocument/2006/relationships/hyperlink" Target="mailto:matthew.peeples@asu.edu" TargetMode="External"/><Relationship Id="rId4" Type="http://schemas.openxmlformats.org/officeDocument/2006/relationships/hyperlink" Target="mailto:msarwat@asu.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13CB-C82A-900D-D017-CB493FDC6287}"/>
              </a:ext>
            </a:extLst>
          </p:cNvPr>
          <p:cNvSpPr>
            <a:spLocks noGrp="1"/>
          </p:cNvSpPr>
          <p:nvPr>
            <p:ph type="ctrTitle"/>
          </p:nvPr>
        </p:nvSpPr>
        <p:spPr>
          <a:xfrm>
            <a:off x="1524000" y="715075"/>
            <a:ext cx="9144000" cy="2354317"/>
          </a:xfrm>
        </p:spPr>
        <p:txBody>
          <a:bodyPr>
            <a:normAutofit fontScale="90000"/>
          </a:bodyPr>
          <a:lstStyle/>
          <a:p>
            <a:r>
              <a:rPr lang="en-US" dirty="0"/>
              <a:t>Using R Shiny and Neo4j to Build the </a:t>
            </a:r>
            <a:r>
              <a:rPr lang="en-US" dirty="0" err="1"/>
              <a:t>CatMapper</a:t>
            </a:r>
            <a:r>
              <a:rPr lang="en-US" dirty="0"/>
              <a:t> Prototype Application</a:t>
            </a:r>
          </a:p>
        </p:txBody>
      </p:sp>
      <p:sp>
        <p:nvSpPr>
          <p:cNvPr id="3" name="Subtitle 2">
            <a:extLst>
              <a:ext uri="{FF2B5EF4-FFF2-40B4-BE49-F238E27FC236}">
                <a16:creationId xmlns:a16="http://schemas.microsoft.com/office/drawing/2014/main" id="{489633A8-0B60-BC5A-78B5-D285AFE83185}"/>
              </a:ext>
            </a:extLst>
          </p:cNvPr>
          <p:cNvSpPr>
            <a:spLocks noGrp="1"/>
          </p:cNvSpPr>
          <p:nvPr>
            <p:ph type="subTitle" idx="1"/>
          </p:nvPr>
        </p:nvSpPr>
        <p:spPr>
          <a:xfrm>
            <a:off x="1524000" y="3429000"/>
            <a:ext cx="9144000" cy="2306636"/>
          </a:xfrm>
        </p:spPr>
        <p:txBody>
          <a:bodyPr/>
          <a:lstStyle/>
          <a:p>
            <a:pPr algn="ctr" rtl="0"/>
            <a:endParaRPr lang="de-DE" dirty="0">
              <a:solidFill>
                <a:srgbClr val="000000"/>
              </a:solidFill>
              <a:latin typeface="Lexend Deca" pitchFamily="2" charset="0"/>
            </a:endParaRPr>
          </a:p>
          <a:p>
            <a:pPr algn="ctr" rtl="0"/>
            <a:r>
              <a:rPr lang="de-DE" sz="2400" b="0" i="0" u="none" strike="noStrike" kern="1200" baseline="0" dirty="0">
                <a:solidFill>
                  <a:srgbClr val="000000"/>
                </a:solidFill>
                <a:latin typeface="Lexend Deca" pitchFamily="2" charset="0"/>
              </a:rPr>
              <a:t>Robert J. Bischoff and Daniel J. Hruschka</a:t>
            </a:r>
          </a:p>
        </p:txBody>
      </p:sp>
      <p:pic>
        <p:nvPicPr>
          <p:cNvPr id="13" name="Picture 12" descr="Text&#10;&#10;Description automatically generated">
            <a:extLst>
              <a:ext uri="{FF2B5EF4-FFF2-40B4-BE49-F238E27FC236}">
                <a16:creationId xmlns:a16="http://schemas.microsoft.com/office/drawing/2014/main" id="{9EE1B34B-B8E6-588E-A8D1-E3C705406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244" y="4658244"/>
            <a:ext cx="3533996" cy="946722"/>
          </a:xfrm>
          <a:prstGeom prst="rect">
            <a:avLst/>
          </a:prstGeom>
        </p:spPr>
      </p:pic>
    </p:spTree>
    <p:extLst>
      <p:ext uri="{BB962C8B-B14F-4D97-AF65-F5344CB8AC3E}">
        <p14:creationId xmlns:p14="http://schemas.microsoft.com/office/powerpoint/2010/main" val="165727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3B41-2C0B-48AC-BD59-B301286D51AC}"/>
              </a:ext>
            </a:extLst>
          </p:cNvPr>
          <p:cNvSpPr>
            <a:spLocks noGrp="1"/>
          </p:cNvSpPr>
          <p:nvPr>
            <p:ph type="title"/>
          </p:nvPr>
        </p:nvSpPr>
        <p:spPr/>
        <p:txBody>
          <a:bodyPr/>
          <a:lstStyle/>
          <a:p>
            <a:r>
              <a:rPr lang="en-US"/>
              <a:t>NEO4J</a:t>
            </a:r>
            <a:endParaRPr lang="en-US" dirty="0"/>
          </a:p>
        </p:txBody>
      </p:sp>
      <p:pic>
        <p:nvPicPr>
          <p:cNvPr id="5" name="Content Placeholder 4">
            <a:extLst>
              <a:ext uri="{FF2B5EF4-FFF2-40B4-BE49-F238E27FC236}">
                <a16:creationId xmlns:a16="http://schemas.microsoft.com/office/drawing/2014/main" id="{142C9D62-38BE-7348-14E6-A230658E4740}"/>
              </a:ext>
            </a:extLst>
          </p:cNvPr>
          <p:cNvPicPr>
            <a:picLocks noGrp="1" noChangeAspect="1"/>
          </p:cNvPicPr>
          <p:nvPr>
            <p:ph idx="1"/>
          </p:nvPr>
        </p:nvPicPr>
        <p:blipFill>
          <a:blip r:embed="rId3"/>
          <a:stretch>
            <a:fillRect/>
          </a:stretch>
        </p:blipFill>
        <p:spPr>
          <a:xfrm>
            <a:off x="838201" y="1793352"/>
            <a:ext cx="7886252" cy="3919016"/>
          </a:xfrm>
        </p:spPr>
      </p:pic>
      <p:pic>
        <p:nvPicPr>
          <p:cNvPr id="1026" name="Picture 2">
            <a:extLst>
              <a:ext uri="{FF2B5EF4-FFF2-40B4-BE49-F238E27FC236}">
                <a16:creationId xmlns:a16="http://schemas.microsoft.com/office/drawing/2014/main" id="{E891782B-597D-6540-DF35-8CE895BC8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304" y="2289755"/>
            <a:ext cx="3134452" cy="2787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35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0043-831B-926A-3F87-EC8DA1B20EA2}"/>
              </a:ext>
            </a:extLst>
          </p:cNvPr>
          <p:cNvSpPr>
            <a:spLocks noGrp="1"/>
          </p:cNvSpPr>
          <p:nvPr>
            <p:ph type="title"/>
          </p:nvPr>
        </p:nvSpPr>
        <p:spPr/>
        <p:txBody>
          <a:bodyPr/>
          <a:lstStyle/>
          <a:p>
            <a:r>
              <a:rPr lang="en-US" b="1" dirty="0"/>
              <a:t>PACKAGES USED</a:t>
            </a:r>
          </a:p>
        </p:txBody>
      </p:sp>
      <p:sp>
        <p:nvSpPr>
          <p:cNvPr id="3" name="Content Placeholder 2">
            <a:extLst>
              <a:ext uri="{FF2B5EF4-FFF2-40B4-BE49-F238E27FC236}">
                <a16:creationId xmlns:a16="http://schemas.microsoft.com/office/drawing/2014/main" id="{0C99558F-41BC-1C26-4DC7-6E53F9A7C89D}"/>
              </a:ext>
            </a:extLst>
          </p:cNvPr>
          <p:cNvSpPr>
            <a:spLocks noGrp="1"/>
          </p:cNvSpPr>
          <p:nvPr>
            <p:ph sz="half" idx="1"/>
          </p:nvPr>
        </p:nvSpPr>
        <p:spPr/>
        <p:txBody>
          <a:bodyPr>
            <a:noAutofit/>
          </a:bodyPr>
          <a:lstStyle/>
          <a:p>
            <a:pPr marL="0" indent="0">
              <a:buNone/>
            </a:pPr>
            <a:r>
              <a:rPr lang="en-US" dirty="0">
                <a:solidFill>
                  <a:schemeClr val="accent2"/>
                </a:solidFill>
              </a:rPr>
              <a:t>Depends: </a:t>
            </a:r>
          </a:p>
          <a:p>
            <a:pPr marL="0" indent="0">
              <a:buNone/>
            </a:pPr>
            <a:r>
              <a:rPr lang="en-US" dirty="0"/>
              <a:t>    </a:t>
            </a:r>
            <a:r>
              <a:rPr lang="en-US" dirty="0" err="1"/>
              <a:t>magrittr</a:t>
            </a:r>
            <a:r>
              <a:rPr lang="en-US" dirty="0"/>
              <a:t>,</a:t>
            </a:r>
          </a:p>
          <a:p>
            <a:pPr marL="0" indent="0">
              <a:buNone/>
            </a:pPr>
            <a:r>
              <a:rPr lang="en-US" dirty="0"/>
              <a:t>    </a:t>
            </a:r>
            <a:r>
              <a:rPr lang="en-US" dirty="0" err="1"/>
              <a:t>dplyr</a:t>
            </a:r>
            <a:r>
              <a:rPr lang="en-US" dirty="0"/>
              <a:t>,</a:t>
            </a:r>
          </a:p>
          <a:p>
            <a:pPr marL="0" indent="0">
              <a:buNone/>
            </a:pPr>
            <a:r>
              <a:rPr lang="en-US" dirty="0"/>
              <a:t>    </a:t>
            </a:r>
            <a:r>
              <a:rPr lang="en-US" dirty="0" err="1"/>
              <a:t>tidyr</a:t>
            </a:r>
            <a:r>
              <a:rPr lang="en-US" dirty="0"/>
              <a:t>,</a:t>
            </a:r>
          </a:p>
          <a:p>
            <a:pPr marL="0" indent="0">
              <a:buNone/>
            </a:pPr>
            <a:r>
              <a:rPr lang="en-US" dirty="0"/>
              <a:t>    </a:t>
            </a:r>
            <a:r>
              <a:rPr lang="en-US" dirty="0" err="1"/>
              <a:t>tidyselect</a:t>
            </a:r>
            <a:r>
              <a:rPr lang="en-US" dirty="0"/>
              <a:t>,</a:t>
            </a:r>
          </a:p>
          <a:p>
            <a:pPr marL="0" indent="0">
              <a:buNone/>
            </a:pPr>
            <a:r>
              <a:rPr lang="en-US" dirty="0"/>
              <a:t>    </a:t>
            </a:r>
            <a:r>
              <a:rPr lang="en-US" dirty="0" err="1"/>
              <a:t>purrr</a:t>
            </a:r>
            <a:r>
              <a:rPr lang="en-US" dirty="0"/>
              <a:t>,</a:t>
            </a:r>
          </a:p>
          <a:p>
            <a:pPr marL="0" indent="0">
              <a:buNone/>
            </a:pPr>
            <a:r>
              <a:rPr lang="en-US" dirty="0"/>
              <a:t>    </a:t>
            </a:r>
            <a:r>
              <a:rPr lang="en-US" dirty="0" err="1"/>
              <a:t>stringr</a:t>
            </a:r>
            <a:r>
              <a:rPr lang="en-US" dirty="0"/>
              <a:t>,</a:t>
            </a:r>
          </a:p>
          <a:p>
            <a:pPr marL="0" indent="0">
              <a:buNone/>
            </a:pPr>
            <a:r>
              <a:rPr lang="en-US" dirty="0"/>
              <a:t>    </a:t>
            </a:r>
            <a:r>
              <a:rPr lang="en-US" dirty="0" err="1"/>
              <a:t>tibble</a:t>
            </a:r>
            <a:endParaRPr lang="en-US" dirty="0"/>
          </a:p>
        </p:txBody>
      </p:sp>
      <p:sp>
        <p:nvSpPr>
          <p:cNvPr id="4" name="Content Placeholder 3">
            <a:extLst>
              <a:ext uri="{FF2B5EF4-FFF2-40B4-BE49-F238E27FC236}">
                <a16:creationId xmlns:a16="http://schemas.microsoft.com/office/drawing/2014/main" id="{E1025664-5E8D-0ED0-3100-7529A44BCC63}"/>
              </a:ext>
            </a:extLst>
          </p:cNvPr>
          <p:cNvSpPr>
            <a:spLocks noGrp="1"/>
          </p:cNvSpPr>
          <p:nvPr>
            <p:ph sz="half" idx="2"/>
          </p:nvPr>
        </p:nvSpPr>
        <p:spPr/>
        <p:txBody>
          <a:bodyPr numCol="2">
            <a:noAutofit/>
          </a:bodyPr>
          <a:lstStyle/>
          <a:p>
            <a:pPr marL="0" indent="0">
              <a:spcBef>
                <a:spcPts val="600"/>
              </a:spcBef>
              <a:buNone/>
            </a:pPr>
            <a:r>
              <a:rPr lang="en-US" sz="1800" dirty="0">
                <a:solidFill>
                  <a:schemeClr val="accent2"/>
                </a:solidFill>
              </a:rPr>
              <a:t>Imports: </a:t>
            </a:r>
          </a:p>
          <a:p>
            <a:pPr marL="0" indent="0">
              <a:spcBef>
                <a:spcPts val="600"/>
              </a:spcBef>
              <a:buNone/>
            </a:pPr>
            <a:r>
              <a:rPr lang="en-US" sz="1800" dirty="0"/>
              <a:t>    </a:t>
            </a:r>
            <a:r>
              <a:rPr lang="en-US" sz="1800" dirty="0" err="1"/>
              <a:t>readr</a:t>
            </a:r>
            <a:r>
              <a:rPr lang="en-US" sz="1800" dirty="0"/>
              <a:t>,</a:t>
            </a:r>
          </a:p>
          <a:p>
            <a:pPr marL="0" indent="0">
              <a:spcBef>
                <a:spcPts val="600"/>
              </a:spcBef>
              <a:buNone/>
            </a:pPr>
            <a:r>
              <a:rPr lang="en-US" sz="1800" dirty="0"/>
              <a:t>    </a:t>
            </a:r>
            <a:r>
              <a:rPr lang="en-US" sz="1800" dirty="0" err="1"/>
              <a:t>rlang</a:t>
            </a:r>
            <a:r>
              <a:rPr lang="en-US" sz="1800" dirty="0"/>
              <a:t>,</a:t>
            </a:r>
          </a:p>
          <a:p>
            <a:pPr marL="0" indent="0">
              <a:spcBef>
                <a:spcPts val="600"/>
              </a:spcBef>
              <a:buNone/>
            </a:pPr>
            <a:r>
              <a:rPr lang="en-US" sz="1800" dirty="0"/>
              <a:t>    here,</a:t>
            </a:r>
          </a:p>
          <a:p>
            <a:pPr marL="0" indent="0">
              <a:spcBef>
                <a:spcPts val="600"/>
              </a:spcBef>
              <a:buNone/>
            </a:pPr>
            <a:r>
              <a:rPr lang="en-US" sz="1800" dirty="0"/>
              <a:t>    aws.s3,</a:t>
            </a:r>
          </a:p>
          <a:p>
            <a:pPr marL="0" indent="0">
              <a:spcBef>
                <a:spcPts val="600"/>
              </a:spcBef>
              <a:buNone/>
            </a:pPr>
            <a:r>
              <a:rPr lang="en-US" sz="1800" dirty="0"/>
              <a:t>    neo2R,</a:t>
            </a:r>
          </a:p>
          <a:p>
            <a:pPr marL="0" indent="0">
              <a:spcBef>
                <a:spcPts val="600"/>
              </a:spcBef>
              <a:buNone/>
            </a:pPr>
            <a:r>
              <a:rPr lang="en-US" sz="1800" dirty="0"/>
              <a:t>    </a:t>
            </a:r>
            <a:r>
              <a:rPr lang="en-US" sz="1800" dirty="0" err="1"/>
              <a:t>gtools</a:t>
            </a:r>
            <a:r>
              <a:rPr lang="en-US" sz="1800" dirty="0"/>
              <a:t>,</a:t>
            </a:r>
          </a:p>
          <a:p>
            <a:pPr marL="0" indent="0">
              <a:spcBef>
                <a:spcPts val="600"/>
              </a:spcBef>
              <a:buNone/>
            </a:pPr>
            <a:r>
              <a:rPr lang="en-US" sz="1800" dirty="0"/>
              <a:t>    </a:t>
            </a:r>
            <a:r>
              <a:rPr lang="en-US" sz="1800" dirty="0" err="1"/>
              <a:t>tictoc</a:t>
            </a:r>
            <a:r>
              <a:rPr lang="en-US" sz="1800" dirty="0"/>
              <a:t>,</a:t>
            </a:r>
          </a:p>
          <a:p>
            <a:pPr marL="0" indent="0">
              <a:spcBef>
                <a:spcPts val="600"/>
              </a:spcBef>
              <a:buNone/>
            </a:pPr>
            <a:r>
              <a:rPr lang="en-US" sz="1800" dirty="0"/>
              <a:t>    </a:t>
            </a:r>
            <a:r>
              <a:rPr lang="en-US" sz="1800" dirty="0" err="1"/>
              <a:t>rio</a:t>
            </a:r>
            <a:r>
              <a:rPr lang="en-US" sz="1800" dirty="0"/>
              <a:t>,</a:t>
            </a:r>
          </a:p>
          <a:p>
            <a:pPr marL="0" indent="0">
              <a:spcBef>
                <a:spcPts val="600"/>
              </a:spcBef>
              <a:buNone/>
            </a:pPr>
            <a:r>
              <a:rPr lang="en-US" sz="1800" dirty="0"/>
              <a:t>    glue,</a:t>
            </a:r>
          </a:p>
          <a:p>
            <a:pPr marL="0" indent="0">
              <a:spcBef>
                <a:spcPts val="600"/>
              </a:spcBef>
              <a:buNone/>
            </a:pPr>
            <a:r>
              <a:rPr lang="en-US" sz="1800" dirty="0"/>
              <a:t>    shiny,</a:t>
            </a:r>
          </a:p>
          <a:p>
            <a:pPr marL="0" indent="0">
              <a:spcBef>
                <a:spcPts val="600"/>
              </a:spcBef>
              <a:buNone/>
            </a:pPr>
            <a:r>
              <a:rPr lang="en-US" sz="1800" dirty="0"/>
              <a:t>    </a:t>
            </a:r>
            <a:r>
              <a:rPr lang="en-US" sz="1800" dirty="0" err="1"/>
              <a:t>huxtable</a:t>
            </a:r>
            <a:r>
              <a:rPr lang="en-US" sz="1800" dirty="0"/>
              <a:t>,</a:t>
            </a:r>
          </a:p>
          <a:p>
            <a:pPr marL="0" indent="0">
              <a:spcBef>
                <a:spcPts val="600"/>
              </a:spcBef>
              <a:buNone/>
            </a:pPr>
            <a:r>
              <a:rPr lang="en-US" sz="1800" dirty="0"/>
              <a:t>    leaflet,</a:t>
            </a:r>
          </a:p>
          <a:p>
            <a:pPr marL="0" indent="0">
              <a:spcBef>
                <a:spcPts val="600"/>
              </a:spcBef>
              <a:buNone/>
            </a:pPr>
            <a:r>
              <a:rPr lang="en-US" sz="1800" dirty="0"/>
              <a:t>    </a:t>
            </a:r>
            <a:r>
              <a:rPr lang="en-US" sz="1800" dirty="0" err="1"/>
              <a:t>visNetwork</a:t>
            </a:r>
            <a:r>
              <a:rPr lang="en-US" sz="1800" dirty="0"/>
              <a:t>,</a:t>
            </a:r>
          </a:p>
          <a:p>
            <a:pPr marL="0" indent="0">
              <a:spcBef>
                <a:spcPts val="600"/>
              </a:spcBef>
              <a:buNone/>
            </a:pPr>
            <a:r>
              <a:rPr lang="en-US" sz="1800" dirty="0"/>
              <a:t>    sf,</a:t>
            </a:r>
          </a:p>
          <a:p>
            <a:pPr marL="0" indent="0">
              <a:spcBef>
                <a:spcPts val="600"/>
              </a:spcBef>
              <a:buNone/>
            </a:pPr>
            <a:r>
              <a:rPr lang="en-US" sz="1800" dirty="0"/>
              <a:t>    </a:t>
            </a:r>
            <a:r>
              <a:rPr lang="en-US" sz="1800" dirty="0" err="1"/>
              <a:t>mapview</a:t>
            </a:r>
            <a:r>
              <a:rPr lang="en-US" sz="1800" dirty="0"/>
              <a:t>,</a:t>
            </a:r>
          </a:p>
          <a:p>
            <a:pPr marL="0" indent="0">
              <a:spcBef>
                <a:spcPts val="600"/>
              </a:spcBef>
              <a:buNone/>
            </a:pPr>
            <a:r>
              <a:rPr lang="en-US" sz="1800" dirty="0"/>
              <a:t>    DT,</a:t>
            </a:r>
          </a:p>
          <a:p>
            <a:pPr marL="0" indent="0">
              <a:spcBef>
                <a:spcPts val="600"/>
              </a:spcBef>
              <a:buNone/>
            </a:pPr>
            <a:r>
              <a:rPr lang="en-US" sz="1800" dirty="0"/>
              <a:t>    janitor,</a:t>
            </a:r>
          </a:p>
          <a:p>
            <a:pPr marL="0" indent="0">
              <a:spcBef>
                <a:spcPts val="600"/>
              </a:spcBef>
              <a:buNone/>
            </a:pPr>
            <a:r>
              <a:rPr lang="en-US" sz="1800" dirty="0"/>
              <a:t>    </a:t>
            </a:r>
            <a:r>
              <a:rPr lang="en-US" sz="1800" dirty="0" err="1"/>
              <a:t>igraph</a:t>
            </a:r>
            <a:r>
              <a:rPr lang="en-US" sz="1800" dirty="0"/>
              <a:t>,</a:t>
            </a:r>
          </a:p>
          <a:p>
            <a:pPr marL="0" indent="0">
              <a:spcBef>
                <a:spcPts val="600"/>
              </a:spcBef>
              <a:buNone/>
            </a:pPr>
            <a:r>
              <a:rPr lang="en-US" sz="1800" dirty="0"/>
              <a:t>    </a:t>
            </a:r>
            <a:r>
              <a:rPr lang="en-US" sz="1800" dirty="0" err="1"/>
              <a:t>shinyjs</a:t>
            </a:r>
            <a:r>
              <a:rPr lang="en-US" sz="1800" dirty="0"/>
              <a:t>,</a:t>
            </a:r>
          </a:p>
          <a:p>
            <a:pPr marL="0" indent="0">
              <a:spcBef>
                <a:spcPts val="600"/>
              </a:spcBef>
              <a:buNone/>
            </a:pPr>
            <a:r>
              <a:rPr lang="en-US" sz="1800" dirty="0"/>
              <a:t>    </a:t>
            </a:r>
            <a:r>
              <a:rPr lang="en-US" sz="1800" dirty="0" err="1"/>
              <a:t>shinycssloaders</a:t>
            </a:r>
            <a:r>
              <a:rPr lang="en-US" sz="1800" dirty="0"/>
              <a:t>,</a:t>
            </a:r>
          </a:p>
          <a:p>
            <a:pPr marL="0" indent="0">
              <a:spcBef>
                <a:spcPts val="600"/>
              </a:spcBef>
              <a:buNone/>
            </a:pPr>
            <a:r>
              <a:rPr lang="en-US" sz="1800" dirty="0"/>
              <a:t>    sodium,</a:t>
            </a:r>
          </a:p>
          <a:p>
            <a:pPr marL="0" indent="0">
              <a:spcBef>
                <a:spcPts val="600"/>
              </a:spcBef>
              <a:buNone/>
            </a:pPr>
            <a:r>
              <a:rPr lang="en-US" sz="1800" dirty="0"/>
              <a:t>    </a:t>
            </a:r>
            <a:r>
              <a:rPr lang="en-US" sz="1800" dirty="0" err="1"/>
              <a:t>shinyauthr</a:t>
            </a:r>
            <a:r>
              <a:rPr lang="en-US" sz="1800" dirty="0"/>
              <a:t>,</a:t>
            </a:r>
          </a:p>
          <a:p>
            <a:pPr marL="0" indent="0">
              <a:spcBef>
                <a:spcPts val="600"/>
              </a:spcBef>
              <a:buNone/>
            </a:pPr>
            <a:r>
              <a:rPr lang="en-US" sz="1800" dirty="0"/>
              <a:t>    </a:t>
            </a:r>
            <a:r>
              <a:rPr lang="en-US" sz="1800" dirty="0" err="1"/>
              <a:t>uuid</a:t>
            </a:r>
            <a:r>
              <a:rPr lang="en-US" sz="1800" dirty="0"/>
              <a:t>,</a:t>
            </a:r>
          </a:p>
          <a:p>
            <a:pPr marL="0" indent="0">
              <a:spcBef>
                <a:spcPts val="600"/>
              </a:spcBef>
              <a:buNone/>
            </a:pPr>
            <a:r>
              <a:rPr lang="en-US" sz="1800" dirty="0"/>
              <a:t>    </a:t>
            </a:r>
            <a:r>
              <a:rPr lang="en-US" sz="1800" dirty="0" err="1"/>
              <a:t>callr</a:t>
            </a:r>
            <a:endParaRPr lang="en-US" sz="1800" dirty="0"/>
          </a:p>
        </p:txBody>
      </p:sp>
    </p:spTree>
    <p:extLst>
      <p:ext uri="{BB962C8B-B14F-4D97-AF65-F5344CB8AC3E}">
        <p14:creationId xmlns:p14="http://schemas.microsoft.com/office/powerpoint/2010/main" val="89206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09F3B-5A95-5A53-1A73-5B52A420C3E8}"/>
              </a:ext>
            </a:extLst>
          </p:cNvPr>
          <p:cNvSpPr>
            <a:spLocks noGrp="1"/>
          </p:cNvSpPr>
          <p:nvPr>
            <p:ph type="title"/>
          </p:nvPr>
        </p:nvSpPr>
        <p:spPr/>
        <p:txBody>
          <a:bodyPr/>
          <a:lstStyle/>
          <a:p>
            <a:r>
              <a:rPr lang="en-US" b="1" dirty="0"/>
              <a:t>ADVANTAGES AND CHALLENGES OF R AND SHINY</a:t>
            </a:r>
          </a:p>
        </p:txBody>
      </p:sp>
      <p:sp>
        <p:nvSpPr>
          <p:cNvPr id="5" name="Content Placeholder 4">
            <a:extLst>
              <a:ext uri="{FF2B5EF4-FFF2-40B4-BE49-F238E27FC236}">
                <a16:creationId xmlns:a16="http://schemas.microsoft.com/office/drawing/2014/main" id="{89A39C7B-06B5-4A68-6F2F-94F6540F3144}"/>
              </a:ext>
            </a:extLst>
          </p:cNvPr>
          <p:cNvSpPr>
            <a:spLocks noGrp="1"/>
          </p:cNvSpPr>
          <p:nvPr>
            <p:ph sz="half" idx="1"/>
          </p:nvPr>
        </p:nvSpPr>
        <p:spPr/>
        <p:txBody>
          <a:bodyPr>
            <a:normAutofit fontScale="92500" lnSpcReduction="20000"/>
          </a:bodyPr>
          <a:lstStyle/>
          <a:p>
            <a:pPr marL="0" indent="0">
              <a:buNone/>
            </a:pPr>
            <a:r>
              <a:rPr lang="en-US" b="1" dirty="0"/>
              <a:t>Advantages</a:t>
            </a:r>
          </a:p>
          <a:p>
            <a:r>
              <a:rPr lang="en-US" dirty="0"/>
              <a:t>Did not need to learn a new language</a:t>
            </a:r>
          </a:p>
          <a:p>
            <a:r>
              <a:rPr lang="en-US" dirty="0"/>
              <a:t>Huge ecosystem of packages, tutorials, and knowledge base</a:t>
            </a:r>
          </a:p>
          <a:p>
            <a:r>
              <a:rPr lang="en-US" dirty="0"/>
              <a:t>Open source</a:t>
            </a:r>
          </a:p>
        </p:txBody>
      </p:sp>
      <p:sp>
        <p:nvSpPr>
          <p:cNvPr id="6" name="Content Placeholder 5">
            <a:extLst>
              <a:ext uri="{FF2B5EF4-FFF2-40B4-BE49-F238E27FC236}">
                <a16:creationId xmlns:a16="http://schemas.microsoft.com/office/drawing/2014/main" id="{DA9C9B00-1820-36BC-42E7-9321C5DC7F88}"/>
              </a:ext>
            </a:extLst>
          </p:cNvPr>
          <p:cNvSpPr>
            <a:spLocks noGrp="1"/>
          </p:cNvSpPr>
          <p:nvPr>
            <p:ph sz="half" idx="2"/>
          </p:nvPr>
        </p:nvSpPr>
        <p:spPr/>
        <p:txBody>
          <a:bodyPr>
            <a:normAutofit fontScale="92500" lnSpcReduction="20000"/>
          </a:bodyPr>
          <a:lstStyle/>
          <a:p>
            <a:pPr marL="0" indent="0">
              <a:buNone/>
            </a:pPr>
            <a:r>
              <a:rPr lang="en-US" b="1" dirty="0"/>
              <a:t>Challenges</a:t>
            </a:r>
          </a:p>
          <a:p>
            <a:r>
              <a:rPr lang="en-US" dirty="0"/>
              <a:t>Learning to rely on the database instead of R</a:t>
            </a:r>
          </a:p>
          <a:p>
            <a:r>
              <a:rPr lang="en-US" dirty="0"/>
              <a:t>Figuring out the right package layout</a:t>
            </a:r>
          </a:p>
          <a:p>
            <a:r>
              <a:rPr lang="en-US" dirty="0"/>
              <a:t>Reusing the same code for two applications</a:t>
            </a:r>
          </a:p>
          <a:p>
            <a:r>
              <a:rPr lang="en-US" dirty="0"/>
              <a:t>Running the application through shiny server and nginx</a:t>
            </a:r>
          </a:p>
          <a:p>
            <a:r>
              <a:rPr lang="en-US" dirty="0"/>
              <a:t>Lots of bugs that can be difficult to trace</a:t>
            </a:r>
          </a:p>
        </p:txBody>
      </p:sp>
    </p:spTree>
    <p:extLst>
      <p:ext uri="{BB962C8B-B14F-4D97-AF65-F5344CB8AC3E}">
        <p14:creationId xmlns:p14="http://schemas.microsoft.com/office/powerpoint/2010/main" val="377532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61E2-63EA-9C9A-AE77-5F56190A9BF6}"/>
              </a:ext>
            </a:extLst>
          </p:cNvPr>
          <p:cNvSpPr>
            <a:spLocks noGrp="1"/>
          </p:cNvSpPr>
          <p:nvPr>
            <p:ph type="title"/>
          </p:nvPr>
        </p:nvSpPr>
        <p:spPr/>
        <p:txBody>
          <a:bodyPr/>
          <a:lstStyle/>
          <a:p>
            <a:r>
              <a:rPr lang="en-US" b="1" dirty="0"/>
              <a:t>LESSONS LEARNED</a:t>
            </a:r>
          </a:p>
        </p:txBody>
      </p:sp>
      <p:sp>
        <p:nvSpPr>
          <p:cNvPr id="3" name="Content Placeholder 2">
            <a:extLst>
              <a:ext uri="{FF2B5EF4-FFF2-40B4-BE49-F238E27FC236}">
                <a16:creationId xmlns:a16="http://schemas.microsoft.com/office/drawing/2014/main" id="{D6D0F37F-F37C-B0DA-DFD9-57920BF84C98}"/>
              </a:ext>
            </a:extLst>
          </p:cNvPr>
          <p:cNvSpPr>
            <a:spLocks noGrp="1"/>
          </p:cNvSpPr>
          <p:nvPr>
            <p:ph sz="half" idx="1"/>
          </p:nvPr>
        </p:nvSpPr>
        <p:spPr/>
        <p:txBody>
          <a:bodyPr/>
          <a:lstStyle/>
          <a:p>
            <a:pPr marL="0" indent="0">
              <a:buNone/>
            </a:pPr>
            <a:r>
              <a:rPr lang="en-US" b="1" dirty="0"/>
              <a:t>Helpful</a:t>
            </a:r>
          </a:p>
          <a:p>
            <a:r>
              <a:rPr lang="en-US" b="1" dirty="0"/>
              <a:t>Package layout</a:t>
            </a:r>
          </a:p>
          <a:p>
            <a:r>
              <a:rPr lang="en-US" dirty="0"/>
              <a:t>Utilize database language</a:t>
            </a:r>
          </a:p>
          <a:p>
            <a:r>
              <a:rPr lang="en-US" b="1" dirty="0"/>
              <a:t>Modularize</a:t>
            </a:r>
          </a:p>
          <a:p>
            <a:r>
              <a:rPr lang="en-US" dirty="0"/>
              <a:t>Focus on functionality</a:t>
            </a:r>
          </a:p>
          <a:p>
            <a:r>
              <a:rPr lang="en-US" b="1" dirty="0"/>
              <a:t>Use package files to simplify code and enable multi-application support</a:t>
            </a:r>
          </a:p>
          <a:p>
            <a:endParaRPr lang="en-US" dirty="0"/>
          </a:p>
        </p:txBody>
      </p:sp>
      <p:sp>
        <p:nvSpPr>
          <p:cNvPr id="4" name="Content Placeholder 3">
            <a:extLst>
              <a:ext uri="{FF2B5EF4-FFF2-40B4-BE49-F238E27FC236}">
                <a16:creationId xmlns:a16="http://schemas.microsoft.com/office/drawing/2014/main" id="{41FB1546-3917-25E6-B5D4-6FD1D430AAE0}"/>
              </a:ext>
            </a:extLst>
          </p:cNvPr>
          <p:cNvSpPr>
            <a:spLocks noGrp="1"/>
          </p:cNvSpPr>
          <p:nvPr>
            <p:ph sz="half" idx="2"/>
          </p:nvPr>
        </p:nvSpPr>
        <p:spPr/>
        <p:txBody>
          <a:bodyPr/>
          <a:lstStyle/>
          <a:p>
            <a:pPr marL="0" indent="0">
              <a:buNone/>
            </a:pPr>
            <a:r>
              <a:rPr lang="en-US" b="1" dirty="0"/>
              <a:t>Avoid</a:t>
            </a:r>
          </a:p>
          <a:p>
            <a:r>
              <a:rPr lang="en-US" dirty="0"/>
              <a:t>Try to do everything in R</a:t>
            </a:r>
          </a:p>
          <a:p>
            <a:r>
              <a:rPr lang="en-US" dirty="0"/>
              <a:t>Prioritize aesthetics</a:t>
            </a:r>
          </a:p>
          <a:p>
            <a:r>
              <a:rPr lang="en-US" dirty="0"/>
              <a:t>Hard coding anything you don’t have to</a:t>
            </a:r>
          </a:p>
        </p:txBody>
      </p:sp>
    </p:spTree>
    <p:extLst>
      <p:ext uri="{BB962C8B-B14F-4D97-AF65-F5344CB8AC3E}">
        <p14:creationId xmlns:p14="http://schemas.microsoft.com/office/powerpoint/2010/main" val="1853437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6E23-179F-2D89-55F7-D8D31E809B59}"/>
              </a:ext>
            </a:extLst>
          </p:cNvPr>
          <p:cNvSpPr>
            <a:spLocks noGrp="1"/>
          </p:cNvSpPr>
          <p:nvPr>
            <p:ph type="title"/>
          </p:nvPr>
        </p:nvSpPr>
        <p:spPr/>
        <p:txBody>
          <a:bodyPr/>
          <a:lstStyle/>
          <a:p>
            <a:r>
              <a:rPr lang="en-US" b="1" dirty="0"/>
              <a:t>PACKAGE LAYOUT</a:t>
            </a:r>
            <a:endParaRPr lang="en-US" dirty="0"/>
          </a:p>
        </p:txBody>
      </p:sp>
      <p:sp>
        <p:nvSpPr>
          <p:cNvPr id="3" name="Content Placeholder 2">
            <a:extLst>
              <a:ext uri="{FF2B5EF4-FFF2-40B4-BE49-F238E27FC236}">
                <a16:creationId xmlns:a16="http://schemas.microsoft.com/office/drawing/2014/main" id="{03C86370-876A-C31B-0326-1D8C3443DD29}"/>
              </a:ext>
            </a:extLst>
          </p:cNvPr>
          <p:cNvSpPr>
            <a:spLocks noGrp="1"/>
          </p:cNvSpPr>
          <p:nvPr>
            <p:ph sz="half" idx="1"/>
          </p:nvPr>
        </p:nvSpPr>
        <p:spPr/>
        <p:txBody>
          <a:bodyPr>
            <a:normAutofit fontScale="92500"/>
          </a:bodyPr>
          <a:lstStyle/>
          <a:p>
            <a:r>
              <a:rPr lang="en-US" dirty="0" err="1"/>
              <a:t>server.R</a:t>
            </a:r>
            <a:r>
              <a:rPr lang="en-US" dirty="0"/>
              <a:t> and </a:t>
            </a:r>
            <a:r>
              <a:rPr lang="en-US" dirty="0" err="1"/>
              <a:t>ui.R</a:t>
            </a:r>
            <a:r>
              <a:rPr lang="en-US" dirty="0"/>
              <a:t> scripts kept in home folder</a:t>
            </a:r>
          </a:p>
          <a:p>
            <a:pPr lvl="1"/>
            <a:r>
              <a:rPr lang="en-US" dirty="0"/>
              <a:t>Copied to corresponding scripts under apps folder</a:t>
            </a:r>
          </a:p>
          <a:p>
            <a:r>
              <a:rPr lang="en-US" dirty="0"/>
              <a:t>All other package data kept in the assets folder under </a:t>
            </a:r>
            <a:r>
              <a:rPr lang="en-US" dirty="0" err="1"/>
              <a:t>inst</a:t>
            </a:r>
            <a:endParaRPr lang="en-US" dirty="0"/>
          </a:p>
          <a:p>
            <a:pPr lvl="1"/>
            <a:r>
              <a:rPr lang="en-US" dirty="0"/>
              <a:t>Everything under </a:t>
            </a:r>
            <a:r>
              <a:rPr lang="en-US" dirty="0" err="1"/>
              <a:t>inst</a:t>
            </a:r>
            <a:r>
              <a:rPr lang="en-US" dirty="0"/>
              <a:t> is installed with the package</a:t>
            </a:r>
          </a:p>
          <a:p>
            <a:pPr lvl="1"/>
            <a:r>
              <a:rPr lang="en-US" dirty="0"/>
              <a:t>Must install the package to be able to access files using </a:t>
            </a:r>
            <a:r>
              <a:rPr lang="en-US" i="1" dirty="0" err="1"/>
              <a:t>system.file</a:t>
            </a:r>
            <a:endParaRPr lang="en-US" dirty="0"/>
          </a:p>
        </p:txBody>
      </p:sp>
      <p:sp>
        <p:nvSpPr>
          <p:cNvPr id="4" name="Content Placeholder 3">
            <a:extLst>
              <a:ext uri="{FF2B5EF4-FFF2-40B4-BE49-F238E27FC236}">
                <a16:creationId xmlns:a16="http://schemas.microsoft.com/office/drawing/2014/main" id="{FB309D4B-1E55-2399-8EE5-ABC74600A8BC}"/>
              </a:ext>
            </a:extLst>
          </p:cNvPr>
          <p:cNvSpPr>
            <a:spLocks noGrp="1"/>
          </p:cNvSpPr>
          <p:nvPr>
            <p:ph sz="half" idx="2"/>
          </p:nvPr>
        </p:nvSpPr>
        <p:spPr/>
        <p:txBody>
          <a:bodyPr>
            <a:normAutofit fontScale="92500"/>
          </a:bodyPr>
          <a:lstStyle/>
          <a:p>
            <a:pPr marL="0" indent="0">
              <a:buNone/>
            </a:pPr>
            <a:r>
              <a:rPr lang="en-US" sz="2800" dirty="0"/>
              <a:t>## </a:t>
            </a:r>
            <a:r>
              <a:rPr lang="en-US" sz="2800" dirty="0" err="1"/>
              <a:t>CatMapper</a:t>
            </a:r>
            <a:endParaRPr lang="en-US" sz="2800" dirty="0"/>
          </a:p>
          <a:p>
            <a:pPr marL="0" indent="0">
              <a:buNone/>
            </a:pPr>
            <a:r>
              <a:rPr lang="en-US" sz="2800" dirty="0"/>
              <a:t>## ├── </a:t>
            </a:r>
            <a:r>
              <a:rPr lang="en-US" sz="2800" dirty="0" err="1"/>
              <a:t>inst</a:t>
            </a:r>
            <a:endParaRPr lang="en-US" sz="2800" dirty="0"/>
          </a:p>
          <a:p>
            <a:pPr marL="0" indent="0">
              <a:buNone/>
            </a:pPr>
            <a:r>
              <a:rPr lang="en-US" sz="2800" dirty="0"/>
              <a:t>## │   ├── apps</a:t>
            </a:r>
          </a:p>
          <a:p>
            <a:pPr marL="0" indent="0">
              <a:buNone/>
            </a:pPr>
            <a:r>
              <a:rPr lang="en-US" sz="2800" dirty="0"/>
              <a:t>## │   │   ├── </a:t>
            </a:r>
            <a:r>
              <a:rPr lang="en-US" sz="2800" dirty="0" err="1"/>
              <a:t>ArchaMapApp</a:t>
            </a:r>
            <a:endParaRPr lang="en-US" sz="2800" dirty="0"/>
          </a:p>
          <a:p>
            <a:pPr marL="0" indent="0">
              <a:buNone/>
            </a:pPr>
            <a:r>
              <a:rPr lang="en-US" sz="2800" dirty="0"/>
              <a:t>## │   │   └── </a:t>
            </a:r>
            <a:r>
              <a:rPr lang="en-US" sz="2800" dirty="0" err="1"/>
              <a:t>SocioMapApp</a:t>
            </a:r>
            <a:endParaRPr lang="en-US" sz="2800" dirty="0"/>
          </a:p>
          <a:p>
            <a:pPr marL="0" indent="0">
              <a:buNone/>
            </a:pPr>
            <a:r>
              <a:rPr lang="en-US" sz="2800" dirty="0"/>
              <a:t>## │   └── assets</a:t>
            </a:r>
          </a:p>
          <a:p>
            <a:pPr marL="0" indent="0">
              <a:buNone/>
            </a:pPr>
            <a:r>
              <a:rPr lang="en-US" sz="2800" dirty="0"/>
              <a:t>## │       └── www</a:t>
            </a:r>
          </a:p>
          <a:p>
            <a:pPr marL="0" indent="0">
              <a:buNone/>
            </a:pPr>
            <a:r>
              <a:rPr lang="en-US" sz="2800" dirty="0"/>
              <a:t>## ├── man</a:t>
            </a:r>
          </a:p>
          <a:p>
            <a:pPr marL="0" indent="0">
              <a:buNone/>
            </a:pPr>
            <a:r>
              <a:rPr lang="en-US" sz="2800" dirty="0"/>
              <a:t>## └── R</a:t>
            </a:r>
          </a:p>
          <a:p>
            <a:pPr marL="0" indent="0">
              <a:buNone/>
            </a:pPr>
            <a:endParaRPr lang="en-US" dirty="0"/>
          </a:p>
        </p:txBody>
      </p:sp>
    </p:spTree>
    <p:extLst>
      <p:ext uri="{BB962C8B-B14F-4D97-AF65-F5344CB8AC3E}">
        <p14:creationId xmlns:p14="http://schemas.microsoft.com/office/powerpoint/2010/main" val="102444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Text&#10;&#10;Description automatically generated">
            <a:extLst>
              <a:ext uri="{FF2B5EF4-FFF2-40B4-BE49-F238E27FC236}">
                <a16:creationId xmlns:a16="http://schemas.microsoft.com/office/drawing/2014/main" id="{B4DD4F1C-3B6E-7F44-7755-7072325C802E}"/>
              </a:ext>
            </a:extLst>
          </p:cNvPr>
          <p:cNvPicPr>
            <a:picLocks noChangeAspect="1"/>
          </p:cNvPicPr>
          <p:nvPr/>
        </p:nvPicPr>
        <p:blipFill rotWithShape="1">
          <a:blip r:embed="rId3"/>
          <a:srcRect l="6380" r="19678" b="-3"/>
          <a:stretch/>
        </p:blipFill>
        <p:spPr>
          <a:xfrm>
            <a:off x="4199366" y="171716"/>
            <a:ext cx="3793268" cy="6514565"/>
          </a:xfrm>
          <a:prstGeom prst="rect">
            <a:avLst/>
          </a:prstGeom>
        </p:spPr>
      </p:pic>
      <p:pic>
        <p:nvPicPr>
          <p:cNvPr id="3" name="Picture 2" descr="Text&#10;&#10;Description automatically generated">
            <a:extLst>
              <a:ext uri="{FF2B5EF4-FFF2-40B4-BE49-F238E27FC236}">
                <a16:creationId xmlns:a16="http://schemas.microsoft.com/office/drawing/2014/main" id="{5C8C61E1-F9D8-AA0A-73BB-9230CB081B2A}"/>
              </a:ext>
            </a:extLst>
          </p:cNvPr>
          <p:cNvPicPr>
            <a:picLocks noChangeAspect="1"/>
          </p:cNvPicPr>
          <p:nvPr/>
        </p:nvPicPr>
        <p:blipFill rotWithShape="1">
          <a:blip r:embed="rId4"/>
          <a:srcRect l="804" r="24676" b="-3"/>
          <a:stretch/>
        </p:blipFill>
        <p:spPr>
          <a:xfrm>
            <a:off x="8176548" y="171716"/>
            <a:ext cx="3822924" cy="6514565"/>
          </a:xfrm>
          <a:prstGeom prst="rect">
            <a:avLst/>
          </a:prstGeom>
        </p:spPr>
      </p:pic>
      <p:pic>
        <p:nvPicPr>
          <p:cNvPr id="5" name="Picture 4" descr="Text&#10;&#10;Description automatically generated">
            <a:extLst>
              <a:ext uri="{FF2B5EF4-FFF2-40B4-BE49-F238E27FC236}">
                <a16:creationId xmlns:a16="http://schemas.microsoft.com/office/drawing/2014/main" id="{DBC10AAF-7865-09E7-3071-F8B1D936F5E9}"/>
              </a:ext>
            </a:extLst>
          </p:cNvPr>
          <p:cNvPicPr>
            <a:picLocks noChangeAspect="1"/>
          </p:cNvPicPr>
          <p:nvPr/>
        </p:nvPicPr>
        <p:blipFill rotWithShape="1">
          <a:blip r:embed="rId5"/>
          <a:srcRect r="26181" b="-3"/>
          <a:stretch/>
        </p:blipFill>
        <p:spPr>
          <a:xfrm>
            <a:off x="189658" y="171716"/>
            <a:ext cx="3799007" cy="6514565"/>
          </a:xfrm>
          <a:prstGeom prst="rect">
            <a:avLst/>
          </a:prstGeom>
        </p:spPr>
      </p:pic>
    </p:spTree>
    <p:extLst>
      <p:ext uri="{BB962C8B-B14F-4D97-AF65-F5344CB8AC3E}">
        <p14:creationId xmlns:p14="http://schemas.microsoft.com/office/powerpoint/2010/main" val="424779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6E23-179F-2D89-55F7-D8D31E809B59}"/>
              </a:ext>
            </a:extLst>
          </p:cNvPr>
          <p:cNvSpPr>
            <a:spLocks noGrp="1"/>
          </p:cNvSpPr>
          <p:nvPr>
            <p:ph type="title"/>
          </p:nvPr>
        </p:nvSpPr>
        <p:spPr/>
        <p:txBody>
          <a:bodyPr/>
          <a:lstStyle/>
          <a:p>
            <a:r>
              <a:rPr lang="en-US" b="1" dirty="0"/>
              <a:t>MULTI-APPLICATION SUPPORT</a:t>
            </a:r>
            <a:endParaRPr lang="en-US" dirty="0"/>
          </a:p>
        </p:txBody>
      </p:sp>
      <p:sp>
        <p:nvSpPr>
          <p:cNvPr id="3" name="Content Placeholder 2">
            <a:extLst>
              <a:ext uri="{FF2B5EF4-FFF2-40B4-BE49-F238E27FC236}">
                <a16:creationId xmlns:a16="http://schemas.microsoft.com/office/drawing/2014/main" id="{03C86370-876A-C31B-0326-1D8C3443DD29}"/>
              </a:ext>
            </a:extLst>
          </p:cNvPr>
          <p:cNvSpPr>
            <a:spLocks noGrp="1"/>
          </p:cNvSpPr>
          <p:nvPr>
            <p:ph sz="half" idx="1"/>
          </p:nvPr>
        </p:nvSpPr>
        <p:spPr/>
        <p:txBody>
          <a:bodyPr>
            <a:normAutofit fontScale="92500" lnSpcReduction="10000"/>
          </a:bodyPr>
          <a:lstStyle/>
          <a:p>
            <a:r>
              <a:rPr lang="en-US" dirty="0"/>
              <a:t>The app knows which version to run based on the folder name</a:t>
            </a:r>
          </a:p>
          <a:p>
            <a:r>
              <a:rPr lang="en-US" dirty="0"/>
              <a:t>Dependent database variables like </a:t>
            </a:r>
            <a:r>
              <a:rPr lang="en-US" dirty="0" err="1"/>
              <a:t>SocioMapID</a:t>
            </a:r>
            <a:r>
              <a:rPr lang="en-US" dirty="0"/>
              <a:t> and </a:t>
            </a:r>
            <a:r>
              <a:rPr lang="en-US" dirty="0" err="1"/>
              <a:t>ArchaMapID</a:t>
            </a:r>
            <a:r>
              <a:rPr lang="en-US" dirty="0"/>
              <a:t> are constructed simply using </a:t>
            </a:r>
            <a:r>
              <a:rPr lang="en-US" i="1" dirty="0"/>
              <a:t>paste0(</a:t>
            </a:r>
            <a:r>
              <a:rPr lang="en-US" i="1" dirty="0" err="1"/>
              <a:t>database,”ID</a:t>
            </a:r>
            <a:r>
              <a:rPr lang="en-US" i="1" dirty="0"/>
              <a:t>”)</a:t>
            </a:r>
          </a:p>
          <a:p>
            <a:r>
              <a:rPr lang="en-US" i="1" dirty="0"/>
              <a:t>More complex elements are loaded from the assets folder either by file name or by a lookup table</a:t>
            </a:r>
            <a:endParaRPr lang="en-US" dirty="0"/>
          </a:p>
        </p:txBody>
      </p:sp>
      <p:pic>
        <p:nvPicPr>
          <p:cNvPr id="11" name="Content Placeholder 10">
            <a:extLst>
              <a:ext uri="{FF2B5EF4-FFF2-40B4-BE49-F238E27FC236}">
                <a16:creationId xmlns:a16="http://schemas.microsoft.com/office/drawing/2014/main" id="{0E17D469-972E-3332-2BA9-E3D95DA3F1E4}"/>
              </a:ext>
            </a:extLst>
          </p:cNvPr>
          <p:cNvPicPr>
            <a:picLocks noGrp="1" noChangeAspect="1"/>
          </p:cNvPicPr>
          <p:nvPr>
            <p:ph sz="half" idx="2"/>
          </p:nvPr>
        </p:nvPicPr>
        <p:blipFill>
          <a:blip r:embed="rId2"/>
          <a:stretch>
            <a:fillRect/>
          </a:stretch>
        </p:blipFill>
        <p:spPr>
          <a:xfrm>
            <a:off x="6855932" y="1825625"/>
            <a:ext cx="3814135" cy="4351338"/>
          </a:xfrm>
          <a:prstGeom prst="rect">
            <a:avLst/>
          </a:prstGeom>
        </p:spPr>
      </p:pic>
    </p:spTree>
    <p:extLst>
      <p:ext uri="{BB962C8B-B14F-4D97-AF65-F5344CB8AC3E}">
        <p14:creationId xmlns:p14="http://schemas.microsoft.com/office/powerpoint/2010/main" val="337143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61E2-63EA-9C9A-AE77-5F56190A9BF6}"/>
              </a:ext>
            </a:extLst>
          </p:cNvPr>
          <p:cNvSpPr>
            <a:spLocks noGrp="1"/>
          </p:cNvSpPr>
          <p:nvPr>
            <p:ph type="title"/>
          </p:nvPr>
        </p:nvSpPr>
        <p:spPr/>
        <p:txBody>
          <a:bodyPr/>
          <a:lstStyle/>
          <a:p>
            <a:r>
              <a:rPr lang="en-US" b="1" dirty="0"/>
              <a:t>LESSONS LEARNED</a:t>
            </a:r>
          </a:p>
        </p:txBody>
      </p:sp>
      <p:sp>
        <p:nvSpPr>
          <p:cNvPr id="3" name="Content Placeholder 2">
            <a:extLst>
              <a:ext uri="{FF2B5EF4-FFF2-40B4-BE49-F238E27FC236}">
                <a16:creationId xmlns:a16="http://schemas.microsoft.com/office/drawing/2014/main" id="{D6D0F37F-F37C-B0DA-DFD9-57920BF84C98}"/>
              </a:ext>
            </a:extLst>
          </p:cNvPr>
          <p:cNvSpPr>
            <a:spLocks noGrp="1"/>
          </p:cNvSpPr>
          <p:nvPr>
            <p:ph sz="half" idx="1"/>
          </p:nvPr>
        </p:nvSpPr>
        <p:spPr/>
        <p:txBody>
          <a:bodyPr/>
          <a:lstStyle/>
          <a:p>
            <a:pPr marL="0" indent="0">
              <a:buNone/>
            </a:pPr>
            <a:r>
              <a:rPr lang="en-US" b="1" dirty="0"/>
              <a:t>Helpful</a:t>
            </a:r>
          </a:p>
          <a:p>
            <a:r>
              <a:rPr lang="en-US" b="1" dirty="0"/>
              <a:t>Package layout</a:t>
            </a:r>
          </a:p>
          <a:p>
            <a:r>
              <a:rPr lang="en-US" dirty="0"/>
              <a:t>Utilize database language</a:t>
            </a:r>
          </a:p>
          <a:p>
            <a:r>
              <a:rPr lang="en-US" dirty="0"/>
              <a:t>Modularize</a:t>
            </a:r>
          </a:p>
          <a:p>
            <a:r>
              <a:rPr lang="en-US" dirty="0"/>
              <a:t>Focus on functionality</a:t>
            </a:r>
          </a:p>
          <a:p>
            <a:r>
              <a:rPr lang="en-US" b="1" dirty="0"/>
              <a:t>Use package files to simplify code and enable multi-application support</a:t>
            </a:r>
          </a:p>
          <a:p>
            <a:endParaRPr lang="en-US" dirty="0"/>
          </a:p>
        </p:txBody>
      </p:sp>
      <p:sp>
        <p:nvSpPr>
          <p:cNvPr id="4" name="Content Placeholder 3">
            <a:extLst>
              <a:ext uri="{FF2B5EF4-FFF2-40B4-BE49-F238E27FC236}">
                <a16:creationId xmlns:a16="http://schemas.microsoft.com/office/drawing/2014/main" id="{41FB1546-3917-25E6-B5D4-6FD1D430AAE0}"/>
              </a:ext>
            </a:extLst>
          </p:cNvPr>
          <p:cNvSpPr>
            <a:spLocks noGrp="1"/>
          </p:cNvSpPr>
          <p:nvPr>
            <p:ph sz="half" idx="2"/>
          </p:nvPr>
        </p:nvSpPr>
        <p:spPr/>
        <p:txBody>
          <a:bodyPr/>
          <a:lstStyle/>
          <a:p>
            <a:pPr marL="0" indent="0">
              <a:buNone/>
            </a:pPr>
            <a:r>
              <a:rPr lang="en-US" b="1" dirty="0"/>
              <a:t>Avoid</a:t>
            </a:r>
          </a:p>
          <a:p>
            <a:r>
              <a:rPr lang="en-US" dirty="0"/>
              <a:t>Try to do everything in R</a:t>
            </a:r>
          </a:p>
          <a:p>
            <a:r>
              <a:rPr lang="en-US" sz="6000" b="1" dirty="0"/>
              <a:t>Prioritize aesthetics</a:t>
            </a:r>
          </a:p>
          <a:p>
            <a:r>
              <a:rPr lang="en-US" dirty="0"/>
              <a:t>Hard coding anything you don’t have to</a:t>
            </a:r>
          </a:p>
        </p:txBody>
      </p:sp>
    </p:spTree>
    <p:extLst>
      <p:ext uri="{BB962C8B-B14F-4D97-AF65-F5344CB8AC3E}">
        <p14:creationId xmlns:p14="http://schemas.microsoft.com/office/powerpoint/2010/main" val="10464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BF44-60A0-24D2-3CB8-02EAB96C8F29}"/>
              </a:ext>
            </a:extLst>
          </p:cNvPr>
          <p:cNvSpPr>
            <a:spLocks noGrp="1"/>
          </p:cNvSpPr>
          <p:nvPr>
            <p:ph type="title"/>
          </p:nvPr>
        </p:nvSpPr>
        <p:spPr/>
        <p:txBody>
          <a:bodyPr/>
          <a:lstStyle/>
          <a:p>
            <a:pPr algn="ctr"/>
            <a:r>
              <a:rPr lang="en-US" b="1" dirty="0"/>
              <a:t>ACKNOWLEDGEMENTS</a:t>
            </a:r>
          </a:p>
        </p:txBody>
      </p:sp>
      <p:sp>
        <p:nvSpPr>
          <p:cNvPr id="5" name="Content Placeholder 4">
            <a:extLst>
              <a:ext uri="{FF2B5EF4-FFF2-40B4-BE49-F238E27FC236}">
                <a16:creationId xmlns:a16="http://schemas.microsoft.com/office/drawing/2014/main" id="{749D06CD-F1B5-ECAA-695C-D65352E30745}"/>
              </a:ext>
            </a:extLst>
          </p:cNvPr>
          <p:cNvSpPr>
            <a:spLocks noGrp="1"/>
          </p:cNvSpPr>
          <p:nvPr>
            <p:ph idx="1"/>
          </p:nvPr>
        </p:nvSpPr>
        <p:spPr/>
        <p:txBody>
          <a:bodyPr>
            <a:normAutofit fontScale="92500" lnSpcReduction="10000"/>
          </a:bodyPr>
          <a:lstStyle/>
          <a:p>
            <a:pPr algn="ctr"/>
            <a:r>
              <a:rPr lang="en-US" b="0" i="0" dirty="0">
                <a:solidFill>
                  <a:srgbClr val="000000"/>
                </a:solidFill>
                <a:effectLst/>
                <a:latin typeface="Times New Roman" panose="02020603050405020304" pitchFamily="18" charset="0"/>
              </a:rPr>
              <a:t>Project lead: Daniel Hruschka (</a:t>
            </a:r>
            <a:r>
              <a:rPr lang="en-US" b="0" i="0" u="none" strike="noStrike" dirty="0">
                <a:solidFill>
                  <a:srgbClr val="1A1A1A"/>
                </a:solidFill>
                <a:effectLst/>
                <a:latin typeface="Times New Roman" panose="02020603050405020304" pitchFamily="18" charset="0"/>
                <a:hlinkClick r:id="rId2"/>
              </a:rPr>
              <a:t>Daniel.Hruschka@asu.edu</a:t>
            </a:r>
            <a:r>
              <a:rPr lang="en-US" b="0" i="0" dirty="0">
                <a:solidFill>
                  <a:srgbClr val="000000"/>
                </a:solidFill>
                <a:effectLst/>
                <a:latin typeface="Times New Roman" panose="02020603050405020304" pitchFamily="18" charset="0"/>
              </a:rPr>
              <a:t>)</a:t>
            </a:r>
          </a:p>
          <a:p>
            <a:pPr algn="ctr"/>
            <a:r>
              <a:rPr lang="en-US" b="0" i="0" dirty="0">
                <a:solidFill>
                  <a:srgbClr val="000000"/>
                </a:solidFill>
                <a:effectLst/>
                <a:latin typeface="Times New Roman" panose="02020603050405020304" pitchFamily="18" charset="0"/>
              </a:rPr>
              <a:t>co-PI: Sharon Hsiao (</a:t>
            </a:r>
            <a:r>
              <a:rPr lang="en-US" b="0" i="0" u="none" strike="noStrike" dirty="0">
                <a:solidFill>
                  <a:srgbClr val="1A1A1A"/>
                </a:solidFill>
                <a:effectLst/>
                <a:latin typeface="Times New Roman" panose="02020603050405020304" pitchFamily="18" charset="0"/>
                <a:hlinkClick r:id="rId3"/>
              </a:rPr>
              <a:t>ihsiao@scu.edu</a:t>
            </a:r>
            <a:r>
              <a:rPr lang="en-US" b="0" i="0" dirty="0">
                <a:solidFill>
                  <a:srgbClr val="000000"/>
                </a:solidFill>
                <a:effectLst/>
                <a:latin typeface="Times New Roman" panose="02020603050405020304" pitchFamily="18" charset="0"/>
              </a:rPr>
              <a:t>)</a:t>
            </a:r>
          </a:p>
          <a:p>
            <a:pPr algn="ctr"/>
            <a:r>
              <a:rPr lang="en-US" b="0" i="0" dirty="0">
                <a:solidFill>
                  <a:srgbClr val="000000"/>
                </a:solidFill>
                <a:effectLst/>
                <a:latin typeface="Times New Roman" panose="02020603050405020304" pitchFamily="18" charset="0"/>
              </a:rPr>
              <a:t>co-PI: Mohamed Sarwat (</a:t>
            </a:r>
            <a:r>
              <a:rPr lang="en-US" b="0" i="0" u="none" strike="noStrike" dirty="0">
                <a:solidFill>
                  <a:srgbClr val="1A1A1A"/>
                </a:solidFill>
                <a:effectLst/>
                <a:latin typeface="Times New Roman" panose="02020603050405020304" pitchFamily="18" charset="0"/>
                <a:hlinkClick r:id="rId4"/>
              </a:rPr>
              <a:t>msarwat@asu.edu</a:t>
            </a:r>
            <a:r>
              <a:rPr lang="en-US" b="0" i="0" dirty="0">
                <a:solidFill>
                  <a:srgbClr val="000000"/>
                </a:solidFill>
                <a:effectLst/>
                <a:latin typeface="Times New Roman" panose="02020603050405020304" pitchFamily="18" charset="0"/>
              </a:rPr>
              <a:t>)</a:t>
            </a:r>
          </a:p>
          <a:p>
            <a:pPr algn="ctr"/>
            <a:r>
              <a:rPr lang="en-US" b="0" i="0" dirty="0">
                <a:solidFill>
                  <a:srgbClr val="000000"/>
                </a:solidFill>
                <a:effectLst/>
                <a:latin typeface="Times New Roman" panose="02020603050405020304" pitchFamily="18" charset="0"/>
              </a:rPr>
              <a:t>Advisor: Matt Peeples (</a:t>
            </a:r>
            <a:r>
              <a:rPr lang="en-US" b="0" i="0" u="none" strike="noStrike" dirty="0">
                <a:solidFill>
                  <a:srgbClr val="1A1A1A"/>
                </a:solidFill>
                <a:effectLst/>
                <a:latin typeface="Times New Roman" panose="02020603050405020304" pitchFamily="18" charset="0"/>
                <a:hlinkClick r:id="rId5"/>
              </a:rPr>
              <a:t>matthew.peeples@asu.edu</a:t>
            </a:r>
            <a:r>
              <a:rPr lang="en-US" b="0" i="0" dirty="0">
                <a:solidFill>
                  <a:srgbClr val="000000"/>
                </a:solidFill>
                <a:effectLst/>
                <a:latin typeface="Times New Roman" panose="02020603050405020304" pitchFamily="18" charset="0"/>
              </a:rPr>
              <a:t>)</a:t>
            </a:r>
          </a:p>
          <a:p>
            <a:pPr algn="ctr"/>
            <a:r>
              <a:rPr lang="en-US" b="0" i="0" dirty="0">
                <a:solidFill>
                  <a:srgbClr val="000000"/>
                </a:solidFill>
                <a:effectLst/>
                <a:latin typeface="Times New Roman" panose="02020603050405020304" pitchFamily="18" charset="0"/>
              </a:rPr>
              <a:t>Lead developer: Robert Bischoff (</a:t>
            </a:r>
            <a:r>
              <a:rPr lang="en-US" b="0" i="0" u="none" strike="noStrike" dirty="0">
                <a:solidFill>
                  <a:srgbClr val="1A1A1A"/>
                </a:solidFill>
                <a:effectLst/>
                <a:latin typeface="Times New Roman" panose="02020603050405020304" pitchFamily="18" charset="0"/>
                <a:hlinkClick r:id="rId6"/>
              </a:rPr>
              <a:t>rbischoff@asu.edu</a:t>
            </a:r>
            <a:r>
              <a:rPr lang="en-US" b="0" i="0" dirty="0">
                <a:solidFill>
                  <a:srgbClr val="000000"/>
                </a:solidFill>
                <a:effectLst/>
                <a:latin typeface="Times New Roman" panose="02020603050405020304" pitchFamily="18" charset="0"/>
              </a:rPr>
              <a:t>)</a:t>
            </a:r>
          </a:p>
          <a:p>
            <a:pPr algn="l"/>
            <a:r>
              <a:rPr lang="en-US" b="1" i="0" dirty="0">
                <a:solidFill>
                  <a:srgbClr val="3E3F3A"/>
                </a:solidFill>
                <a:effectLst/>
                <a:latin typeface="Roboto" panose="02000000000000000000" pitchFamily="2" charset="0"/>
              </a:rPr>
              <a:t>Funding</a:t>
            </a:r>
            <a:r>
              <a:rPr lang="en-US" b="0" i="0" dirty="0">
                <a:solidFill>
                  <a:srgbClr val="3E3F3A"/>
                </a:solidFill>
                <a:effectLst/>
                <a:latin typeface="Roboto" panose="02000000000000000000" pitchFamily="2" charset="0"/>
              </a:rPr>
              <a:t>: Early development of </a:t>
            </a:r>
            <a:r>
              <a:rPr lang="en-US" b="0" i="0" dirty="0" err="1">
                <a:solidFill>
                  <a:srgbClr val="3E3F3A"/>
                </a:solidFill>
                <a:effectLst/>
                <a:latin typeface="Roboto" panose="02000000000000000000" pitchFamily="2" charset="0"/>
              </a:rPr>
              <a:t>CatMapper</a:t>
            </a:r>
            <a:r>
              <a:rPr lang="en-US" b="0" i="0" dirty="0">
                <a:solidFill>
                  <a:srgbClr val="3E3F3A"/>
                </a:solidFill>
                <a:effectLst/>
                <a:latin typeface="Roboto" panose="02000000000000000000" pitchFamily="2" charset="0"/>
              </a:rPr>
              <a:t> has been supported by:</a:t>
            </a:r>
          </a:p>
          <a:p>
            <a:pPr lvl="1"/>
            <a:r>
              <a:rPr lang="en-US" b="0" i="0" dirty="0">
                <a:solidFill>
                  <a:srgbClr val="3E3F3A"/>
                </a:solidFill>
                <a:effectLst/>
                <a:latin typeface="Roboto" panose="02000000000000000000" pitchFamily="2" charset="0"/>
              </a:rPr>
              <a:t>ASU’s Institute for Social Science Research seed grant</a:t>
            </a:r>
          </a:p>
          <a:p>
            <a:pPr lvl="1"/>
            <a:r>
              <a:rPr lang="en-US" b="0" i="0" dirty="0">
                <a:solidFill>
                  <a:srgbClr val="3E3F3A"/>
                </a:solidFill>
                <a:effectLst/>
                <a:latin typeface="Roboto" panose="02000000000000000000" pitchFamily="2" charset="0"/>
              </a:rPr>
              <a:t>School for Human Evolution and Social Change interdisciplinary research grant</a:t>
            </a:r>
          </a:p>
          <a:p>
            <a:pPr lvl="1"/>
            <a:r>
              <a:rPr lang="en-US" b="0" i="0" dirty="0">
                <a:solidFill>
                  <a:srgbClr val="3E3F3A"/>
                </a:solidFill>
                <a:effectLst/>
                <a:latin typeface="Roboto" panose="02000000000000000000" pitchFamily="2" charset="0"/>
              </a:rPr>
              <a:t>National Science Foundation (BCS-2051369) through the Human Networks and Data Science and Cultural Anthropology programs.</a:t>
            </a:r>
          </a:p>
          <a:p>
            <a:endParaRPr lang="en-US" dirty="0"/>
          </a:p>
        </p:txBody>
      </p:sp>
    </p:spTree>
    <p:extLst>
      <p:ext uri="{BB962C8B-B14F-4D97-AF65-F5344CB8AC3E}">
        <p14:creationId xmlns:p14="http://schemas.microsoft.com/office/powerpoint/2010/main" val="25990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674720-E307-59A0-8FCD-6550C3AAEE48}"/>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dirty="0" err="1"/>
              <a:t>CatMapper</a:t>
            </a:r>
            <a:br>
              <a:rPr lang="en-US" dirty="0"/>
            </a:br>
            <a:r>
              <a:rPr lang="en-US" dirty="0"/>
              <a:t>Shiny</a:t>
            </a:r>
            <a:br>
              <a:rPr lang="en-US" dirty="0"/>
            </a:br>
            <a:r>
              <a:rPr lang="en-US" dirty="0"/>
              <a:t>Application(s)</a:t>
            </a:r>
          </a:p>
        </p:txBody>
      </p:sp>
      <p:sp>
        <p:nvSpPr>
          <p:cNvPr id="9" name="Text Placeholder 8">
            <a:extLst>
              <a:ext uri="{FF2B5EF4-FFF2-40B4-BE49-F238E27FC236}">
                <a16:creationId xmlns:a16="http://schemas.microsoft.com/office/drawing/2014/main" id="{846C44D8-BF30-FAF5-2658-B400D96A760C}"/>
              </a:ext>
            </a:extLst>
          </p:cNvPr>
          <p:cNvSpPr>
            <a:spLocks noGrp="1"/>
          </p:cNvSpPr>
          <p:nvPr>
            <p:ph type="body" sz="half" idx="2"/>
          </p:nvPr>
        </p:nvSpPr>
        <p:spPr>
          <a:xfrm>
            <a:off x="839788" y="2175028"/>
            <a:ext cx="3932237" cy="3693959"/>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en-US" sz="3200" dirty="0"/>
              <a:t>Overview</a:t>
            </a:r>
          </a:p>
          <a:p>
            <a:pPr marL="742950" lvl="1" indent="-285750">
              <a:buFont typeface="Arial" panose="020B0604020202020204" pitchFamily="34" charset="0"/>
              <a:buChar char="•"/>
            </a:pPr>
            <a:r>
              <a:rPr lang="en-US" sz="2800" dirty="0"/>
              <a:t>Purpose of application</a:t>
            </a:r>
          </a:p>
          <a:p>
            <a:pPr marL="742950" lvl="1" indent="-285750">
              <a:buFont typeface="Arial" panose="020B0604020202020204" pitchFamily="34" charset="0"/>
              <a:buChar char="•"/>
            </a:pPr>
            <a:r>
              <a:rPr lang="en-US" sz="2800" dirty="0"/>
              <a:t>Why shiny?</a:t>
            </a:r>
          </a:p>
          <a:p>
            <a:pPr marL="742950" lvl="1" indent="-285750">
              <a:buFont typeface="Arial" panose="020B0604020202020204" pitchFamily="34" charset="0"/>
              <a:buChar char="•"/>
            </a:pPr>
            <a:r>
              <a:rPr lang="en-US" sz="2800" dirty="0"/>
              <a:t>How the app works</a:t>
            </a:r>
          </a:p>
          <a:p>
            <a:pPr marL="742950" lvl="1" indent="-285750">
              <a:buFont typeface="Arial" panose="020B0604020202020204" pitchFamily="34" charset="0"/>
              <a:buChar char="•"/>
            </a:pPr>
            <a:r>
              <a:rPr lang="en-US" sz="2800" dirty="0"/>
              <a:t>Lessons learned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55C7D01A-8272-F038-EF9A-2A995D33CA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761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265A-FDFB-C8E1-6279-400116F9F496}"/>
              </a:ext>
            </a:extLst>
          </p:cNvPr>
          <p:cNvSpPr>
            <a:spLocks noGrp="1"/>
          </p:cNvSpPr>
          <p:nvPr>
            <p:ph type="title"/>
          </p:nvPr>
        </p:nvSpPr>
        <p:spPr/>
        <p:txBody>
          <a:bodyPr>
            <a:normAutofit/>
          </a:bodyPr>
          <a:lstStyle/>
          <a:p>
            <a:r>
              <a:rPr lang="en-US" sz="6000" b="1" dirty="0"/>
              <a:t>CHALLENGES</a:t>
            </a:r>
          </a:p>
        </p:txBody>
      </p:sp>
      <p:sp>
        <p:nvSpPr>
          <p:cNvPr id="3" name="Content Placeholder 2">
            <a:extLst>
              <a:ext uri="{FF2B5EF4-FFF2-40B4-BE49-F238E27FC236}">
                <a16:creationId xmlns:a16="http://schemas.microsoft.com/office/drawing/2014/main" id="{4B3661F0-13C1-98DD-2964-85D446E7FE92}"/>
              </a:ext>
            </a:extLst>
          </p:cNvPr>
          <p:cNvSpPr>
            <a:spLocks noGrp="1"/>
          </p:cNvSpPr>
          <p:nvPr>
            <p:ph idx="1"/>
          </p:nvPr>
        </p:nvSpPr>
        <p:spPr/>
        <p:txBody>
          <a:bodyPr>
            <a:normAutofit/>
          </a:bodyPr>
          <a:lstStyle/>
          <a:p>
            <a:r>
              <a:rPr lang="en-US" sz="6000" dirty="0"/>
              <a:t>Merging categories in a transparent, reproducible way</a:t>
            </a:r>
          </a:p>
          <a:p>
            <a:r>
              <a:rPr lang="en-US" sz="6000" dirty="0"/>
              <a:t>Building an application with limited resources </a:t>
            </a:r>
          </a:p>
        </p:txBody>
      </p:sp>
    </p:spTree>
    <p:extLst>
      <p:ext uri="{BB962C8B-B14F-4D97-AF65-F5344CB8AC3E}">
        <p14:creationId xmlns:p14="http://schemas.microsoft.com/office/powerpoint/2010/main" val="339155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atMapperAnimation1_0001-0072">
            <a:hlinkClick r:id="" action="ppaction://media"/>
            <a:extLst>
              <a:ext uri="{FF2B5EF4-FFF2-40B4-BE49-F238E27FC236}">
                <a16:creationId xmlns:a16="http://schemas.microsoft.com/office/drawing/2014/main" id="{3DA7B085-9070-A1CD-5B12-2C7BB1F0F45E}"/>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18833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atMapperAnimation2_0001-0119">
            <a:hlinkClick r:id="" action="ppaction://media"/>
            <a:extLst>
              <a:ext uri="{FF2B5EF4-FFF2-40B4-BE49-F238E27FC236}">
                <a16:creationId xmlns:a16="http://schemas.microsoft.com/office/drawing/2014/main" id="{1316484C-E03C-7D34-DBE7-FADB05AAFB8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356368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7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atMapperAnimation3_0001-0150">
            <a:hlinkClick r:id="" action="ppaction://media"/>
            <a:extLst>
              <a:ext uri="{FF2B5EF4-FFF2-40B4-BE49-F238E27FC236}">
                <a16:creationId xmlns:a16="http://schemas.microsoft.com/office/drawing/2014/main" id="{A9F1CD92-B208-A386-D451-3D237AAFFA9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180406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5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265A-FDFB-C8E1-6279-400116F9F496}"/>
              </a:ext>
            </a:extLst>
          </p:cNvPr>
          <p:cNvSpPr>
            <a:spLocks noGrp="1"/>
          </p:cNvSpPr>
          <p:nvPr>
            <p:ph type="title"/>
          </p:nvPr>
        </p:nvSpPr>
        <p:spPr/>
        <p:txBody>
          <a:bodyPr>
            <a:normAutofit/>
          </a:bodyPr>
          <a:lstStyle/>
          <a:p>
            <a:r>
              <a:rPr lang="en-US" sz="6000" b="1" dirty="0"/>
              <a:t>CHALLENGES</a:t>
            </a:r>
          </a:p>
        </p:txBody>
      </p:sp>
      <p:sp>
        <p:nvSpPr>
          <p:cNvPr id="3" name="Content Placeholder 2">
            <a:extLst>
              <a:ext uri="{FF2B5EF4-FFF2-40B4-BE49-F238E27FC236}">
                <a16:creationId xmlns:a16="http://schemas.microsoft.com/office/drawing/2014/main" id="{4B3661F0-13C1-98DD-2964-85D446E7FE92}"/>
              </a:ext>
            </a:extLst>
          </p:cNvPr>
          <p:cNvSpPr>
            <a:spLocks noGrp="1"/>
          </p:cNvSpPr>
          <p:nvPr>
            <p:ph idx="1"/>
          </p:nvPr>
        </p:nvSpPr>
        <p:spPr/>
        <p:txBody>
          <a:bodyPr>
            <a:normAutofit/>
          </a:bodyPr>
          <a:lstStyle/>
          <a:p>
            <a:r>
              <a:rPr lang="en-US" sz="6000" dirty="0"/>
              <a:t>Merging categories in a transparent, reproducible way</a:t>
            </a:r>
          </a:p>
          <a:p>
            <a:r>
              <a:rPr lang="en-US" sz="6000" dirty="0"/>
              <a:t>Building an application with limited resources </a:t>
            </a:r>
          </a:p>
        </p:txBody>
      </p:sp>
    </p:spTree>
    <p:extLst>
      <p:ext uri="{BB962C8B-B14F-4D97-AF65-F5344CB8AC3E}">
        <p14:creationId xmlns:p14="http://schemas.microsoft.com/office/powerpoint/2010/main" val="381984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4874-3C7E-1D1D-CBED-210DBC2B359F}"/>
              </a:ext>
            </a:extLst>
          </p:cNvPr>
          <p:cNvSpPr>
            <a:spLocks noGrp="1"/>
          </p:cNvSpPr>
          <p:nvPr>
            <p:ph type="title"/>
          </p:nvPr>
        </p:nvSpPr>
        <p:spPr/>
        <p:txBody>
          <a:bodyPr/>
          <a:lstStyle/>
          <a:p>
            <a:r>
              <a:rPr lang="en-US" dirty="0"/>
              <a:t>Walk through</a:t>
            </a:r>
          </a:p>
        </p:txBody>
      </p:sp>
      <p:sp>
        <p:nvSpPr>
          <p:cNvPr id="3" name="Text Placeholder 2">
            <a:extLst>
              <a:ext uri="{FF2B5EF4-FFF2-40B4-BE49-F238E27FC236}">
                <a16:creationId xmlns:a16="http://schemas.microsoft.com/office/drawing/2014/main" id="{A85FDA6C-4582-51E3-8194-97405323AB46}"/>
              </a:ext>
            </a:extLst>
          </p:cNvPr>
          <p:cNvSpPr>
            <a:spLocks noGrp="1"/>
          </p:cNvSpPr>
          <p:nvPr>
            <p:ph type="body" idx="1"/>
          </p:nvPr>
        </p:nvSpPr>
        <p:spPr/>
        <p:txBody>
          <a:bodyPr/>
          <a:lstStyle/>
          <a:p>
            <a:r>
              <a:rPr lang="en-US" dirty="0"/>
              <a:t>Catmapper.org</a:t>
            </a:r>
          </a:p>
        </p:txBody>
      </p:sp>
    </p:spTree>
    <p:extLst>
      <p:ext uri="{BB962C8B-B14F-4D97-AF65-F5344CB8AC3E}">
        <p14:creationId xmlns:p14="http://schemas.microsoft.com/office/powerpoint/2010/main" val="24407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D502-6E81-5301-E9B6-AD31F8FF7B68}"/>
              </a:ext>
            </a:extLst>
          </p:cNvPr>
          <p:cNvSpPr>
            <a:spLocks noGrp="1"/>
          </p:cNvSpPr>
          <p:nvPr>
            <p:ph type="title"/>
          </p:nvPr>
        </p:nvSpPr>
        <p:spPr/>
        <p:txBody>
          <a:bodyPr/>
          <a:lstStyle/>
          <a:p>
            <a:r>
              <a:rPr lang="en-US" dirty="0"/>
              <a:t>SOFTWARE USED</a:t>
            </a:r>
          </a:p>
        </p:txBody>
      </p:sp>
      <p:sp>
        <p:nvSpPr>
          <p:cNvPr id="3" name="Content Placeholder 2">
            <a:extLst>
              <a:ext uri="{FF2B5EF4-FFF2-40B4-BE49-F238E27FC236}">
                <a16:creationId xmlns:a16="http://schemas.microsoft.com/office/drawing/2014/main" id="{672F00B0-F783-394B-6CA0-7B8882A4932F}"/>
              </a:ext>
            </a:extLst>
          </p:cNvPr>
          <p:cNvSpPr>
            <a:spLocks noGrp="1"/>
          </p:cNvSpPr>
          <p:nvPr>
            <p:ph idx="1"/>
          </p:nvPr>
        </p:nvSpPr>
        <p:spPr/>
        <p:txBody>
          <a:bodyPr numCol="2">
            <a:normAutofit/>
          </a:bodyPr>
          <a:lstStyle/>
          <a:p>
            <a:r>
              <a:rPr lang="en-US" sz="4800" dirty="0"/>
              <a:t>R</a:t>
            </a:r>
          </a:p>
          <a:p>
            <a:r>
              <a:rPr lang="en-US" sz="4800" dirty="0" err="1"/>
              <a:t>Rstudio</a:t>
            </a:r>
            <a:endParaRPr lang="en-US" sz="4800" dirty="0"/>
          </a:p>
          <a:p>
            <a:r>
              <a:rPr lang="en-US" sz="4800" dirty="0"/>
              <a:t>Neo4j</a:t>
            </a:r>
          </a:p>
          <a:p>
            <a:r>
              <a:rPr lang="en-US" sz="4800" dirty="0"/>
              <a:t>Git</a:t>
            </a:r>
          </a:p>
          <a:p>
            <a:r>
              <a:rPr lang="en-US" sz="4800" dirty="0"/>
              <a:t>Docker</a:t>
            </a:r>
          </a:p>
          <a:p>
            <a:r>
              <a:rPr lang="en-US" sz="4800" dirty="0"/>
              <a:t>Shiny server</a:t>
            </a:r>
          </a:p>
          <a:p>
            <a:r>
              <a:rPr lang="en-US" sz="4800" dirty="0"/>
              <a:t>Linux</a:t>
            </a:r>
          </a:p>
          <a:p>
            <a:r>
              <a:rPr lang="en-US" sz="4800" dirty="0"/>
              <a:t>Bash</a:t>
            </a:r>
          </a:p>
          <a:p>
            <a:r>
              <a:rPr lang="en-US" sz="4800" dirty="0"/>
              <a:t>Nginx</a:t>
            </a:r>
          </a:p>
          <a:p>
            <a:r>
              <a:rPr lang="en-US" sz="4800" dirty="0"/>
              <a:t>AWS S3</a:t>
            </a:r>
          </a:p>
        </p:txBody>
      </p:sp>
    </p:spTree>
    <p:extLst>
      <p:ext uri="{BB962C8B-B14F-4D97-AF65-F5344CB8AC3E}">
        <p14:creationId xmlns:p14="http://schemas.microsoft.com/office/powerpoint/2010/main" val="171309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Lexend Deca"/>
        <a:ea typeface=""/>
        <a:cs typeface=""/>
      </a:majorFont>
      <a:minorFont>
        <a:latin typeface="Lexend De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TotalTime>
  <Words>1627</Words>
  <Application>Microsoft Office PowerPoint</Application>
  <PresentationFormat>Widescreen</PresentationFormat>
  <Paragraphs>149</Paragraphs>
  <Slides>18</Slides>
  <Notes>10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Lexend Deca</vt:lpstr>
      <vt:lpstr>Roboto</vt:lpstr>
      <vt:lpstr>Times New Roman</vt:lpstr>
      <vt:lpstr>Office Theme</vt:lpstr>
      <vt:lpstr>Using R Shiny and Neo4j to Build the CatMapper Prototype Application</vt:lpstr>
      <vt:lpstr>CatMapper Shiny Application(s)</vt:lpstr>
      <vt:lpstr>CHALLENGES</vt:lpstr>
      <vt:lpstr>PowerPoint Presentation</vt:lpstr>
      <vt:lpstr>PowerPoint Presentation</vt:lpstr>
      <vt:lpstr>PowerPoint Presentation</vt:lpstr>
      <vt:lpstr>CHALLENGES</vt:lpstr>
      <vt:lpstr>Walk through</vt:lpstr>
      <vt:lpstr>SOFTWARE USED</vt:lpstr>
      <vt:lpstr>NEO4J</vt:lpstr>
      <vt:lpstr>PACKAGES USED</vt:lpstr>
      <vt:lpstr>ADVANTAGES AND CHALLENGES OF R AND SHINY</vt:lpstr>
      <vt:lpstr>LESSONS LEARNED</vt:lpstr>
      <vt:lpstr>PACKAGE LAYOUT</vt:lpstr>
      <vt:lpstr>PowerPoint Presentation</vt:lpstr>
      <vt:lpstr>MULTI-APPLICATION SUPPORT</vt:lpstr>
      <vt:lpstr>LESSONS LEARNED</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Shiny and Neo4j to Build the CatMapper Prototype Application</dc:title>
  <dc:creator>Robert Bischoff (Student)</dc:creator>
  <cp:lastModifiedBy>Robert Bischoff (Student)</cp:lastModifiedBy>
  <cp:revision>47</cp:revision>
  <dcterms:created xsi:type="dcterms:W3CDTF">2022-06-16T16:49:32Z</dcterms:created>
  <dcterms:modified xsi:type="dcterms:W3CDTF">2022-06-21T16:51:29Z</dcterms:modified>
</cp:coreProperties>
</file>