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2C26B6F-552E-D0F5-6ABB-9CB07AD0FBA1}" name="HOUMADA Bilal" initials="HB" userId="S::bilal.houmada@vinci-energies.net::cd146c6c-fd94-466e-afce-54f696e3bbe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87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C9849-E87A-22C9-A546-49EC12B2C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B2CD65-53B0-8A9E-A1A7-C2D7B4593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338EE3-C34A-90BA-2F91-3BAB02DC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A9C-12F8-466B-BD36-44A0F0FCA8C9}" type="datetimeFigureOut">
              <a:rPr lang="fr-FR" smtClean="0"/>
              <a:t>28/02/2024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613F1C-9825-94C5-2705-2F82CBAD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BD7608-9FF5-6CAB-0163-C3AF212C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BD84-11B0-4693-9FCA-AF42FDF6401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783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0AC9E-0A93-D9A7-32D2-851AF1EE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9F57D7-7598-B215-3BA9-3CE54114D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11E092-FEE1-629F-CD09-2D2A1810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A9C-12F8-466B-BD36-44A0F0FCA8C9}" type="datetimeFigureOut">
              <a:rPr lang="fr-FR" smtClean="0"/>
              <a:t>28/02/2024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F9C377-44A3-0932-755D-AA955BFA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2AAD78-F09F-7D5C-227F-EE16A13F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BD84-11B0-4693-9FCA-AF42FDF6401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315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CD3F41A-D50F-DF2F-8F31-6231B165E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21F5E09-AF75-DD98-E43D-5D7A88426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7F8CA5-88F9-5DE1-580C-F82D87AD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A9C-12F8-466B-BD36-44A0F0FCA8C9}" type="datetimeFigureOut">
              <a:rPr lang="fr-FR" smtClean="0"/>
              <a:t>28/02/2024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6232F6-965E-5589-046C-4416C89A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184B27-57A3-303C-12CD-D1B805FE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BD84-11B0-4693-9FCA-AF42FDF6401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877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FE6AD-8558-5CB7-4050-890CBCD7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9992A6-BFEE-3193-868D-0C6FCEDF6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3ABE01-293D-85AC-6BE5-941D3BBA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A9C-12F8-466B-BD36-44A0F0FCA8C9}" type="datetimeFigureOut">
              <a:rPr lang="fr-FR" smtClean="0"/>
              <a:t>28/02/2024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7CEDE9-932D-FD53-9B81-141306DD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5CAAEF-02A3-931D-F023-3592FEDC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BD84-11B0-4693-9FCA-AF42FDF6401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17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3DB81-4466-4DE8-2D80-4A4505F7F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D83CC1-4117-267D-0319-EBE4757EC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D89D66-14D7-4794-E04B-73A9C8B8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A9C-12F8-466B-BD36-44A0F0FCA8C9}" type="datetimeFigureOut">
              <a:rPr lang="fr-FR" smtClean="0"/>
              <a:t>28/02/2024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5487F-EE46-082B-050D-CE0D0824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D83946-3FE1-9961-9E37-67D297A0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BD84-11B0-4693-9FCA-AF42FDF6401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539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AEA41-309D-EAED-85BE-F964F953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7E1678-2108-2679-ED3E-7D20988FD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3D1A6E-9EFF-9C77-E473-AA85690DA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1DF579-B9AA-8F8E-A838-384174C4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A9C-12F8-466B-BD36-44A0F0FCA8C9}" type="datetimeFigureOut">
              <a:rPr lang="fr-FR" smtClean="0"/>
              <a:t>28/02/2024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79B4C1-F79C-C0F8-CFD7-5E85D29A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CF21AD-BB3B-63F7-2EB5-5724BD8B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BD84-11B0-4693-9FCA-AF42FDF6401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003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ABF28-BDD6-7786-2289-9AB53ECF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04E4CC-05FA-8475-2BC3-CED95E05B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4FD7FE-E3D0-795D-1241-9C3D2CA16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92C43E-E2DE-759E-1585-EA3600F60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ADBC6E-FF8A-D7C6-6F41-222F9E663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5E69EA2-BDC0-F9F4-2ECD-7C064F99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A9C-12F8-466B-BD36-44A0F0FCA8C9}" type="datetimeFigureOut">
              <a:rPr lang="fr-FR" smtClean="0"/>
              <a:t>28/02/2024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A54C63F-F4F6-6A58-B280-29E5FDD3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8F2E776-F546-33BB-6EF7-8C343543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BD84-11B0-4693-9FCA-AF42FDF6401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633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AB263-6E42-FCE9-823F-D1C2271D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39D12FA-B6F1-2C7D-629F-10198600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A9C-12F8-466B-BD36-44A0F0FCA8C9}" type="datetimeFigureOut">
              <a:rPr lang="fr-FR" smtClean="0"/>
              <a:t>28/02/2024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5B1FB9-4C30-805F-F1B1-280C4D43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BFA598-D77A-B509-ED06-E246FAE8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BD84-11B0-4693-9FCA-AF42FDF6401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45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9E777AF-4015-6103-33D1-8271D837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A9C-12F8-466B-BD36-44A0F0FCA8C9}" type="datetimeFigureOut">
              <a:rPr lang="fr-FR" smtClean="0"/>
              <a:t>28/02/2024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5BE2E5-684C-3A14-5596-AAC434B6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663896-5337-7BEF-9F75-4FA27C23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BD84-11B0-4693-9FCA-AF42FDF6401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352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D18BB1-20D5-8820-1D94-3499B849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1FB60F-DC71-D37B-A8DE-828102EC1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8B6E6C-67BE-C2DA-F72B-C1731FD8F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C526AA-38A3-84ED-38D7-EC213160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A9C-12F8-466B-BD36-44A0F0FCA8C9}" type="datetimeFigureOut">
              <a:rPr lang="fr-FR" smtClean="0"/>
              <a:t>28/02/2024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B4BCFC-E060-5771-D94C-36D18089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B80342-1777-1044-3BF4-E435530E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BD84-11B0-4693-9FCA-AF42FDF6401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630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BF322E-B5F8-6B32-E5F8-7833BAA8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8C35CB3-574B-4DC4-CF5B-0E671AF7B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267A63-8A35-64B2-60F2-DA31F35B7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C67B98-AC1D-C18A-E6A7-13DD0C0D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A9C-12F8-466B-BD36-44A0F0FCA8C9}" type="datetimeFigureOut">
              <a:rPr lang="fr-FR" smtClean="0"/>
              <a:t>28/02/2024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4BF96A-60C2-937C-45D8-6D9FB3CC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661602-CB30-B98C-A558-2744DE76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BD84-11B0-4693-9FCA-AF42FDF6401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24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43EA09-07EF-8A2B-9C48-63BDBB06C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8D9E32-0B15-4817-5A3E-8C8FC5601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BF4CC-505C-CE46-B5AF-F5F391373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B7A9C-12F8-466B-BD36-44A0F0FCA8C9}" type="datetimeFigureOut">
              <a:rPr lang="fr-FR" smtClean="0"/>
              <a:t>28/02/2024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129B8F-2A73-044D-CA2C-67174E01C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C19671-A0F3-D887-56EE-1B63A5FFE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DBD84-11B0-4693-9FCA-AF42FDF6401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010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players.com/2017/07/catphish-la-mano-derecha-del-phising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9/05/the-rising-threat-of-spear-phishing-in-2019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cdsbit.blogspot.com/2017/05/increasing-your-digital-responsibility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A66A63-0A69-FC9A-9110-DE539B450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fr-FR" b="1" i="1" u="sng" dirty="0">
                <a:solidFill>
                  <a:srgbClr val="FF0000"/>
                </a:solidFill>
              </a:rPr>
              <a:t>L’harponnage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183018-5C42-85DB-8523-CA4C3C6D2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fr-FR" b="1" i="1" u="sng" dirty="0"/>
              <a:t>Spear Phishing </a:t>
            </a:r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1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5" name="Image 4" descr="Une image contenant dessin, croquis, illustration, ordinateur&#10;&#10;Description générée automatiquement">
            <a:extLst>
              <a:ext uri="{FF2B5EF4-FFF2-40B4-BE49-F238E27FC236}">
                <a16:creationId xmlns:a16="http://schemas.microsoft.com/office/drawing/2014/main" id="{0A07B326-CF6F-21D3-B2F0-6C18F0A2A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077" r="1592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E46992-7B85-9CC9-8C4D-380D98131895}"/>
              </a:ext>
            </a:extLst>
          </p:cNvPr>
          <p:cNvSpPr txBox="1"/>
          <p:nvPr/>
        </p:nvSpPr>
        <p:spPr>
          <a:xfrm>
            <a:off x="9476192" y="6657945"/>
            <a:ext cx="271580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700" dirty="0">
                <a:solidFill>
                  <a:srgbClr val="FFFFFF"/>
                </a:solidFill>
                <a:hlinkClick r:id="rId3" tooltip="https://www.hackplayers.com/2017/07/catphish-la-mano-derecha-del-phising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Cette photo</a:t>
            </a:r>
            <a:r>
              <a:rPr lang="fr-FR" sz="700" dirty="0">
                <a:solidFill>
                  <a:srgbClr val="FFFFFF"/>
                </a:solidFill>
              </a:rPr>
              <a:t> par Auteur inconnu est soumise à la licence </a:t>
            </a:r>
            <a:r>
              <a:rPr lang="fr-FR" sz="700" dirty="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fr-FR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9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5" name="Rectangle 615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E3BDE1-B8A9-FEDD-81A7-89C9926D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500" b="1" i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Agir contre le spear phishing </a:t>
            </a:r>
            <a:b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 descr="Agir pour un futur numérique responsable - La CNIL - Digital Aquitaine">
            <a:extLst>
              <a:ext uri="{FF2B5EF4-FFF2-40B4-BE49-F238E27FC236}">
                <a16:creationId xmlns:a16="http://schemas.microsoft.com/office/drawing/2014/main" id="{E131491A-F81F-D392-29ED-225EE088F8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7915" y="2354239"/>
            <a:ext cx="7896170" cy="39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57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602D25-B1A7-DABF-308A-E4B459371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 b="1" i="1" u="sng" dirty="0"/>
              <a:t>Sommaire</a:t>
            </a:r>
            <a:r>
              <a:rPr lang="fr-FR" sz="5400" b="1" i="1" dirty="0"/>
              <a:t> 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3EF2F3-A773-0C33-AED1-EDA566D96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2928354"/>
            <a:ext cx="4880344" cy="3567701"/>
          </a:xfrm>
        </p:spPr>
        <p:txBody>
          <a:bodyPr>
            <a:normAutofit lnSpcReduction="10000"/>
          </a:bodyPr>
          <a:lstStyle/>
          <a:p>
            <a:r>
              <a:rPr lang="fr-FR" sz="1800" dirty="0"/>
              <a:t> </a:t>
            </a:r>
            <a:r>
              <a:rPr lang="fr-FR" sz="1800" b="0" dirty="0">
                <a:effectLst/>
                <a:latin typeface="Roboto" panose="02000000000000000000" pitchFamily="2" charset="0"/>
              </a:rPr>
              <a:t>Qu'est ce-que le harponnage ?</a:t>
            </a:r>
          </a:p>
          <a:p>
            <a:endParaRPr lang="fr-FR" sz="1800" b="0" dirty="0">
              <a:effectLst/>
              <a:latin typeface="Roboto" panose="02000000000000000000" pitchFamily="2" charset="0"/>
            </a:endParaRPr>
          </a:p>
          <a:p>
            <a:r>
              <a:rPr lang="fr-FR" sz="1800" dirty="0"/>
              <a:t>Fonctionnement des attaques par harponnage </a:t>
            </a:r>
          </a:p>
          <a:p>
            <a:endParaRPr lang="fr-FR" sz="1800" dirty="0"/>
          </a:p>
          <a:p>
            <a:r>
              <a:rPr lang="fr-FR" sz="1800" dirty="0">
                <a:latin typeface="Roboto" panose="02000000000000000000" pitchFamily="2" charset="0"/>
              </a:rPr>
              <a:t>La différence entre le phishing et le spear phishing 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 Les conséquences de l’harponnage 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 Agir contre le spear phishing 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500" dirty="0"/>
          </a:p>
          <a:p>
            <a:pPr marL="0" indent="0">
              <a:buNone/>
            </a:pPr>
            <a:endParaRPr lang="fr-FR" sz="1500" dirty="0"/>
          </a:p>
          <a:p>
            <a:pPr marL="0" indent="0">
              <a:buNone/>
            </a:pPr>
            <a:endParaRPr lang="fr-FR" sz="1500" dirty="0"/>
          </a:p>
          <a:p>
            <a:endParaRPr lang="fr-FR" sz="1500" dirty="0"/>
          </a:p>
          <a:p>
            <a:endParaRPr lang="fr-FR" sz="1500" dirty="0"/>
          </a:p>
        </p:txBody>
      </p:sp>
      <p:pic>
        <p:nvPicPr>
          <p:cNvPr id="5" name="Image 4" descr="Une image contenant ordinateur, capture d’écran, ordinateur portable, texte&#10;&#10;Description générée automatiquement">
            <a:extLst>
              <a:ext uri="{FF2B5EF4-FFF2-40B4-BE49-F238E27FC236}">
                <a16:creationId xmlns:a16="http://schemas.microsoft.com/office/drawing/2014/main" id="{73354B45-33B5-FA5E-C8D9-09CB5114E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106" r="3748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616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9E3608-4937-26E5-E8FB-166B0E5C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u="sng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Qu'est ce-que le harponnage ?</a:t>
            </a:r>
            <a:br>
              <a:rPr lang="en-US" sz="2600" u="sng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600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ce réservé du contenu 4" descr="Une image contenant texte, ordinateur, verres, personne&#10;&#10;Description générée automatiquement">
            <a:extLst>
              <a:ext uri="{FF2B5EF4-FFF2-40B4-BE49-F238E27FC236}">
                <a16:creationId xmlns:a16="http://schemas.microsoft.com/office/drawing/2014/main" id="{9AB2AB59-F9E4-34DB-56B1-39727576B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38600" y="1109111"/>
            <a:ext cx="7188199" cy="46363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6DD6FE8-1F17-775C-F0EA-7D6B9EB91BED}"/>
              </a:ext>
            </a:extLst>
          </p:cNvPr>
          <p:cNvSpPr txBox="1"/>
          <p:nvPr/>
        </p:nvSpPr>
        <p:spPr>
          <a:xfrm>
            <a:off x="8510992" y="5545444"/>
            <a:ext cx="271580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700" dirty="0">
                <a:solidFill>
                  <a:srgbClr val="FFFFFF"/>
                </a:solidFill>
                <a:hlinkClick r:id="rId3" tooltip="https://wecdsbit.blogspot.com/2017/05/increasing-your-digital-responsibility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Cette photo</a:t>
            </a:r>
            <a:r>
              <a:rPr lang="fr-FR" sz="700" dirty="0">
                <a:solidFill>
                  <a:srgbClr val="FFFFFF"/>
                </a:solidFill>
              </a:rPr>
              <a:t> par Auteur inconnu est soumise à la licence </a:t>
            </a:r>
            <a:r>
              <a:rPr lang="fr-FR" sz="700" dirty="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fr-FR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7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n rapport identifie des vulnérabilités dans la stratégie nationale pour la  cybersécurité - Next">
            <a:extLst>
              <a:ext uri="{FF2B5EF4-FFF2-40B4-BE49-F238E27FC236}">
                <a16:creationId xmlns:a16="http://schemas.microsoft.com/office/drawing/2014/main" id="{F2066864-81EB-A420-2676-630A9A4744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9" r="2224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93B816-DEB0-5E3E-6BAF-34594CB28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300" b="1" i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Fonctionnement des attaques par harponnage </a:t>
            </a:r>
            <a:br>
              <a:rPr lang="en-US" sz="2300" b="1" i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300" b="1" i="1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09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21F283-413C-F604-2715-19E8817E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b="1" i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différence entre le phishing et le spear phishing </a:t>
            </a:r>
            <a:br>
              <a:rPr lang="en-US" sz="3300" b="1" i="1" u="sng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300" b="1" i="1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Spear Phishing VS Phishing - Quelles sont les différences ?">
            <a:extLst>
              <a:ext uri="{FF2B5EF4-FFF2-40B4-BE49-F238E27FC236}">
                <a16:creationId xmlns:a16="http://schemas.microsoft.com/office/drawing/2014/main" id="{BED36C81-CE90-DC2C-5A08-74454D204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105446"/>
            <a:ext cx="6780700" cy="464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55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308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C705C4-BF82-12ED-4F63-310763CA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1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 phishing</a:t>
            </a:r>
          </a:p>
        </p:txBody>
      </p:sp>
      <p:pic>
        <p:nvPicPr>
          <p:cNvPr id="3074" name="Picture 2" descr="Example of a phishing email impersonating the Microsoft Office Team. The attacker is trying to steal personal information through the account verification link.">
            <a:extLst>
              <a:ext uri="{FF2B5EF4-FFF2-40B4-BE49-F238E27FC236}">
                <a16:creationId xmlns:a16="http://schemas.microsoft.com/office/drawing/2014/main" id="{9E469AE8-14A1-7477-AC79-D730F6D351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05" b="10810"/>
          <a:stretch/>
        </p:blipFill>
        <p:spPr bwMode="auto">
          <a:xfrm>
            <a:off x="2190002" y="1675227"/>
            <a:ext cx="7811996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54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09" name="Picture 4108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4111" name="Rectangle 4110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0EDC57-02C5-A439-8CA9-783705BC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fr-FR" sz="4800" b="1" i="1" u="sng" dirty="0"/>
              <a:t>Le spear phishing </a:t>
            </a:r>
          </a:p>
        </p:txBody>
      </p:sp>
      <p:pic>
        <p:nvPicPr>
          <p:cNvPr id="4098" name="Picture 2" descr="Example of a spear-phishing email. This personalized email is sent from what appears to be a coworker.">
            <a:extLst>
              <a:ext uri="{FF2B5EF4-FFF2-40B4-BE49-F238E27FC236}">
                <a16:creationId xmlns:a16="http://schemas.microsoft.com/office/drawing/2014/main" id="{45D3A86B-E2D2-833B-5016-106EB8BF1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807" y="1032218"/>
            <a:ext cx="5468347" cy="478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03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7" name="Rectangle 5135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30A6DA-D580-81FF-D4D0-99A7D7547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8000"/>
            <a:ext cx="5700824" cy="1400400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3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b="1" i="1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Les conséquences de l’harponnage </a:t>
            </a:r>
            <a:br>
              <a:rPr lang="en-US" sz="3100" b="1" i="1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100" b="1" i="1" u="sng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Quels sont les dangers qui pèsent sur l'écosystème informatique ? – IE LOVE  PME">
            <a:extLst>
              <a:ext uri="{FF2B5EF4-FFF2-40B4-BE49-F238E27FC236}">
                <a16:creationId xmlns:a16="http://schemas.microsoft.com/office/drawing/2014/main" id="{186995D0-0C9E-2763-30C0-AA9340FE9B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" r="1" b="1"/>
          <a:stretch/>
        </p:blipFill>
        <p:spPr bwMode="auto">
          <a:xfrm>
            <a:off x="6" y="-1"/>
            <a:ext cx="6000749" cy="3911828"/>
          </a:xfrm>
          <a:custGeom>
            <a:avLst/>
            <a:gdLst/>
            <a:ahLst/>
            <a:cxnLst/>
            <a:rect l="l" t="t" r="r" b="b"/>
            <a:pathLst>
              <a:path w="6000749" h="3911828">
                <a:moveTo>
                  <a:pt x="0" y="0"/>
                </a:moveTo>
                <a:lnTo>
                  <a:pt x="6000749" y="0"/>
                </a:lnTo>
                <a:lnTo>
                  <a:pt x="6000749" y="3767827"/>
                </a:lnTo>
                <a:lnTo>
                  <a:pt x="5572124" y="3740378"/>
                </a:lnTo>
                <a:lnTo>
                  <a:pt x="0" y="391182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84493A1-268D-74E4-CC71-160542EDD5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6" r="10308" b="2"/>
          <a:stretch/>
        </p:blipFill>
        <p:spPr>
          <a:xfrm>
            <a:off x="6191245" y="-1"/>
            <a:ext cx="6000750" cy="3988028"/>
          </a:xfrm>
          <a:custGeom>
            <a:avLst/>
            <a:gdLst/>
            <a:ahLst/>
            <a:cxnLst/>
            <a:rect l="l" t="t" r="r" b="b"/>
            <a:pathLst>
              <a:path w="6000750" h="3988028">
                <a:moveTo>
                  <a:pt x="0" y="0"/>
                </a:moveTo>
                <a:lnTo>
                  <a:pt x="6000750" y="0"/>
                </a:lnTo>
                <a:lnTo>
                  <a:pt x="6000750" y="797153"/>
                </a:lnTo>
                <a:lnTo>
                  <a:pt x="6000750" y="2634343"/>
                </a:lnTo>
                <a:lnTo>
                  <a:pt x="6000750" y="3911828"/>
                </a:lnTo>
                <a:lnTo>
                  <a:pt x="3248025" y="3988028"/>
                </a:lnTo>
                <a:lnTo>
                  <a:pt x="0" y="3780026"/>
                </a:lnTo>
                <a:close/>
              </a:path>
            </a:pathLst>
          </a:custGeom>
        </p:spPr>
      </p:pic>
      <p:grpSp>
        <p:nvGrpSpPr>
          <p:cNvPr id="5138" name="Group 5137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5139" name="Freeform: Shape 5138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18" name="Freeform: Shape 5139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69B8A86B-33BF-50C0-EB1C-827F272137F1}"/>
              </a:ext>
            </a:extLst>
          </p:cNvPr>
          <p:cNvSpPr txBox="1"/>
          <p:nvPr/>
        </p:nvSpPr>
        <p:spPr>
          <a:xfrm>
            <a:off x="6422065" y="45544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0" dirty="0">
                <a:solidFill>
                  <a:srgbClr val="3E4855"/>
                </a:solidFill>
                <a:effectLst/>
                <a:latin typeface="Averta"/>
              </a:rPr>
              <a:t>Evaldas Rimasauskas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245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7F696E-B2FF-AB0A-D5C3-0A2627139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i="1" u="sng"/>
              <a:t>Graphique</a:t>
            </a:r>
            <a:r>
              <a:rPr lang="en-US" sz="6600"/>
              <a:t> 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497A16-3673-D992-0599-30BC3686C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8" r="8005"/>
          <a:stretch/>
        </p:blipFill>
        <p:spPr>
          <a:xfrm>
            <a:off x="437848" y="2642616"/>
            <a:ext cx="5378799" cy="360578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72C609D-F321-A733-9460-448F71640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936634"/>
            <a:ext cx="5614416" cy="3017748"/>
          </a:xfrm>
          <a:prstGeom prst="rect">
            <a:avLst/>
          </a:prstGeom>
        </p:spPr>
      </p:pic>
      <p:sp>
        <p:nvSpPr>
          <p:cNvPr id="7" name="AutoShape 8">
            <a:extLst>
              <a:ext uri="{FF2B5EF4-FFF2-40B4-BE49-F238E27FC236}">
                <a16:creationId xmlns:a16="http://schemas.microsoft.com/office/drawing/2014/main" id="{E34DDA4E-E354-1D55-88A5-B69E473600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7293" y="1819939"/>
            <a:ext cx="8739963" cy="329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408F11B5-96DD-F3B5-CBE2-D501FBE65A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200" y="1819939"/>
            <a:ext cx="9335386" cy="468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97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102</Words>
  <Application>Microsoft Office PowerPoint</Application>
  <PresentationFormat>Grand écran</PresentationFormat>
  <Paragraphs>29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Averta</vt:lpstr>
      <vt:lpstr>Calibri</vt:lpstr>
      <vt:lpstr>Calibri Light</vt:lpstr>
      <vt:lpstr>Roboto</vt:lpstr>
      <vt:lpstr>Thème Office</vt:lpstr>
      <vt:lpstr>L’harponnage</vt:lpstr>
      <vt:lpstr>Sommaire </vt:lpstr>
      <vt:lpstr> Qu'est ce-que le harponnage ? </vt:lpstr>
      <vt:lpstr>Fonctionnement des attaques par harponnage  </vt:lpstr>
      <vt:lpstr>La différence entre le phishing et le spear phishing  </vt:lpstr>
      <vt:lpstr>Le phishing</vt:lpstr>
      <vt:lpstr>Le spear phishing </vt:lpstr>
      <vt:lpstr> Les conséquences de l’harponnage  </vt:lpstr>
      <vt:lpstr>Graphique </vt:lpstr>
      <vt:lpstr>Agir contre le spear phishing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L’harponnage</dc:title>
  <dc:creator>HOUMADA Bilal</dc:creator>
  <cp:lastModifiedBy>HOUMADA Bilal</cp:lastModifiedBy>
  <cp:revision>7</cp:revision>
  <dcterms:created xsi:type="dcterms:W3CDTF">2024-02-28T09:26:22Z</dcterms:created>
  <dcterms:modified xsi:type="dcterms:W3CDTF">2024-02-28T13:04:56Z</dcterms:modified>
</cp:coreProperties>
</file>