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  <p:sldId id="262" r:id="rId5"/>
    <p:sldId id="263" r:id="rId6"/>
    <p:sldId id="270" r:id="rId7"/>
    <p:sldId id="308" r:id="rId8"/>
    <p:sldId id="336" r:id="rId9"/>
    <p:sldId id="295" r:id="rId10"/>
    <p:sldId id="307" r:id="rId11"/>
    <p:sldId id="306" r:id="rId12"/>
    <p:sldId id="296" r:id="rId13"/>
    <p:sldId id="337" r:id="rId14"/>
    <p:sldId id="339" r:id="rId15"/>
    <p:sldId id="264" r:id="rId16"/>
    <p:sldId id="297" r:id="rId17"/>
    <p:sldId id="298" r:id="rId18"/>
    <p:sldId id="299" r:id="rId19"/>
    <p:sldId id="300" r:id="rId20"/>
    <p:sldId id="301" r:id="rId21"/>
    <p:sldId id="303" r:id="rId22"/>
    <p:sldId id="304" r:id="rId23"/>
    <p:sldId id="305" r:id="rId24"/>
    <p:sldId id="302" r:id="rId25"/>
    <p:sldId id="265" r:id="rId26"/>
    <p:sldId id="274" r:id="rId27"/>
    <p:sldId id="286" r:id="rId28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740"/>
  </p:normalViewPr>
  <p:slideViewPr>
    <p:cSldViewPr snapToGrid="0" snapToObjects="1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F4961-F671-D840-803D-4B02C199AB4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8546-C430-4549-B45A-EA3B29F81B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Century Gothic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dirty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9822520">
            <a:off x="3099071" y="410986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8585722">
            <a:off x="2900872" y="169105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4450317">
            <a:off x="2505540" y="316495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892948">
            <a:off x="1669486" y="283793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4240722">
            <a:off x="2955271" y="340891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3863176">
            <a:off x="2173226" y="242362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187853">
            <a:off x="1161290" y="175907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905749">
            <a:off x="2244535" y="132182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9322284">
            <a:off x="2044076" y="170116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42066">
            <a:off x="1017200" y="378935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20117985">
            <a:off x="3894745" y="181582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905749">
            <a:off x="2447007" y="463647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9322284">
            <a:off x="4995333" y="525920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736611">
            <a:off x="3735113" y="439545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9896190">
            <a:off x="-846980" y="4391937"/>
            <a:ext cx="3716222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1038840" y="3145644"/>
            <a:ext cx="11723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18900000">
            <a:off x="2964992" y="4498454"/>
            <a:ext cx="562742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9462407">
            <a:off x="858415" y="3412397"/>
            <a:ext cx="305434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220555">
            <a:off x="9068972" y="-665078"/>
            <a:ext cx="26020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263186">
            <a:off x="10805818" y="58017"/>
            <a:ext cx="2082844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229117">
            <a:off x="7312023" y="556810"/>
            <a:ext cx="562742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229117">
            <a:off x="10862351" y="2812891"/>
            <a:ext cx="472953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3026992" y="5398176"/>
            <a:ext cx="219002" cy="2190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9238099">
            <a:off x="11440980" y="5083135"/>
            <a:ext cx="442243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10718032" y="5587230"/>
            <a:ext cx="1790831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9831264" y="6039855"/>
            <a:ext cx="1029918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567216">
            <a:off x="9227888" y="6150357"/>
            <a:ext cx="265265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567216">
            <a:off x="11022574" y="4821816"/>
            <a:ext cx="308836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96210" y="33589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-424797" y="-289495"/>
            <a:ext cx="1261894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1181569" y="925974"/>
            <a:ext cx="284699" cy="2846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1311074" y="134869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13834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10046144" y="-440712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9600312" y="3201571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9295503" y="2549314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9753486" y="2680968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8980485" y="1916795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10036050" y="1142345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8226060" y="739448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8465557" y="-1089172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8136745" y="323298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9758959" y="1999184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7606856" y="1212214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697154" y="-494052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251322" y="3148231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946513" y="2495974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404496" y="2627628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631495" y="1863455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687060" y="1089005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877070" y="686108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5116567" y="-1142512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787755" y="269958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409969" y="1945844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257866" y="1158874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9822520">
            <a:off x="8665853" y="469659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8585722">
            <a:off x="8467654" y="227778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4450317">
            <a:off x="8072322" y="375168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892948">
            <a:off x="7236268" y="342466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4240722">
            <a:off x="8522053" y="399564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3863176">
            <a:off x="7740008" y="301035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87853">
            <a:off x="6728072" y="234580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 rot="905749">
            <a:off x="7811317" y="190855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 rot="19322284">
            <a:off x="7610858" y="228789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 rot="42066">
            <a:off x="6583982" y="437608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 userDrawn="1"/>
        </p:nvSpPr>
        <p:spPr>
          <a:xfrm rot="20117985">
            <a:off x="9461527" y="240255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 userDrawn="1"/>
        </p:nvSpPr>
        <p:spPr>
          <a:xfrm rot="905749">
            <a:off x="8013789" y="522320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 rot="19322284">
            <a:off x="10562115" y="584593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 rot="19736611">
            <a:off x="9301895" y="498218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6238231" flipH="1">
            <a:off x="9407392" y="4234793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19041346" flipH="1">
            <a:off x="10088253" y="6106343"/>
            <a:ext cx="188104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998715" flipH="1">
            <a:off x="10506343" y="562206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19250941" flipH="1">
            <a:off x="10179321" y="5688691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628487" flipH="1">
            <a:off x="11165499" y="65923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703810" flipH="1">
            <a:off x="11537857" y="2659624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985914" flipH="1">
            <a:off x="11073314" y="54149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3014278" flipH="1">
            <a:off x="10200525" y="3586333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4169379" flipH="1">
            <a:off x="8954405" y="546220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849597" flipH="1">
            <a:off x="10415339" y="6386801"/>
            <a:ext cx="669019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703810" flipH="1">
            <a:off x="10051625" y="3232154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hyperlink" Target="http://office.msn.com.cn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hyperlink" Target="http://office.msn.com.cn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1" Type="http://schemas.openxmlformats.org/officeDocument/2006/relationships/hyperlink" Target="http://office.msn.com.cn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hyperlink" Target="http://office.msn.com.c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hyperlink" Target="http://office.msn.com.cn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hyperlink" Target="http://office.msn.com.c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14756" y="1483487"/>
            <a:ext cx="97624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sz="4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FISCO-BCOS Enterprise Project </a:t>
            </a:r>
            <a:endParaRPr kumimoji="1" sz="4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60446" y="2416084"/>
            <a:ext cx="5071110" cy="92202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build_chain.sh</a:t>
            </a:r>
            <a:endParaRPr kumimoji="1" lang="en-US" altLang="zh-CN" sz="5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7761" y="362568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脚本讲解报告</a:t>
            </a:r>
            <a:endParaRPr kumimoji="1" lang="zh-CN" altLang="en-US" sz="2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449534" y="4533620"/>
            <a:ext cx="329420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第二组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ctr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工具函数</a:t>
            </a:r>
            <a:endParaRPr kumimoji="1" lang="zh-CN" altLang="en-US" dirty="0"/>
          </a:p>
        </p:txBody>
      </p:sp>
      <p:sp>
        <p:nvSpPr>
          <p:cNvPr id="5" name="文本框 8"/>
          <p:cNvSpPr txBox="1"/>
          <p:nvPr/>
        </p:nvSpPr>
        <p:spPr>
          <a:xfrm>
            <a:off x="513080" y="1684655"/>
            <a:ext cx="97078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08965"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parse_ip_config(): 用于在启用-f选项时解析IP列表文件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defTabSz="608965"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getname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：根据当前路径生成一个字符串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defTabSz="608965" fontAlgn="auto">
              <a:lnSpc>
                <a:spcPct val="150000"/>
              </a:lnSpc>
            </a:pP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工具函数</a:t>
            </a:r>
            <a:endParaRPr kumimoji="1" lang="zh-CN" altLang="en-US" dirty="0"/>
          </a:p>
        </p:txBody>
      </p:sp>
      <p:sp>
        <p:nvSpPr>
          <p:cNvPr id="5" name="文本框 8"/>
          <p:cNvSpPr txBox="1"/>
          <p:nvPr/>
        </p:nvSpPr>
        <p:spPr>
          <a:xfrm>
            <a:off x="469900" y="928370"/>
            <a:ext cx="970788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08965"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parse_ip_config(): 用于在启用-f选项时解析IP列表文件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6330" y="1757680"/>
            <a:ext cx="6920230" cy="33166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工具函数</a:t>
            </a:r>
            <a:endParaRPr kumimoji="1" lang="zh-CN" altLang="en-US" dirty="0"/>
          </a:p>
        </p:txBody>
      </p:sp>
      <p:sp>
        <p:nvSpPr>
          <p:cNvPr id="5" name="文本框 8"/>
          <p:cNvSpPr txBox="1"/>
          <p:nvPr/>
        </p:nvSpPr>
        <p:spPr>
          <a:xfrm>
            <a:off x="469900" y="1539875"/>
            <a:ext cx="970788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08965"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getname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：根据当前路径生成一个字符串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defTabSz="608965"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file_must_exists(): 确保指定的文件存在，否则脚本将停止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defTabSz="608965"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dir_must_not_exists(): 确保指定的文件不存在，否则脚本将停止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defTabSz="608965"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check_and_install_tassl(): 检查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tassl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的状态，如果tassl不存在则进行安装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defTabSz="608965"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check_name(): ensure that the string do not have any character except ^[a-zA-Z0-9._-]+$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defTabSz="608965" fontAlgn="auto">
              <a:lnSpc>
                <a:spcPct val="150000"/>
              </a:lnSpc>
            </a:pP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2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356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执行主体</a:t>
            </a:r>
            <a:endParaRPr kumimoji="1" lang="zh-CN" altLang="en-US" sz="6600" b="1" dirty="0">
              <a:solidFill>
                <a:schemeClr val="accent4"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执行主体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5949" r="14425" b="19558"/>
          <a:stretch>
            <a:fillRect/>
          </a:stretch>
        </p:blipFill>
        <p:spPr>
          <a:xfrm rot="16200000" flipH="1">
            <a:off x="6160223" y="843092"/>
            <a:ext cx="6491681" cy="5170511"/>
          </a:xfrm>
          <a:prstGeom prst="flowChartManualInpu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文本框 8"/>
          <p:cNvSpPr txBox="1"/>
          <p:nvPr/>
        </p:nvSpPr>
        <p:spPr>
          <a:xfrm>
            <a:off x="446082" y="2599794"/>
            <a:ext cx="4339097" cy="853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检查是否安装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openssl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检查系统是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Linux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还是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macOS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082" y="1186267"/>
            <a:ext cx="2578100" cy="73088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608965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check_env()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执行主体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5949" r="14425" b="19558"/>
          <a:stretch>
            <a:fillRect/>
          </a:stretch>
        </p:blipFill>
        <p:spPr>
          <a:xfrm rot="16200000" flipH="1">
            <a:off x="6160223" y="843092"/>
            <a:ext cx="6491681" cy="5170511"/>
          </a:xfrm>
          <a:prstGeom prst="flowChartManualInpu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矩形 5"/>
          <p:cNvSpPr/>
          <p:nvPr/>
        </p:nvSpPr>
        <p:spPr>
          <a:xfrm>
            <a:off x="446082" y="1186267"/>
            <a:ext cx="3300095" cy="73088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608965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parse_params()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88636" y="2341880"/>
          <a:ext cx="5553393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339"/>
                <a:gridCol w="3726054"/>
              </a:tblGrid>
              <a:tr h="36576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变量名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功能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ip_file</a:t>
                      </a:r>
                      <a:endParaRPr lang="en-US" altLang="zh-CN" dirty="0" err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ip</a:t>
                      </a: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文件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Ip_param</a:t>
                      </a:r>
                      <a:endParaRPr lang="en-US" altLang="zh-CN" dirty="0" err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Ip</a:t>
                      </a: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参数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Output_dir</a:t>
                      </a:r>
                      <a:endParaRPr lang="en-US" altLang="zh-CN" dirty="0" err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输出地址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Listen_ip</a:t>
                      </a:r>
                      <a:endParaRPr lang="en-US" altLang="zh-CN" dirty="0" err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监听的</a:t>
                      </a:r>
                      <a:r>
                        <a:rPr lang="en-US" altLang="zh-CN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IP</a:t>
                      </a: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地址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Fisco_version</a:t>
                      </a:r>
                      <a:endParaRPr lang="en-US" altLang="zh-CN" dirty="0" err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Fisco</a:t>
                      </a: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版本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Bin_path</a:t>
                      </a:r>
                      <a:endParaRPr lang="en-US" altLang="zh-CN" dirty="0" err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数据文件地址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CertConfig</a:t>
                      </a:r>
                      <a:endParaRPr lang="en-US" altLang="zh-CN" dirty="0" err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密钥设置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执行主体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5949" r="14425" b="19558"/>
          <a:stretch>
            <a:fillRect/>
          </a:stretch>
        </p:blipFill>
        <p:spPr>
          <a:xfrm rot="16200000" flipH="1">
            <a:off x="6160223" y="843092"/>
            <a:ext cx="6491681" cy="5170511"/>
          </a:xfrm>
          <a:prstGeom prst="flowChartManualInpu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矩形 5"/>
          <p:cNvSpPr/>
          <p:nvPr/>
        </p:nvSpPr>
        <p:spPr>
          <a:xfrm>
            <a:off x="446082" y="1186267"/>
            <a:ext cx="4750435" cy="73088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608965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Main()：设定参数&amp;下载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445770" y="2680335"/>
            <a:ext cx="58813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设定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参数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r>
              <a:rPr lang="en-GB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ip_param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parse_ip_config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确定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output_dir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不存在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dir_must_not_exists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获取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fisco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版本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下载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fisco-bcos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r>
              <a:rPr lang="en-GB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curl -LO ${</a:t>
            </a:r>
            <a:r>
              <a:rPr lang="en-GB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Download_Link</a:t>
            </a:r>
            <a:r>
              <a:rPr lang="en-GB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en-GB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生成证书设定 </a:t>
            </a:r>
            <a:r>
              <a:rPr lang="en-GB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generate_cert_conf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初始化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agency_array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group_array</a:t>
            </a:r>
            <a:endParaRPr lang="en-GB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kumimoji="1" lang="en-US" altLang="zh-CN" sz="2000" dirty="0" err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执行主体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5949" r="14425" b="19558"/>
          <a:stretch>
            <a:fillRect/>
          </a:stretch>
        </p:blipFill>
        <p:spPr>
          <a:xfrm rot="16200000" flipH="1">
            <a:off x="6160223" y="843092"/>
            <a:ext cx="6491681" cy="5170511"/>
          </a:xfrm>
          <a:prstGeom prst="flowChartManualInpu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矩形 5"/>
          <p:cNvSpPr/>
          <p:nvPr/>
        </p:nvSpPr>
        <p:spPr>
          <a:xfrm>
            <a:off x="446082" y="1186267"/>
            <a:ext cx="4750435" cy="73088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608965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Main()：设定参数&amp;下载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445770" y="2680335"/>
            <a:ext cx="58813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设定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参数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r>
              <a:rPr lang="en-GB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ip_param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parse_ip_config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确定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output_dir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不存在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dir_must_not_exists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获取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fisco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版本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下载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fisco-bcos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r>
              <a:rPr lang="en-GB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curl -LO ${</a:t>
            </a:r>
            <a:r>
              <a:rPr lang="en-GB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Download_Link</a:t>
            </a:r>
            <a:r>
              <a:rPr lang="en-GB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en-GB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生成证书设定 </a:t>
            </a:r>
            <a:r>
              <a:rPr lang="en-GB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generate_cert_conf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初始化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agency_array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group_array</a:t>
            </a:r>
            <a:endParaRPr lang="en-GB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kumimoji="1" lang="en-US" altLang="zh-CN" sz="2000" dirty="0" err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执行主体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5949" r="14425" b="19558"/>
          <a:stretch>
            <a:fillRect/>
          </a:stretch>
        </p:blipFill>
        <p:spPr>
          <a:xfrm rot="16200000" flipH="1">
            <a:off x="6160223" y="843092"/>
            <a:ext cx="6491681" cy="5170511"/>
          </a:xfrm>
          <a:prstGeom prst="flowChartManualInpu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矩形 5"/>
          <p:cNvSpPr/>
          <p:nvPr/>
        </p:nvSpPr>
        <p:spPr>
          <a:xfrm>
            <a:off x="446082" y="1186267"/>
            <a:ext cx="3567430" cy="73088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608965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Main()：准备证书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445770" y="2680335"/>
            <a:ext cx="64389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7. 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确定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/chain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目录不存在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dir_must_not_exists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8. 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非国密模式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生成链证书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gen_chain_cert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 (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rsa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x509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协议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生成代理证书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gen_agency_cert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rsa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+ sha256 x509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协议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9. 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国密模式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生成链证书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gen_chain_cert_gm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 (GMSM2 x509)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生成代理证书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gen_agency_cert_gm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 GMSM2 x509)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kumimoji="1" lang="en-US" altLang="zh-CN" sz="2000" dirty="0" err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执行主体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5949" r="14425" b="19558"/>
          <a:stretch>
            <a:fillRect/>
          </a:stretch>
        </p:blipFill>
        <p:spPr>
          <a:xfrm rot="16200000" flipH="1">
            <a:off x="6160223" y="843092"/>
            <a:ext cx="6491681" cy="5170511"/>
          </a:xfrm>
          <a:prstGeom prst="flowChartManualInpu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矩形 5"/>
          <p:cNvSpPr/>
          <p:nvPr/>
        </p:nvSpPr>
        <p:spPr>
          <a:xfrm>
            <a:off x="446082" y="1186267"/>
            <a:ext cx="6066084" cy="732508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608965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Main()：生成公私钥、证书签发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445770" y="2563874"/>
            <a:ext cx="6438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10. 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根据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数组，使用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gen_node_cert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逐个生成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下规定数目的节点的公私钥，并用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agency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作为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对其签发数字证书。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11. 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对国密模式，使用 </a:t>
            </a:r>
            <a:r>
              <a:rPr kumimoji="1"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gen_node_cert_gm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生成国密版本的公私钥与数字证书。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12. 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</a:t>
            </a:r>
            <a:r>
              <a:rPr kumimoji="1"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openssl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中椭圆曲线密钥处理工具，根据节点的私钥转换得到节点的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id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kumimoji="1" lang="en-US" altLang="zh-CN" sz="2000" dirty="0" err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04349" y="3642936"/>
            <a:ext cx="29102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kumimoji="1" lang="zh-CN" altLang="en-US" sz="4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1109" y="1622226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按函数功能分模块讲解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19188" y="1594773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21109" y="2965262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函数执行主体讲解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19188" y="2937811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21109" y="4451861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总结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519188" y="4424408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90235" y="1973590"/>
            <a:ext cx="3134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kumimoji="1" lang="zh-CN" altLang="en-US" sz="115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9" name="图片 18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执行主体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5949" r="14425" b="19558"/>
          <a:stretch>
            <a:fillRect/>
          </a:stretch>
        </p:blipFill>
        <p:spPr>
          <a:xfrm rot="16200000" flipH="1">
            <a:off x="6160223" y="843092"/>
            <a:ext cx="6491681" cy="5170511"/>
          </a:xfrm>
          <a:prstGeom prst="flowChartManualInpu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矩形 5"/>
          <p:cNvSpPr/>
          <p:nvPr/>
        </p:nvSpPr>
        <p:spPr>
          <a:xfrm>
            <a:off x="446082" y="1186267"/>
            <a:ext cx="6066084" cy="732508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608965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Main()：生成公私钥、证书签发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445770" y="2680335"/>
            <a:ext cx="6438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13. 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设置节点组以及获取节点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id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列表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14. 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如果需要配置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sdk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并且输入了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sdk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路径，则使用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gen_node_cert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配置</a:t>
            </a:r>
            <a:r>
              <a:rPr kumimoji="1"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sdk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的公私钥与签发数字证书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kumimoji="1" lang="en-US" altLang="zh-CN" sz="2000" dirty="0" err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执行主体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5949" r="14425" b="19558"/>
          <a:stretch>
            <a:fillRect/>
          </a:stretch>
        </p:blipFill>
        <p:spPr>
          <a:xfrm rot="16200000" flipH="1">
            <a:off x="6160223" y="843092"/>
            <a:ext cx="6491681" cy="5170511"/>
          </a:xfrm>
          <a:prstGeom prst="flowChartManualInpu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矩形 5"/>
          <p:cNvSpPr/>
          <p:nvPr/>
        </p:nvSpPr>
        <p:spPr>
          <a:xfrm>
            <a:off x="446082" y="1186267"/>
            <a:ext cx="4424609" cy="732508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608965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Main()：生成配置文件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446082" y="2338195"/>
            <a:ext cx="64389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逐个对每个</a:t>
            </a:r>
            <a:r>
              <a:rPr kumimoji="1"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地址下的每个节点生成：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节点配置文件 （监听端口、是否使用国密、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组共识文件 （最大交易数目，最大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gas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组配置文件  （是否使用动态最大</a:t>
            </a:r>
            <a:r>
              <a:rPr kumimoji="1"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blocksize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节点开始和停止脚本 </a:t>
            </a:r>
            <a:endParaRPr kumimoji="1" lang="en-US" altLang="zh-CN" sz="2000" dirty="0" err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agency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</a:t>
            </a:r>
            <a:r>
              <a:rPr kumimoji="1"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generate_server_scripts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生成统一管理所有节点的脚本。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执行主体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5949" r="14425" b="19558"/>
          <a:stretch>
            <a:fillRect/>
          </a:stretch>
        </p:blipFill>
        <p:spPr>
          <a:xfrm rot="16200000" flipH="1">
            <a:off x="6160223" y="843092"/>
            <a:ext cx="6491681" cy="5170511"/>
          </a:xfrm>
          <a:prstGeom prst="flowChartManualInpu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矩形 5"/>
          <p:cNvSpPr/>
          <p:nvPr/>
        </p:nvSpPr>
        <p:spPr>
          <a:xfrm>
            <a:off x="446082" y="1186267"/>
            <a:ext cx="2869119" cy="67012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l" defTabSz="608965">
              <a:lnSpc>
                <a:spcPct val="130000"/>
              </a:lnSpc>
            </a:pP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print_result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24513" y="2999022"/>
          <a:ext cx="5553393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339"/>
                <a:gridCol w="3726054"/>
              </a:tblGrid>
              <a:tr h="36576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变量名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功能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Port_start</a:t>
                      </a:r>
                      <a:endParaRPr lang="en-US" altLang="zh-CN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开启端口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Ip_array</a:t>
                      </a:r>
                      <a:endParaRPr lang="en-US" altLang="zh-CN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Ip</a:t>
                      </a: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参数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Ca_file</a:t>
                      </a:r>
                      <a:endParaRPr lang="en-US" altLang="zh-CN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Ca</a:t>
                      </a: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公钥所在目录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8"/>
          <p:cNvSpPr txBox="1"/>
          <p:nvPr/>
        </p:nvSpPr>
        <p:spPr>
          <a:xfrm>
            <a:off x="258200" y="2196000"/>
            <a:ext cx="643890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调用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LOG_INFO 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输出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build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之后的结果，包括：</a:t>
            </a:r>
            <a:endParaRPr kumimoji="1" lang="en-US" altLang="zh-CN" sz="2000" dirty="0" err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3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18592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kumimoji="1" lang="zh-CN" altLang="en-US" sz="6600" b="1" dirty="0">
              <a:solidFill>
                <a:schemeClr val="accent4"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43725" y="3264989"/>
            <a:ext cx="2317250" cy="35930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2" t="14308" r="21572" b="14308"/>
          <a:stretch>
            <a:fillRect/>
          </a:stretch>
        </p:blipFill>
        <p:spPr>
          <a:xfrm>
            <a:off x="1068207" y="1103992"/>
            <a:ext cx="2068286" cy="206828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6" name="组 5"/>
          <p:cNvGrpSpPr/>
          <p:nvPr/>
        </p:nvGrpSpPr>
        <p:grpSpPr>
          <a:xfrm>
            <a:off x="1887796" y="3036389"/>
            <a:ext cx="429108" cy="429108"/>
            <a:chOff x="1770335" y="2906486"/>
            <a:chExt cx="733908" cy="733908"/>
          </a:xfrm>
        </p:grpSpPr>
        <p:sp>
          <p:nvSpPr>
            <p:cNvPr id="3" name="椭圆 2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L 形 4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3619926" y="0"/>
            <a:ext cx="2317250" cy="359301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2" t="14308" r="21572" b="14308"/>
          <a:stretch>
            <a:fillRect/>
          </a:stretch>
        </p:blipFill>
        <p:spPr>
          <a:xfrm>
            <a:off x="3828873" y="3685580"/>
            <a:ext cx="2068286" cy="206828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10" name="组 9"/>
          <p:cNvGrpSpPr/>
          <p:nvPr/>
        </p:nvGrpSpPr>
        <p:grpSpPr>
          <a:xfrm>
            <a:off x="4648462" y="3471026"/>
            <a:ext cx="429108" cy="429108"/>
            <a:chOff x="1770335" y="2906486"/>
            <a:chExt cx="733908" cy="733908"/>
          </a:xfrm>
        </p:grpSpPr>
        <p:sp>
          <p:nvSpPr>
            <p:cNvPr id="11" name="椭圆 10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L 形 11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文本框 8"/>
          <p:cNvSpPr txBox="1"/>
          <p:nvPr/>
        </p:nvSpPr>
        <p:spPr>
          <a:xfrm>
            <a:off x="1068208" y="4134057"/>
            <a:ext cx="2068286" cy="2416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defTabSz="608965" fontAlgn="auto">
              <a:lnSpc>
                <a:spcPct val="180000"/>
              </a:lnSpc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定义了几个向执行框输出特定信息的函数。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help()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函数用于输出帮助信息，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LOG_WARN()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输出警告信息，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LOG_INFO()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输出配置信息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fail_message()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输出脚本运行失败原因。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05957" y="3590142"/>
            <a:ext cx="2011680" cy="450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panose="020B0503020204020204" charset="-122"/>
              </a:rPr>
              <a:t>定义信息展示函数</a:t>
            </a:r>
            <a:endParaRPr lang="zh-CN" altLang="en-US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3747582" y="931861"/>
            <a:ext cx="2068286" cy="129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定义了各种拥有特定功能的函数。用于检查文件名，文件以及目录的存在性。解析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配置，检查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tassl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配置以及配置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tassl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85331" y="373341"/>
            <a:ext cx="1097280" cy="450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panose="020B0503020204020204" charset="-122"/>
              </a:rPr>
              <a:t>工具函数</a:t>
            </a:r>
            <a:endParaRPr lang="zh-CN" altLang="en-US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15349" y="3264989"/>
            <a:ext cx="2317250" cy="359301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2" t="14308" r="21572" b="14308"/>
          <a:stretch>
            <a:fillRect/>
          </a:stretch>
        </p:blipFill>
        <p:spPr>
          <a:xfrm>
            <a:off x="6415371" y="1103992"/>
            <a:ext cx="2068286" cy="206828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19" name="组 18"/>
          <p:cNvGrpSpPr/>
          <p:nvPr/>
        </p:nvGrpSpPr>
        <p:grpSpPr>
          <a:xfrm>
            <a:off x="7234960" y="3036389"/>
            <a:ext cx="429108" cy="429108"/>
            <a:chOff x="1770335" y="2906486"/>
            <a:chExt cx="733908" cy="733908"/>
          </a:xfrm>
        </p:grpSpPr>
        <p:sp>
          <p:nvSpPr>
            <p:cNvPr id="20" name="椭圆 19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" name="L 形 20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8967090" y="0"/>
            <a:ext cx="2317250" cy="35930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2" t="14308" r="21572" b="14308"/>
          <a:stretch>
            <a:fillRect/>
          </a:stretch>
        </p:blipFill>
        <p:spPr>
          <a:xfrm>
            <a:off x="9176037" y="3685580"/>
            <a:ext cx="2068286" cy="206828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24" name="组 23"/>
          <p:cNvGrpSpPr/>
          <p:nvPr/>
        </p:nvGrpSpPr>
        <p:grpSpPr>
          <a:xfrm>
            <a:off x="9995626" y="3471026"/>
            <a:ext cx="429108" cy="429108"/>
            <a:chOff x="1770335" y="2906486"/>
            <a:chExt cx="733908" cy="733908"/>
          </a:xfrm>
        </p:grpSpPr>
        <p:sp>
          <p:nvSpPr>
            <p:cNvPr id="25" name="椭圆 24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6" name="L 形 25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7" name="文本框 8"/>
          <p:cNvSpPr txBox="1"/>
          <p:nvPr/>
        </p:nvSpPr>
        <p:spPr>
          <a:xfrm>
            <a:off x="6415372" y="4134057"/>
            <a:ext cx="2068286" cy="248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定义了用于生成认证证书，秘钥以及配置文件。以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gen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开头的函数都是文件生成函数，他们分别对链，代理和节点生成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CA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证书，生成国密模式的认证证书，以及，以及生成配置文件。生成组的创始和初始化信息。生成测试文件，节点脚本以及服务器脚本。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53121" y="3590142"/>
            <a:ext cx="1554480" cy="450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panose="020B0503020204020204" charset="-122"/>
              </a:rPr>
              <a:t>文件生成函数</a:t>
            </a:r>
            <a:endParaRPr lang="zh-CN" altLang="en-US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132495" y="387946"/>
            <a:ext cx="1097280" cy="450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b="1" dirty="0">
                <a:solidFill>
                  <a:schemeClr val="bg1"/>
                </a:solidFill>
                <a:ea typeface="微软雅黑" panose="020B0503020204020204" charset="-122"/>
              </a:rPr>
              <a:t>执行主体</a:t>
            </a:r>
            <a:endParaRPr lang="zh-CN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2" name="文本框 8"/>
          <p:cNvSpPr txBox="1"/>
          <p:nvPr/>
        </p:nvSpPr>
        <p:spPr>
          <a:xfrm>
            <a:off x="9132382" y="931861"/>
            <a:ext cx="2068286" cy="272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check_env()检查是否安装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openssl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以及操作系统类型。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parse_params()解析命令行参数。</a:t>
            </a:r>
            <a:r>
              <a:rPr lang="en-US" altLang="zh-CN" sz="1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print_result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()输出程序的正常运行结果。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Main()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是一个生成区块链的过程。创建链，为链，代理和节点分别生成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CA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认证，生成公私钥，签发国密和非国密证书，以及生成配置文件。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40306" y="2221992"/>
            <a:ext cx="3911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</a:t>
            </a:r>
            <a:r>
              <a:rPr kumimoji="1" lang="zh-CN" altLang="en-US" sz="4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4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YOU!</a:t>
            </a:r>
            <a:endParaRPr kumimoji="1" lang="zh-CN" altLang="en-US" sz="44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0898" y="3154589"/>
            <a:ext cx="3570208" cy="1107996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感谢聆听</a:t>
            </a:r>
            <a:endParaRPr kumimoji="1" lang="zh-CN" altLang="en-US" sz="6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1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4094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b="1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函数分模块讲解</a:t>
            </a:r>
            <a:endParaRPr kumimoji="1" lang="zh-CN" altLang="en-US" sz="4400" b="1">
              <a:solidFill>
                <a:schemeClr val="accent4"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accent4">
                    <a:alpha val="50000"/>
                  </a:schemeClr>
                </a:solidFill>
                <a:sym typeface="+mn-ea"/>
              </a:rPr>
              <a:t>函数模块</a:t>
            </a:r>
            <a:endParaRPr kumimoji="1"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336797" y="965201"/>
            <a:ext cx="3843869" cy="1913466"/>
          </a:xfrm>
          <a:prstGeom prst="roundRect">
            <a:avLst>
              <a:gd name="adj" fmla="val 457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615026" y="2413000"/>
            <a:ext cx="931334" cy="931334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/>
              <a:t>A</a:t>
            </a:r>
            <a:endParaRPr kumimoji="1" lang="zh-CN" altLang="en-US" sz="3600" b="1" dirty="0"/>
          </a:p>
        </p:txBody>
      </p:sp>
      <p:sp>
        <p:nvSpPr>
          <p:cNvPr id="5" name="文本框 8"/>
          <p:cNvSpPr txBox="1"/>
          <p:nvPr/>
        </p:nvSpPr>
        <p:spPr>
          <a:xfrm>
            <a:off x="2702491" y="1760613"/>
            <a:ext cx="3173374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用于展示日志、错误信息和状态的信息函数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168401"/>
            <a:ext cx="119888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panose="020B0503020204020204" charset="-122"/>
              </a:rPr>
              <a:t>信息展示</a:t>
            </a:r>
            <a:endParaRPr lang="zh-CN" altLang="en-US" sz="20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988419" y="963032"/>
            <a:ext cx="3843869" cy="1913466"/>
          </a:xfrm>
          <a:prstGeom prst="roundRect">
            <a:avLst>
              <a:gd name="adj" fmla="val 457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266648" y="2410831"/>
            <a:ext cx="931334" cy="93133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/>
              <a:t>B</a:t>
            </a:r>
            <a:endParaRPr kumimoji="1" lang="zh-CN" altLang="en-US" sz="3600" b="1" dirty="0"/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用于生成配置文件，认证文件和密钥的函数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119888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panose="020B0503020204020204" charset="-122"/>
              </a:rPr>
              <a:t>文件生成</a:t>
            </a:r>
            <a:endParaRPr lang="zh-CN" altLang="en-US" sz="20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374624" y="3687528"/>
            <a:ext cx="3843869" cy="1913466"/>
          </a:xfrm>
          <a:prstGeom prst="roundRect">
            <a:avLst>
              <a:gd name="adj" fmla="val 45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652853" y="5135327"/>
            <a:ext cx="931334" cy="93133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/>
              <a:t>C</a:t>
            </a:r>
            <a:endParaRPr kumimoji="1" lang="zh-CN" altLang="en-US" sz="3600" b="1" dirty="0"/>
          </a:p>
        </p:txBody>
      </p:sp>
      <p:sp>
        <p:nvSpPr>
          <p:cNvPr id="16" name="文本框 8"/>
          <p:cNvSpPr txBox="1"/>
          <p:nvPr/>
        </p:nvSpPr>
        <p:spPr>
          <a:xfrm>
            <a:off x="4740318" y="4408645"/>
            <a:ext cx="3173374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在其他函数中起验证、获取参数、执行安装等操作的函数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40317" y="3890728"/>
            <a:ext cx="119888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panose="020B0503020204020204" charset="-122"/>
              </a:rPr>
              <a:t>工具函数</a:t>
            </a:r>
            <a:endParaRPr lang="zh-CN" altLang="en-US" sz="20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信息展示函数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5810" y="757498"/>
            <a:ext cx="5510530" cy="916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8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help(): 打印建链脚本的帮助信息，阐明建链脚本各种必要和可选参数的配置及作用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2890" y="1719550"/>
            <a:ext cx="8828571" cy="438095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信息展示函数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5810" y="903548"/>
            <a:ext cx="5510530" cy="53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8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LOG_WARN(): 当参数配置出现问题时打印警告信息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5915" y="2372360"/>
            <a:ext cx="6084570" cy="534035"/>
          </a:xfrm>
          <a:prstGeom prst="rect">
            <a:avLst/>
          </a:prstGeom>
        </p:spPr>
        <p:txBody>
          <a:bodyPr wrap="square">
            <a:spAutoFit/>
          </a:bodyPr>
          <a:p>
            <a:pPr defTabSz="608965">
              <a:lnSpc>
                <a:spcPct val="18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LOG_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INFO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():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打印脚本需要展示的参数配置情况和配置成功信息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7820" y="3102610"/>
            <a:ext cx="7629525" cy="144335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35810" y="4703388"/>
            <a:ext cx="5510530" cy="534035"/>
          </a:xfrm>
          <a:prstGeom prst="rect">
            <a:avLst/>
          </a:prstGeom>
        </p:spPr>
        <p:txBody>
          <a:bodyPr wrap="square">
            <a:spAutoFit/>
          </a:bodyPr>
          <a:p>
            <a:pPr defTabSz="608965">
              <a:lnSpc>
                <a:spcPct val="18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fail_message():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打印建链脚本运行失败的原因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20" y="1765300"/>
            <a:ext cx="5915025" cy="4095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820" y="5445760"/>
            <a:ext cx="7256145" cy="4921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文件生成函数</a:t>
            </a:r>
            <a:r>
              <a:rPr kumimoji="1" lang="en-US" altLang="zh-CN" dirty="0"/>
              <a:t>-1</a:t>
            </a:r>
            <a:endParaRPr kumimoji="1" lang="zh-CN" altLang="en-US" dirty="0"/>
          </a:p>
        </p:txBody>
      </p:sp>
      <p:pic>
        <p:nvPicPr>
          <p:cNvPr id="5" name="图片 4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  <p:sp>
        <p:nvSpPr>
          <p:cNvPr id="3" name="文本框 8"/>
          <p:cNvSpPr txBox="1"/>
          <p:nvPr/>
        </p:nvSpPr>
        <p:spPr>
          <a:xfrm>
            <a:off x="513080" y="1684655"/>
            <a:ext cx="9707880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8965">
              <a:lnSpc>
                <a:spcPct val="150000"/>
              </a:lnSpc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gen_chain_cert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：若要生成目录不存在，则生成链证书</a:t>
            </a:r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ca.cert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8965">
              <a:lnSpc>
                <a:spcPct val="150000"/>
              </a:lnSpc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gen_agency_cert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：生成代理证书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ca-</a:t>
            </a:r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agency.crt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8965"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gen_cert_secp256k1()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：通过</a:t>
            </a:r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openssl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获取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secp256k1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的证书，其中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secp256k1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是指比特币中使用的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ECDSA（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椭圆曲线数字签名算法）曲线的参数。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8965">
              <a:lnSpc>
                <a:spcPct val="150000"/>
              </a:lnSpc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gen_node_cert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：生成节点的证书。其中先检验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openssl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版本是否支持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secp256k1，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若不支持则提示升级。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8965"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generate_gmsm2_param()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：生成国密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sm2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参数。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文件生成函数</a:t>
            </a:r>
            <a:r>
              <a:rPr kumimoji="1" lang="en-US" altLang="zh-CN" dirty="0"/>
              <a:t>-2</a:t>
            </a:r>
            <a:endParaRPr kumimoji="1" lang="zh-CN" altLang="en-US" dirty="0"/>
          </a:p>
        </p:txBody>
      </p:sp>
      <p:pic>
        <p:nvPicPr>
          <p:cNvPr id="5" name="图片 4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  <p:sp>
        <p:nvSpPr>
          <p:cNvPr id="3" name="文本框 8"/>
          <p:cNvSpPr txBox="1"/>
          <p:nvPr/>
        </p:nvSpPr>
        <p:spPr>
          <a:xfrm>
            <a:off x="513080" y="1684655"/>
            <a:ext cx="9707880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8965">
              <a:lnSpc>
                <a:spcPct val="150000"/>
              </a:lnSpc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gen_chain_cert_gm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：根据国密证书和国密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sm2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加密算法生成链证书。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8965">
              <a:lnSpc>
                <a:spcPct val="150000"/>
              </a:lnSpc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gen_agency_cert_gm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：利用</a:t>
            </a:r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tassl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，根据国密证书密钥</a:t>
            </a:r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gmca.key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生成代理证书。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8965">
              <a:lnSpc>
                <a:spcPct val="150000"/>
              </a:lnSpc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gen_node_cert_with_extensions_gm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：根据扩展国密标准生成节点证书。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8965">
              <a:lnSpc>
                <a:spcPct val="150000"/>
              </a:lnSpc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gen_node_cert_gm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：根据国密标准生成节点证书。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8965">
              <a:lnSpc>
                <a:spcPct val="150000"/>
              </a:lnSpc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generate_config_ini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：生成配置信息。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8965">
              <a:lnSpc>
                <a:spcPct val="150000"/>
              </a:lnSpc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generate_group_genesis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：生成组创始信息。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8965">
              <a:lnSpc>
                <a:spcPct val="150000"/>
              </a:lnSpc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generate_group_ini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：生成组初始化信息。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文件生成函数</a:t>
            </a:r>
            <a:r>
              <a:rPr kumimoji="1" lang="en-US" altLang="zh-CN" dirty="0"/>
              <a:t>-3</a:t>
            </a:r>
            <a:endParaRPr kumimoji="1" lang="zh-CN" altLang="en-US" dirty="0"/>
          </a:p>
        </p:txBody>
      </p:sp>
      <p:pic>
        <p:nvPicPr>
          <p:cNvPr id="5" name="图片 4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  <p:sp>
        <p:nvSpPr>
          <p:cNvPr id="3" name="文本框 8"/>
          <p:cNvSpPr txBox="1"/>
          <p:nvPr/>
        </p:nvSpPr>
        <p:spPr>
          <a:xfrm>
            <a:off x="513080" y="1684655"/>
            <a:ext cx="9707880" cy="280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8965">
              <a:lnSpc>
                <a:spcPct val="150000"/>
              </a:lnSpc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generate_cert_conf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：生成证书配置信息。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8965">
              <a:lnSpc>
                <a:spcPct val="150000"/>
              </a:lnSpc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generate_script_template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：生成脚本模板。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8965">
              <a:lnSpc>
                <a:spcPct val="150000"/>
              </a:lnSpc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generate_cert_conf_gm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：根据国密标准生成证书配置。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8965">
              <a:lnSpc>
                <a:spcPct val="150000"/>
              </a:lnSpc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generate_node_scripts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：生成节点脚本。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8965">
              <a:lnSpc>
                <a:spcPct val="150000"/>
              </a:lnSpc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genTransTest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：进行传输测试。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8965">
              <a:lnSpc>
                <a:spcPct val="150000"/>
              </a:lnSpc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generate_server_scripts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：生成服务器脚本。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3178</Words>
  <Application>WPS 演示</Application>
  <PresentationFormat>宽屏</PresentationFormat>
  <Paragraphs>285</Paragraphs>
  <Slides>25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Segoe UI Light</vt:lpstr>
      <vt:lpstr>Century Gothic</vt:lpstr>
      <vt:lpstr>Segoe UI Light</vt:lpstr>
      <vt:lpstr>Yu Gothic UI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drinkdrink</cp:lastModifiedBy>
  <cp:revision>163</cp:revision>
  <dcterms:created xsi:type="dcterms:W3CDTF">2015-08-18T02:51:00Z</dcterms:created>
  <dcterms:modified xsi:type="dcterms:W3CDTF">2019-06-11T01:09:48Z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