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3"/>
    <p:sldId id="262" r:id="rId5"/>
    <p:sldId id="263" r:id="rId6"/>
    <p:sldId id="272" r:id="rId7"/>
    <p:sldId id="340" r:id="rId8"/>
    <p:sldId id="368" r:id="rId9"/>
    <p:sldId id="369" r:id="rId10"/>
    <p:sldId id="370" r:id="rId11"/>
    <p:sldId id="371" r:id="rId12"/>
    <p:sldId id="372" r:id="rId13"/>
    <p:sldId id="373" r:id="rId14"/>
    <p:sldId id="270" r:id="rId15"/>
    <p:sldId id="295" r:id="rId16"/>
    <p:sldId id="298" r:id="rId17"/>
    <p:sldId id="299" r:id="rId18"/>
    <p:sldId id="303" r:id="rId19"/>
    <p:sldId id="307" r:id="rId20"/>
    <p:sldId id="308" r:id="rId21"/>
    <p:sldId id="264" r:id="rId22"/>
    <p:sldId id="297" r:id="rId23"/>
    <p:sldId id="343" r:id="rId24"/>
    <p:sldId id="344" r:id="rId25"/>
    <p:sldId id="347" r:id="rId26"/>
    <p:sldId id="348" r:id="rId27"/>
    <p:sldId id="349" r:id="rId28"/>
    <p:sldId id="350" r:id="rId29"/>
    <p:sldId id="351" r:id="rId30"/>
    <p:sldId id="352" r:id="rId31"/>
    <p:sldId id="345" r:id="rId32"/>
    <p:sldId id="353" r:id="rId33"/>
    <p:sldId id="354" r:id="rId34"/>
    <p:sldId id="355" r:id="rId35"/>
    <p:sldId id="357" r:id="rId36"/>
    <p:sldId id="359" r:id="rId37"/>
    <p:sldId id="360" r:id="rId38"/>
    <p:sldId id="361" r:id="rId39"/>
    <p:sldId id="362" r:id="rId40"/>
    <p:sldId id="286" r:id="rId4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740"/>
  </p:normalViewPr>
  <p:slideViewPr>
    <p:cSldViewPr snapToGrid="0" snapToObjects="1">
      <p:cViewPr varScale="1">
        <p:scale>
          <a:sx n="108" d="100"/>
          <a:sy n="108" d="100"/>
        </p:scale>
        <p:origin x="678" y="-192"/>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cs typeface="Segoe UI Light" panose="020B0502040204020203"/>
              </a:rPr>
              <a:t>Century Gothic</a:t>
            </a:r>
            <a:endParaRPr lang="en-US" altLang="zh-CN" sz="1400" dirty="0">
              <a:solidFill>
                <a:srgbClr val="FFFFFF"/>
              </a:solidFill>
              <a:latin typeface="Segoe UI Light" panose="020B0502040204020203"/>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10046144" y="-440712"/>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9600312" y="3201571"/>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295503" y="2549314"/>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9753486" y="2680968"/>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8980485" y="1916795"/>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10036050" y="1142345"/>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8226060" y="739448"/>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8465557" y="-1089172"/>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8136745" y="323298"/>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9758959" y="1999184"/>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7606856" y="121221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697154" y="-494052"/>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251322" y="3148231"/>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946513" y="2495974"/>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404496" y="2627628"/>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631495" y="1863455"/>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687060" y="1089005"/>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877070" y="686108"/>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5116567" y="-1142512"/>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787755" y="269958"/>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409969" y="1945844"/>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257866" y="115887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link.jianshu.com/?t=http://ether.fund/tool/converter" TargetMode="Externa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gitpitch.com/marknash666/in-60-seconds" TargetMode="Externa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4.png"/><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0.png"/><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2.png"/><Relationship Id="rId1"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4.png"/><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6.png"/><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5132" y="1483487"/>
            <a:ext cx="9861739" cy="830997"/>
          </a:xfrm>
          <a:prstGeom prst="rect">
            <a:avLst/>
          </a:prstGeom>
          <a:noFill/>
        </p:spPr>
        <p:txBody>
          <a:bodyPr wrap="none" rtlCol="0">
            <a:spAutoFit/>
          </a:bodyPr>
          <a:lstStyle/>
          <a:p>
            <a:pPr algn="ctr"/>
            <a:r>
              <a:rPr kumimoji="1" sz="4800" b="1" dirty="0">
                <a:solidFill>
                  <a:schemeClr val="accent1"/>
                </a:solidFill>
                <a:cs typeface="+mn-ea"/>
                <a:sym typeface="+mn-lt"/>
              </a:rPr>
              <a:t>FISCO-BCOS Enterprise Project </a:t>
            </a:r>
            <a:endParaRPr kumimoji="1" sz="4800" b="1" dirty="0">
              <a:solidFill>
                <a:schemeClr val="accent1"/>
              </a:solidFill>
              <a:cs typeface="+mn-ea"/>
              <a:sym typeface="+mn-lt"/>
            </a:endParaRPr>
          </a:p>
        </p:txBody>
      </p:sp>
      <p:sp>
        <p:nvSpPr>
          <p:cNvPr id="4" name="文本框 3"/>
          <p:cNvSpPr txBox="1"/>
          <p:nvPr/>
        </p:nvSpPr>
        <p:spPr>
          <a:xfrm>
            <a:off x="3021447" y="2469424"/>
            <a:ext cx="6147837" cy="923330"/>
          </a:xfrm>
          <a:prstGeom prst="rect">
            <a:avLst/>
          </a:prstGeom>
          <a:solidFill>
            <a:schemeClr val="accent4"/>
          </a:solidFill>
        </p:spPr>
        <p:txBody>
          <a:bodyPr wrap="none" rtlCol="0">
            <a:spAutoFit/>
          </a:bodyPr>
          <a:lstStyle/>
          <a:p>
            <a:pPr algn="ctr"/>
            <a:r>
              <a:rPr kumimoji="1" lang="en-US" altLang="zh-CN" sz="5400" b="1" dirty="0">
                <a:solidFill>
                  <a:schemeClr val="bg1"/>
                </a:solidFill>
                <a:cs typeface="+mn-ea"/>
                <a:sym typeface="+mn-lt"/>
              </a:rPr>
              <a:t>Solidity&amp;LAGredit</a:t>
            </a:r>
            <a:endParaRPr kumimoji="1" lang="zh-CN" altLang="en-US" sz="5400" b="1" dirty="0">
              <a:solidFill>
                <a:schemeClr val="bg1"/>
              </a:solidFill>
              <a:cs typeface="+mn-ea"/>
              <a:sym typeface="+mn-lt"/>
            </a:endParaRPr>
          </a:p>
        </p:txBody>
      </p:sp>
      <p:sp>
        <p:nvSpPr>
          <p:cNvPr id="5" name="文本框 4"/>
          <p:cNvSpPr txBox="1"/>
          <p:nvPr/>
        </p:nvSpPr>
        <p:spPr>
          <a:xfrm>
            <a:off x="5131436" y="3625680"/>
            <a:ext cx="1929130" cy="521970"/>
          </a:xfrm>
          <a:prstGeom prst="rect">
            <a:avLst/>
          </a:prstGeom>
          <a:noFill/>
        </p:spPr>
        <p:txBody>
          <a:bodyPr wrap="none" rtlCol="0">
            <a:spAutoFit/>
          </a:bodyPr>
          <a:lstStyle/>
          <a:p>
            <a:pPr algn="ctr"/>
            <a:r>
              <a:rPr kumimoji="1" lang="zh-CN" altLang="en-US" sz="2800" b="1" dirty="0">
                <a:solidFill>
                  <a:schemeClr val="accent1"/>
                </a:solidFill>
                <a:cs typeface="+mn-ea"/>
                <a:sym typeface="+mn-lt"/>
              </a:rPr>
              <a:t>展示</a:t>
            </a:r>
            <a:r>
              <a:rPr kumimoji="1" lang="en-US" altLang="zh-CN" sz="2800" b="1" dirty="0">
                <a:solidFill>
                  <a:schemeClr val="accent1"/>
                </a:solidFill>
                <a:cs typeface="+mn-ea"/>
                <a:sym typeface="+mn-lt"/>
              </a:rPr>
              <a:t>&amp;</a:t>
            </a:r>
            <a:r>
              <a:rPr kumimoji="1" lang="zh-CN" altLang="en-US" sz="2800" b="1" dirty="0">
                <a:solidFill>
                  <a:schemeClr val="accent1"/>
                </a:solidFill>
                <a:cs typeface="+mn-ea"/>
                <a:sym typeface="+mn-lt"/>
              </a:rPr>
              <a:t>分析</a:t>
            </a:r>
            <a:endParaRPr kumimoji="1" lang="zh-CN" altLang="en-US" sz="2800" b="1" dirty="0">
              <a:solidFill>
                <a:schemeClr val="accent1"/>
              </a:solidFill>
              <a:cs typeface="+mn-ea"/>
              <a:sym typeface="+mn-lt"/>
            </a:endParaRPr>
          </a:p>
        </p:txBody>
      </p:sp>
      <p:sp>
        <p:nvSpPr>
          <p:cNvPr id="6" name="文本框 8"/>
          <p:cNvSpPr txBox="1"/>
          <p:nvPr/>
        </p:nvSpPr>
        <p:spPr>
          <a:xfrm>
            <a:off x="4449534" y="4533620"/>
            <a:ext cx="3294202"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600" b="1" dirty="0">
                <a:solidFill>
                  <a:schemeClr val="tx1">
                    <a:lumMod val="50000"/>
                    <a:lumOff val="50000"/>
                  </a:schemeClr>
                </a:solidFill>
                <a:cs typeface="+mn-ea"/>
                <a:sym typeface="+mn-lt"/>
              </a:rPr>
              <a:t>第二组</a:t>
            </a:r>
            <a:endParaRPr lang="zh-CN" altLang="en-US" sz="1600" b="1" dirty="0">
              <a:solidFill>
                <a:schemeClr val="tx1">
                  <a:lumMod val="50000"/>
                  <a:lumOff val="50000"/>
                </a:schemeClr>
              </a:solidFill>
              <a:cs typeface="+mn-ea"/>
              <a:sym typeface="+mn-lt"/>
            </a:endParaRPr>
          </a:p>
          <a:p>
            <a:pPr indent="0" algn="ctr">
              <a:lnSpc>
                <a:spcPct val="150000"/>
              </a:lnSpc>
              <a:buFont typeface="Wingdings" panose="05000000000000000000" pitchFamily="2" charset="2"/>
              <a:buNone/>
            </a:pPr>
            <a:endParaRPr lang="zh-CN" altLang="en-US" sz="1600" b="1" dirty="0">
              <a:solidFill>
                <a:schemeClr val="tx1">
                  <a:lumMod val="50000"/>
                  <a:lumOff val="50000"/>
                </a:schemeClr>
              </a:solidFill>
              <a:cs typeface="+mn-ea"/>
              <a:sym typeface="+mn-l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Lesson3</a:t>
            </a:r>
            <a:endParaRPr lang="en-US" altLang="zh-CN"/>
          </a:p>
        </p:txBody>
      </p:sp>
      <p:sp>
        <p:nvSpPr>
          <p:cNvPr id="3" name="文本框 8"/>
          <p:cNvSpPr txBox="1"/>
          <p:nvPr/>
        </p:nvSpPr>
        <p:spPr>
          <a:xfrm>
            <a:off x="1094971" y="1440645"/>
            <a:ext cx="9707880" cy="4736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b="1" dirty="0">
                <a:solidFill>
                  <a:schemeClr val="tx1">
                    <a:lumMod val="65000"/>
                    <a:lumOff val="35000"/>
                  </a:schemeClr>
                </a:solidFill>
                <a:latin typeface="微软雅黑" panose="020B0503020204020204" charset="-122"/>
                <a:ea typeface="微软雅黑" panose="020B0503020204020204" charset="-122"/>
                <a:sym typeface="+mn-ea"/>
              </a:rPr>
              <a:t>时间单位：变量 now 将返回当前的unix时间戳（自1970年1月1日以来经过的秒数）</a:t>
            </a:r>
            <a:endParaRPr 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b="1" dirty="0">
                <a:solidFill>
                  <a:schemeClr val="tx1">
                    <a:lumMod val="65000"/>
                    <a:lumOff val="35000"/>
                  </a:schemeClr>
                </a:solidFill>
                <a:latin typeface="微软雅黑" panose="020B0503020204020204" charset="-122"/>
                <a:ea typeface="微软雅黑" panose="020B0503020204020204" charset="-122"/>
                <a:sym typeface="+mn-ea"/>
              </a:rPr>
              <a:t>Solidity 还包含秒(seconds)，分钟(minutes)，小时(hours)，天(days</a:t>
            </a: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a:t>
            </a:r>
            <a:r>
              <a:rPr b="1" dirty="0">
                <a:solidFill>
                  <a:schemeClr val="tx1">
                    <a:lumMod val="65000"/>
                    <a:lumOff val="35000"/>
                  </a:schemeClr>
                </a:solidFill>
                <a:latin typeface="微软雅黑" panose="020B0503020204020204" charset="-122"/>
                <a:ea typeface="微软雅黑" panose="020B0503020204020204" charset="-122"/>
                <a:sym typeface="+mn-ea"/>
              </a:rPr>
              <a:t>周(weeks) 和 年(years) 等时间单位。</a:t>
            </a:r>
            <a:endParaRPr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seconds = 1</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minutes =60</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hours = 3600</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days = 24 hours</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week = 7 days</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					1 years = 365 days</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这些后缀不能直接应用于变量，一般多用于判断，例：</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4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1"/>
          <a:stretch>
            <a:fillRect/>
          </a:stretch>
        </p:blipFill>
        <p:spPr>
          <a:xfrm>
            <a:off x="6617701" y="5180119"/>
            <a:ext cx="5333821" cy="1440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Lesson3</a:t>
            </a:r>
            <a:endParaRPr kumimoji="1" lang="zh-CN" altLang="en-US" dirty="0"/>
          </a:p>
        </p:txBody>
      </p:sp>
      <p:sp>
        <p:nvSpPr>
          <p:cNvPr id="3" name="文本框 8"/>
          <p:cNvSpPr txBox="1"/>
          <p:nvPr/>
        </p:nvSpPr>
        <p:spPr>
          <a:xfrm>
            <a:off x="1080366" y="1057105"/>
            <a:ext cx="9707880" cy="60928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：用户每次使用</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DApp</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都需要用到</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，由以太币购买。一个 DApp 收</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取多少   gas 取决于功能逻辑的复杂程度。程序越复杂，运用的存储资</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源越多，</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的开销越大</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省</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的方法：</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1.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结构封装：运用</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uint16,uint32</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取代</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unit256</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封</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装到</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struct</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中，节省存储资源，节省</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开销</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2.“View”</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函数：外部函数调用view 函数，不会真正改变区块</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链上的任何数据 ，是不需要支付一分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as 的。如果</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是内部函数调用，会创建一个事物，则会消耗</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394355" y="3018278"/>
            <a:ext cx="1485900" cy="1289050"/>
          </a:xfrm>
          <a:prstGeom prst="rect">
            <a:avLst/>
          </a:prstGeom>
        </p:spPr>
      </p:pic>
      <p:pic>
        <p:nvPicPr>
          <p:cNvPr id="5" name="图片 4"/>
          <p:cNvPicPr>
            <a:picLocks noChangeAspect="1"/>
          </p:cNvPicPr>
          <p:nvPr/>
        </p:nvPicPr>
        <p:blipFill>
          <a:blip r:embed="rId2"/>
          <a:stretch>
            <a:fillRect/>
          </a:stretch>
        </p:blipFill>
        <p:spPr>
          <a:xfrm>
            <a:off x="2961418" y="5676900"/>
            <a:ext cx="6830060" cy="856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Lesson3</a:t>
            </a:r>
            <a:endParaRPr lang="en-US" altLang="zh-CN"/>
          </a:p>
        </p:txBody>
      </p:sp>
      <p:sp>
        <p:nvSpPr>
          <p:cNvPr id="3" name="文本框 8"/>
          <p:cNvSpPr txBox="1"/>
          <p:nvPr/>
        </p:nvSpPr>
        <p:spPr>
          <a:xfrm>
            <a:off x="917806" y="872955"/>
            <a:ext cx="9707880" cy="33229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3.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减少</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storage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的使用：</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storage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变量无论是写入还是更改一段数</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据， 这都将永久性地写入区块链，会有极大的存储开</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销。减少</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storage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的使用可以极大减少</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的花费。</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4.</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在内存中声明数组：声明</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memory</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数组，数组在函数调用结束</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时解散。减少了存储开销，在</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view</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函数中定义，还减</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少了计算开销。可以极大节省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Gas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开销（</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memory</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数</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组必须使用长度参数）</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3133090" y="4196080"/>
            <a:ext cx="6312751" cy="25070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Lesson5</a:t>
            </a:r>
            <a:endParaRPr kumimoji="1" lang="zh-CN" altLang="en-US" dirty="0"/>
          </a:p>
        </p:txBody>
      </p:sp>
      <p:sp>
        <p:nvSpPr>
          <p:cNvPr id="3" name="文本框 8"/>
          <p:cNvSpPr txBox="1"/>
          <p:nvPr/>
        </p:nvSpPr>
        <p:spPr>
          <a:xfrm>
            <a:off x="99611" y="897477"/>
            <a:ext cx="12209007" cy="62242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代币</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代币：一个追踪谁拥有多少该代币的合约，和一些可以让那些用户将他们的代币转移到其他地址的函数。</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常见代币合约：</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1. ERC-20</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1.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可分割，可无限细分为</a:t>
            </a: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10^18</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份</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			2.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所有代币平等、可置换</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2. ERC-721</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1.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只能以整个单位</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			2.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交易不能互换 ，每个代币都有唯一的</a:t>
            </a: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ID</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，如：以太猫 </a:t>
            </a:r>
            <a:r>
              <a:rPr lang="en-US" altLang="zh-CN" sz="1600" b="1" dirty="0" err="1">
                <a:solidFill>
                  <a:schemeClr val="tx1">
                    <a:lumMod val="65000"/>
                    <a:lumOff val="35000"/>
                  </a:schemeClr>
                </a:solidFill>
                <a:latin typeface="微软雅黑" panose="020B0503020204020204" charset="-122"/>
                <a:ea typeface="微软雅黑" panose="020B0503020204020204" charset="-122"/>
                <a:sym typeface="+mn-ea"/>
              </a:rPr>
              <a:t>cryptokitties</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3. ERC-777 (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基于</a:t>
            </a:r>
            <a:r>
              <a:rPr lang="en-US" altLang="zh-CN" sz="2000" b="1">
                <a:solidFill>
                  <a:schemeClr val="tx1">
                    <a:lumMod val="65000"/>
                    <a:lumOff val="35000"/>
                  </a:schemeClr>
                </a:solidFill>
                <a:latin typeface="微软雅黑" panose="020B0503020204020204" charset="-122"/>
                <a:ea typeface="微软雅黑" panose="020B0503020204020204" charset="-122"/>
                <a:sym typeface="+mn-ea"/>
              </a:rPr>
              <a:t>ERC-20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1.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在以太网络上建立了智能合同的中央注册中心，任何人都可以“检查”智能合同地址并检查它所支持的功能。</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1600" b="1" dirty="0">
                <a:solidFill>
                  <a:schemeClr val="tx1">
                    <a:lumMod val="65000"/>
                    <a:lumOff val="35000"/>
                  </a:schemeClr>
                </a:solidFill>
                <a:latin typeface="微软雅黑" panose="020B0503020204020204" charset="-122"/>
                <a:ea typeface="微软雅黑" panose="020B0503020204020204" charset="-122"/>
                <a:sym typeface="+mn-ea"/>
              </a:rPr>
              <a:t>			2. </a:t>
            </a: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可以批准智能合同以自己的名义移动代币。</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Lesson5</a:t>
            </a:r>
            <a:endParaRPr kumimoji="1" lang="zh-CN" altLang="en-US" dirty="0"/>
          </a:p>
        </p:txBody>
      </p:sp>
      <p:sp>
        <p:nvSpPr>
          <p:cNvPr id="3" name="文本框 8"/>
          <p:cNvSpPr txBox="1"/>
          <p:nvPr/>
        </p:nvSpPr>
        <p:spPr>
          <a:xfrm>
            <a:off x="651316" y="1370542"/>
            <a:ext cx="9707880" cy="55779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多重继承：</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实现一个代币合约：将接口复制到代币合约的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Solidity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文件并导入它，让自己的合约继承它，然后用函数定义来重写每个方法。</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实现</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ERC721</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的标准：</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balanceOf</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：查询账户余额</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ownerOf</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：以代币</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ID</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查询拥有者</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transfer</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：代币拥有者发送代币</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approve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：代币拥有者允许谁提取代币</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takeOwnership</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：被允许提取的用户提取代币</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2154750" y="1203565"/>
            <a:ext cx="5334000"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Lesson5</a:t>
            </a:r>
            <a:endParaRPr kumimoji="1" lang="zh-CN" altLang="en-US" dirty="0"/>
          </a:p>
        </p:txBody>
      </p:sp>
      <p:sp>
        <p:nvSpPr>
          <p:cNvPr id="3" name="文本框 8"/>
          <p:cNvSpPr txBox="1"/>
          <p:nvPr/>
        </p:nvSpPr>
        <p:spPr>
          <a:xfrm>
            <a:off x="571803" y="1097425"/>
            <a:ext cx="9707880" cy="51162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库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library</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Solidity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中一种特殊的合约。给原始数据类型增加一些方法。</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安全特性：使用</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SafeMath</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防止溢出和下溢</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注释：</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单行注释</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 */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多行注释</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natspec</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2347913" y="2223377"/>
            <a:ext cx="2752594" cy="1017708"/>
          </a:xfrm>
          <a:prstGeom prst="rect">
            <a:avLst/>
          </a:prstGeom>
        </p:spPr>
      </p:pic>
      <p:pic>
        <p:nvPicPr>
          <p:cNvPr id="5" name="图片 4"/>
          <p:cNvPicPr>
            <a:picLocks noChangeAspect="1"/>
          </p:cNvPicPr>
          <p:nvPr/>
        </p:nvPicPr>
        <p:blipFill>
          <a:blip r:embed="rId2"/>
          <a:stretch>
            <a:fillRect/>
          </a:stretch>
        </p:blipFill>
        <p:spPr>
          <a:xfrm>
            <a:off x="6690843" y="2600588"/>
            <a:ext cx="5137286" cy="34248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648520" y="498194"/>
            <a:ext cx="5601366" cy="529569"/>
          </a:xfrm>
        </p:spPr>
        <p:txBody>
          <a:bodyPr/>
          <a:lstStyle/>
          <a:p>
            <a:pPr>
              <a:lnSpc>
                <a:spcPct val="120000"/>
              </a:lnSpc>
              <a:spcBef>
                <a:spcPts val="0"/>
              </a:spcBef>
            </a:pPr>
            <a:r>
              <a:rPr lang="en-US" altLang="zh-CN" dirty="0" err="1">
                <a:latin typeface="+mn-lt"/>
                <a:ea typeface="+mn-ea"/>
                <a:cs typeface="+mn-ea"/>
                <a:sym typeface="+mn-lt"/>
              </a:rPr>
              <a:t>Call&amp;Send</a:t>
            </a:r>
            <a:r>
              <a:rPr lang="zh-CN" altLang="en-US" dirty="0">
                <a:latin typeface="+mn-lt"/>
                <a:ea typeface="+mn-ea"/>
                <a:cs typeface="+mn-ea"/>
                <a:sym typeface="+mn-lt"/>
              </a:rPr>
              <a:t>函数的使用</a:t>
            </a:r>
            <a:endParaRPr lang="en-US" altLang="zh-CN" dirty="0">
              <a:latin typeface="+mn-lt"/>
              <a:ea typeface="+mn-ea"/>
              <a:cs typeface="+mn-ea"/>
              <a:sym typeface="+mn-lt"/>
            </a:endParaRPr>
          </a:p>
          <a:p>
            <a:pPr>
              <a:lnSpc>
                <a:spcPct val="120000"/>
              </a:lnSpc>
              <a:spcBef>
                <a:spcPts val="0"/>
              </a:spcBef>
            </a:pPr>
            <a:endParaRPr kumimoji="1" lang="zh-CN" altLang="en-US"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596835" y="937753"/>
            <a:ext cx="6288117" cy="2056241"/>
          </a:xfrm>
          <a:prstGeom prst="rect">
            <a:avLst/>
          </a:prstGeom>
        </p:spPr>
      </p:pic>
      <p:sp>
        <p:nvSpPr>
          <p:cNvPr id="4" name="矩形 3"/>
          <p:cNvSpPr/>
          <p:nvPr/>
        </p:nvSpPr>
        <p:spPr>
          <a:xfrm>
            <a:off x="1834951" y="5104639"/>
            <a:ext cx="8228237" cy="1631216"/>
          </a:xfrm>
          <a:prstGeom prst="rect">
            <a:avLst/>
          </a:prstGeom>
        </p:spPr>
        <p:txBody>
          <a:bodyPr wrap="square">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rPr>
              <a:t>我们可以通过两种方式来调用合约中的函数：</a:t>
            </a:r>
            <a:r>
              <a:rPr lang="en-US" altLang="zh-CN" sz="2000" b="1" dirty="0">
                <a:solidFill>
                  <a:schemeClr val="tx1">
                    <a:lumMod val="65000"/>
                    <a:lumOff val="35000"/>
                  </a:schemeClr>
                </a:solidFill>
                <a:latin typeface="微软雅黑" panose="020B0503020204020204" charset="-122"/>
                <a:ea typeface="微软雅黑" panose="020B0503020204020204" charset="-122"/>
              </a:rPr>
              <a:t>call &amp; send</a:t>
            </a:r>
            <a:r>
              <a:rPr lang="zh-CN" altLang="en-US" sz="2000" b="1" dirty="0">
                <a:solidFill>
                  <a:schemeClr val="tx1">
                    <a:lumMod val="65000"/>
                    <a:lumOff val="35000"/>
                  </a:schemeClr>
                </a:solidFill>
                <a:latin typeface="微软雅黑" panose="020B0503020204020204" charset="-122"/>
                <a:ea typeface="微软雅黑" panose="020B0503020204020204" charset="-122"/>
              </a:rPr>
              <a:t>。</a:t>
            </a:r>
            <a:r>
              <a:rPr lang="en-US" altLang="zh-CN" sz="2000" b="1" dirty="0">
                <a:solidFill>
                  <a:schemeClr val="tx1">
                    <a:lumMod val="65000"/>
                    <a:lumOff val="35000"/>
                  </a:schemeClr>
                </a:solidFill>
                <a:latin typeface="微软雅黑" panose="020B0503020204020204" charset="-122"/>
                <a:ea typeface="微软雅黑" panose="020B0503020204020204" charset="-122"/>
              </a:rPr>
              <a:t>call</a:t>
            </a:r>
            <a:r>
              <a:rPr lang="zh-CN" altLang="en-US" sz="2000" b="1" dirty="0">
                <a:solidFill>
                  <a:schemeClr val="tx1">
                    <a:lumMod val="65000"/>
                    <a:lumOff val="35000"/>
                  </a:schemeClr>
                </a:solidFill>
                <a:latin typeface="微软雅黑" panose="020B0503020204020204" charset="-122"/>
                <a:ea typeface="微软雅黑" panose="020B0503020204020204" charset="-122"/>
              </a:rPr>
              <a:t>只能调用</a:t>
            </a:r>
            <a:r>
              <a:rPr lang="en-US" altLang="zh-CN" sz="2000" b="1" dirty="0">
                <a:solidFill>
                  <a:schemeClr val="tx1">
                    <a:lumMod val="65000"/>
                    <a:lumOff val="35000"/>
                  </a:schemeClr>
                </a:solidFill>
                <a:latin typeface="微软雅黑" panose="020B0503020204020204" charset="-122"/>
                <a:ea typeface="微软雅黑" panose="020B0503020204020204" charset="-122"/>
              </a:rPr>
              <a:t>view</a:t>
            </a:r>
            <a:r>
              <a:rPr lang="zh-CN" altLang="en-US" sz="2000" b="1" dirty="0">
                <a:solidFill>
                  <a:schemeClr val="tx1">
                    <a:lumMod val="65000"/>
                    <a:lumOff val="35000"/>
                  </a:schemeClr>
                </a:solidFill>
                <a:latin typeface="微软雅黑" panose="020B0503020204020204" charset="-122"/>
                <a:ea typeface="微软雅黑" panose="020B0503020204020204" charset="-122"/>
              </a:rPr>
              <a:t>和</a:t>
            </a:r>
            <a:r>
              <a:rPr lang="en-US" altLang="zh-CN" sz="2000" b="1" dirty="0">
                <a:solidFill>
                  <a:schemeClr val="tx1">
                    <a:lumMod val="65000"/>
                    <a:lumOff val="35000"/>
                  </a:schemeClr>
                </a:solidFill>
                <a:latin typeface="微软雅黑" panose="020B0503020204020204" charset="-122"/>
                <a:ea typeface="微软雅黑" panose="020B0503020204020204" charset="-122"/>
              </a:rPr>
              <a:t>pure</a:t>
            </a:r>
            <a:r>
              <a:rPr lang="zh-CN" altLang="en-US" sz="2000" b="1" dirty="0">
                <a:solidFill>
                  <a:schemeClr val="tx1">
                    <a:lumMod val="65000"/>
                    <a:lumOff val="35000"/>
                  </a:schemeClr>
                </a:solidFill>
                <a:latin typeface="微软雅黑" panose="020B0503020204020204" charset="-122"/>
                <a:ea typeface="微软雅黑" panose="020B0503020204020204" charset="-122"/>
              </a:rPr>
              <a:t>这些只读且不需要出块的函数，而</a:t>
            </a:r>
            <a:r>
              <a:rPr lang="en-US" altLang="zh-CN" sz="2000" b="1" dirty="0">
                <a:solidFill>
                  <a:schemeClr val="tx1">
                    <a:lumMod val="65000"/>
                    <a:lumOff val="35000"/>
                  </a:schemeClr>
                </a:solidFill>
                <a:latin typeface="微软雅黑" panose="020B0503020204020204" charset="-122"/>
                <a:ea typeface="微软雅黑" panose="020B0503020204020204" charset="-122"/>
              </a:rPr>
              <a:t>send</a:t>
            </a:r>
            <a:r>
              <a:rPr lang="zh-CN" altLang="en-US" sz="2000" b="1" dirty="0">
                <a:solidFill>
                  <a:schemeClr val="tx1">
                    <a:lumMod val="65000"/>
                    <a:lumOff val="35000"/>
                  </a:schemeClr>
                </a:solidFill>
                <a:latin typeface="微软雅黑" panose="020B0503020204020204" charset="-122"/>
                <a:ea typeface="微软雅黑" panose="020B0503020204020204" charset="-122"/>
              </a:rPr>
              <a:t>则是用于调用这两者之外（需要消耗</a:t>
            </a:r>
            <a:r>
              <a:rPr lang="en-US" altLang="zh-CN" sz="2000" b="1" dirty="0">
                <a:solidFill>
                  <a:schemeClr val="tx1">
                    <a:lumMod val="65000"/>
                    <a:lumOff val="35000"/>
                  </a:schemeClr>
                </a:solidFill>
                <a:latin typeface="微软雅黑" panose="020B0503020204020204" charset="-122"/>
                <a:ea typeface="微软雅黑" panose="020B0503020204020204" charset="-122"/>
              </a:rPr>
              <a:t>gas</a:t>
            </a:r>
            <a:r>
              <a:rPr lang="zh-CN" altLang="en-US" sz="2000" b="1" dirty="0">
                <a:solidFill>
                  <a:schemeClr val="tx1">
                    <a:lumMod val="65000"/>
                    <a:lumOff val="35000"/>
                  </a:schemeClr>
                </a:solidFill>
                <a:latin typeface="微软雅黑" panose="020B0503020204020204" charset="-122"/>
                <a:ea typeface="微软雅黑" panose="020B0503020204020204" charset="-122"/>
              </a:rPr>
              <a:t>）的其他函数（需要调用者</a:t>
            </a:r>
            <a:r>
              <a:rPr lang="en-US" altLang="zh-CN" sz="2000" b="1" dirty="0">
                <a:solidFill>
                  <a:schemeClr val="tx1">
                    <a:lumMod val="65000"/>
                    <a:lumOff val="35000"/>
                  </a:schemeClr>
                </a:solidFill>
                <a:latin typeface="微软雅黑" panose="020B0503020204020204" charset="-122"/>
                <a:ea typeface="微软雅黑" panose="020B0503020204020204" charset="-122"/>
              </a:rPr>
              <a:t>address</a:t>
            </a:r>
            <a:r>
              <a:rPr lang="zh-CN" altLang="en-US" sz="2000" b="1" dirty="0">
                <a:solidFill>
                  <a:schemeClr val="tx1">
                    <a:lumMod val="65000"/>
                    <a:lumOff val="35000"/>
                  </a:schemeClr>
                </a:solidFill>
                <a:latin typeface="微软雅黑" panose="020B0503020204020204" charset="-122"/>
                <a:ea typeface="微软雅黑" panose="020B0503020204020204" charset="-122"/>
              </a:rPr>
              <a:t>来签署交易并付出</a:t>
            </a:r>
            <a:r>
              <a:rPr lang="en-US" altLang="zh-CN" sz="2000" b="1" dirty="0">
                <a:solidFill>
                  <a:schemeClr val="tx1">
                    <a:lumMod val="65000"/>
                    <a:lumOff val="35000"/>
                  </a:schemeClr>
                </a:solidFill>
                <a:latin typeface="微软雅黑" panose="020B0503020204020204" charset="-122"/>
                <a:ea typeface="微软雅黑" panose="020B0503020204020204" charset="-122"/>
              </a:rPr>
              <a:t>gas</a:t>
            </a:r>
            <a:r>
              <a:rPr lang="zh-CN" altLang="en-US" sz="2000" b="1" dirty="0">
                <a:solidFill>
                  <a:schemeClr val="tx1">
                    <a:lumMod val="65000"/>
                    <a:lumOff val="35000"/>
                  </a:schemeClr>
                </a:solidFill>
                <a:latin typeface="微软雅黑" panose="020B0503020204020204" charset="-122"/>
                <a:ea typeface="微软雅黑" panose="020B0503020204020204" charset="-122"/>
              </a:rPr>
              <a:t>）。虽然他们的调用形态非常相似，但实际上是</a:t>
            </a:r>
            <a:r>
              <a:rPr lang="en-US" altLang="zh-CN" sz="2000" b="1" dirty="0">
                <a:solidFill>
                  <a:schemeClr val="tx1">
                    <a:lumMod val="65000"/>
                    <a:lumOff val="35000"/>
                  </a:schemeClr>
                </a:solidFill>
                <a:latin typeface="微软雅黑" panose="020B0503020204020204" charset="-122"/>
                <a:ea typeface="微软雅黑" panose="020B0503020204020204" charset="-122"/>
              </a:rPr>
              <a:t>Web3.js</a:t>
            </a:r>
            <a:r>
              <a:rPr lang="zh-CN" altLang="en-US" sz="2000" b="1" dirty="0">
                <a:solidFill>
                  <a:schemeClr val="tx1">
                    <a:lumMod val="65000"/>
                    <a:lumOff val="35000"/>
                  </a:schemeClr>
                </a:solidFill>
                <a:latin typeface="微软雅黑" panose="020B0503020204020204" charset="-122"/>
                <a:ea typeface="微软雅黑" panose="020B0503020204020204" charset="-122"/>
              </a:rPr>
              <a:t>为我们在底层做好了封装</a:t>
            </a:r>
            <a:endParaRPr lang="zh-CN" altLang="en-US" sz="2000" b="1" dirty="0">
              <a:solidFill>
                <a:schemeClr val="tx1">
                  <a:lumMod val="65000"/>
                  <a:lumOff val="35000"/>
                </a:schemeClr>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2767107" y="3028672"/>
            <a:ext cx="5737701" cy="19720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687708" y="316961"/>
            <a:ext cx="5601366" cy="529569"/>
          </a:xfrm>
        </p:spPr>
        <p:txBody>
          <a:bodyPr/>
          <a:lstStyle/>
          <a:p>
            <a:r>
              <a:rPr lang="en-US" altLang="zh-CN" dirty="0"/>
              <a:t>Ether</a:t>
            </a:r>
            <a:r>
              <a:rPr lang="zh-CN" altLang="en-US" dirty="0"/>
              <a:t>币的基本单位</a:t>
            </a:r>
            <a:endParaRPr lang="zh-CN" altLang="en-US" dirty="0"/>
          </a:p>
        </p:txBody>
      </p:sp>
      <p:sp>
        <p:nvSpPr>
          <p:cNvPr id="4" name="矩形 3"/>
          <p:cNvSpPr/>
          <p:nvPr/>
        </p:nvSpPr>
        <p:spPr>
          <a:xfrm>
            <a:off x="1687708" y="1031416"/>
            <a:ext cx="6932509" cy="3784600"/>
          </a:xfrm>
          <a:prstGeom prst="rect">
            <a:avLst/>
          </a:prstGeom>
        </p:spPr>
        <p:txBody>
          <a:bodyPr wrap="square">
            <a:spAutoFit/>
          </a:bodyPr>
          <a:lstStyle/>
          <a:p>
            <a:r>
              <a:rPr lang="en-US" altLang="zh-CN" sz="2000" b="1" dirty="0" err="1">
                <a:solidFill>
                  <a:schemeClr val="tx1">
                    <a:lumMod val="65000"/>
                    <a:lumOff val="35000"/>
                  </a:schemeClr>
                </a:solidFill>
                <a:latin typeface="微软雅黑" panose="020B0503020204020204" charset="-122"/>
                <a:ea typeface="微软雅黑" panose="020B0503020204020204" charset="-122"/>
              </a:rPr>
              <a:t>kwei</a:t>
            </a:r>
            <a:r>
              <a:rPr lang="en-US" altLang="zh-CN" sz="2000" b="1" dirty="0">
                <a:solidFill>
                  <a:schemeClr val="tx1">
                    <a:lumMod val="65000"/>
                    <a:lumOff val="35000"/>
                  </a:schemeClr>
                </a:solidFill>
                <a:latin typeface="微软雅黑" panose="020B0503020204020204" charset="-122"/>
                <a:ea typeface="微软雅黑" panose="020B0503020204020204" charset="-122"/>
              </a:rPr>
              <a:t> (1000 Wei)</a:t>
            </a:r>
            <a:br>
              <a:rPr lang="en-US" altLang="zh-CN" sz="2000" b="1" dirty="0">
                <a:solidFill>
                  <a:schemeClr val="tx1">
                    <a:lumMod val="65000"/>
                    <a:lumOff val="35000"/>
                  </a:schemeClr>
                </a:solidFill>
                <a:latin typeface="微软雅黑" panose="020B0503020204020204" charset="-122"/>
                <a:ea typeface="微软雅黑" panose="020B0503020204020204" charset="-122"/>
              </a:rPr>
            </a:br>
            <a:r>
              <a:rPr lang="en-US" altLang="zh-CN" sz="2000" b="1" dirty="0" err="1">
                <a:solidFill>
                  <a:schemeClr val="tx1">
                    <a:lumMod val="65000"/>
                    <a:lumOff val="35000"/>
                  </a:schemeClr>
                </a:solidFill>
                <a:latin typeface="微软雅黑" panose="020B0503020204020204" charset="-122"/>
                <a:ea typeface="微软雅黑" panose="020B0503020204020204" charset="-122"/>
              </a:rPr>
              <a:t>mwei</a:t>
            </a:r>
            <a:r>
              <a:rPr lang="en-US" altLang="zh-CN" sz="2000" b="1" dirty="0">
                <a:solidFill>
                  <a:schemeClr val="tx1">
                    <a:lumMod val="65000"/>
                    <a:lumOff val="35000"/>
                  </a:schemeClr>
                </a:solidFill>
                <a:latin typeface="微软雅黑" panose="020B0503020204020204" charset="-122"/>
                <a:ea typeface="微软雅黑" panose="020B0503020204020204" charset="-122"/>
              </a:rPr>
              <a:t> (1000 </a:t>
            </a:r>
            <a:r>
              <a:rPr lang="en-US" altLang="zh-CN" sz="2000" b="1" dirty="0" err="1">
                <a:solidFill>
                  <a:schemeClr val="tx1">
                    <a:lumMod val="65000"/>
                    <a:lumOff val="35000"/>
                  </a:schemeClr>
                </a:solidFill>
                <a:latin typeface="微软雅黑" panose="020B0503020204020204" charset="-122"/>
                <a:ea typeface="微软雅黑" panose="020B0503020204020204" charset="-122"/>
              </a:rPr>
              <a:t>KWei</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br>
              <a:rPr lang="en-US" altLang="zh-CN" sz="2000" b="1" dirty="0">
                <a:solidFill>
                  <a:schemeClr val="tx1">
                    <a:lumMod val="65000"/>
                    <a:lumOff val="35000"/>
                  </a:schemeClr>
                </a:solidFill>
                <a:latin typeface="微软雅黑" panose="020B0503020204020204" charset="-122"/>
                <a:ea typeface="微软雅黑" panose="020B0503020204020204" charset="-122"/>
              </a:rPr>
            </a:br>
            <a:r>
              <a:rPr lang="en-US" altLang="zh-CN" sz="2000" b="1" dirty="0" err="1">
                <a:solidFill>
                  <a:schemeClr val="tx1">
                    <a:lumMod val="65000"/>
                    <a:lumOff val="35000"/>
                  </a:schemeClr>
                </a:solidFill>
                <a:latin typeface="微软雅黑" panose="020B0503020204020204" charset="-122"/>
                <a:ea typeface="微软雅黑" panose="020B0503020204020204" charset="-122"/>
              </a:rPr>
              <a:t>gwei</a:t>
            </a:r>
            <a:r>
              <a:rPr lang="en-US" altLang="zh-CN" sz="2000" b="1" dirty="0">
                <a:solidFill>
                  <a:schemeClr val="tx1">
                    <a:lumMod val="65000"/>
                    <a:lumOff val="35000"/>
                  </a:schemeClr>
                </a:solidFill>
                <a:latin typeface="微软雅黑" panose="020B0503020204020204" charset="-122"/>
                <a:ea typeface="微软雅黑" panose="020B0503020204020204" charset="-122"/>
              </a:rPr>
              <a:t> (1000 </a:t>
            </a:r>
            <a:r>
              <a:rPr lang="en-US" altLang="zh-CN" sz="2000" b="1" dirty="0" err="1">
                <a:solidFill>
                  <a:schemeClr val="tx1">
                    <a:lumMod val="65000"/>
                    <a:lumOff val="35000"/>
                  </a:schemeClr>
                </a:solidFill>
                <a:latin typeface="微软雅黑" panose="020B0503020204020204" charset="-122"/>
                <a:ea typeface="微软雅黑" panose="020B0503020204020204" charset="-122"/>
              </a:rPr>
              <a:t>mwei</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br>
              <a:rPr lang="en-US" altLang="zh-CN" sz="2000" b="1" dirty="0">
                <a:solidFill>
                  <a:schemeClr val="tx1">
                    <a:lumMod val="65000"/>
                    <a:lumOff val="35000"/>
                  </a:schemeClr>
                </a:solidFill>
                <a:latin typeface="微软雅黑" panose="020B0503020204020204" charset="-122"/>
                <a:ea typeface="微软雅黑" panose="020B0503020204020204" charset="-122"/>
              </a:rPr>
            </a:br>
            <a:r>
              <a:rPr lang="en-US" altLang="zh-CN" sz="2000" b="1" dirty="0" err="1">
                <a:solidFill>
                  <a:schemeClr val="tx1">
                    <a:lumMod val="65000"/>
                    <a:lumOff val="35000"/>
                  </a:schemeClr>
                </a:solidFill>
                <a:latin typeface="微软雅黑" panose="020B0503020204020204" charset="-122"/>
                <a:ea typeface="微软雅黑" panose="020B0503020204020204" charset="-122"/>
              </a:rPr>
              <a:t>szabo</a:t>
            </a:r>
            <a:r>
              <a:rPr lang="en-US" altLang="zh-CN" sz="2000" b="1" dirty="0">
                <a:solidFill>
                  <a:schemeClr val="tx1">
                    <a:lumMod val="65000"/>
                    <a:lumOff val="35000"/>
                  </a:schemeClr>
                </a:solidFill>
                <a:latin typeface="微软雅黑" panose="020B0503020204020204" charset="-122"/>
                <a:ea typeface="微软雅黑" panose="020B0503020204020204" charset="-122"/>
              </a:rPr>
              <a:t> (1000 </a:t>
            </a:r>
            <a:r>
              <a:rPr lang="en-US" altLang="zh-CN" sz="2000" b="1" dirty="0" err="1">
                <a:solidFill>
                  <a:schemeClr val="tx1">
                    <a:lumMod val="65000"/>
                    <a:lumOff val="35000"/>
                  </a:schemeClr>
                </a:solidFill>
                <a:latin typeface="微软雅黑" panose="020B0503020204020204" charset="-122"/>
                <a:ea typeface="微软雅黑" panose="020B0503020204020204" charset="-122"/>
              </a:rPr>
              <a:t>gwei</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br>
              <a:rPr lang="en-US" altLang="zh-CN" sz="2000" b="1" dirty="0">
                <a:solidFill>
                  <a:schemeClr val="tx1">
                    <a:lumMod val="65000"/>
                    <a:lumOff val="35000"/>
                  </a:schemeClr>
                </a:solidFill>
                <a:latin typeface="微软雅黑" panose="020B0503020204020204" charset="-122"/>
                <a:ea typeface="微软雅黑" panose="020B0503020204020204" charset="-122"/>
              </a:rPr>
            </a:br>
            <a:r>
              <a:rPr lang="en-US" altLang="zh-CN" sz="2000" b="1" dirty="0" err="1">
                <a:solidFill>
                  <a:schemeClr val="tx1">
                    <a:lumMod val="65000"/>
                    <a:lumOff val="35000"/>
                  </a:schemeClr>
                </a:solidFill>
                <a:latin typeface="微软雅黑" panose="020B0503020204020204" charset="-122"/>
                <a:ea typeface="微软雅黑" panose="020B0503020204020204" charset="-122"/>
              </a:rPr>
              <a:t>finney</a:t>
            </a:r>
            <a:r>
              <a:rPr lang="en-US" altLang="zh-CN" sz="2000" b="1" dirty="0">
                <a:solidFill>
                  <a:schemeClr val="tx1">
                    <a:lumMod val="65000"/>
                    <a:lumOff val="35000"/>
                  </a:schemeClr>
                </a:solidFill>
                <a:latin typeface="微软雅黑" panose="020B0503020204020204" charset="-122"/>
                <a:ea typeface="微软雅黑" panose="020B0503020204020204" charset="-122"/>
              </a:rPr>
              <a:t> (1000 </a:t>
            </a:r>
            <a:r>
              <a:rPr lang="en-US" altLang="zh-CN" sz="2000" b="1" dirty="0" err="1">
                <a:solidFill>
                  <a:schemeClr val="tx1">
                    <a:lumMod val="65000"/>
                    <a:lumOff val="35000"/>
                  </a:schemeClr>
                </a:solidFill>
                <a:latin typeface="微软雅黑" panose="020B0503020204020204" charset="-122"/>
                <a:ea typeface="微软雅黑" panose="020B0503020204020204" charset="-122"/>
              </a:rPr>
              <a:t>szabo</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br>
              <a:rPr lang="en-US" altLang="zh-CN" sz="2000" b="1" dirty="0">
                <a:solidFill>
                  <a:schemeClr val="tx1">
                    <a:lumMod val="65000"/>
                    <a:lumOff val="35000"/>
                  </a:schemeClr>
                </a:solidFill>
                <a:latin typeface="微软雅黑" panose="020B0503020204020204" charset="-122"/>
                <a:ea typeface="微软雅黑" panose="020B0503020204020204" charset="-122"/>
              </a:rPr>
            </a:br>
            <a:r>
              <a:rPr lang="en-US" altLang="zh-CN" sz="2000" b="1" dirty="0">
                <a:solidFill>
                  <a:schemeClr val="tx1">
                    <a:lumMod val="65000"/>
                    <a:lumOff val="35000"/>
                  </a:schemeClr>
                </a:solidFill>
                <a:latin typeface="微软雅黑" panose="020B0503020204020204" charset="-122"/>
                <a:ea typeface="微软雅黑" panose="020B0503020204020204" charset="-122"/>
              </a:rPr>
              <a:t>ether (1000 </a:t>
            </a:r>
            <a:r>
              <a:rPr lang="en-US" altLang="zh-CN" sz="2000" b="1" dirty="0" err="1">
                <a:solidFill>
                  <a:schemeClr val="tx1">
                    <a:lumMod val="65000"/>
                    <a:lumOff val="35000"/>
                  </a:schemeClr>
                </a:solidFill>
                <a:latin typeface="微软雅黑" panose="020B0503020204020204" charset="-122"/>
                <a:ea typeface="微软雅黑" panose="020B0503020204020204" charset="-122"/>
              </a:rPr>
              <a:t>finney</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r>
              <a:rPr lang="zh-CN" altLang="en-US" sz="2000" b="1" dirty="0">
                <a:solidFill>
                  <a:schemeClr val="tx1">
                    <a:lumMod val="65000"/>
                    <a:lumOff val="35000"/>
                  </a:schemeClr>
                </a:solidFill>
                <a:latin typeface="微软雅黑" panose="020B0503020204020204" charset="-122"/>
                <a:ea typeface="微软雅黑" panose="020B0503020204020204" charset="-122"/>
              </a:rPr>
              <a:t>在调用附带</a:t>
            </a:r>
            <a:r>
              <a:rPr lang="en-US" altLang="zh-CN" sz="2000" b="1" dirty="0">
                <a:solidFill>
                  <a:schemeClr val="tx1">
                    <a:lumMod val="65000"/>
                    <a:lumOff val="35000"/>
                  </a:schemeClr>
                </a:solidFill>
                <a:latin typeface="微软雅黑" panose="020B0503020204020204" charset="-122"/>
                <a:ea typeface="微软雅黑" panose="020B0503020204020204" charset="-122"/>
              </a:rPr>
              <a:t>Ether</a:t>
            </a:r>
            <a:r>
              <a:rPr lang="zh-CN" altLang="en-US" sz="2000" b="1" dirty="0">
                <a:solidFill>
                  <a:schemeClr val="tx1">
                    <a:lumMod val="65000"/>
                    <a:lumOff val="35000"/>
                  </a:schemeClr>
                </a:solidFill>
                <a:latin typeface="微软雅黑" panose="020B0503020204020204" charset="-122"/>
                <a:ea typeface="微软雅黑" panose="020B0503020204020204" charset="-122"/>
              </a:rPr>
              <a:t>函数的时候需要用</a:t>
            </a:r>
            <a:r>
              <a:rPr lang="en-US" altLang="zh-CN" sz="2000" b="1" dirty="0">
                <a:solidFill>
                  <a:schemeClr val="tx1">
                    <a:lumMod val="65000"/>
                    <a:lumOff val="35000"/>
                  </a:schemeClr>
                </a:solidFill>
                <a:latin typeface="微软雅黑" panose="020B0503020204020204" charset="-122"/>
                <a:ea typeface="微软雅黑" panose="020B0503020204020204" charset="-122"/>
              </a:rPr>
              <a:t>Ether</a:t>
            </a:r>
            <a:r>
              <a:rPr lang="zh-CN" altLang="en-US" sz="2000" b="1" dirty="0">
                <a:solidFill>
                  <a:schemeClr val="tx1">
                    <a:lumMod val="65000"/>
                    <a:lumOff val="35000"/>
                  </a:schemeClr>
                </a:solidFill>
                <a:latin typeface="微软雅黑" panose="020B0503020204020204" charset="-122"/>
                <a:ea typeface="微软雅黑" panose="020B0503020204020204" charset="-122"/>
              </a:rPr>
              <a:t>的最小单位</a:t>
            </a:r>
            <a:r>
              <a:rPr lang="en-US" altLang="zh-CN" sz="2000" b="1" dirty="0" err="1">
                <a:solidFill>
                  <a:schemeClr val="tx1">
                    <a:lumMod val="65000"/>
                    <a:lumOff val="35000"/>
                  </a:schemeClr>
                </a:solidFill>
                <a:latin typeface="微软雅黑" panose="020B0503020204020204" charset="-122"/>
                <a:ea typeface="微软雅黑" panose="020B0503020204020204" charset="-122"/>
              </a:rPr>
              <a:t>wei</a:t>
            </a:r>
            <a:r>
              <a:rPr lang="zh-CN" altLang="en-US" sz="2000" b="1" dirty="0">
                <a:solidFill>
                  <a:schemeClr val="tx1">
                    <a:lumMod val="65000"/>
                    <a:lumOff val="35000"/>
                  </a:schemeClr>
                </a:solidFill>
                <a:latin typeface="微软雅黑" panose="020B0503020204020204" charset="-122"/>
                <a:ea typeface="微软雅黑" panose="020B0503020204020204" charset="-122"/>
              </a:rPr>
              <a:t>（</a:t>
            </a:r>
            <a:r>
              <a:rPr lang="en-US" altLang="zh-CN" sz="2000" b="1" dirty="0">
                <a:solidFill>
                  <a:schemeClr val="tx1">
                    <a:lumMod val="65000"/>
                    <a:lumOff val="35000"/>
                  </a:schemeClr>
                </a:solidFill>
                <a:latin typeface="微软雅黑" panose="020B0503020204020204" charset="-122"/>
                <a:ea typeface="微软雅黑" panose="020B0503020204020204" charset="-122"/>
              </a:rPr>
              <a:t>10</a:t>
            </a:r>
            <a:r>
              <a:rPr lang="zh-CN" altLang="en-US" sz="2000" b="1" dirty="0">
                <a:solidFill>
                  <a:schemeClr val="tx1">
                    <a:lumMod val="65000"/>
                    <a:lumOff val="35000"/>
                  </a:schemeClr>
                </a:solidFill>
                <a:latin typeface="微软雅黑" panose="020B0503020204020204" charset="-122"/>
                <a:ea typeface="微软雅黑" panose="020B0503020204020204" charset="-122"/>
              </a:rPr>
              <a:t>的</a:t>
            </a:r>
            <a:r>
              <a:rPr lang="en-US" altLang="zh-CN" sz="2000" b="1" dirty="0">
                <a:solidFill>
                  <a:schemeClr val="tx1">
                    <a:lumMod val="65000"/>
                    <a:lumOff val="35000"/>
                  </a:schemeClr>
                </a:solidFill>
                <a:latin typeface="微软雅黑" panose="020B0503020204020204" charset="-122"/>
                <a:ea typeface="微软雅黑" panose="020B0503020204020204" charset="-122"/>
              </a:rPr>
              <a:t>18</a:t>
            </a:r>
            <a:r>
              <a:rPr lang="zh-CN" altLang="en-US" sz="2000" b="1" dirty="0">
                <a:solidFill>
                  <a:schemeClr val="tx1">
                    <a:lumMod val="65000"/>
                    <a:lumOff val="35000"/>
                  </a:schemeClr>
                </a:solidFill>
                <a:latin typeface="微软雅黑" panose="020B0503020204020204" charset="-122"/>
                <a:ea typeface="微软雅黑" panose="020B0503020204020204" charset="-122"/>
              </a:rPr>
              <a:t>次方个</a:t>
            </a:r>
            <a:r>
              <a:rPr lang="en-US" altLang="zh-CN" sz="2000" b="1" dirty="0" err="1">
                <a:solidFill>
                  <a:schemeClr val="tx1">
                    <a:lumMod val="65000"/>
                    <a:lumOff val="35000"/>
                  </a:schemeClr>
                </a:solidFill>
                <a:latin typeface="微软雅黑" panose="020B0503020204020204" charset="-122"/>
                <a:ea typeface="微软雅黑" panose="020B0503020204020204" charset="-122"/>
              </a:rPr>
              <a:t>wei</a:t>
            </a:r>
            <a:r>
              <a:rPr lang="zh-CN" altLang="en-US" sz="2000" b="1" dirty="0">
                <a:solidFill>
                  <a:schemeClr val="tx1">
                    <a:lumMod val="65000"/>
                    <a:lumOff val="35000"/>
                  </a:schemeClr>
                </a:solidFill>
                <a:latin typeface="微软雅黑" panose="020B0503020204020204" charset="-122"/>
                <a:ea typeface="微软雅黑" panose="020B0503020204020204" charset="-122"/>
              </a:rPr>
              <a:t>组成一个</a:t>
            </a:r>
            <a:r>
              <a:rPr lang="en-US" altLang="zh-CN" sz="2000" b="1" dirty="0">
                <a:solidFill>
                  <a:schemeClr val="tx1">
                    <a:lumMod val="65000"/>
                    <a:lumOff val="35000"/>
                  </a:schemeClr>
                </a:solidFill>
                <a:latin typeface="微软雅黑" panose="020B0503020204020204" charset="-122"/>
                <a:ea typeface="微软雅黑" panose="020B0503020204020204" charset="-122"/>
              </a:rPr>
              <a:t>Ether</a:t>
            </a:r>
            <a:r>
              <a:rPr lang="zh-CN" altLang="en-US" sz="2000" b="1" dirty="0">
                <a:solidFill>
                  <a:schemeClr val="tx1">
                    <a:lumMod val="65000"/>
                    <a:lumOff val="35000"/>
                  </a:schemeClr>
                </a:solidFill>
                <a:latin typeface="微软雅黑" panose="020B0503020204020204" charset="-122"/>
                <a:ea typeface="微软雅黑" panose="020B0503020204020204" charset="-122"/>
              </a:rPr>
              <a:t>）来表明。</a:t>
            </a:r>
            <a:endParaRPr lang="zh-CN" altLang="en-US" sz="2000" b="1" dirty="0">
              <a:solidFill>
                <a:schemeClr val="tx1">
                  <a:lumMod val="65000"/>
                  <a:lumOff val="35000"/>
                </a:schemeClr>
              </a:solidFill>
              <a:latin typeface="微软雅黑" panose="020B0503020204020204" charset="-122"/>
              <a:ea typeface="微软雅黑" panose="020B0503020204020204" charset="-122"/>
            </a:endParaRPr>
          </a:p>
          <a:p>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r>
              <a:rPr lang="zh-CN" altLang="en-US" sz="2000" b="1" dirty="0">
                <a:solidFill>
                  <a:schemeClr val="tx1">
                    <a:lumMod val="65000"/>
                    <a:lumOff val="35000"/>
                  </a:schemeClr>
                </a:solidFill>
                <a:latin typeface="微软雅黑" panose="020B0503020204020204" charset="-122"/>
                <a:ea typeface="微软雅黑" panose="020B0503020204020204" charset="-122"/>
              </a:rPr>
              <a:t>当然</a:t>
            </a:r>
            <a:r>
              <a:rPr lang="en-US" altLang="zh-CN" sz="2000" b="1" dirty="0">
                <a:solidFill>
                  <a:schemeClr val="tx1">
                    <a:lumMod val="65000"/>
                    <a:lumOff val="35000"/>
                  </a:schemeClr>
                </a:solidFill>
                <a:latin typeface="微软雅黑" panose="020B0503020204020204" charset="-122"/>
                <a:ea typeface="微软雅黑" panose="020B0503020204020204" charset="-122"/>
              </a:rPr>
              <a:t>Web3.js</a:t>
            </a:r>
            <a:r>
              <a:rPr lang="zh-CN" altLang="en-US" sz="2000" b="1" dirty="0">
                <a:solidFill>
                  <a:schemeClr val="tx1">
                    <a:lumMod val="65000"/>
                    <a:lumOff val="35000"/>
                  </a:schemeClr>
                </a:solidFill>
                <a:latin typeface="微软雅黑" panose="020B0503020204020204" charset="-122"/>
                <a:ea typeface="微软雅黑" panose="020B0503020204020204" charset="-122"/>
              </a:rPr>
              <a:t>提供了两者之间的转换方法：</a:t>
            </a: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1687708" y="4601685"/>
            <a:ext cx="3886200" cy="1543050"/>
          </a:xfrm>
          <a:prstGeom prst="rect">
            <a:avLst/>
          </a:prstGeom>
        </p:spPr>
      </p:pic>
      <p:pic>
        <p:nvPicPr>
          <p:cNvPr id="6" name="图片 5"/>
          <p:cNvPicPr>
            <a:picLocks noChangeAspect="1"/>
          </p:cNvPicPr>
          <p:nvPr/>
        </p:nvPicPr>
        <p:blipFill>
          <a:blip r:embed="rId2"/>
          <a:stretch>
            <a:fillRect/>
          </a:stretch>
        </p:blipFill>
        <p:spPr>
          <a:xfrm>
            <a:off x="6202680" y="4601845"/>
            <a:ext cx="4653915" cy="1172845"/>
          </a:xfrm>
          <a:prstGeom prst="rect">
            <a:avLst/>
          </a:prstGeom>
        </p:spPr>
      </p:pic>
      <p:sp>
        <p:nvSpPr>
          <p:cNvPr id="7" name="矩形 6"/>
          <p:cNvSpPr/>
          <p:nvPr/>
        </p:nvSpPr>
        <p:spPr>
          <a:xfrm>
            <a:off x="5329561" y="1822388"/>
            <a:ext cx="6096000" cy="646331"/>
          </a:xfrm>
          <a:prstGeom prst="rect">
            <a:avLst/>
          </a:prstGeom>
        </p:spPr>
        <p:txBody>
          <a:bodyPr>
            <a:spAutoFit/>
          </a:bodyPr>
          <a:lstStyle/>
          <a:p>
            <a:r>
              <a:rPr lang="zh-CN" altLang="en-US" b="1" dirty="0">
                <a:solidFill>
                  <a:srgbClr val="2F2F2F"/>
                </a:solidFill>
                <a:latin typeface="-apple-system"/>
              </a:rPr>
              <a:t>一个以太币各单位之间的转换工具</a:t>
            </a:r>
            <a:endParaRPr lang="zh-CN" altLang="en-US" b="1" dirty="0">
              <a:solidFill>
                <a:srgbClr val="2F2F2F"/>
              </a:solidFill>
              <a:latin typeface="-apple-system"/>
            </a:endParaRPr>
          </a:p>
          <a:p>
            <a:r>
              <a:rPr lang="en-US" altLang="zh-CN" dirty="0">
                <a:solidFill>
                  <a:srgbClr val="3194D0"/>
                </a:solidFill>
                <a:latin typeface="-apple-system"/>
                <a:hlinkClick r:id="rId3"/>
              </a:rPr>
              <a:t>http://ether.fund/tool/converter</a:t>
            </a:r>
            <a:endParaRPr lang="en-US" altLang="zh-CN" b="0" i="0" dirty="0">
              <a:solidFill>
                <a:srgbClr val="2F2F2F"/>
              </a:solidFill>
              <a:effectLst/>
              <a:latin typeface="-apple-syste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00771" y="432879"/>
            <a:ext cx="5601366" cy="529569"/>
          </a:xfrm>
        </p:spPr>
        <p:txBody>
          <a:bodyPr/>
          <a:lstStyle/>
          <a:p>
            <a:pPr>
              <a:lnSpc>
                <a:spcPct val="120000"/>
              </a:lnSpc>
              <a:spcBef>
                <a:spcPts val="0"/>
              </a:spcBef>
            </a:pPr>
            <a:r>
              <a:rPr lang="zh-CN" altLang="en-US" dirty="0">
                <a:latin typeface="+mn-lt"/>
                <a:ea typeface="+mn-ea"/>
                <a:cs typeface="+mn-ea"/>
                <a:sym typeface="+mn-lt"/>
              </a:rPr>
              <a:t>订阅和筛选事件</a:t>
            </a:r>
            <a:endParaRPr lang="en-US" altLang="zh-CN" dirty="0">
              <a:latin typeface="+mn-lt"/>
              <a:ea typeface="+mn-ea"/>
              <a:cs typeface="+mn-ea"/>
              <a:sym typeface="+mn-lt"/>
            </a:endParaRPr>
          </a:p>
          <a:p>
            <a:pPr>
              <a:lnSpc>
                <a:spcPct val="120000"/>
              </a:lnSpc>
              <a:spcBef>
                <a:spcPts val="0"/>
              </a:spcBef>
            </a:pPr>
            <a:endParaRPr kumimoji="1" lang="zh-CN" altLang="en-US" dirty="0">
              <a:latin typeface="+mn-lt"/>
              <a:ea typeface="+mn-ea"/>
              <a:cs typeface="+mn-ea"/>
              <a:sym typeface="+mn-lt"/>
            </a:endParaRPr>
          </a:p>
        </p:txBody>
      </p:sp>
      <p:sp>
        <p:nvSpPr>
          <p:cNvPr id="4" name="矩形 3"/>
          <p:cNvSpPr/>
          <p:nvPr/>
        </p:nvSpPr>
        <p:spPr>
          <a:xfrm>
            <a:off x="1334609" y="3632019"/>
            <a:ext cx="9025632" cy="1323439"/>
          </a:xfrm>
          <a:prstGeom prst="rect">
            <a:avLst/>
          </a:prstGeom>
        </p:spPr>
        <p:txBody>
          <a:bodyPr wrap="square">
            <a:spAutoFit/>
          </a:bodyPr>
          <a:lstStyle/>
          <a:p>
            <a:r>
              <a:rPr lang="zh-CN" altLang="en-US" sz="2000" b="1" dirty="0">
                <a:solidFill>
                  <a:schemeClr val="tx1">
                    <a:lumMod val="65000"/>
                    <a:lumOff val="35000"/>
                  </a:schemeClr>
                </a:solidFill>
                <a:latin typeface="微软雅黑" panose="020B0503020204020204" charset="-122"/>
                <a:ea typeface="微软雅黑" panose="020B0503020204020204" charset="-122"/>
              </a:rPr>
              <a:t>在前端代码中，我们可以注册事件，当监听到事件的发生则执行某段特定的代码。为了设置事件的监听只针对指定的用户，我们可以在</a:t>
            </a:r>
            <a:r>
              <a:rPr lang="en-US" altLang="zh-CN" sz="2000" b="1" dirty="0">
                <a:solidFill>
                  <a:schemeClr val="tx1">
                    <a:lumMod val="65000"/>
                    <a:lumOff val="35000"/>
                  </a:schemeClr>
                </a:solidFill>
                <a:latin typeface="微软雅黑" panose="020B0503020204020204" charset="-122"/>
                <a:ea typeface="微软雅黑" panose="020B0503020204020204" charset="-122"/>
              </a:rPr>
              <a:t>sol</a:t>
            </a:r>
            <a:r>
              <a:rPr lang="zh-CN" altLang="en-US" sz="2000" b="1" dirty="0">
                <a:solidFill>
                  <a:schemeClr val="tx1">
                    <a:lumMod val="65000"/>
                    <a:lumOff val="35000"/>
                  </a:schemeClr>
                </a:solidFill>
                <a:latin typeface="微软雅黑" panose="020B0503020204020204" charset="-122"/>
                <a:ea typeface="微软雅黑" panose="020B0503020204020204" charset="-122"/>
              </a:rPr>
              <a:t>文件的事件定义中为参数加上</a:t>
            </a:r>
            <a:r>
              <a:rPr lang="en-US" altLang="zh-CN" sz="2000" b="1" dirty="0">
                <a:solidFill>
                  <a:schemeClr val="tx1">
                    <a:lumMod val="65000"/>
                    <a:lumOff val="35000"/>
                  </a:schemeClr>
                </a:solidFill>
                <a:latin typeface="微软雅黑" panose="020B0503020204020204" charset="-122"/>
                <a:ea typeface="微软雅黑" panose="020B0503020204020204" charset="-122"/>
              </a:rPr>
              <a:t>indexed</a:t>
            </a:r>
            <a:r>
              <a:rPr lang="zh-CN" altLang="en-US" sz="2000" b="1" dirty="0">
                <a:solidFill>
                  <a:schemeClr val="tx1">
                    <a:lumMod val="65000"/>
                    <a:lumOff val="35000"/>
                  </a:schemeClr>
                </a:solidFill>
                <a:latin typeface="微软雅黑" panose="020B0503020204020204" charset="-122"/>
                <a:ea typeface="微软雅黑" panose="020B0503020204020204" charset="-122"/>
              </a:rPr>
              <a:t>，这使得我们在前段监听的时候可以根据事件的参数进行过滤，排除不需要响应的事件</a:t>
            </a:r>
            <a:endParaRPr lang="zh-CN" altLang="en-US" sz="2000" b="1" dirty="0">
              <a:solidFill>
                <a:schemeClr val="tx1">
                  <a:lumMod val="65000"/>
                  <a:lumOff val="35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2491626" y="1665504"/>
            <a:ext cx="7208748" cy="16803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cs typeface="+mn-ea"/>
                <a:sym typeface="+mn-lt"/>
              </a:rPr>
              <a:t>2</a:t>
            </a:r>
            <a:endParaRPr kumimoji="1" lang="zh-CN" altLang="en-US" sz="23900" b="1" dirty="0">
              <a:solidFill>
                <a:schemeClr val="bg1"/>
              </a:solidFill>
              <a:cs typeface="+mn-ea"/>
              <a:sym typeface="+mn-lt"/>
            </a:endParaRPr>
          </a:p>
        </p:txBody>
      </p:sp>
      <p:sp>
        <p:nvSpPr>
          <p:cNvPr id="2" name="文本框 1"/>
          <p:cNvSpPr txBox="1"/>
          <p:nvPr/>
        </p:nvSpPr>
        <p:spPr>
          <a:xfrm>
            <a:off x="5119333" y="1864936"/>
            <a:ext cx="1108509" cy="523220"/>
          </a:xfrm>
          <a:prstGeom prst="rect">
            <a:avLst/>
          </a:prstGeom>
          <a:noFill/>
        </p:spPr>
        <p:txBody>
          <a:bodyPr wrap="none" rtlCol="0">
            <a:spAutoFit/>
          </a:bodyPr>
          <a:lstStyle/>
          <a:p>
            <a:pPr algn="ctr"/>
            <a:r>
              <a:rPr kumimoji="1" lang="en-US" altLang="zh-CN" sz="2800">
                <a:solidFill>
                  <a:schemeClr val="bg1"/>
                </a:solidFill>
                <a:cs typeface="+mn-ea"/>
                <a:sym typeface="+mn-lt"/>
              </a:rPr>
              <a:t>PART</a:t>
            </a:r>
            <a:endParaRPr kumimoji="1" lang="zh-CN" altLang="en-US" sz="2800" dirty="0">
              <a:solidFill>
                <a:schemeClr val="bg1"/>
              </a:solidFill>
              <a:cs typeface="+mn-ea"/>
              <a:sym typeface="+mn-lt"/>
            </a:endParaRPr>
          </a:p>
        </p:txBody>
      </p:sp>
      <p:sp>
        <p:nvSpPr>
          <p:cNvPr id="4" name="文本框 3"/>
          <p:cNvSpPr txBox="1"/>
          <p:nvPr/>
        </p:nvSpPr>
        <p:spPr>
          <a:xfrm>
            <a:off x="7242648" y="2922413"/>
            <a:ext cx="4524637" cy="1107996"/>
          </a:xfrm>
          <a:prstGeom prst="rect">
            <a:avLst/>
          </a:prstGeom>
          <a:noFill/>
        </p:spPr>
        <p:txBody>
          <a:bodyPr wrap="none" rtlCol="0">
            <a:spAutoFit/>
          </a:bodyPr>
          <a:lstStyle/>
          <a:p>
            <a:r>
              <a:rPr kumimoji="1" lang="en-US" altLang="zh-CN" sz="6600" b="1" dirty="0">
                <a:solidFill>
                  <a:schemeClr val="accent4">
                    <a:alpha val="50000"/>
                  </a:schemeClr>
                </a:solidFill>
                <a:cs typeface="+mn-ea"/>
                <a:sym typeface="+mn-lt"/>
              </a:rPr>
              <a:t>LAGCredit</a:t>
            </a:r>
            <a:endParaRPr kumimoji="1" lang="en-US" altLang="zh-CN" sz="6600" b="1" dirty="0">
              <a:solidFill>
                <a:schemeClr val="accent4">
                  <a:alpha val="50000"/>
                </a:schemeClr>
              </a:solidFill>
              <a:cs typeface="+mn-ea"/>
              <a:sym typeface="+mn-l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1158079" y="3642936"/>
            <a:ext cx="3002745" cy="707886"/>
          </a:xfrm>
          <a:prstGeom prst="rect">
            <a:avLst/>
          </a:prstGeom>
          <a:noFill/>
        </p:spPr>
        <p:txBody>
          <a:bodyPr wrap="none" rtlCol="0">
            <a:spAutoFit/>
          </a:bodyPr>
          <a:lstStyle/>
          <a:p>
            <a:pPr algn="ctr"/>
            <a:r>
              <a:rPr kumimoji="1" lang="en-US" altLang="zh-CN" sz="4000" dirty="0">
                <a:solidFill>
                  <a:schemeClr val="bg1"/>
                </a:solidFill>
                <a:cs typeface="+mn-ea"/>
                <a:sym typeface="+mn-lt"/>
              </a:rPr>
              <a:t>CONTENTS</a:t>
            </a:r>
            <a:endParaRPr kumimoji="1" lang="zh-CN" altLang="en-US" sz="4000" dirty="0">
              <a:solidFill>
                <a:schemeClr val="bg1"/>
              </a:solidFill>
              <a:cs typeface="+mn-ea"/>
              <a:sym typeface="+mn-lt"/>
            </a:endParaRPr>
          </a:p>
        </p:txBody>
      </p:sp>
      <p:sp>
        <p:nvSpPr>
          <p:cNvPr id="3" name="文本框 2"/>
          <p:cNvSpPr txBox="1"/>
          <p:nvPr/>
        </p:nvSpPr>
        <p:spPr>
          <a:xfrm>
            <a:off x="6272214" y="2250876"/>
            <a:ext cx="4126451" cy="584775"/>
          </a:xfrm>
          <a:prstGeom prst="rect">
            <a:avLst/>
          </a:prstGeom>
          <a:noFill/>
        </p:spPr>
        <p:txBody>
          <a:bodyPr wrap="none" rtlCol="0">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cs typeface="+mn-ea"/>
                <a:sym typeface="+mn-lt"/>
              </a:rPr>
              <a:t>Solidity</a:t>
            </a:r>
            <a:r>
              <a:rPr kumimoji="1" lang="zh-CN" altLang="en-US" sz="3200" b="1" i="0" u="none" strike="noStrike" kern="0" cap="none" spc="0" normalizeH="0" baseline="0" noProof="0" dirty="0">
                <a:ln>
                  <a:noFill/>
                </a:ln>
                <a:solidFill>
                  <a:srgbClr val="FFFFFF"/>
                </a:solidFill>
                <a:effectLst/>
                <a:uLnTx/>
                <a:uFillTx/>
                <a:cs typeface="+mn-ea"/>
                <a:sym typeface="+mn-lt"/>
              </a:rPr>
              <a:t>语言特点介绍</a:t>
            </a:r>
            <a:endParaRPr kumimoji="1" lang="zh-CN" altLang="en-US" sz="3200" b="1" i="0" u="none" strike="noStrike" kern="0" cap="none" spc="0" normalizeH="0" baseline="0" noProof="0" dirty="0">
              <a:ln>
                <a:noFill/>
              </a:ln>
              <a:solidFill>
                <a:srgbClr val="FFFFFF"/>
              </a:solidFill>
              <a:effectLst/>
              <a:uLnTx/>
              <a:uFillTx/>
              <a:cs typeface="+mn-ea"/>
              <a:sym typeface="+mn-lt"/>
            </a:endParaRPr>
          </a:p>
        </p:txBody>
      </p:sp>
      <p:sp>
        <p:nvSpPr>
          <p:cNvPr id="5" name="椭圆 4"/>
          <p:cNvSpPr/>
          <p:nvPr/>
        </p:nvSpPr>
        <p:spPr>
          <a:xfrm>
            <a:off x="5470293" y="222342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cs typeface="+mn-ea"/>
                <a:sym typeface="+mn-lt"/>
              </a:rPr>
              <a:t>1</a:t>
            </a:r>
            <a:endParaRPr kumimoji="1" lang="en-US" altLang="zh-CN" sz="3200" b="1" i="0" u="none" strike="noStrike" kern="0" cap="none" spc="0" normalizeH="0" baseline="0" noProof="0" dirty="0">
              <a:ln>
                <a:noFill/>
              </a:ln>
              <a:solidFill>
                <a:srgbClr val="FFFFFF"/>
              </a:solidFill>
              <a:effectLst/>
              <a:uLnTx/>
              <a:uFillTx/>
              <a:cs typeface="+mn-ea"/>
              <a:sym typeface="+mn-lt"/>
            </a:endParaRPr>
          </a:p>
        </p:txBody>
      </p:sp>
      <p:sp>
        <p:nvSpPr>
          <p:cNvPr id="6" name="文本框 5"/>
          <p:cNvSpPr txBox="1"/>
          <p:nvPr/>
        </p:nvSpPr>
        <p:spPr>
          <a:xfrm>
            <a:off x="6272214" y="3593912"/>
            <a:ext cx="5038559" cy="584775"/>
          </a:xfrm>
          <a:prstGeom prst="rect">
            <a:avLst/>
          </a:prstGeom>
          <a:noFill/>
        </p:spPr>
        <p:txBody>
          <a:bodyPr wrap="none" rtlCol="0">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err="1">
                <a:ln>
                  <a:noFill/>
                </a:ln>
                <a:solidFill>
                  <a:srgbClr val="FFFFFF"/>
                </a:solidFill>
                <a:effectLst/>
                <a:uLnTx/>
                <a:uFillTx/>
                <a:cs typeface="+mn-ea"/>
                <a:sym typeface="+mn-lt"/>
              </a:rPr>
              <a:t>LAGcredit</a:t>
            </a:r>
            <a:r>
              <a:rPr kumimoji="1" lang="zh-CN" altLang="en-US" sz="3200" b="1" i="0" u="none" strike="noStrike" kern="0" cap="none" spc="0" normalizeH="0" baseline="0" noProof="0" dirty="0">
                <a:ln>
                  <a:noFill/>
                </a:ln>
                <a:solidFill>
                  <a:srgbClr val="FFFFFF"/>
                </a:solidFill>
                <a:effectLst/>
                <a:uLnTx/>
                <a:uFillTx/>
                <a:cs typeface="+mn-ea"/>
                <a:sym typeface="+mn-lt"/>
              </a:rPr>
              <a:t>合约分析与展示</a:t>
            </a:r>
            <a:endParaRPr kumimoji="1" lang="zh-CN" altLang="en-US" sz="3200" b="1" i="0" u="none" strike="noStrike" kern="0" cap="none" spc="0" normalizeH="0" baseline="0" noProof="0" dirty="0">
              <a:ln>
                <a:noFill/>
              </a:ln>
              <a:solidFill>
                <a:srgbClr val="FFFFFF"/>
              </a:solidFill>
              <a:effectLst/>
              <a:uLnTx/>
              <a:uFillTx/>
              <a:cs typeface="+mn-ea"/>
              <a:sym typeface="+mn-lt"/>
            </a:endParaRPr>
          </a:p>
        </p:txBody>
      </p:sp>
      <p:sp>
        <p:nvSpPr>
          <p:cNvPr id="8" name="椭圆 7"/>
          <p:cNvSpPr/>
          <p:nvPr/>
        </p:nvSpPr>
        <p:spPr>
          <a:xfrm>
            <a:off x="5470293" y="3566461"/>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cs typeface="+mn-ea"/>
                <a:sym typeface="+mn-lt"/>
              </a:rPr>
              <a:t>2</a:t>
            </a:r>
            <a:endParaRPr kumimoji="1" lang="en-US" altLang="zh-CN" sz="3200" b="1" i="0" u="none" strike="noStrike" kern="0" cap="none" spc="0" normalizeH="0" baseline="0" noProof="0" dirty="0">
              <a:ln>
                <a:noFill/>
              </a:ln>
              <a:solidFill>
                <a:srgbClr val="FFFFFF"/>
              </a:solidFill>
              <a:effectLst/>
              <a:uLnTx/>
              <a:uFillTx/>
              <a:cs typeface="+mn-ea"/>
              <a:sym typeface="+mn-lt"/>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cs typeface="+mn-ea"/>
                <a:sym typeface="+mn-lt"/>
              </a:rPr>
              <a:t>目录</a:t>
            </a:r>
            <a:endParaRPr kumimoji="1" lang="zh-CN" altLang="en-US" sz="11500" b="1" dirty="0">
              <a:solidFill>
                <a:schemeClr val="bg1"/>
              </a:solidFill>
              <a:cs typeface="+mn-ea"/>
              <a:sym typeface="+mn-l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LAGCredit</a:t>
            </a:r>
            <a:r>
              <a:rPr kumimoji="1" lang="zh-CN" altLang="en-US" dirty="0">
                <a:latin typeface="+mn-lt"/>
                <a:ea typeface="+mn-ea"/>
                <a:cs typeface="+mn-ea"/>
                <a:sym typeface="+mn-lt"/>
              </a:rPr>
              <a:t>合约分析</a:t>
            </a:r>
            <a:endParaRPr kumimoji="1" lang="zh-CN" altLang="en-US" dirty="0">
              <a:latin typeface="+mn-lt"/>
              <a:ea typeface="+mn-ea"/>
              <a:cs typeface="+mn-ea"/>
              <a:sym typeface="+mn-lt"/>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11082" t="5949" r="14425" b="19558"/>
          <a:stretch>
            <a:fillRect/>
          </a:stretch>
        </p:blipFill>
        <p:spPr>
          <a:xfrm rot="16200000" flipH="1">
            <a:off x="6160223" y="843092"/>
            <a:ext cx="6491681" cy="5170511"/>
          </a:xfrm>
          <a:prstGeom prst="flowChartManualInpu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8"/>
          <p:cNvSpPr txBox="1"/>
          <p:nvPr/>
        </p:nvSpPr>
        <p:spPr>
          <a:xfrm>
            <a:off x="200681" y="2989959"/>
            <a:ext cx="6823564" cy="12536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kumimoji="1" lang="zh-CN" altLang="en-US" sz="2000" dirty="0">
                <a:cs typeface="+mn-ea"/>
                <a:sym typeface="+mn-lt"/>
              </a:rPr>
              <a:t>为了更好的代码展示，合约分析部分选择</a:t>
            </a:r>
            <a:r>
              <a:rPr kumimoji="1" lang="en-US" altLang="zh-CN" sz="2000" dirty="0" err="1">
                <a:cs typeface="+mn-ea"/>
                <a:sym typeface="+mn-lt"/>
                <a:hlinkClick r:id="rId2"/>
              </a:rPr>
              <a:t>GitPitch</a:t>
            </a:r>
            <a:r>
              <a:rPr kumimoji="1" lang="zh-CN" altLang="en-US" sz="2000" dirty="0">
                <a:cs typeface="+mn-ea"/>
                <a:sym typeface="+mn-lt"/>
              </a:rPr>
              <a:t>作为展示工具</a:t>
            </a:r>
            <a:endParaRPr kumimoji="1" lang="en-US" altLang="zh-CN" sz="2000" dirty="0">
              <a:cs typeface="+mn-ea"/>
              <a:sym typeface="+mn-lt"/>
            </a:endParaRPr>
          </a:p>
          <a:p>
            <a:pPr>
              <a:lnSpc>
                <a:spcPct val="130000"/>
              </a:lnSpc>
            </a:pPr>
            <a:endParaRPr kumimoji="1" lang="en-US" altLang="zh-CN" sz="2000" dirty="0">
              <a:solidFill>
                <a:schemeClr val="tx1">
                  <a:lumMod val="75000"/>
                  <a:lumOff val="25000"/>
                </a:schemeClr>
              </a:solidFill>
              <a:cs typeface="+mn-ea"/>
              <a:sym typeface="+mn-lt"/>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文本框 8"/>
          <p:cNvSpPr txBox="1"/>
          <p:nvPr/>
        </p:nvSpPr>
        <p:spPr>
          <a:xfrm>
            <a:off x="200681" y="1054627"/>
            <a:ext cx="6823564" cy="27392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cs typeface="+mn-ea"/>
                <a:sym typeface="+mn-lt"/>
              </a:rPr>
              <a:t>前置：合约的编写和初步功能验证已经在</a:t>
            </a:r>
            <a:r>
              <a:rPr lang="en-US" altLang="zh-CN" dirty="0">
                <a:cs typeface="+mn-ea"/>
                <a:sym typeface="+mn-lt"/>
              </a:rPr>
              <a:t>remix</a:t>
            </a:r>
            <a:r>
              <a:rPr lang="zh-CN" altLang="en-US" dirty="0">
                <a:cs typeface="+mn-ea"/>
                <a:sym typeface="+mn-lt"/>
              </a:rPr>
              <a:t>在线编译器上完成</a:t>
            </a:r>
            <a:endParaRPr lang="en-US" altLang="zh-CN" dirty="0">
              <a:cs typeface="+mn-ea"/>
              <a:sym typeface="+mn-lt"/>
            </a:endParaRPr>
          </a:p>
          <a:p>
            <a:endParaRPr lang="en-US" altLang="zh-CN" dirty="0">
              <a:cs typeface="+mn-ea"/>
              <a:sym typeface="+mn-lt"/>
            </a:endParaRPr>
          </a:p>
          <a:p>
            <a:r>
              <a:rPr lang="zh-CN" altLang="en-US" dirty="0">
                <a:cs typeface="+mn-ea"/>
                <a:sym typeface="+mn-lt"/>
              </a:rPr>
              <a:t>目标：使用</a:t>
            </a:r>
            <a:r>
              <a:rPr lang="en-US" altLang="zh-CN" dirty="0">
                <a:cs typeface="+mn-ea"/>
                <a:sym typeface="+mn-lt"/>
              </a:rPr>
              <a:t>FISCO BCOS</a:t>
            </a:r>
            <a:r>
              <a:rPr lang="zh-CN" altLang="en-US" dirty="0">
                <a:cs typeface="+mn-ea"/>
                <a:sym typeface="+mn-lt"/>
              </a:rPr>
              <a:t>提供的的</a:t>
            </a:r>
            <a:r>
              <a:rPr lang="en-US" altLang="zh-CN" dirty="0">
                <a:cs typeface="+mn-ea"/>
                <a:sym typeface="+mn-lt"/>
              </a:rPr>
              <a:t>console</a:t>
            </a:r>
            <a:r>
              <a:rPr lang="zh-CN" altLang="en-US" dirty="0">
                <a:cs typeface="+mn-ea"/>
                <a:sym typeface="+mn-lt"/>
              </a:rPr>
              <a:t>来部署</a:t>
            </a:r>
            <a:r>
              <a:rPr lang="en-US" altLang="zh-CN" dirty="0">
                <a:cs typeface="+mn-ea"/>
                <a:sym typeface="+mn-lt"/>
              </a:rPr>
              <a:t>LAGCredit</a:t>
            </a:r>
            <a:r>
              <a:rPr lang="zh-CN" altLang="en-US" dirty="0">
                <a:cs typeface="+mn-ea"/>
                <a:sym typeface="+mn-lt"/>
              </a:rPr>
              <a:t>合约并检查其功能的正确性</a:t>
            </a:r>
            <a:endParaRPr lang="zh-CN" altLang="en-US" dirty="0">
              <a:cs typeface="+mn-ea"/>
              <a:sym typeface="+mn-lt"/>
            </a:endParaRPr>
          </a:p>
          <a:p>
            <a:endParaRPr lang="en-US" altLang="zh-CN" dirty="0">
              <a:cs typeface="+mn-ea"/>
              <a:sym typeface="+mn-lt"/>
            </a:endParaRPr>
          </a:p>
          <a:p>
            <a:r>
              <a:rPr lang="zh-CN" altLang="en-US" dirty="0">
                <a:cs typeface="+mn-ea"/>
                <a:sym typeface="+mn-lt"/>
              </a:rPr>
              <a:t>虚拟用户</a:t>
            </a:r>
            <a:endParaRPr lang="en-US" altLang="zh-CN" dirty="0">
              <a:cs typeface="+mn-ea"/>
              <a:sym typeface="+mn-lt"/>
            </a:endParaRPr>
          </a:p>
          <a:p>
            <a:r>
              <a:rPr lang="zh-CN" altLang="en-US" sz="1600" dirty="0">
                <a:cs typeface="+mn-ea"/>
                <a:sym typeface="+mn-lt"/>
              </a:rPr>
              <a:t>为了测试功能，我们首先需要运行</a:t>
            </a:r>
            <a:r>
              <a:rPr lang="en-US" altLang="zh-CN" sz="1600" dirty="0">
                <a:cs typeface="+mn-ea"/>
                <a:sym typeface="+mn-lt"/>
              </a:rPr>
              <a:t>get_account.sh</a:t>
            </a:r>
            <a:r>
              <a:rPr lang="zh-CN" altLang="en-US" sz="1600" dirty="0">
                <a:cs typeface="+mn-ea"/>
                <a:sym typeface="+mn-lt"/>
              </a:rPr>
              <a:t>脚本来获得虚拟用户的信息，包括账户地址、账户私钥文件</a:t>
            </a:r>
            <a:r>
              <a:rPr lang="en-US" altLang="zh-CN" sz="1600" dirty="0" err="1">
                <a:cs typeface="+mn-ea"/>
                <a:sym typeface="+mn-lt"/>
              </a:rPr>
              <a:t>pem</a:t>
            </a:r>
            <a:r>
              <a:rPr lang="zh-CN" altLang="en-US" sz="1600" dirty="0">
                <a:cs typeface="+mn-ea"/>
                <a:sym typeface="+mn-lt"/>
              </a:rPr>
              <a:t>和</a:t>
            </a:r>
            <a:r>
              <a:rPr lang="en-US" altLang="zh-CN" sz="1600" dirty="0">
                <a:cs typeface="+mn-ea"/>
                <a:sym typeface="+mn-lt"/>
              </a:rPr>
              <a:t>hex</a:t>
            </a:r>
            <a:r>
              <a:rPr lang="zh-CN" altLang="en-US" sz="1600" dirty="0">
                <a:cs typeface="+mn-ea"/>
                <a:sym typeface="+mn-lt"/>
              </a:rPr>
              <a:t>类型的私钥。格式如图：</a:t>
            </a:r>
            <a:endParaRPr lang="en-US" altLang="zh-CN" sz="1600" dirty="0">
              <a:cs typeface="+mn-ea"/>
              <a:sym typeface="+mn-lt"/>
            </a:endParaRPr>
          </a:p>
          <a:p>
            <a:endParaRPr lang="en-US" altLang="zh-CN" sz="1600" dirty="0">
              <a:cs typeface="+mn-ea"/>
              <a:sym typeface="+mn-lt"/>
            </a:endParaRPr>
          </a:p>
          <a:p>
            <a:endParaRPr lang="zh-CN" altLang="en-US" sz="1600" dirty="0">
              <a:cs typeface="+mn-ea"/>
              <a:sym typeface="+mn-lt"/>
            </a:endParaRPr>
          </a:p>
        </p:txBody>
      </p:sp>
      <p:pic>
        <p:nvPicPr>
          <p:cNvPr id="7" name="图片 6"/>
          <p:cNvPicPr>
            <a:picLocks noChangeAspect="1"/>
          </p:cNvPicPr>
          <p:nvPr/>
        </p:nvPicPr>
        <p:blipFill>
          <a:blip r:embed="rId1"/>
          <a:stretch>
            <a:fillRect/>
          </a:stretch>
        </p:blipFill>
        <p:spPr>
          <a:xfrm>
            <a:off x="335810" y="4967634"/>
            <a:ext cx="11370321" cy="1653429"/>
          </a:xfrm>
          <a:prstGeom prst="rect">
            <a:avLst/>
          </a:prstGeom>
        </p:spPr>
      </p:pic>
      <p:pic>
        <p:nvPicPr>
          <p:cNvPr id="8" name="图片 7"/>
          <p:cNvPicPr>
            <a:picLocks noChangeAspect="1"/>
          </p:cNvPicPr>
          <p:nvPr/>
        </p:nvPicPr>
        <p:blipFill>
          <a:blip r:embed="rId2"/>
          <a:stretch>
            <a:fillRect/>
          </a:stretch>
        </p:blipFill>
        <p:spPr>
          <a:xfrm>
            <a:off x="335810" y="3420255"/>
            <a:ext cx="9105900" cy="942975"/>
          </a:xfrm>
          <a:prstGeom prst="rect">
            <a:avLst/>
          </a:prstGeom>
        </p:spPr>
      </p:pic>
      <p:sp>
        <p:nvSpPr>
          <p:cNvPr id="9" name="文本框 8"/>
          <p:cNvSpPr txBox="1"/>
          <p:nvPr/>
        </p:nvSpPr>
        <p:spPr>
          <a:xfrm>
            <a:off x="335810" y="4500397"/>
            <a:ext cx="75209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cs typeface="+mn-ea"/>
                <a:sym typeface="+mn-lt"/>
              </a:rPr>
              <a:t>用于启动</a:t>
            </a:r>
            <a:r>
              <a:rPr lang="en-US" altLang="zh-CN" dirty="0">
                <a:cs typeface="+mn-ea"/>
                <a:sym typeface="+mn-lt"/>
              </a:rPr>
              <a:t>Console</a:t>
            </a:r>
            <a:r>
              <a:rPr lang="zh-CN" altLang="en-US" dirty="0">
                <a:cs typeface="+mn-ea"/>
                <a:sym typeface="+mn-lt"/>
              </a:rPr>
              <a:t>的账户，包括部署合约的商家账户和消费的顾客账户</a:t>
            </a:r>
            <a:endParaRPr lang="zh-CN" altLang="en-US" sz="1600" dirty="0">
              <a:cs typeface="+mn-ea"/>
              <a:sym typeface="+mn-lt"/>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198575" y="857389"/>
            <a:ext cx="11635051" cy="5552289"/>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3185487" cy="369332"/>
          </a:xfrm>
          <a:prstGeom prst="rect">
            <a:avLst/>
          </a:prstGeom>
        </p:spPr>
        <p:txBody>
          <a:bodyPr wrap="none">
            <a:spAutoFit/>
          </a:bodyPr>
          <a:lstStyle/>
          <a:p>
            <a:r>
              <a:rPr lang="zh-CN" altLang="en-US" dirty="0">
                <a:cs typeface="+mn-ea"/>
                <a:sym typeface="+mn-lt"/>
              </a:rPr>
              <a:t>分别用两者的私钥启动控制台</a:t>
            </a:r>
            <a:endParaRPr lang="zh-CN" altLang="en-US" dirty="0">
              <a:cs typeface="+mn-ea"/>
              <a:sym typeface="+mn-lt"/>
            </a:endParaRPr>
          </a:p>
        </p:txBody>
      </p:sp>
      <p:pic>
        <p:nvPicPr>
          <p:cNvPr id="2050" name="Picture 2" descr="https://github.com/marknash666/FiscoBcos-Exercises/raw/master/images/image-for-console/console_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4512" y="1344160"/>
            <a:ext cx="8782975" cy="4854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5949064" cy="369332"/>
          </a:xfrm>
          <a:prstGeom prst="rect">
            <a:avLst/>
          </a:prstGeom>
        </p:spPr>
        <p:txBody>
          <a:bodyPr wrap="none">
            <a:spAutoFit/>
          </a:bodyPr>
          <a:lstStyle/>
          <a:p>
            <a:r>
              <a:rPr lang="zh-CN" altLang="en-US" dirty="0">
                <a:cs typeface="+mn-ea"/>
                <a:sym typeface="+mn-lt"/>
              </a:rPr>
              <a:t>采用</a:t>
            </a:r>
            <a:r>
              <a:rPr lang="en-US" altLang="zh-CN" dirty="0">
                <a:cs typeface="+mn-ea"/>
                <a:sym typeface="+mn-lt"/>
              </a:rPr>
              <a:t>CNS</a:t>
            </a:r>
            <a:r>
              <a:rPr lang="zh-CN" altLang="en-US" dirty="0">
                <a:cs typeface="+mn-ea"/>
                <a:sym typeface="+mn-lt"/>
              </a:rPr>
              <a:t>的方式部署合约，初始积分发放总量设为</a:t>
            </a:r>
            <a:r>
              <a:rPr lang="en-US" altLang="zh-CN" dirty="0">
                <a:cs typeface="+mn-ea"/>
                <a:sym typeface="+mn-lt"/>
              </a:rPr>
              <a:t>10000</a:t>
            </a:r>
            <a:endParaRPr lang="zh-CN" altLang="en-US" dirty="0">
              <a:cs typeface="+mn-ea"/>
              <a:sym typeface="+mn-lt"/>
            </a:endParaRPr>
          </a:p>
        </p:txBody>
      </p:sp>
      <p:pic>
        <p:nvPicPr>
          <p:cNvPr id="5124" name="Picture 4" descr="https://github.com/marknash666/FiscoBcos-Exercises/raw/master/images/image-for-console/deploy.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6395" y="1475818"/>
            <a:ext cx="9901561" cy="31857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35810" y="5012850"/>
            <a:ext cx="9174306" cy="369332"/>
          </a:xfrm>
          <a:prstGeom prst="rect">
            <a:avLst/>
          </a:prstGeom>
        </p:spPr>
        <p:txBody>
          <a:bodyPr wrap="none">
            <a:spAutoFit/>
          </a:bodyPr>
          <a:lstStyle/>
          <a:p>
            <a:r>
              <a:rPr lang="en-US" altLang="zh-CN" dirty="0" err="1">
                <a:cs typeface="+mn-ea"/>
                <a:sym typeface="+mn-lt"/>
              </a:rPr>
              <a:t>DeployByCNS</a:t>
            </a:r>
            <a:r>
              <a:rPr lang="zh-CN" altLang="en-US" dirty="0">
                <a:cs typeface="+mn-ea"/>
                <a:sym typeface="+mn-lt"/>
              </a:rPr>
              <a:t>的合約部署格式为：</a:t>
            </a:r>
            <a:r>
              <a:rPr lang="en-US" altLang="zh-CN" dirty="0" err="1">
                <a:cs typeface="+mn-ea"/>
                <a:sym typeface="+mn-lt"/>
              </a:rPr>
              <a:t>DeployByCNS</a:t>
            </a:r>
            <a:r>
              <a:rPr lang="en-US" altLang="zh-CN" dirty="0">
                <a:cs typeface="+mn-ea"/>
                <a:sym typeface="+mn-lt"/>
              </a:rPr>
              <a:t> + </a:t>
            </a:r>
            <a:r>
              <a:rPr lang="zh-CN" altLang="en-US" dirty="0">
                <a:cs typeface="+mn-ea"/>
                <a:sym typeface="+mn-lt"/>
              </a:rPr>
              <a:t>合约名 </a:t>
            </a:r>
            <a:r>
              <a:rPr lang="en-US" altLang="zh-CN" dirty="0">
                <a:cs typeface="+mn-ea"/>
                <a:sym typeface="+mn-lt"/>
              </a:rPr>
              <a:t>+</a:t>
            </a:r>
            <a:r>
              <a:rPr lang="zh-CN" altLang="en-US" dirty="0">
                <a:cs typeface="+mn-ea"/>
                <a:sym typeface="+mn-lt"/>
              </a:rPr>
              <a:t>合约版本 </a:t>
            </a:r>
            <a:r>
              <a:rPr lang="en-US" altLang="zh-CN" dirty="0">
                <a:cs typeface="+mn-ea"/>
                <a:sym typeface="+mn-lt"/>
              </a:rPr>
              <a:t>+ </a:t>
            </a:r>
            <a:r>
              <a:rPr lang="zh-CN" altLang="en-US" dirty="0">
                <a:cs typeface="+mn-ea"/>
                <a:sym typeface="+mn-lt"/>
              </a:rPr>
              <a:t>构造函数参数</a:t>
            </a:r>
            <a:endParaRPr lang="zh-CN" altLang="en-US" dirty="0">
              <a:cs typeface="+mn-ea"/>
              <a:sym typeface="+mn-lt"/>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2331087" cy="369332"/>
          </a:xfrm>
          <a:prstGeom prst="rect">
            <a:avLst/>
          </a:prstGeom>
        </p:spPr>
        <p:txBody>
          <a:bodyPr wrap="none">
            <a:spAutoFit/>
          </a:bodyPr>
          <a:lstStyle/>
          <a:p>
            <a:r>
              <a:rPr lang="zh-CN" altLang="en-US" dirty="0">
                <a:cs typeface="+mn-ea"/>
                <a:sym typeface="+mn-lt"/>
              </a:rPr>
              <a:t>测试合约的基础功能 </a:t>
            </a:r>
            <a:endParaRPr lang="zh-CN" altLang="en-US" dirty="0">
              <a:cs typeface="+mn-ea"/>
              <a:sym typeface="+mn-lt"/>
            </a:endParaRPr>
          </a:p>
        </p:txBody>
      </p:sp>
      <p:sp>
        <p:nvSpPr>
          <p:cNvPr id="7" name="矩形 6"/>
          <p:cNvSpPr/>
          <p:nvPr/>
        </p:nvSpPr>
        <p:spPr>
          <a:xfrm>
            <a:off x="335810" y="5012850"/>
            <a:ext cx="6170279" cy="369332"/>
          </a:xfrm>
          <a:prstGeom prst="rect">
            <a:avLst/>
          </a:prstGeom>
        </p:spPr>
        <p:txBody>
          <a:bodyPr wrap="none">
            <a:spAutoFit/>
          </a:bodyPr>
          <a:lstStyle/>
          <a:p>
            <a:r>
              <a:rPr lang="zh-CN" altLang="en-US" dirty="0">
                <a:cs typeface="+mn-ea"/>
                <a:sym typeface="+mn-lt"/>
              </a:rPr>
              <a:t>调用</a:t>
            </a:r>
            <a:r>
              <a:rPr lang="en-US" altLang="zh-CN" dirty="0" err="1">
                <a:cs typeface="+mn-ea"/>
                <a:sym typeface="+mn-lt"/>
              </a:rPr>
              <a:t>addSupply</a:t>
            </a:r>
            <a:r>
              <a:rPr lang="zh-CN" altLang="en-US" dirty="0">
                <a:cs typeface="+mn-ea"/>
                <a:sym typeface="+mn-lt"/>
              </a:rPr>
              <a:t>为积分发放总量增加</a:t>
            </a:r>
            <a:r>
              <a:rPr lang="en-US" altLang="zh-CN" dirty="0">
                <a:cs typeface="+mn-ea"/>
                <a:sym typeface="+mn-lt"/>
              </a:rPr>
              <a:t>250</a:t>
            </a:r>
            <a:r>
              <a:rPr lang="zh-CN" altLang="en-US" dirty="0">
                <a:cs typeface="+mn-ea"/>
                <a:sym typeface="+mn-lt"/>
              </a:rPr>
              <a:t>个积分，结果正确</a:t>
            </a:r>
            <a:endParaRPr lang="zh-CN" altLang="en-US" dirty="0">
              <a:cs typeface="+mn-ea"/>
              <a:sym typeface="+mn-lt"/>
            </a:endParaRPr>
          </a:p>
        </p:txBody>
      </p:sp>
      <p:pic>
        <p:nvPicPr>
          <p:cNvPr id="6148" name="Picture 4" descr="https://github.com/marknash666/FiscoBcos-Exercises/raw/master/images/image-for-console/function_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0922" y="1591228"/>
            <a:ext cx="9350156" cy="3042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4374916" cy="369332"/>
          </a:xfrm>
          <a:prstGeom prst="rect">
            <a:avLst/>
          </a:prstGeom>
        </p:spPr>
        <p:txBody>
          <a:bodyPr wrap="none">
            <a:spAutoFit/>
          </a:bodyPr>
          <a:lstStyle/>
          <a:p>
            <a:r>
              <a:rPr lang="zh-CN" altLang="en-US" dirty="0">
                <a:cs typeface="+mn-ea"/>
                <a:sym typeface="+mn-lt"/>
              </a:rPr>
              <a:t>测试</a:t>
            </a:r>
            <a:r>
              <a:rPr lang="en-US" altLang="zh-CN" dirty="0">
                <a:cs typeface="+mn-ea"/>
                <a:sym typeface="+mn-lt"/>
              </a:rPr>
              <a:t>sale</a:t>
            </a:r>
            <a:r>
              <a:rPr lang="zh-CN" altLang="en-US" dirty="0">
                <a:cs typeface="+mn-ea"/>
                <a:sym typeface="+mn-lt"/>
              </a:rPr>
              <a:t>为默认值时的商店积分赠送情况 </a:t>
            </a:r>
            <a:endParaRPr lang="zh-CN" altLang="en-US" dirty="0">
              <a:cs typeface="+mn-ea"/>
              <a:sym typeface="+mn-lt"/>
            </a:endParaRPr>
          </a:p>
        </p:txBody>
      </p:sp>
      <p:sp>
        <p:nvSpPr>
          <p:cNvPr id="7" name="矩形 6"/>
          <p:cNvSpPr/>
          <p:nvPr/>
        </p:nvSpPr>
        <p:spPr>
          <a:xfrm>
            <a:off x="335810" y="5012850"/>
            <a:ext cx="3724096" cy="369332"/>
          </a:xfrm>
          <a:prstGeom prst="rect">
            <a:avLst/>
          </a:prstGeom>
        </p:spPr>
        <p:txBody>
          <a:bodyPr wrap="none">
            <a:spAutoFit/>
          </a:bodyPr>
          <a:lstStyle/>
          <a:p>
            <a:r>
              <a:rPr lang="zh-CN" altLang="en-US" dirty="0">
                <a:cs typeface="+mn-ea"/>
                <a:sym typeface="+mn-lt"/>
              </a:rPr>
              <a:t>向顾客</a:t>
            </a:r>
            <a:r>
              <a:rPr lang="en-US" altLang="zh-CN" dirty="0">
                <a:cs typeface="+mn-ea"/>
                <a:sym typeface="+mn-lt"/>
              </a:rPr>
              <a:t>1</a:t>
            </a:r>
            <a:r>
              <a:rPr lang="zh-CN" altLang="en-US" dirty="0">
                <a:cs typeface="+mn-ea"/>
                <a:sym typeface="+mn-lt"/>
              </a:rPr>
              <a:t>传送</a:t>
            </a:r>
            <a:r>
              <a:rPr lang="en-US" altLang="zh-CN" dirty="0">
                <a:cs typeface="+mn-ea"/>
                <a:sym typeface="+mn-lt"/>
              </a:rPr>
              <a:t>550</a:t>
            </a:r>
            <a:r>
              <a:rPr lang="zh-CN" altLang="en-US" dirty="0">
                <a:cs typeface="+mn-ea"/>
                <a:sym typeface="+mn-lt"/>
              </a:rPr>
              <a:t>个积分，结果正确</a:t>
            </a:r>
            <a:endParaRPr lang="zh-CN" altLang="en-US" dirty="0">
              <a:cs typeface="+mn-ea"/>
              <a:sym typeface="+mn-lt"/>
            </a:endParaRPr>
          </a:p>
        </p:txBody>
      </p:sp>
      <p:pic>
        <p:nvPicPr>
          <p:cNvPr id="9218" name="Picture 2" descr="https://github.com/marknash666/FiscoBcos-Exercises/raw/master/images/image-for-console/function_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2773" y="1557700"/>
            <a:ext cx="9546454" cy="3158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4671472" cy="369332"/>
          </a:xfrm>
          <a:prstGeom prst="rect">
            <a:avLst/>
          </a:prstGeom>
        </p:spPr>
        <p:txBody>
          <a:bodyPr wrap="none">
            <a:spAutoFit/>
          </a:bodyPr>
          <a:lstStyle/>
          <a:p>
            <a:r>
              <a:rPr lang="zh-CN" altLang="en-US" dirty="0">
                <a:cs typeface="+mn-ea"/>
                <a:sym typeface="+mn-lt"/>
              </a:rPr>
              <a:t>设置</a:t>
            </a:r>
            <a:r>
              <a:rPr lang="en-US" altLang="zh-CN" dirty="0">
                <a:cs typeface="+mn-ea"/>
                <a:sym typeface="+mn-lt"/>
              </a:rPr>
              <a:t>sale</a:t>
            </a:r>
            <a:r>
              <a:rPr lang="zh-CN" altLang="en-US" dirty="0">
                <a:cs typeface="+mn-ea"/>
                <a:sym typeface="+mn-lt"/>
              </a:rPr>
              <a:t>为</a:t>
            </a:r>
            <a:r>
              <a:rPr lang="en-US" altLang="zh-CN" dirty="0">
                <a:cs typeface="+mn-ea"/>
                <a:sym typeface="+mn-lt"/>
              </a:rPr>
              <a:t>2</a:t>
            </a:r>
            <a:r>
              <a:rPr lang="zh-CN" altLang="en-US" dirty="0">
                <a:cs typeface="+mn-ea"/>
                <a:sym typeface="+mn-lt"/>
              </a:rPr>
              <a:t>并测试此时的商店积分赠送情况</a:t>
            </a:r>
            <a:endParaRPr lang="zh-CN" altLang="en-US" dirty="0">
              <a:cs typeface="+mn-ea"/>
              <a:sym typeface="+mn-lt"/>
            </a:endParaRPr>
          </a:p>
        </p:txBody>
      </p:sp>
      <p:sp>
        <p:nvSpPr>
          <p:cNvPr id="7" name="矩形 6"/>
          <p:cNvSpPr/>
          <p:nvPr/>
        </p:nvSpPr>
        <p:spPr>
          <a:xfrm>
            <a:off x="335810" y="5012850"/>
            <a:ext cx="10206640" cy="369332"/>
          </a:xfrm>
          <a:prstGeom prst="rect">
            <a:avLst/>
          </a:prstGeom>
        </p:spPr>
        <p:txBody>
          <a:bodyPr wrap="none">
            <a:spAutoFit/>
          </a:bodyPr>
          <a:lstStyle/>
          <a:p>
            <a:r>
              <a:rPr lang="zh-CN" altLang="en-US" dirty="0">
                <a:cs typeface="+mn-ea"/>
                <a:sym typeface="+mn-lt"/>
              </a:rPr>
              <a:t>设置当前商店赠送积分倍数为</a:t>
            </a:r>
            <a:r>
              <a:rPr lang="en-US" altLang="zh-CN" dirty="0">
                <a:cs typeface="+mn-ea"/>
                <a:sym typeface="+mn-lt"/>
              </a:rPr>
              <a:t>2</a:t>
            </a:r>
            <a:r>
              <a:rPr lang="zh-CN" altLang="en-US" dirty="0">
                <a:cs typeface="+mn-ea"/>
                <a:sym typeface="+mn-lt"/>
              </a:rPr>
              <a:t>，向顾客</a:t>
            </a:r>
            <a:r>
              <a:rPr lang="en-US" altLang="zh-CN" dirty="0">
                <a:cs typeface="+mn-ea"/>
                <a:sym typeface="+mn-lt"/>
              </a:rPr>
              <a:t>1</a:t>
            </a:r>
            <a:r>
              <a:rPr lang="zh-CN" altLang="en-US" dirty="0">
                <a:cs typeface="+mn-ea"/>
                <a:sym typeface="+mn-lt"/>
              </a:rPr>
              <a:t>传送</a:t>
            </a:r>
            <a:r>
              <a:rPr lang="en-US" altLang="zh-CN" dirty="0">
                <a:cs typeface="+mn-ea"/>
                <a:sym typeface="+mn-lt"/>
              </a:rPr>
              <a:t>1000</a:t>
            </a:r>
            <a:r>
              <a:rPr lang="zh-CN" altLang="en-US" dirty="0">
                <a:cs typeface="+mn-ea"/>
                <a:sym typeface="+mn-lt"/>
              </a:rPr>
              <a:t>个积分。顾客</a:t>
            </a:r>
            <a:r>
              <a:rPr lang="en-US" altLang="zh-CN" dirty="0">
                <a:cs typeface="+mn-ea"/>
                <a:sym typeface="+mn-lt"/>
              </a:rPr>
              <a:t>1</a:t>
            </a:r>
            <a:r>
              <a:rPr lang="zh-CN" altLang="en-US" dirty="0">
                <a:cs typeface="+mn-ea"/>
                <a:sym typeface="+mn-lt"/>
              </a:rPr>
              <a:t>实际收到</a:t>
            </a:r>
            <a:r>
              <a:rPr lang="en-US" altLang="zh-CN" dirty="0">
                <a:cs typeface="+mn-ea"/>
                <a:sym typeface="+mn-lt"/>
              </a:rPr>
              <a:t>2000</a:t>
            </a:r>
            <a:r>
              <a:rPr lang="zh-CN" altLang="en-US" dirty="0">
                <a:cs typeface="+mn-ea"/>
                <a:sym typeface="+mn-lt"/>
              </a:rPr>
              <a:t>个积分，结果正确</a:t>
            </a:r>
            <a:endParaRPr lang="zh-CN" altLang="en-US" dirty="0">
              <a:cs typeface="+mn-ea"/>
              <a:sym typeface="+mn-lt"/>
            </a:endParaRPr>
          </a:p>
        </p:txBody>
      </p:sp>
      <p:pic>
        <p:nvPicPr>
          <p:cNvPr id="8196" name="Picture 4" descr="https://github.com/marknash666/FiscoBcos-Exercises/raw/master/images/image-for-console/function_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0175" y="1756208"/>
            <a:ext cx="8951650" cy="2931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mn-lt"/>
                <a:ea typeface="+mn-ea"/>
                <a:cs typeface="+mn-ea"/>
                <a:sym typeface="+mn-lt"/>
              </a:rPr>
              <a:t>Console</a:t>
            </a:r>
            <a:r>
              <a:rPr kumimoji="1" lang="zh-CN" altLang="en-US" dirty="0">
                <a:latin typeface="+mn-lt"/>
                <a:ea typeface="+mn-ea"/>
                <a:cs typeface="+mn-ea"/>
                <a:sym typeface="+mn-lt"/>
              </a:rPr>
              <a:t>验证合约功能</a:t>
            </a:r>
            <a:endParaRPr kumimoji="1" lang="zh-CN" altLang="en-US" dirty="0">
              <a:latin typeface="+mn-lt"/>
              <a:ea typeface="+mn-ea"/>
              <a:cs typeface="+mn-ea"/>
              <a:sym typeface="+mn-lt"/>
            </a:endParaRPr>
          </a:p>
        </p:txBody>
      </p:sp>
      <p:sp>
        <p:nvSpPr>
          <p:cNvPr id="5" name="矩形 4"/>
          <p:cNvSpPr/>
          <p:nvPr/>
        </p:nvSpPr>
        <p:spPr>
          <a:xfrm>
            <a:off x="335810" y="891751"/>
            <a:ext cx="3254417" cy="369332"/>
          </a:xfrm>
          <a:prstGeom prst="rect">
            <a:avLst/>
          </a:prstGeom>
        </p:spPr>
        <p:txBody>
          <a:bodyPr wrap="none">
            <a:spAutoFit/>
          </a:bodyPr>
          <a:lstStyle/>
          <a:p>
            <a:r>
              <a:rPr lang="zh-CN" altLang="en-US" dirty="0">
                <a:cs typeface="+mn-ea"/>
                <a:sym typeface="+mn-lt"/>
              </a:rPr>
              <a:t>查看用户之间的积分传递情况 </a:t>
            </a:r>
            <a:endParaRPr lang="zh-CN" altLang="en-US" dirty="0">
              <a:cs typeface="+mn-ea"/>
              <a:sym typeface="+mn-lt"/>
            </a:endParaRPr>
          </a:p>
        </p:txBody>
      </p:sp>
      <p:sp>
        <p:nvSpPr>
          <p:cNvPr id="7" name="矩形 6"/>
          <p:cNvSpPr/>
          <p:nvPr/>
        </p:nvSpPr>
        <p:spPr>
          <a:xfrm>
            <a:off x="335810" y="5012850"/>
            <a:ext cx="9172704" cy="369332"/>
          </a:xfrm>
          <a:prstGeom prst="rect">
            <a:avLst/>
          </a:prstGeom>
        </p:spPr>
        <p:txBody>
          <a:bodyPr wrap="none">
            <a:spAutoFit/>
          </a:bodyPr>
          <a:lstStyle/>
          <a:p>
            <a:r>
              <a:rPr lang="zh-CN" altLang="en-US" dirty="0">
                <a:cs typeface="+mn-ea"/>
                <a:sym typeface="+mn-lt"/>
              </a:rPr>
              <a:t>顾客</a:t>
            </a:r>
            <a:r>
              <a:rPr lang="en-US" altLang="zh-CN" dirty="0">
                <a:cs typeface="+mn-ea"/>
                <a:sym typeface="+mn-lt"/>
              </a:rPr>
              <a:t>1</a:t>
            </a:r>
            <a:r>
              <a:rPr lang="zh-CN" altLang="en-US" dirty="0">
                <a:cs typeface="+mn-ea"/>
                <a:sym typeface="+mn-lt"/>
              </a:rPr>
              <a:t>向一个新顾客发送</a:t>
            </a:r>
            <a:r>
              <a:rPr lang="en-US" altLang="zh-CN" dirty="0">
                <a:cs typeface="+mn-ea"/>
                <a:sym typeface="+mn-lt"/>
              </a:rPr>
              <a:t>100</a:t>
            </a:r>
            <a:r>
              <a:rPr lang="zh-CN" altLang="en-US" dirty="0">
                <a:cs typeface="+mn-ea"/>
                <a:sym typeface="+mn-lt"/>
              </a:rPr>
              <a:t>积分，新顾客实际收到</a:t>
            </a:r>
            <a:r>
              <a:rPr lang="en-US" altLang="zh-CN" dirty="0">
                <a:cs typeface="+mn-ea"/>
                <a:sym typeface="+mn-lt"/>
              </a:rPr>
              <a:t>100</a:t>
            </a:r>
            <a:r>
              <a:rPr lang="zh-CN" altLang="en-US" dirty="0">
                <a:cs typeface="+mn-ea"/>
                <a:sym typeface="+mn-lt"/>
              </a:rPr>
              <a:t>个积分，不受</a:t>
            </a:r>
            <a:r>
              <a:rPr lang="en-US" altLang="zh-CN" dirty="0">
                <a:cs typeface="+mn-ea"/>
                <a:sym typeface="+mn-lt"/>
              </a:rPr>
              <a:t>sale</a:t>
            </a:r>
            <a:r>
              <a:rPr lang="zh-CN" altLang="en-US" dirty="0">
                <a:cs typeface="+mn-ea"/>
                <a:sym typeface="+mn-lt"/>
              </a:rPr>
              <a:t>影响，结果正确</a:t>
            </a:r>
            <a:endParaRPr lang="zh-CN" altLang="en-US" dirty="0">
              <a:cs typeface="+mn-ea"/>
              <a:sym typeface="+mn-lt"/>
            </a:endParaRPr>
          </a:p>
        </p:txBody>
      </p:sp>
      <p:pic>
        <p:nvPicPr>
          <p:cNvPr id="7170" name="Picture 2" descr="https://github.com/marknash666/FiscoBcos-Exercises/raw/master/images/image-for-console/function_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6039" y="1591302"/>
            <a:ext cx="9439922" cy="3091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环境下合约的编译、部署与功能测试</a:t>
            </a:r>
            <a:endParaRPr lang="zh-CN" altLang="en-US"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535757" y="1562886"/>
            <a:ext cx="9096375" cy="3057525"/>
          </a:xfrm>
          <a:prstGeom prst="rect">
            <a:avLst/>
          </a:prstGeom>
        </p:spPr>
      </p:pic>
      <p:sp>
        <p:nvSpPr>
          <p:cNvPr id="4" name="矩形 3"/>
          <p:cNvSpPr/>
          <p:nvPr/>
        </p:nvSpPr>
        <p:spPr>
          <a:xfrm>
            <a:off x="397954" y="980029"/>
            <a:ext cx="3208571" cy="369332"/>
          </a:xfrm>
          <a:prstGeom prst="rect">
            <a:avLst/>
          </a:prstGeom>
        </p:spPr>
        <p:txBody>
          <a:bodyPr wrap="none">
            <a:spAutoFit/>
          </a:bodyPr>
          <a:lstStyle/>
          <a:p>
            <a:r>
              <a:rPr lang="zh-CN" altLang="en-US" b="1" dirty="0">
                <a:solidFill>
                  <a:srgbClr val="24292E"/>
                </a:solidFill>
                <a:cs typeface="+mn-ea"/>
                <a:sym typeface="+mn-lt"/>
              </a:rPr>
              <a:t>编译运行环境为</a:t>
            </a:r>
            <a:r>
              <a:rPr lang="en-US" altLang="zh-CN" b="1" dirty="0">
                <a:solidFill>
                  <a:srgbClr val="24292E"/>
                </a:solidFill>
                <a:cs typeface="+mn-ea"/>
                <a:sym typeface="+mn-lt"/>
              </a:rPr>
              <a:t>IntelliJ IDEA</a:t>
            </a:r>
            <a:endParaRPr lang="zh-CN" altLang="en-US" dirty="0">
              <a:cs typeface="+mn-ea"/>
              <a:sym typeface="+mn-l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cs typeface="+mn-ea"/>
                <a:sym typeface="+mn-lt"/>
              </a:rPr>
              <a:t>1</a:t>
            </a:r>
            <a:endParaRPr kumimoji="1" lang="zh-CN" altLang="en-US" sz="23900" b="1" dirty="0">
              <a:solidFill>
                <a:schemeClr val="bg1"/>
              </a:solidFill>
              <a:cs typeface="+mn-ea"/>
              <a:sym typeface="+mn-lt"/>
            </a:endParaRPr>
          </a:p>
        </p:txBody>
      </p:sp>
      <p:sp>
        <p:nvSpPr>
          <p:cNvPr id="2" name="文本框 1"/>
          <p:cNvSpPr txBox="1"/>
          <p:nvPr/>
        </p:nvSpPr>
        <p:spPr>
          <a:xfrm>
            <a:off x="5119333" y="1864936"/>
            <a:ext cx="1108509" cy="523220"/>
          </a:xfrm>
          <a:prstGeom prst="rect">
            <a:avLst/>
          </a:prstGeom>
          <a:noFill/>
        </p:spPr>
        <p:txBody>
          <a:bodyPr wrap="none" rtlCol="0">
            <a:spAutoFit/>
          </a:bodyPr>
          <a:lstStyle/>
          <a:p>
            <a:pPr algn="ctr"/>
            <a:r>
              <a:rPr kumimoji="1" lang="en-US" altLang="zh-CN" sz="2800">
                <a:solidFill>
                  <a:schemeClr val="bg1"/>
                </a:solidFill>
                <a:cs typeface="+mn-ea"/>
                <a:sym typeface="+mn-lt"/>
              </a:rPr>
              <a:t>PART</a:t>
            </a:r>
            <a:endParaRPr kumimoji="1" lang="zh-CN" altLang="en-US" sz="2800" dirty="0">
              <a:solidFill>
                <a:schemeClr val="bg1"/>
              </a:solidFill>
              <a:cs typeface="+mn-ea"/>
              <a:sym typeface="+mn-lt"/>
            </a:endParaRPr>
          </a:p>
        </p:txBody>
      </p:sp>
      <p:sp>
        <p:nvSpPr>
          <p:cNvPr id="4" name="文本框 3"/>
          <p:cNvSpPr txBox="1"/>
          <p:nvPr/>
        </p:nvSpPr>
        <p:spPr>
          <a:xfrm>
            <a:off x="7242648" y="2922413"/>
            <a:ext cx="2223686" cy="769441"/>
          </a:xfrm>
          <a:prstGeom prst="rect">
            <a:avLst/>
          </a:prstGeom>
          <a:noFill/>
        </p:spPr>
        <p:txBody>
          <a:bodyPr wrap="none" rtlCol="0">
            <a:spAutoFit/>
          </a:bodyPr>
          <a:lstStyle/>
          <a:p>
            <a:r>
              <a:rPr kumimoji="1" lang="en-US" altLang="zh-CN" sz="4400" b="1">
                <a:solidFill>
                  <a:schemeClr val="accent4">
                    <a:alpha val="50000"/>
                  </a:schemeClr>
                </a:solidFill>
                <a:cs typeface="+mn-ea"/>
                <a:sym typeface="+mn-lt"/>
              </a:rPr>
              <a:t>Solidity</a:t>
            </a:r>
            <a:endParaRPr kumimoji="1" lang="en-US" altLang="zh-CN" sz="4400" b="1">
              <a:solidFill>
                <a:schemeClr val="accent4">
                  <a:alpha val="50000"/>
                </a:schemeClr>
              </a:solidFill>
              <a:cs typeface="+mn-ea"/>
              <a:sym typeface="+mn-lt"/>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环境下合约的编译、部署与功能测试</a:t>
            </a:r>
            <a:endParaRPr lang="zh-CN" altLang="en-US" dirty="0">
              <a:latin typeface="+mn-lt"/>
              <a:ea typeface="+mn-ea"/>
              <a:cs typeface="+mn-ea"/>
              <a:sym typeface="+mn-lt"/>
            </a:endParaRPr>
          </a:p>
        </p:txBody>
      </p:sp>
      <p:sp>
        <p:nvSpPr>
          <p:cNvPr id="4" name="矩形 3"/>
          <p:cNvSpPr/>
          <p:nvPr/>
        </p:nvSpPr>
        <p:spPr>
          <a:xfrm>
            <a:off x="397954" y="980029"/>
            <a:ext cx="7917552" cy="369332"/>
          </a:xfrm>
          <a:prstGeom prst="rect">
            <a:avLst/>
          </a:prstGeom>
        </p:spPr>
        <p:txBody>
          <a:bodyPr wrap="none">
            <a:spAutoFit/>
          </a:bodyPr>
          <a:lstStyle/>
          <a:p>
            <a:r>
              <a:rPr lang="en-US" altLang="zh-CN" dirty="0">
                <a:solidFill>
                  <a:srgbClr val="24292E"/>
                </a:solidFill>
                <a:cs typeface="+mn-ea"/>
                <a:sym typeface="+mn-lt"/>
              </a:rPr>
              <a:t>1.</a:t>
            </a:r>
            <a:r>
              <a:rPr lang="zh-CN" altLang="en-US" dirty="0">
                <a:solidFill>
                  <a:srgbClr val="24292E"/>
                </a:solidFill>
                <a:cs typeface="+mn-ea"/>
                <a:sym typeface="+mn-lt"/>
              </a:rPr>
              <a:t>将</a:t>
            </a:r>
            <a:r>
              <a:rPr lang="en-US" altLang="zh-CN" dirty="0" err="1">
                <a:solidFill>
                  <a:srgbClr val="24292E"/>
                </a:solidFill>
                <a:cs typeface="+mn-ea"/>
                <a:sym typeface="+mn-lt"/>
              </a:rPr>
              <a:t>LAGCredit.sol</a:t>
            </a:r>
            <a:r>
              <a:rPr lang="zh-CN" altLang="en-US" dirty="0">
                <a:solidFill>
                  <a:srgbClr val="24292E"/>
                </a:solidFill>
                <a:cs typeface="+mn-ea"/>
                <a:sym typeface="+mn-lt"/>
              </a:rPr>
              <a:t>放到</a:t>
            </a:r>
            <a:r>
              <a:rPr lang="en-US" altLang="zh-CN" dirty="0">
                <a:solidFill>
                  <a:srgbClr val="24292E"/>
                </a:solidFill>
                <a:cs typeface="+mn-ea"/>
                <a:sym typeface="+mn-lt"/>
              </a:rPr>
              <a:t>spring-boot-starter/</a:t>
            </a:r>
            <a:r>
              <a:rPr lang="en-US" altLang="zh-CN" dirty="0" err="1">
                <a:solidFill>
                  <a:srgbClr val="24292E"/>
                </a:solidFill>
                <a:cs typeface="+mn-ea"/>
                <a:sym typeface="+mn-lt"/>
              </a:rPr>
              <a:t>scr</a:t>
            </a:r>
            <a:r>
              <a:rPr lang="en-US" altLang="zh-CN" dirty="0">
                <a:solidFill>
                  <a:srgbClr val="24292E"/>
                </a:solidFill>
                <a:cs typeface="+mn-ea"/>
                <a:sym typeface="+mn-lt"/>
              </a:rPr>
              <a:t>/test/resources/contract</a:t>
            </a:r>
            <a:r>
              <a:rPr lang="zh-CN" altLang="en-US" dirty="0">
                <a:solidFill>
                  <a:srgbClr val="24292E"/>
                </a:solidFill>
                <a:cs typeface="+mn-ea"/>
                <a:sym typeface="+mn-lt"/>
              </a:rPr>
              <a:t>目录下 </a:t>
            </a:r>
            <a:endParaRPr lang="zh-CN" altLang="en-US" dirty="0">
              <a:cs typeface="+mn-ea"/>
              <a:sym typeface="+mn-lt"/>
            </a:endParaRPr>
          </a:p>
        </p:txBody>
      </p:sp>
      <p:sp>
        <p:nvSpPr>
          <p:cNvPr id="5" name="矩形 4"/>
          <p:cNvSpPr/>
          <p:nvPr/>
        </p:nvSpPr>
        <p:spPr>
          <a:xfrm>
            <a:off x="397954" y="1378219"/>
            <a:ext cx="6548761" cy="369332"/>
          </a:xfrm>
          <a:prstGeom prst="rect">
            <a:avLst/>
          </a:prstGeom>
        </p:spPr>
        <p:txBody>
          <a:bodyPr wrap="square">
            <a:spAutoFit/>
          </a:bodyPr>
          <a:lstStyle/>
          <a:p>
            <a:r>
              <a:rPr lang="en-US" altLang="zh-CN" dirty="0">
                <a:solidFill>
                  <a:srgbClr val="24292E"/>
                </a:solidFill>
                <a:cs typeface="+mn-ea"/>
                <a:sym typeface="+mn-lt"/>
              </a:rPr>
              <a:t>2.</a:t>
            </a:r>
            <a:r>
              <a:rPr lang="zh-CN" altLang="en-US" dirty="0">
                <a:solidFill>
                  <a:srgbClr val="24292E"/>
                </a:solidFill>
                <a:cs typeface="+mn-ea"/>
                <a:sym typeface="+mn-lt"/>
              </a:rPr>
              <a:t> 运行官方提供的</a:t>
            </a:r>
            <a:r>
              <a:rPr lang="en-US" altLang="zh-CN" dirty="0">
                <a:solidFill>
                  <a:srgbClr val="24292E"/>
                </a:solidFill>
                <a:cs typeface="+mn-ea"/>
                <a:sym typeface="+mn-lt"/>
              </a:rPr>
              <a:t>Solidity</a:t>
            </a:r>
            <a:r>
              <a:rPr lang="zh-CN" altLang="en-US" dirty="0">
                <a:solidFill>
                  <a:srgbClr val="24292E"/>
                </a:solidFill>
                <a:cs typeface="+mn-ea"/>
                <a:sym typeface="+mn-lt"/>
              </a:rPr>
              <a:t>合约文件转</a:t>
            </a:r>
            <a:r>
              <a:rPr lang="en-US" altLang="zh-CN" dirty="0">
                <a:solidFill>
                  <a:srgbClr val="24292E"/>
                </a:solidFill>
                <a:cs typeface="+mn-ea"/>
                <a:sym typeface="+mn-lt"/>
              </a:rPr>
              <a:t>Java</a:t>
            </a:r>
            <a:r>
              <a:rPr lang="zh-CN" altLang="en-US" dirty="0">
                <a:solidFill>
                  <a:srgbClr val="24292E"/>
                </a:solidFill>
                <a:cs typeface="+mn-ea"/>
                <a:sym typeface="+mn-lt"/>
              </a:rPr>
              <a:t>合约文件测试类 </a:t>
            </a: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513913" y="1776409"/>
            <a:ext cx="6664720" cy="2147521"/>
          </a:xfrm>
          <a:prstGeom prst="rect">
            <a:avLst/>
          </a:prstGeom>
        </p:spPr>
      </p:pic>
      <p:pic>
        <p:nvPicPr>
          <p:cNvPr id="7" name="图片 6"/>
          <p:cNvPicPr>
            <a:picLocks noChangeAspect="1"/>
          </p:cNvPicPr>
          <p:nvPr/>
        </p:nvPicPr>
        <p:blipFill>
          <a:blip r:embed="rId2"/>
          <a:stretch>
            <a:fillRect/>
          </a:stretch>
        </p:blipFill>
        <p:spPr>
          <a:xfrm>
            <a:off x="7683346" y="1776409"/>
            <a:ext cx="3448050" cy="4257675"/>
          </a:xfrm>
          <a:prstGeom prst="rect">
            <a:avLst/>
          </a:prstGeom>
        </p:spPr>
      </p:pic>
      <p:sp>
        <p:nvSpPr>
          <p:cNvPr id="8" name="矩形 7"/>
          <p:cNvSpPr/>
          <p:nvPr/>
        </p:nvSpPr>
        <p:spPr>
          <a:xfrm>
            <a:off x="513913" y="4350978"/>
            <a:ext cx="6554299" cy="923330"/>
          </a:xfrm>
          <a:prstGeom prst="rect">
            <a:avLst/>
          </a:prstGeom>
        </p:spPr>
        <p:txBody>
          <a:bodyPr wrap="square">
            <a:spAutoFit/>
          </a:bodyPr>
          <a:lstStyle/>
          <a:p>
            <a:pPr algn="just"/>
            <a:r>
              <a:rPr lang="en-US" altLang="zh-CN" dirty="0">
                <a:solidFill>
                  <a:srgbClr val="24292E"/>
                </a:solidFill>
                <a:cs typeface="+mn-ea"/>
                <a:sym typeface="+mn-lt"/>
              </a:rPr>
              <a:t>3. </a:t>
            </a:r>
            <a:r>
              <a:rPr lang="zh-CN" altLang="en-US" dirty="0">
                <a:solidFill>
                  <a:srgbClr val="24292E"/>
                </a:solidFill>
                <a:cs typeface="+mn-ea"/>
                <a:sym typeface="+mn-lt"/>
              </a:rPr>
              <a:t>成功的话，我们可以在</a:t>
            </a:r>
            <a:r>
              <a:rPr lang="en-US" altLang="zh-CN" dirty="0">
                <a:solidFill>
                  <a:srgbClr val="24292E"/>
                </a:solidFill>
                <a:cs typeface="+mn-ea"/>
                <a:sym typeface="+mn-lt"/>
              </a:rPr>
              <a:t>spring-boot-starter/</a:t>
            </a:r>
            <a:r>
              <a:rPr lang="en-US" altLang="zh-CN" dirty="0" err="1">
                <a:solidFill>
                  <a:srgbClr val="24292E"/>
                </a:solidFill>
                <a:cs typeface="+mn-ea"/>
                <a:sym typeface="+mn-lt"/>
              </a:rPr>
              <a:t>src</a:t>
            </a:r>
            <a:r>
              <a:rPr lang="en-US" altLang="zh-CN" dirty="0">
                <a:solidFill>
                  <a:srgbClr val="24292E"/>
                </a:solidFill>
                <a:cs typeface="+mn-ea"/>
                <a:sym typeface="+mn-lt"/>
              </a:rPr>
              <a:t>/test/java/</a:t>
            </a:r>
            <a:endParaRPr lang="en-US" altLang="zh-CN" dirty="0">
              <a:solidFill>
                <a:srgbClr val="24292E"/>
              </a:solidFill>
              <a:cs typeface="+mn-ea"/>
              <a:sym typeface="+mn-lt"/>
            </a:endParaRPr>
          </a:p>
          <a:p>
            <a:pPr algn="just"/>
            <a:r>
              <a:rPr lang="en-US" altLang="zh-CN" dirty="0">
                <a:solidFill>
                  <a:srgbClr val="24292E"/>
                </a:solidFill>
                <a:cs typeface="+mn-ea"/>
                <a:sym typeface="+mn-lt"/>
              </a:rPr>
              <a:t>org/</a:t>
            </a:r>
            <a:r>
              <a:rPr lang="en-US" altLang="zh-CN" dirty="0" err="1">
                <a:solidFill>
                  <a:srgbClr val="24292E"/>
                </a:solidFill>
                <a:cs typeface="+mn-ea"/>
                <a:sym typeface="+mn-lt"/>
              </a:rPr>
              <a:t>fisco</a:t>
            </a:r>
            <a:r>
              <a:rPr lang="en-US" altLang="zh-CN" dirty="0">
                <a:solidFill>
                  <a:srgbClr val="24292E"/>
                </a:solidFill>
                <a:cs typeface="+mn-ea"/>
                <a:sym typeface="+mn-lt"/>
              </a:rPr>
              <a:t>/</a:t>
            </a:r>
            <a:r>
              <a:rPr lang="en-US" altLang="zh-CN" dirty="0" err="1">
                <a:solidFill>
                  <a:srgbClr val="24292E"/>
                </a:solidFill>
                <a:cs typeface="+mn-ea"/>
                <a:sym typeface="+mn-lt"/>
              </a:rPr>
              <a:t>bcos</a:t>
            </a:r>
            <a:r>
              <a:rPr lang="en-US" altLang="zh-CN" dirty="0">
                <a:solidFill>
                  <a:srgbClr val="24292E"/>
                </a:solidFill>
                <a:cs typeface="+mn-ea"/>
                <a:sym typeface="+mn-lt"/>
              </a:rPr>
              <a:t>/temp</a:t>
            </a:r>
            <a:r>
              <a:rPr lang="zh-CN" altLang="en-US" dirty="0">
                <a:solidFill>
                  <a:srgbClr val="24292E"/>
                </a:solidFill>
                <a:cs typeface="+mn-ea"/>
                <a:sym typeface="+mn-lt"/>
              </a:rPr>
              <a:t>目录下得到</a:t>
            </a:r>
            <a:r>
              <a:rPr lang="en-US" altLang="zh-CN" dirty="0">
                <a:solidFill>
                  <a:srgbClr val="24292E"/>
                </a:solidFill>
                <a:cs typeface="+mn-ea"/>
                <a:sym typeface="+mn-lt"/>
              </a:rPr>
              <a:t>LAGCredit.java</a:t>
            </a:r>
            <a:r>
              <a:rPr lang="zh-CN" altLang="en-US" dirty="0">
                <a:solidFill>
                  <a:srgbClr val="24292E"/>
                </a:solidFill>
                <a:cs typeface="+mn-ea"/>
                <a:sym typeface="+mn-lt"/>
              </a:rPr>
              <a:t>，然后将其拷贝到</a:t>
            </a:r>
            <a:r>
              <a:rPr lang="en-US" altLang="zh-CN" dirty="0">
                <a:solidFill>
                  <a:srgbClr val="24292E"/>
                </a:solidFill>
                <a:cs typeface="+mn-ea"/>
                <a:sym typeface="+mn-lt"/>
              </a:rPr>
              <a:t>main</a:t>
            </a:r>
            <a:r>
              <a:rPr lang="zh-CN" altLang="en-US" dirty="0">
                <a:solidFill>
                  <a:srgbClr val="24292E"/>
                </a:solidFill>
                <a:cs typeface="+mn-ea"/>
                <a:sym typeface="+mn-lt"/>
              </a:rPr>
              <a:t>目录下供开发使用 </a:t>
            </a:r>
            <a:endParaRPr lang="zh-CN" altLang="en-US" dirty="0">
              <a:cs typeface="+mn-ea"/>
              <a:sym typeface="+mn-lt"/>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环境下合约的编译、部署与功能测试</a:t>
            </a:r>
            <a:endParaRPr lang="zh-CN" altLang="en-US" dirty="0">
              <a:latin typeface="+mn-lt"/>
              <a:ea typeface="+mn-ea"/>
              <a:cs typeface="+mn-ea"/>
              <a:sym typeface="+mn-lt"/>
            </a:endParaRPr>
          </a:p>
        </p:txBody>
      </p:sp>
      <p:sp>
        <p:nvSpPr>
          <p:cNvPr id="4" name="矩形 3"/>
          <p:cNvSpPr/>
          <p:nvPr/>
        </p:nvSpPr>
        <p:spPr>
          <a:xfrm>
            <a:off x="397954" y="980029"/>
            <a:ext cx="7361129" cy="923330"/>
          </a:xfrm>
          <a:prstGeom prst="rect">
            <a:avLst/>
          </a:prstGeom>
        </p:spPr>
        <p:txBody>
          <a:bodyPr wrap="square">
            <a:spAutoFit/>
          </a:bodyPr>
          <a:lstStyle/>
          <a:p>
            <a:pPr algn="just"/>
            <a:r>
              <a:rPr lang="zh-CN" altLang="en-US" dirty="0">
                <a:solidFill>
                  <a:srgbClr val="24292E"/>
                </a:solidFill>
                <a:cs typeface="+mn-ea"/>
                <a:sym typeface="+mn-lt"/>
              </a:rPr>
              <a:t>问题：我一开尝试着直接编写</a:t>
            </a:r>
            <a:r>
              <a:rPr lang="en-US" altLang="zh-CN" dirty="0">
                <a:solidFill>
                  <a:srgbClr val="24292E"/>
                </a:solidFill>
                <a:cs typeface="+mn-ea"/>
                <a:sym typeface="+mn-lt"/>
              </a:rPr>
              <a:t>Junit</a:t>
            </a:r>
            <a:r>
              <a:rPr lang="zh-CN" altLang="en-US" dirty="0">
                <a:solidFill>
                  <a:srgbClr val="24292E"/>
                </a:solidFill>
                <a:cs typeface="+mn-ea"/>
                <a:sym typeface="+mn-lt"/>
              </a:rPr>
              <a:t>测试类来对</a:t>
            </a:r>
            <a:r>
              <a:rPr lang="en-US" altLang="zh-CN" dirty="0">
                <a:solidFill>
                  <a:srgbClr val="24292E"/>
                </a:solidFill>
                <a:cs typeface="+mn-ea"/>
                <a:sym typeface="+mn-lt"/>
              </a:rPr>
              <a:t>SDK</a:t>
            </a:r>
            <a:r>
              <a:rPr lang="zh-CN" altLang="en-US" dirty="0">
                <a:solidFill>
                  <a:srgbClr val="24292E"/>
                </a:solidFill>
                <a:cs typeface="+mn-ea"/>
                <a:sym typeface="+mn-lt"/>
              </a:rPr>
              <a:t>进行测试，发现无论如何</a:t>
            </a:r>
            <a:r>
              <a:rPr lang="zh-CN" altLang="en-US" dirty="0">
                <a:cs typeface="+mn-ea"/>
                <a:sym typeface="+mn-lt"/>
              </a:rPr>
              <a:t>只要是通过控制器操作则必报错，直接测试编译后</a:t>
            </a:r>
            <a:r>
              <a:rPr lang="en-US" altLang="zh-CN" dirty="0">
                <a:cs typeface="+mn-ea"/>
                <a:sym typeface="+mn-lt"/>
              </a:rPr>
              <a:t>LAGCredit.java</a:t>
            </a:r>
            <a:r>
              <a:rPr lang="zh-CN" altLang="en-US" dirty="0">
                <a:cs typeface="+mn-ea"/>
                <a:sym typeface="+mn-lt"/>
              </a:rPr>
              <a:t>的函数方法则没有出现问题</a:t>
            </a:r>
            <a:endParaRPr lang="zh-CN" altLang="en-US" dirty="0">
              <a:cs typeface="+mn-ea"/>
              <a:sym typeface="+mn-lt"/>
            </a:endParaRPr>
          </a:p>
        </p:txBody>
      </p:sp>
      <p:sp>
        <p:nvSpPr>
          <p:cNvPr id="8" name="矩形 7"/>
          <p:cNvSpPr/>
          <p:nvPr/>
        </p:nvSpPr>
        <p:spPr>
          <a:xfrm>
            <a:off x="397954" y="4208980"/>
            <a:ext cx="6872858" cy="646331"/>
          </a:xfrm>
          <a:prstGeom prst="rect">
            <a:avLst/>
          </a:prstGeom>
        </p:spPr>
        <p:txBody>
          <a:bodyPr wrap="square">
            <a:spAutoFit/>
          </a:bodyPr>
          <a:lstStyle/>
          <a:p>
            <a:pPr algn="just"/>
            <a:r>
              <a:rPr lang="en-US" altLang="zh-CN" dirty="0">
                <a:solidFill>
                  <a:srgbClr val="24292E"/>
                </a:solidFill>
                <a:cs typeface="+mn-ea"/>
                <a:sym typeface="+mn-lt"/>
              </a:rPr>
              <a:t>2.</a:t>
            </a:r>
            <a:r>
              <a:rPr lang="zh-CN" altLang="en-US" dirty="0">
                <a:solidFill>
                  <a:srgbClr val="24292E"/>
                </a:solidFill>
                <a:cs typeface="+mn-ea"/>
                <a:sym typeface="+mn-lt"/>
              </a:rPr>
              <a:t>测试类创建控制器实例时将测试类的两个</a:t>
            </a:r>
            <a:r>
              <a:rPr lang="en-US" altLang="zh-CN" dirty="0">
                <a:solidFill>
                  <a:srgbClr val="24292E"/>
                </a:solidFill>
                <a:cs typeface="+mn-ea"/>
                <a:sym typeface="+mn-lt"/>
              </a:rPr>
              <a:t>Web3js</a:t>
            </a:r>
            <a:r>
              <a:rPr lang="zh-CN" altLang="en-US" dirty="0">
                <a:solidFill>
                  <a:srgbClr val="24292E"/>
                </a:solidFill>
                <a:cs typeface="+mn-ea"/>
                <a:sym typeface="+mn-lt"/>
              </a:rPr>
              <a:t>和</a:t>
            </a:r>
            <a:r>
              <a:rPr lang="en-US" altLang="zh-CN" dirty="0">
                <a:solidFill>
                  <a:srgbClr val="24292E"/>
                </a:solidFill>
                <a:cs typeface="+mn-ea"/>
                <a:sym typeface="+mn-lt"/>
              </a:rPr>
              <a:t>Credentials</a:t>
            </a:r>
            <a:r>
              <a:rPr lang="zh-CN" altLang="en-US" dirty="0">
                <a:solidFill>
                  <a:srgbClr val="24292E"/>
                </a:solidFill>
                <a:cs typeface="+mn-ea"/>
                <a:sym typeface="+mn-lt"/>
              </a:rPr>
              <a:t>实例传入</a:t>
            </a:r>
            <a:endParaRPr lang="zh-CN" altLang="en-US" dirty="0">
              <a:cs typeface="+mn-ea"/>
              <a:sym typeface="+mn-lt"/>
            </a:endParaRPr>
          </a:p>
        </p:txBody>
      </p:sp>
      <p:sp>
        <p:nvSpPr>
          <p:cNvPr id="9" name="矩形 8"/>
          <p:cNvSpPr/>
          <p:nvPr/>
        </p:nvSpPr>
        <p:spPr>
          <a:xfrm>
            <a:off x="397953" y="1903359"/>
            <a:ext cx="7361129" cy="923330"/>
          </a:xfrm>
          <a:prstGeom prst="rect">
            <a:avLst/>
          </a:prstGeom>
        </p:spPr>
        <p:txBody>
          <a:bodyPr wrap="square">
            <a:spAutoFit/>
          </a:bodyPr>
          <a:lstStyle/>
          <a:p>
            <a:pPr algn="just"/>
            <a:r>
              <a:rPr lang="zh-CN" altLang="en-US" dirty="0">
                <a:solidFill>
                  <a:srgbClr val="24292E"/>
                </a:solidFill>
                <a:cs typeface="+mn-ea"/>
                <a:sym typeface="+mn-lt"/>
              </a:rPr>
              <a:t>解决方法：</a:t>
            </a:r>
            <a:endParaRPr lang="en-US" altLang="zh-CN" dirty="0">
              <a:solidFill>
                <a:srgbClr val="24292E"/>
              </a:solidFill>
              <a:cs typeface="+mn-ea"/>
              <a:sym typeface="+mn-lt"/>
            </a:endParaRPr>
          </a:p>
          <a:p>
            <a:pPr algn="just"/>
            <a:r>
              <a:rPr lang="en-US" altLang="zh-CN" dirty="0">
                <a:solidFill>
                  <a:srgbClr val="24292E"/>
                </a:solidFill>
                <a:cs typeface="+mn-ea"/>
                <a:sym typeface="+mn-lt"/>
              </a:rPr>
              <a:t>1.</a:t>
            </a:r>
            <a:r>
              <a:rPr lang="zh-CN" altLang="en-US" dirty="0">
                <a:solidFill>
                  <a:srgbClr val="24292E"/>
                </a:solidFill>
                <a:cs typeface="+mn-ea"/>
                <a:sym typeface="+mn-lt"/>
              </a:rPr>
              <a:t>为控制器加入一个构造函数</a:t>
            </a:r>
            <a:endParaRPr lang="en-US" altLang="zh-CN" dirty="0">
              <a:solidFill>
                <a:srgbClr val="24292E"/>
              </a:solidFill>
              <a:cs typeface="+mn-ea"/>
              <a:sym typeface="+mn-lt"/>
            </a:endParaRPr>
          </a:p>
          <a:p>
            <a:pPr algn="just"/>
            <a:endParaRPr lang="zh-CN" altLang="en-US" dirty="0">
              <a:cs typeface="+mn-ea"/>
              <a:sym typeface="+mn-lt"/>
            </a:endParaRPr>
          </a:p>
        </p:txBody>
      </p:sp>
      <p:pic>
        <p:nvPicPr>
          <p:cNvPr id="11266" name="Picture 2" descr="https://github.com/marknash666/FiscoBcos-Exercises/raw/master/images/image-for-springboot/problem_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077" y="2589730"/>
            <a:ext cx="57150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github.com/marknash666/FiscoBcos-Exercises/raw/master/images/image-for-springboot/proble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97" y="4855311"/>
            <a:ext cx="6448425" cy="1771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环境下合约的编译、部署与功能测试</a:t>
            </a:r>
            <a:endParaRPr lang="zh-CN" altLang="en-US" dirty="0">
              <a:latin typeface="+mn-lt"/>
              <a:ea typeface="+mn-ea"/>
              <a:cs typeface="+mn-ea"/>
              <a:sym typeface="+mn-lt"/>
            </a:endParaRPr>
          </a:p>
        </p:txBody>
      </p:sp>
      <p:sp>
        <p:nvSpPr>
          <p:cNvPr id="4" name="矩形 3"/>
          <p:cNvSpPr/>
          <p:nvPr/>
        </p:nvSpPr>
        <p:spPr>
          <a:xfrm>
            <a:off x="397954" y="980029"/>
            <a:ext cx="7361129" cy="923330"/>
          </a:xfrm>
          <a:prstGeom prst="rect">
            <a:avLst/>
          </a:prstGeom>
        </p:spPr>
        <p:txBody>
          <a:bodyPr wrap="square">
            <a:spAutoFit/>
          </a:bodyPr>
          <a:lstStyle/>
          <a:p>
            <a:pPr algn="just"/>
            <a:r>
              <a:rPr lang="zh-CN" altLang="en-US" dirty="0">
                <a:solidFill>
                  <a:srgbClr val="24292E"/>
                </a:solidFill>
                <a:cs typeface="+mn-ea"/>
                <a:sym typeface="+mn-lt"/>
              </a:rPr>
              <a:t>问题：我一开尝试着直接编写</a:t>
            </a:r>
            <a:r>
              <a:rPr lang="en-US" altLang="zh-CN" dirty="0">
                <a:solidFill>
                  <a:srgbClr val="24292E"/>
                </a:solidFill>
                <a:cs typeface="+mn-ea"/>
                <a:sym typeface="+mn-lt"/>
              </a:rPr>
              <a:t>Junit</a:t>
            </a:r>
            <a:r>
              <a:rPr lang="zh-CN" altLang="en-US" dirty="0">
                <a:solidFill>
                  <a:srgbClr val="24292E"/>
                </a:solidFill>
                <a:cs typeface="+mn-ea"/>
                <a:sym typeface="+mn-lt"/>
              </a:rPr>
              <a:t>测试类来对</a:t>
            </a:r>
            <a:r>
              <a:rPr lang="en-US" altLang="zh-CN" dirty="0">
                <a:solidFill>
                  <a:srgbClr val="24292E"/>
                </a:solidFill>
                <a:cs typeface="+mn-ea"/>
                <a:sym typeface="+mn-lt"/>
              </a:rPr>
              <a:t>SDK</a:t>
            </a:r>
            <a:r>
              <a:rPr lang="zh-CN" altLang="en-US" dirty="0">
                <a:solidFill>
                  <a:srgbClr val="24292E"/>
                </a:solidFill>
                <a:cs typeface="+mn-ea"/>
                <a:sym typeface="+mn-lt"/>
              </a:rPr>
              <a:t>进行测试，发现无论如何</a:t>
            </a:r>
            <a:r>
              <a:rPr lang="zh-CN" altLang="en-US" dirty="0">
                <a:cs typeface="+mn-ea"/>
                <a:sym typeface="+mn-lt"/>
              </a:rPr>
              <a:t>只要是通过控制器操作则必报错，直接测试编译后</a:t>
            </a:r>
            <a:r>
              <a:rPr lang="en-US" altLang="zh-CN" dirty="0">
                <a:cs typeface="+mn-ea"/>
                <a:sym typeface="+mn-lt"/>
              </a:rPr>
              <a:t>LAGCredit.java</a:t>
            </a:r>
            <a:r>
              <a:rPr lang="zh-CN" altLang="en-US" dirty="0">
                <a:cs typeface="+mn-ea"/>
                <a:sym typeface="+mn-lt"/>
              </a:rPr>
              <a:t>的函数方法则没有出现问题</a:t>
            </a:r>
            <a:endParaRPr lang="zh-CN" altLang="en-US" dirty="0">
              <a:cs typeface="+mn-ea"/>
              <a:sym typeface="+mn-lt"/>
            </a:endParaRPr>
          </a:p>
        </p:txBody>
      </p:sp>
      <p:sp>
        <p:nvSpPr>
          <p:cNvPr id="9" name="矩形 8"/>
          <p:cNvSpPr/>
          <p:nvPr/>
        </p:nvSpPr>
        <p:spPr>
          <a:xfrm>
            <a:off x="397953" y="1903359"/>
            <a:ext cx="7361129" cy="923330"/>
          </a:xfrm>
          <a:prstGeom prst="rect">
            <a:avLst/>
          </a:prstGeom>
        </p:spPr>
        <p:txBody>
          <a:bodyPr wrap="square">
            <a:spAutoFit/>
          </a:bodyPr>
          <a:lstStyle/>
          <a:p>
            <a:pPr algn="just"/>
            <a:r>
              <a:rPr lang="zh-CN" altLang="en-US" dirty="0">
                <a:solidFill>
                  <a:srgbClr val="24292E"/>
                </a:solidFill>
                <a:cs typeface="+mn-ea"/>
                <a:sym typeface="+mn-lt"/>
              </a:rPr>
              <a:t>解决方法：</a:t>
            </a:r>
            <a:endParaRPr lang="en-US" altLang="zh-CN" dirty="0">
              <a:solidFill>
                <a:srgbClr val="24292E"/>
              </a:solidFill>
              <a:cs typeface="+mn-ea"/>
              <a:sym typeface="+mn-lt"/>
            </a:endParaRPr>
          </a:p>
          <a:p>
            <a:pPr algn="just"/>
            <a:r>
              <a:rPr lang="en-US" altLang="zh-CN" dirty="0">
                <a:solidFill>
                  <a:srgbClr val="24292E"/>
                </a:solidFill>
                <a:cs typeface="+mn-ea"/>
                <a:sym typeface="+mn-lt"/>
              </a:rPr>
              <a:t>3.</a:t>
            </a:r>
            <a:r>
              <a:rPr lang="zh-CN" altLang="en-US" dirty="0">
                <a:solidFill>
                  <a:srgbClr val="24292E"/>
                </a:solidFill>
                <a:cs typeface="+mn-ea"/>
                <a:sym typeface="+mn-lt"/>
              </a:rPr>
              <a:t> 最终，控制器测试用例运行通过</a:t>
            </a:r>
            <a:endParaRPr lang="en-US" altLang="zh-CN" dirty="0">
              <a:solidFill>
                <a:srgbClr val="24292E"/>
              </a:solidFill>
              <a:cs typeface="+mn-ea"/>
              <a:sym typeface="+mn-lt"/>
            </a:endParaRPr>
          </a:p>
          <a:p>
            <a:pPr algn="just"/>
            <a:endParaRPr lang="zh-CN" altLang="en-US" dirty="0">
              <a:cs typeface="+mn-ea"/>
              <a:sym typeface="+mn-lt"/>
            </a:endParaRPr>
          </a:p>
        </p:txBody>
      </p:sp>
      <p:pic>
        <p:nvPicPr>
          <p:cNvPr id="12290" name="Picture 2" descr="https://github.com/marknash666/FiscoBcos-Exercises/raw/master/images/image-for-springboot/resul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4555" y="2698674"/>
            <a:ext cx="10001250"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后端接口</a:t>
            </a:r>
            <a:endParaRPr lang="zh-CN" altLang="en-US" dirty="0">
              <a:latin typeface="+mn-lt"/>
              <a:ea typeface="+mn-ea"/>
              <a:cs typeface="+mn-ea"/>
              <a:sym typeface="+mn-lt"/>
            </a:endParaRPr>
          </a:p>
        </p:txBody>
      </p:sp>
      <p:sp>
        <p:nvSpPr>
          <p:cNvPr id="4" name="矩形 3"/>
          <p:cNvSpPr/>
          <p:nvPr/>
        </p:nvSpPr>
        <p:spPr>
          <a:xfrm>
            <a:off x="335809" y="980029"/>
            <a:ext cx="7361129" cy="400110"/>
          </a:xfrm>
          <a:prstGeom prst="rect">
            <a:avLst/>
          </a:prstGeom>
        </p:spPr>
        <p:txBody>
          <a:bodyPr wrap="square">
            <a:spAutoFit/>
          </a:bodyPr>
          <a:lstStyle/>
          <a:p>
            <a:pPr algn="just"/>
            <a:r>
              <a:rPr lang="en-US" altLang="zh-CN" sz="2000" dirty="0">
                <a:solidFill>
                  <a:srgbClr val="24292E"/>
                </a:solidFill>
                <a:cs typeface="+mn-ea"/>
                <a:sym typeface="+mn-lt"/>
              </a:rPr>
              <a:t>JSON</a:t>
            </a:r>
            <a:r>
              <a:rPr lang="zh-CN" altLang="en-US" sz="2000" dirty="0">
                <a:solidFill>
                  <a:srgbClr val="24292E"/>
                </a:solidFill>
                <a:cs typeface="+mn-ea"/>
                <a:sym typeface="+mn-lt"/>
              </a:rPr>
              <a:t>依赖添加</a:t>
            </a:r>
            <a:endParaRPr lang="zh-CN" altLang="en-US" sz="2000" dirty="0">
              <a:cs typeface="+mn-ea"/>
              <a:sym typeface="+mn-lt"/>
            </a:endParaRPr>
          </a:p>
        </p:txBody>
      </p:sp>
      <p:pic>
        <p:nvPicPr>
          <p:cNvPr id="3" name="图片 2"/>
          <p:cNvPicPr>
            <a:picLocks noChangeAspect="1"/>
          </p:cNvPicPr>
          <p:nvPr/>
        </p:nvPicPr>
        <p:blipFill>
          <a:blip r:embed="rId1"/>
          <a:stretch>
            <a:fillRect/>
          </a:stretch>
        </p:blipFill>
        <p:spPr>
          <a:xfrm>
            <a:off x="335809" y="1753621"/>
            <a:ext cx="15077612" cy="856142"/>
          </a:xfrm>
          <a:prstGeom prst="rect">
            <a:avLst/>
          </a:prstGeom>
        </p:spPr>
      </p:pic>
      <p:sp>
        <p:nvSpPr>
          <p:cNvPr id="5" name="矩形 4"/>
          <p:cNvSpPr/>
          <p:nvPr/>
        </p:nvSpPr>
        <p:spPr>
          <a:xfrm>
            <a:off x="335809" y="3027424"/>
            <a:ext cx="7227683" cy="923330"/>
          </a:xfrm>
          <a:prstGeom prst="rect">
            <a:avLst/>
          </a:prstGeom>
        </p:spPr>
        <p:txBody>
          <a:bodyPr wrap="square">
            <a:spAutoFit/>
          </a:bodyPr>
          <a:lstStyle/>
          <a:p>
            <a:r>
              <a:rPr lang="zh-CN" altLang="en-US" dirty="0">
                <a:solidFill>
                  <a:srgbClr val="24292E"/>
                </a:solidFill>
                <a:cs typeface="+mn-ea"/>
                <a:sym typeface="+mn-lt"/>
              </a:rPr>
              <a:t>加入依赖后</a:t>
            </a:r>
            <a:r>
              <a:rPr lang="en-US" altLang="zh-CN" dirty="0">
                <a:solidFill>
                  <a:srgbClr val="24292E"/>
                </a:solidFill>
                <a:cs typeface="+mn-ea"/>
                <a:sym typeface="+mn-lt"/>
              </a:rPr>
              <a:t>IDEA</a:t>
            </a:r>
            <a:r>
              <a:rPr lang="zh-CN" altLang="en-US" dirty="0">
                <a:solidFill>
                  <a:srgbClr val="24292E"/>
                </a:solidFill>
                <a:cs typeface="+mn-ea"/>
                <a:sym typeface="+mn-lt"/>
              </a:rPr>
              <a:t>会自动下载包括</a:t>
            </a:r>
            <a:r>
              <a:rPr lang="en-US" altLang="zh-CN" dirty="0" err="1">
                <a:solidFill>
                  <a:srgbClr val="24292E"/>
                </a:solidFill>
                <a:cs typeface="+mn-ea"/>
                <a:sym typeface="+mn-lt"/>
              </a:rPr>
              <a:t>FastJSON</a:t>
            </a:r>
            <a:r>
              <a:rPr lang="zh-CN" altLang="en-US" dirty="0">
                <a:solidFill>
                  <a:srgbClr val="24292E"/>
                </a:solidFill>
                <a:cs typeface="+mn-ea"/>
                <a:sym typeface="+mn-lt"/>
              </a:rPr>
              <a:t>在内的</a:t>
            </a:r>
            <a:r>
              <a:rPr lang="en-US" altLang="zh-CN" dirty="0">
                <a:solidFill>
                  <a:srgbClr val="24292E"/>
                </a:solidFill>
                <a:cs typeface="+mn-ea"/>
                <a:sym typeface="+mn-lt"/>
              </a:rPr>
              <a:t>jar</a:t>
            </a:r>
            <a:r>
              <a:rPr lang="zh-CN" altLang="en-US" dirty="0">
                <a:solidFill>
                  <a:srgbClr val="24292E"/>
                </a:solidFill>
                <a:cs typeface="+mn-ea"/>
                <a:sym typeface="+mn-lt"/>
              </a:rPr>
              <a:t>包。在实际使用时，需要注意的是</a:t>
            </a:r>
            <a:r>
              <a:rPr lang="en-US" altLang="zh-CN" dirty="0" err="1">
                <a:solidFill>
                  <a:srgbClr val="24292E"/>
                </a:solidFill>
                <a:cs typeface="+mn-ea"/>
                <a:sym typeface="+mn-lt"/>
              </a:rPr>
              <a:t>fastjson</a:t>
            </a:r>
            <a:r>
              <a:rPr lang="zh-CN" altLang="en-US" dirty="0">
                <a:solidFill>
                  <a:srgbClr val="24292E"/>
                </a:solidFill>
                <a:cs typeface="+mn-ea"/>
                <a:sym typeface="+mn-lt"/>
              </a:rPr>
              <a:t>和</a:t>
            </a:r>
            <a:r>
              <a:rPr lang="en-US" altLang="zh-CN" dirty="0" err="1">
                <a:solidFill>
                  <a:srgbClr val="24292E"/>
                </a:solidFill>
                <a:cs typeface="+mn-ea"/>
                <a:sym typeface="+mn-lt"/>
              </a:rPr>
              <a:t>net.sf.json</a:t>
            </a:r>
            <a:r>
              <a:rPr lang="zh-CN" altLang="en-US" dirty="0">
                <a:solidFill>
                  <a:srgbClr val="24292E"/>
                </a:solidFill>
                <a:cs typeface="+mn-ea"/>
                <a:sym typeface="+mn-lt"/>
              </a:rPr>
              <a:t>的</a:t>
            </a:r>
            <a:r>
              <a:rPr lang="en-US" altLang="zh-CN" dirty="0" err="1">
                <a:solidFill>
                  <a:srgbClr val="24292E"/>
                </a:solidFill>
                <a:cs typeface="+mn-ea"/>
                <a:sym typeface="+mn-lt"/>
              </a:rPr>
              <a:t>JSONObject</a:t>
            </a:r>
            <a:r>
              <a:rPr lang="zh-CN" altLang="en-US" dirty="0">
                <a:solidFill>
                  <a:srgbClr val="24292E"/>
                </a:solidFill>
                <a:cs typeface="+mn-ea"/>
                <a:sym typeface="+mn-lt"/>
              </a:rPr>
              <a:t>的</a:t>
            </a:r>
            <a:r>
              <a:rPr lang="en-US" altLang="zh-CN" dirty="0">
                <a:solidFill>
                  <a:srgbClr val="24292E"/>
                </a:solidFill>
                <a:cs typeface="+mn-ea"/>
                <a:sym typeface="+mn-lt"/>
              </a:rPr>
              <a:t>String</a:t>
            </a:r>
            <a:r>
              <a:rPr lang="zh-CN" altLang="en-US" dirty="0">
                <a:solidFill>
                  <a:srgbClr val="24292E"/>
                </a:solidFill>
                <a:cs typeface="+mn-ea"/>
                <a:sym typeface="+mn-lt"/>
              </a:rPr>
              <a:t>转换方法有区别（前者为</a:t>
            </a:r>
            <a:r>
              <a:rPr lang="en-US" altLang="zh-CN" dirty="0" err="1">
                <a:solidFill>
                  <a:srgbClr val="24292E"/>
                </a:solidFill>
                <a:cs typeface="+mn-ea"/>
                <a:sym typeface="+mn-lt"/>
              </a:rPr>
              <a:t>toJSONString</a:t>
            </a:r>
            <a:r>
              <a:rPr lang="en-US" altLang="zh-CN" dirty="0">
                <a:solidFill>
                  <a:srgbClr val="24292E"/>
                </a:solidFill>
                <a:cs typeface="+mn-ea"/>
                <a:sym typeface="+mn-lt"/>
              </a:rPr>
              <a:t>,</a:t>
            </a:r>
            <a:r>
              <a:rPr lang="zh-CN" altLang="en-US" dirty="0">
                <a:solidFill>
                  <a:srgbClr val="24292E"/>
                </a:solidFill>
                <a:cs typeface="+mn-ea"/>
                <a:sym typeface="+mn-lt"/>
              </a:rPr>
              <a:t>后者则是简单的</a:t>
            </a:r>
            <a:r>
              <a:rPr lang="en-US" altLang="zh-CN" dirty="0">
                <a:solidFill>
                  <a:srgbClr val="24292E"/>
                </a:solidFill>
                <a:cs typeface="+mn-ea"/>
                <a:sym typeface="+mn-lt"/>
              </a:rPr>
              <a:t>toString</a:t>
            </a:r>
            <a:r>
              <a:rPr lang="zh-CN" altLang="en-US" dirty="0">
                <a:solidFill>
                  <a:srgbClr val="24292E"/>
                </a:solidFill>
                <a:cs typeface="+mn-ea"/>
                <a:sym typeface="+mn-lt"/>
              </a:rPr>
              <a:t>）</a:t>
            </a:r>
            <a:endParaRPr lang="zh-CN" altLang="en-US" dirty="0">
              <a:cs typeface="+mn-ea"/>
              <a:sym typeface="+mn-lt"/>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后端接口</a:t>
            </a:r>
            <a:endParaRPr lang="zh-CN" altLang="en-US" dirty="0">
              <a:latin typeface="+mn-lt"/>
              <a:ea typeface="+mn-ea"/>
              <a:cs typeface="+mn-ea"/>
              <a:sym typeface="+mn-lt"/>
            </a:endParaRPr>
          </a:p>
        </p:txBody>
      </p:sp>
      <p:sp>
        <p:nvSpPr>
          <p:cNvPr id="4" name="矩形 3"/>
          <p:cNvSpPr/>
          <p:nvPr/>
        </p:nvSpPr>
        <p:spPr>
          <a:xfrm>
            <a:off x="335809" y="980029"/>
            <a:ext cx="7361129" cy="400110"/>
          </a:xfrm>
          <a:prstGeom prst="rect">
            <a:avLst/>
          </a:prstGeom>
        </p:spPr>
        <p:txBody>
          <a:bodyPr wrap="square">
            <a:spAutoFit/>
          </a:bodyPr>
          <a:lstStyle/>
          <a:p>
            <a:pPr algn="just"/>
            <a:r>
              <a:rPr lang="zh-CN" altLang="en-US" sz="2000" dirty="0">
                <a:solidFill>
                  <a:srgbClr val="24292E"/>
                </a:solidFill>
                <a:cs typeface="+mn-ea"/>
                <a:sym typeface="+mn-lt"/>
              </a:rPr>
              <a:t>接口展示</a:t>
            </a:r>
            <a:endParaRPr lang="zh-CN" altLang="en-US" sz="2000" dirty="0">
              <a:cs typeface="+mn-ea"/>
              <a:sym typeface="+mn-lt"/>
            </a:endParaRPr>
          </a:p>
        </p:txBody>
      </p:sp>
      <p:sp>
        <p:nvSpPr>
          <p:cNvPr id="6" name="矩形 5"/>
          <p:cNvSpPr/>
          <p:nvPr/>
        </p:nvSpPr>
        <p:spPr>
          <a:xfrm>
            <a:off x="335809" y="1405481"/>
            <a:ext cx="3438762" cy="369332"/>
          </a:xfrm>
          <a:prstGeom prst="rect">
            <a:avLst/>
          </a:prstGeom>
        </p:spPr>
        <p:txBody>
          <a:bodyPr wrap="none">
            <a:spAutoFit/>
          </a:bodyPr>
          <a:lstStyle/>
          <a:p>
            <a:r>
              <a:rPr lang="zh-CN" altLang="en-US" b="1" dirty="0">
                <a:solidFill>
                  <a:srgbClr val="24292E"/>
                </a:solidFill>
                <a:cs typeface="+mn-ea"/>
                <a:sym typeface="+mn-lt"/>
              </a:rPr>
              <a:t>以下接口返回的信息只作展示用</a:t>
            </a:r>
            <a:endParaRPr lang="zh-CN" altLang="en-US" dirty="0">
              <a:cs typeface="+mn-ea"/>
              <a:sym typeface="+mn-lt"/>
            </a:endParaRPr>
          </a:p>
        </p:txBody>
      </p:sp>
      <p:sp>
        <p:nvSpPr>
          <p:cNvPr id="7" name="矩形 6"/>
          <p:cNvSpPr/>
          <p:nvPr/>
        </p:nvSpPr>
        <p:spPr>
          <a:xfrm>
            <a:off x="335809" y="2595587"/>
            <a:ext cx="1217000" cy="400110"/>
          </a:xfrm>
          <a:prstGeom prst="rect">
            <a:avLst/>
          </a:prstGeom>
        </p:spPr>
        <p:txBody>
          <a:bodyPr wrap="none">
            <a:spAutoFit/>
          </a:bodyPr>
          <a:lstStyle/>
          <a:p>
            <a:r>
              <a:rPr lang="zh-CN" altLang="en-US" sz="2000" b="1" dirty="0">
                <a:solidFill>
                  <a:srgbClr val="24292E"/>
                </a:solidFill>
                <a:cs typeface="+mn-ea"/>
                <a:sym typeface="+mn-lt"/>
              </a:rPr>
              <a:t>合约部署</a:t>
            </a:r>
            <a:endParaRPr lang="zh-CN" altLang="en-US" sz="2000" b="1" i="0" dirty="0">
              <a:solidFill>
                <a:srgbClr val="24292E"/>
              </a:solidFill>
              <a:effectLst/>
              <a:cs typeface="+mn-ea"/>
              <a:sym typeface="+mn-lt"/>
            </a:endParaRPr>
          </a:p>
        </p:txBody>
      </p:sp>
      <p:pic>
        <p:nvPicPr>
          <p:cNvPr id="8" name="图片 7"/>
          <p:cNvPicPr>
            <a:picLocks noChangeAspect="1"/>
          </p:cNvPicPr>
          <p:nvPr/>
        </p:nvPicPr>
        <p:blipFill>
          <a:blip r:embed="rId1"/>
          <a:stretch>
            <a:fillRect/>
          </a:stretch>
        </p:blipFill>
        <p:spPr>
          <a:xfrm>
            <a:off x="4430882" y="1180084"/>
            <a:ext cx="7200900" cy="4781550"/>
          </a:xfrm>
          <a:prstGeom prst="rect">
            <a:avLst/>
          </a:prstGeom>
        </p:spPr>
      </p:pic>
      <p:sp>
        <p:nvSpPr>
          <p:cNvPr id="11" name="矩形 10"/>
          <p:cNvSpPr/>
          <p:nvPr/>
        </p:nvSpPr>
        <p:spPr>
          <a:xfrm>
            <a:off x="335808" y="3116888"/>
            <a:ext cx="3872207" cy="646331"/>
          </a:xfrm>
          <a:prstGeom prst="rect">
            <a:avLst/>
          </a:prstGeom>
        </p:spPr>
        <p:txBody>
          <a:bodyPr wrap="square">
            <a:spAutoFit/>
          </a:bodyPr>
          <a:lstStyle/>
          <a:p>
            <a:r>
              <a:rPr lang="zh-CN" altLang="en-US" dirty="0">
                <a:cs typeface="+mn-ea"/>
                <a:sym typeface="+mn-lt"/>
              </a:rPr>
              <a:t>用户可以通过</a:t>
            </a:r>
            <a:r>
              <a:rPr lang="en-US" altLang="zh-CN" dirty="0">
                <a:cs typeface="+mn-ea"/>
                <a:sym typeface="+mn-lt"/>
              </a:rPr>
              <a:t>`/deploy`</a:t>
            </a:r>
            <a:r>
              <a:rPr lang="zh-CN" altLang="en-US" dirty="0">
                <a:cs typeface="+mn-ea"/>
                <a:sym typeface="+mn-lt"/>
              </a:rPr>
              <a:t>路径来部署合约，部署成功则会返回合约的地址</a:t>
            </a:r>
            <a:endParaRPr lang="zh-CN" altLang="en-US" b="1" i="0" dirty="0">
              <a:solidFill>
                <a:srgbClr val="24292E"/>
              </a:solidFill>
              <a:effectLst/>
              <a:cs typeface="+mn-ea"/>
              <a:sym typeface="+mn-lt"/>
            </a:endParaRPr>
          </a:p>
        </p:txBody>
      </p:sp>
      <p:pic>
        <p:nvPicPr>
          <p:cNvPr id="3" name="图片 2"/>
          <p:cNvPicPr>
            <a:picLocks noChangeAspect="1"/>
          </p:cNvPicPr>
          <p:nvPr/>
        </p:nvPicPr>
        <p:blipFill>
          <a:blip r:embed="rId2"/>
          <a:stretch>
            <a:fillRect/>
          </a:stretch>
        </p:blipFill>
        <p:spPr>
          <a:xfrm>
            <a:off x="211521" y="5803361"/>
            <a:ext cx="10068821" cy="1054639"/>
          </a:xfrm>
          <a:prstGeom prst="rect">
            <a:avLst/>
          </a:prstGeom>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后端接口</a:t>
            </a:r>
            <a:endParaRPr lang="zh-CN" altLang="en-US" dirty="0">
              <a:latin typeface="+mn-lt"/>
              <a:ea typeface="+mn-ea"/>
              <a:cs typeface="+mn-ea"/>
              <a:sym typeface="+mn-lt"/>
            </a:endParaRPr>
          </a:p>
        </p:txBody>
      </p:sp>
      <p:sp>
        <p:nvSpPr>
          <p:cNvPr id="4" name="矩形 3"/>
          <p:cNvSpPr/>
          <p:nvPr/>
        </p:nvSpPr>
        <p:spPr>
          <a:xfrm>
            <a:off x="335809" y="980029"/>
            <a:ext cx="7361129" cy="400110"/>
          </a:xfrm>
          <a:prstGeom prst="rect">
            <a:avLst/>
          </a:prstGeom>
        </p:spPr>
        <p:txBody>
          <a:bodyPr wrap="square">
            <a:spAutoFit/>
          </a:bodyPr>
          <a:lstStyle/>
          <a:p>
            <a:pPr algn="just"/>
            <a:r>
              <a:rPr lang="zh-CN" altLang="en-US" sz="2000" dirty="0">
                <a:solidFill>
                  <a:srgbClr val="24292E"/>
                </a:solidFill>
                <a:cs typeface="+mn-ea"/>
                <a:sym typeface="+mn-lt"/>
              </a:rPr>
              <a:t>接口展示</a:t>
            </a:r>
            <a:endParaRPr lang="zh-CN" altLang="en-US" sz="2000" dirty="0">
              <a:cs typeface="+mn-ea"/>
              <a:sym typeface="+mn-lt"/>
            </a:endParaRPr>
          </a:p>
        </p:txBody>
      </p:sp>
      <p:sp>
        <p:nvSpPr>
          <p:cNvPr id="6" name="矩形 5"/>
          <p:cNvSpPr/>
          <p:nvPr/>
        </p:nvSpPr>
        <p:spPr>
          <a:xfrm>
            <a:off x="335809" y="1405481"/>
            <a:ext cx="3438762" cy="369332"/>
          </a:xfrm>
          <a:prstGeom prst="rect">
            <a:avLst/>
          </a:prstGeom>
        </p:spPr>
        <p:txBody>
          <a:bodyPr wrap="none">
            <a:spAutoFit/>
          </a:bodyPr>
          <a:lstStyle/>
          <a:p>
            <a:r>
              <a:rPr lang="zh-CN" altLang="en-US" b="1" dirty="0">
                <a:solidFill>
                  <a:srgbClr val="24292E"/>
                </a:solidFill>
                <a:cs typeface="+mn-ea"/>
                <a:sym typeface="+mn-lt"/>
              </a:rPr>
              <a:t>以下接口返回的信息只作展示用</a:t>
            </a:r>
            <a:endParaRPr lang="zh-CN" altLang="en-US" dirty="0">
              <a:cs typeface="+mn-ea"/>
              <a:sym typeface="+mn-lt"/>
            </a:endParaRPr>
          </a:p>
        </p:txBody>
      </p:sp>
      <p:sp>
        <p:nvSpPr>
          <p:cNvPr id="7" name="矩形 6"/>
          <p:cNvSpPr/>
          <p:nvPr/>
        </p:nvSpPr>
        <p:spPr>
          <a:xfrm>
            <a:off x="335809" y="2595587"/>
            <a:ext cx="1217000" cy="400110"/>
          </a:xfrm>
          <a:prstGeom prst="rect">
            <a:avLst/>
          </a:prstGeom>
        </p:spPr>
        <p:txBody>
          <a:bodyPr wrap="none">
            <a:spAutoFit/>
          </a:bodyPr>
          <a:lstStyle/>
          <a:p>
            <a:r>
              <a:rPr lang="zh-CN" altLang="en-US" sz="2000" b="1" dirty="0">
                <a:solidFill>
                  <a:srgbClr val="24292E"/>
                </a:solidFill>
                <a:cs typeface="+mn-ea"/>
                <a:sym typeface="+mn-lt"/>
              </a:rPr>
              <a:t>积分传输</a:t>
            </a:r>
            <a:endParaRPr lang="zh-CN" altLang="en-US" sz="2000" b="1" i="0" dirty="0">
              <a:solidFill>
                <a:srgbClr val="24292E"/>
              </a:solidFill>
              <a:effectLst/>
              <a:cs typeface="+mn-ea"/>
              <a:sym typeface="+mn-lt"/>
            </a:endParaRPr>
          </a:p>
        </p:txBody>
      </p:sp>
      <p:sp>
        <p:nvSpPr>
          <p:cNvPr id="11" name="矩形 10"/>
          <p:cNvSpPr/>
          <p:nvPr/>
        </p:nvSpPr>
        <p:spPr>
          <a:xfrm>
            <a:off x="335808" y="3116888"/>
            <a:ext cx="3872207" cy="1477328"/>
          </a:xfrm>
          <a:prstGeom prst="rect">
            <a:avLst/>
          </a:prstGeom>
        </p:spPr>
        <p:txBody>
          <a:bodyPr wrap="square">
            <a:spAutoFit/>
          </a:bodyPr>
          <a:lstStyle/>
          <a:p>
            <a:r>
              <a:rPr lang="zh-CN" altLang="en-US" dirty="0">
                <a:cs typeface="+mn-ea"/>
                <a:sym typeface="+mn-lt"/>
              </a:rPr>
              <a:t>积分的传输需要用户在</a:t>
            </a:r>
            <a:r>
              <a:rPr lang="en-US" altLang="zh-CN" dirty="0">
                <a:cs typeface="+mn-ea"/>
                <a:sym typeface="+mn-lt"/>
              </a:rPr>
              <a:t>`/transfer`</a:t>
            </a:r>
            <a:r>
              <a:rPr lang="zh-CN" altLang="en-US" dirty="0">
                <a:cs typeface="+mn-ea"/>
                <a:sym typeface="+mn-lt"/>
              </a:rPr>
              <a:t>路径下提供三个参数（对应</a:t>
            </a:r>
            <a:r>
              <a:rPr lang="en-US" altLang="zh-CN" dirty="0">
                <a:cs typeface="+mn-ea"/>
                <a:sym typeface="+mn-lt"/>
              </a:rPr>
              <a:t>transfer</a:t>
            </a:r>
            <a:r>
              <a:rPr lang="zh-CN" altLang="en-US" dirty="0">
                <a:cs typeface="+mn-ea"/>
                <a:sym typeface="+mn-lt"/>
              </a:rPr>
              <a:t>函数所需的参数），积分传递成功的话则会返回积分送出者和接受者各自的积分信息</a:t>
            </a:r>
            <a:endParaRPr lang="zh-CN" altLang="en-US" b="1" i="0" dirty="0">
              <a:solidFill>
                <a:srgbClr val="24292E"/>
              </a:solidFill>
              <a:effectLst/>
              <a:cs typeface="+mn-ea"/>
              <a:sym typeface="+mn-lt"/>
            </a:endParaRPr>
          </a:p>
        </p:txBody>
      </p:sp>
      <p:sp>
        <p:nvSpPr>
          <p:cNvPr id="3" name="矩形 2"/>
          <p:cNvSpPr/>
          <p:nvPr/>
        </p:nvSpPr>
        <p:spPr>
          <a:xfrm>
            <a:off x="206281" y="5064188"/>
            <a:ext cx="4131259" cy="276999"/>
          </a:xfrm>
          <a:prstGeom prst="rect">
            <a:avLst/>
          </a:prstGeom>
        </p:spPr>
        <p:txBody>
          <a:bodyPr wrap="none">
            <a:spAutoFit/>
          </a:bodyPr>
          <a:lstStyle/>
          <a:p>
            <a:r>
              <a:rPr lang="zh-CN" altLang="en-US" sz="1200" dirty="0">
                <a:cs typeface="+mn-ea"/>
                <a:sym typeface="+mn-lt"/>
              </a:rPr>
              <a:t>`此处应为post，为了易于展示先以GET方式进行数据传递`</a:t>
            </a:r>
            <a:endParaRPr lang="zh-CN" altLang="en-US" sz="1200" dirty="0">
              <a:cs typeface="+mn-ea"/>
              <a:sym typeface="+mn-lt"/>
            </a:endParaRPr>
          </a:p>
        </p:txBody>
      </p:sp>
      <p:pic>
        <p:nvPicPr>
          <p:cNvPr id="5" name="图片 4"/>
          <p:cNvPicPr>
            <a:picLocks noChangeAspect="1"/>
          </p:cNvPicPr>
          <p:nvPr/>
        </p:nvPicPr>
        <p:blipFill>
          <a:blip r:embed="rId1"/>
          <a:stretch>
            <a:fillRect/>
          </a:stretch>
        </p:blipFill>
        <p:spPr>
          <a:xfrm>
            <a:off x="4337540" y="326207"/>
            <a:ext cx="7753350" cy="6010275"/>
          </a:xfrm>
          <a:prstGeom prst="rect">
            <a:avLst/>
          </a:prstGeom>
        </p:spPr>
      </p:pic>
      <p:pic>
        <p:nvPicPr>
          <p:cNvPr id="9" name="图片 8"/>
          <p:cNvPicPr>
            <a:picLocks noChangeAspect="1"/>
          </p:cNvPicPr>
          <p:nvPr/>
        </p:nvPicPr>
        <p:blipFill>
          <a:blip r:embed="rId2"/>
          <a:stretch>
            <a:fillRect/>
          </a:stretch>
        </p:blipFill>
        <p:spPr>
          <a:xfrm>
            <a:off x="4337540" y="-15266"/>
            <a:ext cx="7463410" cy="1268615"/>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后端接口</a:t>
            </a:r>
            <a:endParaRPr lang="zh-CN" altLang="en-US" dirty="0">
              <a:latin typeface="+mn-lt"/>
              <a:ea typeface="+mn-ea"/>
              <a:cs typeface="+mn-ea"/>
              <a:sym typeface="+mn-lt"/>
            </a:endParaRPr>
          </a:p>
        </p:txBody>
      </p:sp>
      <p:sp>
        <p:nvSpPr>
          <p:cNvPr id="4" name="矩形 3"/>
          <p:cNvSpPr/>
          <p:nvPr/>
        </p:nvSpPr>
        <p:spPr>
          <a:xfrm>
            <a:off x="335809" y="980029"/>
            <a:ext cx="7361129" cy="400110"/>
          </a:xfrm>
          <a:prstGeom prst="rect">
            <a:avLst/>
          </a:prstGeom>
        </p:spPr>
        <p:txBody>
          <a:bodyPr wrap="square">
            <a:spAutoFit/>
          </a:bodyPr>
          <a:lstStyle/>
          <a:p>
            <a:pPr algn="just"/>
            <a:r>
              <a:rPr lang="zh-CN" altLang="en-US" sz="2000" dirty="0">
                <a:solidFill>
                  <a:srgbClr val="24292E"/>
                </a:solidFill>
                <a:cs typeface="+mn-ea"/>
                <a:sym typeface="+mn-lt"/>
              </a:rPr>
              <a:t>接口展示</a:t>
            </a:r>
            <a:endParaRPr lang="zh-CN" altLang="en-US" sz="2000" dirty="0">
              <a:cs typeface="+mn-ea"/>
              <a:sym typeface="+mn-lt"/>
            </a:endParaRPr>
          </a:p>
        </p:txBody>
      </p:sp>
      <p:sp>
        <p:nvSpPr>
          <p:cNvPr id="6" name="矩形 5"/>
          <p:cNvSpPr/>
          <p:nvPr/>
        </p:nvSpPr>
        <p:spPr>
          <a:xfrm>
            <a:off x="335809" y="1405481"/>
            <a:ext cx="3438762" cy="369332"/>
          </a:xfrm>
          <a:prstGeom prst="rect">
            <a:avLst/>
          </a:prstGeom>
        </p:spPr>
        <p:txBody>
          <a:bodyPr wrap="none">
            <a:spAutoFit/>
          </a:bodyPr>
          <a:lstStyle/>
          <a:p>
            <a:r>
              <a:rPr lang="zh-CN" altLang="en-US" b="1" dirty="0">
                <a:solidFill>
                  <a:srgbClr val="24292E"/>
                </a:solidFill>
                <a:cs typeface="+mn-ea"/>
                <a:sym typeface="+mn-lt"/>
              </a:rPr>
              <a:t>以下接口返回的信息只作展示用</a:t>
            </a:r>
            <a:endParaRPr lang="zh-CN" altLang="en-US" dirty="0">
              <a:cs typeface="+mn-ea"/>
              <a:sym typeface="+mn-lt"/>
            </a:endParaRPr>
          </a:p>
        </p:txBody>
      </p:sp>
      <p:sp>
        <p:nvSpPr>
          <p:cNvPr id="7" name="矩形 6"/>
          <p:cNvSpPr/>
          <p:nvPr/>
        </p:nvSpPr>
        <p:spPr>
          <a:xfrm>
            <a:off x="335809" y="2595587"/>
            <a:ext cx="1733167" cy="400110"/>
          </a:xfrm>
          <a:prstGeom prst="rect">
            <a:avLst/>
          </a:prstGeom>
        </p:spPr>
        <p:txBody>
          <a:bodyPr wrap="none">
            <a:spAutoFit/>
          </a:bodyPr>
          <a:lstStyle/>
          <a:p>
            <a:r>
              <a:rPr lang="zh-CN" altLang="en-US" sz="2000" b="1" dirty="0">
                <a:solidFill>
                  <a:srgbClr val="24292E"/>
                </a:solidFill>
                <a:cs typeface="+mn-ea"/>
                <a:sym typeface="+mn-lt"/>
              </a:rPr>
              <a:t>当前积分查看</a:t>
            </a:r>
            <a:endParaRPr lang="zh-CN" altLang="en-US" sz="2000" b="1" i="0" dirty="0">
              <a:solidFill>
                <a:srgbClr val="24292E"/>
              </a:solidFill>
              <a:effectLst/>
              <a:cs typeface="+mn-ea"/>
              <a:sym typeface="+mn-lt"/>
            </a:endParaRPr>
          </a:p>
        </p:txBody>
      </p:sp>
      <p:sp>
        <p:nvSpPr>
          <p:cNvPr id="11" name="矩形 10"/>
          <p:cNvSpPr/>
          <p:nvPr/>
        </p:nvSpPr>
        <p:spPr>
          <a:xfrm>
            <a:off x="335808" y="3116888"/>
            <a:ext cx="3872207" cy="369332"/>
          </a:xfrm>
          <a:prstGeom prst="rect">
            <a:avLst/>
          </a:prstGeom>
        </p:spPr>
        <p:txBody>
          <a:bodyPr wrap="square">
            <a:spAutoFit/>
          </a:bodyPr>
          <a:lstStyle/>
          <a:p>
            <a:r>
              <a:rPr lang="zh-CN" altLang="en-US" dirty="0">
                <a:cs typeface="+mn-ea"/>
                <a:sym typeface="+mn-lt"/>
              </a:rPr>
              <a:t>合约部署者调用</a:t>
            </a:r>
            <a:r>
              <a:rPr lang="en-US" altLang="zh-CN" dirty="0" err="1">
                <a:cs typeface="+mn-ea"/>
                <a:sym typeface="+mn-lt"/>
              </a:rPr>
              <a:t>getCurrentSupply</a:t>
            </a:r>
            <a:endParaRPr lang="zh-CN" altLang="en-US" b="1" i="0" dirty="0">
              <a:solidFill>
                <a:srgbClr val="24292E"/>
              </a:solidFill>
              <a:effectLst/>
              <a:cs typeface="+mn-ea"/>
              <a:sym typeface="+mn-lt"/>
            </a:endParaRPr>
          </a:p>
        </p:txBody>
      </p:sp>
      <p:pic>
        <p:nvPicPr>
          <p:cNvPr id="5" name="图片 4"/>
          <p:cNvPicPr>
            <a:picLocks noChangeAspect="1"/>
          </p:cNvPicPr>
          <p:nvPr/>
        </p:nvPicPr>
        <p:blipFill>
          <a:blip r:embed="rId1"/>
          <a:stretch>
            <a:fillRect/>
          </a:stretch>
        </p:blipFill>
        <p:spPr>
          <a:xfrm>
            <a:off x="4452105" y="501720"/>
            <a:ext cx="7229475" cy="5772150"/>
          </a:xfrm>
          <a:prstGeom prst="rect">
            <a:avLst/>
          </a:prstGeom>
        </p:spPr>
      </p:pic>
      <p:pic>
        <p:nvPicPr>
          <p:cNvPr id="9" name="图片 8"/>
          <p:cNvPicPr>
            <a:picLocks noChangeAspect="1"/>
          </p:cNvPicPr>
          <p:nvPr/>
        </p:nvPicPr>
        <p:blipFill>
          <a:blip r:embed="rId2"/>
          <a:stretch>
            <a:fillRect/>
          </a:stretch>
        </p:blipFill>
        <p:spPr>
          <a:xfrm>
            <a:off x="-786461" y="4042510"/>
            <a:ext cx="5238566" cy="1571570"/>
          </a:xfrm>
          <a:prstGeom prst="rect">
            <a:avLst/>
          </a:prstGeom>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6935003" cy="529569"/>
          </a:xfrm>
        </p:spPr>
        <p:txBody>
          <a:bodyPr/>
          <a:lstStyle/>
          <a:p>
            <a:r>
              <a:rPr lang="en-US" altLang="zh-CN" dirty="0">
                <a:latin typeface="+mn-lt"/>
                <a:ea typeface="+mn-ea"/>
                <a:cs typeface="+mn-ea"/>
                <a:sym typeface="+mn-lt"/>
              </a:rPr>
              <a:t>SpringBoot</a:t>
            </a:r>
            <a:r>
              <a:rPr lang="zh-CN" altLang="en-US" dirty="0">
                <a:latin typeface="+mn-lt"/>
                <a:ea typeface="+mn-ea"/>
                <a:cs typeface="+mn-ea"/>
                <a:sym typeface="+mn-lt"/>
              </a:rPr>
              <a:t>后端接口</a:t>
            </a:r>
            <a:endParaRPr lang="zh-CN" altLang="en-US" dirty="0">
              <a:latin typeface="+mn-lt"/>
              <a:ea typeface="+mn-ea"/>
              <a:cs typeface="+mn-ea"/>
              <a:sym typeface="+mn-lt"/>
            </a:endParaRPr>
          </a:p>
        </p:txBody>
      </p:sp>
      <p:sp>
        <p:nvSpPr>
          <p:cNvPr id="4" name="矩形 3"/>
          <p:cNvSpPr/>
          <p:nvPr/>
        </p:nvSpPr>
        <p:spPr>
          <a:xfrm>
            <a:off x="335809" y="980029"/>
            <a:ext cx="7361129" cy="400110"/>
          </a:xfrm>
          <a:prstGeom prst="rect">
            <a:avLst/>
          </a:prstGeom>
        </p:spPr>
        <p:txBody>
          <a:bodyPr wrap="square">
            <a:spAutoFit/>
          </a:bodyPr>
          <a:lstStyle/>
          <a:p>
            <a:pPr algn="just"/>
            <a:r>
              <a:rPr lang="zh-CN" altLang="en-US" sz="2000" dirty="0">
                <a:solidFill>
                  <a:srgbClr val="24292E"/>
                </a:solidFill>
                <a:cs typeface="+mn-ea"/>
                <a:sym typeface="+mn-lt"/>
              </a:rPr>
              <a:t>接口展示</a:t>
            </a:r>
            <a:endParaRPr lang="zh-CN" altLang="en-US" sz="2000" dirty="0">
              <a:cs typeface="+mn-ea"/>
              <a:sym typeface="+mn-lt"/>
            </a:endParaRPr>
          </a:p>
        </p:txBody>
      </p:sp>
      <p:sp>
        <p:nvSpPr>
          <p:cNvPr id="6" name="矩形 5"/>
          <p:cNvSpPr/>
          <p:nvPr/>
        </p:nvSpPr>
        <p:spPr>
          <a:xfrm>
            <a:off x="335809" y="1405481"/>
            <a:ext cx="3438762" cy="369332"/>
          </a:xfrm>
          <a:prstGeom prst="rect">
            <a:avLst/>
          </a:prstGeom>
        </p:spPr>
        <p:txBody>
          <a:bodyPr wrap="none">
            <a:spAutoFit/>
          </a:bodyPr>
          <a:lstStyle/>
          <a:p>
            <a:r>
              <a:rPr lang="zh-CN" altLang="en-US" b="1" dirty="0">
                <a:solidFill>
                  <a:srgbClr val="24292E"/>
                </a:solidFill>
                <a:cs typeface="+mn-ea"/>
                <a:sym typeface="+mn-lt"/>
              </a:rPr>
              <a:t>以下接口返回的信息只作展示用</a:t>
            </a:r>
            <a:endParaRPr lang="zh-CN" altLang="en-US" dirty="0">
              <a:cs typeface="+mn-ea"/>
              <a:sym typeface="+mn-lt"/>
            </a:endParaRPr>
          </a:p>
        </p:txBody>
      </p:sp>
      <p:sp>
        <p:nvSpPr>
          <p:cNvPr id="7" name="矩形 6"/>
          <p:cNvSpPr/>
          <p:nvPr/>
        </p:nvSpPr>
        <p:spPr>
          <a:xfrm>
            <a:off x="335809" y="2595587"/>
            <a:ext cx="1733167" cy="400110"/>
          </a:xfrm>
          <a:prstGeom prst="rect">
            <a:avLst/>
          </a:prstGeom>
        </p:spPr>
        <p:txBody>
          <a:bodyPr wrap="none">
            <a:spAutoFit/>
          </a:bodyPr>
          <a:lstStyle/>
          <a:p>
            <a:r>
              <a:rPr lang="zh-CN" altLang="en-US" sz="2000" b="1" dirty="0">
                <a:solidFill>
                  <a:srgbClr val="24292E"/>
                </a:solidFill>
                <a:cs typeface="+mn-ea"/>
                <a:sym typeface="+mn-lt"/>
              </a:rPr>
              <a:t>当前积分查看</a:t>
            </a:r>
            <a:endParaRPr lang="zh-CN" altLang="en-US" sz="2000" b="1" i="0" dirty="0">
              <a:solidFill>
                <a:srgbClr val="24292E"/>
              </a:solidFill>
              <a:effectLst/>
              <a:cs typeface="+mn-ea"/>
              <a:sym typeface="+mn-lt"/>
            </a:endParaRPr>
          </a:p>
        </p:txBody>
      </p:sp>
      <p:sp>
        <p:nvSpPr>
          <p:cNvPr id="11" name="矩形 10"/>
          <p:cNvSpPr/>
          <p:nvPr/>
        </p:nvSpPr>
        <p:spPr>
          <a:xfrm>
            <a:off x="335808" y="3116888"/>
            <a:ext cx="3872207" cy="923330"/>
          </a:xfrm>
          <a:prstGeom prst="rect">
            <a:avLst/>
          </a:prstGeom>
        </p:spPr>
        <p:txBody>
          <a:bodyPr wrap="square">
            <a:spAutoFit/>
          </a:bodyPr>
          <a:lstStyle/>
          <a:p>
            <a:r>
              <a:rPr lang="zh-CN" altLang="en-US" dirty="0">
                <a:cs typeface="+mn-ea"/>
                <a:sym typeface="+mn-lt"/>
              </a:rPr>
              <a:t>修改</a:t>
            </a:r>
            <a:r>
              <a:rPr lang="en-US" altLang="zh-CN" dirty="0">
                <a:cs typeface="+mn-ea"/>
                <a:sym typeface="+mn-lt"/>
              </a:rPr>
              <a:t>SpringBoot</a:t>
            </a:r>
            <a:r>
              <a:rPr lang="zh-CN" altLang="en-US" dirty="0">
                <a:cs typeface="+mn-ea"/>
                <a:sym typeface="+mn-lt"/>
              </a:rPr>
              <a:t>的</a:t>
            </a:r>
            <a:r>
              <a:rPr lang="en-US" altLang="zh-CN" dirty="0">
                <a:cs typeface="+mn-ea"/>
                <a:sym typeface="+mn-lt"/>
              </a:rPr>
              <a:t>user key</a:t>
            </a:r>
            <a:r>
              <a:rPr lang="zh-CN" altLang="en-US" dirty="0">
                <a:cs typeface="+mn-ea"/>
                <a:sym typeface="+mn-lt"/>
              </a:rPr>
              <a:t>为刚才接受积分的用户的私钥并启动后端，调用本接口则会得到</a:t>
            </a:r>
            <a:endParaRPr lang="zh-CN" altLang="en-US" b="1" i="0" dirty="0">
              <a:solidFill>
                <a:srgbClr val="24292E"/>
              </a:solidFill>
              <a:effectLst/>
              <a:cs typeface="+mn-ea"/>
              <a:sym typeface="+mn-lt"/>
            </a:endParaRPr>
          </a:p>
        </p:txBody>
      </p:sp>
      <p:pic>
        <p:nvPicPr>
          <p:cNvPr id="3" name="图片 2"/>
          <p:cNvPicPr>
            <a:picLocks noChangeAspect="1"/>
          </p:cNvPicPr>
          <p:nvPr/>
        </p:nvPicPr>
        <p:blipFill>
          <a:blip r:embed="rId1"/>
          <a:stretch>
            <a:fillRect/>
          </a:stretch>
        </p:blipFill>
        <p:spPr>
          <a:xfrm>
            <a:off x="4416874" y="501720"/>
            <a:ext cx="7134225" cy="5715000"/>
          </a:xfrm>
          <a:prstGeom prst="rect">
            <a:avLst/>
          </a:prstGeom>
        </p:spPr>
      </p:pic>
      <p:pic>
        <p:nvPicPr>
          <p:cNvPr id="5" name="图片 4"/>
          <p:cNvPicPr>
            <a:picLocks noChangeAspect="1"/>
          </p:cNvPicPr>
          <p:nvPr/>
        </p:nvPicPr>
        <p:blipFill>
          <a:blip r:embed="rId2"/>
          <a:stretch>
            <a:fillRect/>
          </a:stretch>
        </p:blipFill>
        <p:spPr>
          <a:xfrm>
            <a:off x="-1058867" y="4257873"/>
            <a:ext cx="4862177" cy="1377945"/>
          </a:xfrm>
          <a:prstGeom prst="rect">
            <a:avLst/>
          </a:prstGeom>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38249" y="2221992"/>
            <a:ext cx="3715504" cy="769441"/>
          </a:xfrm>
          <a:prstGeom prst="rect">
            <a:avLst/>
          </a:prstGeom>
          <a:noFill/>
        </p:spPr>
        <p:txBody>
          <a:bodyPr wrap="none" rtlCol="0">
            <a:spAutoFit/>
          </a:bodyPr>
          <a:lstStyle/>
          <a:p>
            <a:pPr algn="ctr"/>
            <a:r>
              <a:rPr kumimoji="1" lang="en-US" altLang="zh-CN" sz="4400" b="1" dirty="0">
                <a:solidFill>
                  <a:schemeClr val="accent1"/>
                </a:solidFill>
                <a:cs typeface="+mn-ea"/>
                <a:sym typeface="+mn-lt"/>
              </a:rPr>
              <a:t>THANK</a:t>
            </a:r>
            <a:r>
              <a:rPr kumimoji="1" lang="zh-CN" altLang="en-US" sz="4400" b="1" dirty="0">
                <a:solidFill>
                  <a:schemeClr val="accent1"/>
                </a:solidFill>
                <a:cs typeface="+mn-ea"/>
                <a:sym typeface="+mn-lt"/>
              </a:rPr>
              <a:t> </a:t>
            </a:r>
            <a:r>
              <a:rPr kumimoji="1" lang="en-US" altLang="zh-CN" sz="4400" b="1" dirty="0">
                <a:solidFill>
                  <a:schemeClr val="accent1"/>
                </a:solidFill>
                <a:cs typeface="+mn-ea"/>
                <a:sym typeface="+mn-lt"/>
              </a:rPr>
              <a:t>YOU!</a:t>
            </a:r>
            <a:endParaRPr kumimoji="1" lang="zh-CN" altLang="en-US" sz="4400" b="1" dirty="0">
              <a:solidFill>
                <a:schemeClr val="accent1"/>
              </a:solidFill>
              <a:cs typeface="+mn-ea"/>
              <a:sym typeface="+mn-lt"/>
            </a:endParaRPr>
          </a:p>
        </p:txBody>
      </p:sp>
      <p:sp>
        <p:nvSpPr>
          <p:cNvPr id="4" name="文本框 3"/>
          <p:cNvSpPr txBox="1"/>
          <p:nvPr/>
        </p:nvSpPr>
        <p:spPr>
          <a:xfrm>
            <a:off x="4310898" y="3154589"/>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cs typeface="+mn-ea"/>
                <a:sym typeface="+mn-lt"/>
              </a:rPr>
              <a:t>感谢聆听</a:t>
            </a:r>
            <a:endParaRPr kumimoji="1" lang="zh-CN" altLang="en-US" sz="6600" b="1" dirty="0">
              <a:solidFill>
                <a:schemeClr val="bg1"/>
              </a:solidFill>
              <a:cs typeface="+mn-ea"/>
              <a:sym typeface="+mn-lt"/>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nSpc>
                <a:spcPct val="120000"/>
              </a:lnSpc>
              <a:spcBef>
                <a:spcPts val="0"/>
              </a:spcBef>
            </a:pPr>
            <a:r>
              <a:rPr kumimoji="1" lang="en-US" altLang="zh-CN" dirty="0">
                <a:latin typeface="+mn-lt"/>
                <a:ea typeface="+mn-ea"/>
                <a:cs typeface="+mn-ea"/>
                <a:sym typeface="+mn-lt"/>
              </a:rPr>
              <a:t>Lesson1</a:t>
            </a:r>
            <a:endParaRPr kumimoji="1" lang="zh-CN" altLang="en-US" dirty="0">
              <a:latin typeface="+mn-lt"/>
              <a:ea typeface="+mn-ea"/>
              <a:cs typeface="+mn-ea"/>
              <a:sym typeface="+mn-lt"/>
            </a:endParaRPr>
          </a:p>
        </p:txBody>
      </p:sp>
      <p:sp>
        <p:nvSpPr>
          <p:cNvPr id="6" name="文本框 8"/>
          <p:cNvSpPr txBox="1"/>
          <p:nvPr/>
        </p:nvSpPr>
        <p:spPr>
          <a:xfrm>
            <a:off x="513080" y="1634565"/>
            <a:ext cx="9707880" cy="3015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20000"/>
              </a:lnSpc>
            </a:pPr>
            <a:r>
              <a:rPr lang="zh-CN" altLang="en-US" sz="2000" b="1" dirty="0">
                <a:solidFill>
                  <a:schemeClr val="tx1">
                    <a:lumMod val="65000"/>
                    <a:lumOff val="35000"/>
                  </a:schemeClr>
                </a:solidFill>
                <a:cs typeface="+mn-ea"/>
                <a:sym typeface="+mn-lt"/>
              </a:rPr>
              <a:t>合约规范：</a:t>
            </a:r>
            <a:endParaRPr lang="en-US" altLang="zh-CN" sz="2000" b="1" dirty="0">
              <a:solidFill>
                <a:schemeClr val="tx1">
                  <a:lumMod val="65000"/>
                  <a:lumOff val="35000"/>
                </a:schemeClr>
              </a:solidFill>
              <a:cs typeface="+mn-ea"/>
              <a:sym typeface="+mn-lt"/>
            </a:endParaRPr>
          </a:p>
          <a:p>
            <a:pPr defTabSz="608965">
              <a:lnSpc>
                <a:spcPct val="120000"/>
              </a:lnSpc>
            </a:pPr>
            <a:r>
              <a:rPr lang="en-US" altLang="zh-CN" sz="2000" b="1" dirty="0">
                <a:solidFill>
                  <a:schemeClr val="tx1">
                    <a:lumMod val="65000"/>
                    <a:lumOff val="35000"/>
                  </a:schemeClr>
                </a:solidFill>
                <a:cs typeface="+mn-ea"/>
                <a:sym typeface="+mn-lt"/>
              </a:rPr>
              <a:t>	</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版本指令</a:t>
            </a:r>
            <a:r>
              <a:rPr lang="en-US" altLang="zh-CN" sz="2000" b="1" dirty="0">
                <a:solidFill>
                  <a:schemeClr val="tx1">
                    <a:lumMod val="65000"/>
                    <a:lumOff val="35000"/>
                  </a:schemeClr>
                </a:solidFill>
                <a:cs typeface="+mn-ea"/>
                <a:sym typeface="+mn-lt"/>
              </a:rPr>
              <a:t>:       </a:t>
            </a:r>
            <a:r>
              <a:rPr lang="en-US" altLang="zh-CN" sz="1600" b="1" dirty="0">
                <a:solidFill>
                  <a:srgbClr val="FF0000"/>
                </a:solidFill>
                <a:cs typeface="+mn-ea"/>
                <a:sym typeface="+mn-lt"/>
              </a:rPr>
              <a:t>pragma solidity ^0.4.19; </a:t>
            </a:r>
            <a:r>
              <a:rPr lang="zh-CN" altLang="en-US" sz="2000" b="1" dirty="0">
                <a:solidFill>
                  <a:schemeClr val="tx1">
                    <a:lumMod val="65000"/>
                    <a:lumOff val="35000"/>
                  </a:schemeClr>
                </a:solidFill>
                <a:cs typeface="+mn-ea"/>
                <a:sym typeface="+mn-lt"/>
              </a:rPr>
              <a:t>表明编译器版本</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数据类型及运算： </a:t>
            </a:r>
            <a:r>
              <a:rPr lang="en-US" altLang="zh-CN" sz="2000" b="1" dirty="0" err="1">
                <a:solidFill>
                  <a:schemeClr val="tx1">
                    <a:lumMod val="65000"/>
                    <a:lumOff val="35000"/>
                  </a:schemeClr>
                </a:solidFill>
                <a:cs typeface="+mn-ea"/>
                <a:sym typeface="+mn-lt"/>
              </a:rPr>
              <a:t>uint</a:t>
            </a:r>
            <a:r>
              <a:rPr lang="zh-CN" altLang="en-US" sz="2000" b="1" dirty="0">
                <a:solidFill>
                  <a:schemeClr val="tx1">
                    <a:lumMod val="65000"/>
                    <a:lumOff val="35000"/>
                  </a:schemeClr>
                </a:solidFill>
                <a:cs typeface="+mn-ea"/>
                <a:sym typeface="+mn-lt"/>
              </a:rPr>
              <a:t>， 支持</a:t>
            </a:r>
            <a:r>
              <a:rPr lang="en-US" altLang="zh-CN" sz="2000" b="1" dirty="0">
                <a:solidFill>
                  <a:schemeClr val="tx1">
                    <a:lumMod val="65000"/>
                    <a:lumOff val="35000"/>
                  </a:schemeClr>
                </a:solidFill>
                <a:cs typeface="+mn-ea"/>
                <a:sym typeface="+mn-lt"/>
              </a:rPr>
              <a:t> +-</a:t>
            </a:r>
            <a:r>
              <a:rPr lang="zh-CN" altLang="en-US" sz="2000" b="1" dirty="0">
                <a:solidFill>
                  <a:schemeClr val="tx1">
                    <a:lumMod val="65000"/>
                    <a:lumOff val="35000"/>
                  </a:schemeClr>
                </a:solidFill>
                <a:cs typeface="+mn-ea"/>
                <a:sym typeface="+mn-lt"/>
              </a:rPr>
              <a:t>*</a:t>
            </a:r>
            <a:r>
              <a:rPr lang="en-US" altLang="zh-CN" sz="2000" b="1" dirty="0">
                <a:solidFill>
                  <a:schemeClr val="tx1">
                    <a:lumMod val="65000"/>
                    <a:lumOff val="35000"/>
                  </a:schemeClr>
                </a:solidFill>
                <a:cs typeface="+mn-ea"/>
                <a:sym typeface="+mn-lt"/>
              </a:rPr>
              <a:t>/% </a:t>
            </a:r>
            <a:r>
              <a:rPr lang="zh-CN" altLang="en-US" sz="2000" b="1" dirty="0">
                <a:solidFill>
                  <a:schemeClr val="tx1">
                    <a:lumMod val="65000"/>
                    <a:lumOff val="35000"/>
                  </a:schemeClr>
                </a:solidFill>
                <a:cs typeface="+mn-ea"/>
                <a:sym typeface="+mn-lt"/>
              </a:rPr>
              <a:t>**</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乘方</a:t>
            </a:r>
            <a:r>
              <a:rPr lang="en-US" altLang="zh-CN" sz="2000" b="1" dirty="0">
                <a:solidFill>
                  <a:schemeClr val="tx1">
                    <a:lumMod val="65000"/>
                    <a:lumOff val="35000"/>
                  </a:schemeClr>
                </a:solidFill>
                <a:cs typeface="+mn-ea"/>
                <a:sym typeface="+mn-lt"/>
              </a:rPr>
              <a:t>)</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结构体： 允许生成更复杂的数据类型</a:t>
            </a:r>
            <a:endParaRPr lang="zh-CN" altLang="en-US" sz="2000" b="1" dirty="0">
              <a:solidFill>
                <a:schemeClr val="tx1">
                  <a:lumMod val="65000"/>
                  <a:lumOff val="35000"/>
                </a:schemeClr>
              </a:solidFill>
              <a:cs typeface="+mn-ea"/>
              <a:sym typeface="+mn-lt"/>
            </a:endParaRPr>
          </a:p>
        </p:txBody>
      </p:sp>
      <p:pic>
        <p:nvPicPr>
          <p:cNvPr id="3" name="图片 2"/>
          <p:cNvPicPr>
            <a:picLocks noChangeAspect="1"/>
          </p:cNvPicPr>
          <p:nvPr/>
        </p:nvPicPr>
        <p:blipFill>
          <a:blip r:embed="rId1"/>
          <a:stretch>
            <a:fillRect/>
          </a:stretch>
        </p:blipFill>
        <p:spPr>
          <a:xfrm>
            <a:off x="2082086" y="1328003"/>
            <a:ext cx="2809875" cy="1085850"/>
          </a:xfrm>
          <a:prstGeom prst="rect">
            <a:avLst/>
          </a:prstGeom>
        </p:spPr>
      </p:pic>
      <p:pic>
        <p:nvPicPr>
          <p:cNvPr id="7" name="图片 6"/>
          <p:cNvPicPr>
            <a:picLocks noChangeAspect="1"/>
          </p:cNvPicPr>
          <p:nvPr/>
        </p:nvPicPr>
        <p:blipFill>
          <a:blip r:embed="rId2"/>
          <a:stretch>
            <a:fillRect/>
          </a:stretch>
        </p:blipFill>
        <p:spPr>
          <a:xfrm>
            <a:off x="5214937" y="4045665"/>
            <a:ext cx="1762125"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nSpc>
                <a:spcPct val="120000"/>
              </a:lnSpc>
              <a:spcBef>
                <a:spcPts val="0"/>
              </a:spcBef>
            </a:pPr>
            <a:r>
              <a:rPr kumimoji="1" lang="en-US" altLang="zh-CN" dirty="0">
                <a:latin typeface="+mn-lt"/>
                <a:ea typeface="+mn-ea"/>
                <a:cs typeface="+mn-ea"/>
                <a:sym typeface="+mn-lt"/>
              </a:rPr>
              <a:t>Lesson1</a:t>
            </a:r>
            <a:endParaRPr kumimoji="1" lang="zh-CN" altLang="en-US" dirty="0">
              <a:latin typeface="+mn-lt"/>
              <a:ea typeface="+mn-ea"/>
              <a:cs typeface="+mn-ea"/>
              <a:sym typeface="+mn-lt"/>
            </a:endParaRPr>
          </a:p>
        </p:txBody>
      </p:sp>
      <p:sp>
        <p:nvSpPr>
          <p:cNvPr id="6" name="文本框 8"/>
          <p:cNvSpPr txBox="1"/>
          <p:nvPr/>
        </p:nvSpPr>
        <p:spPr>
          <a:xfrm>
            <a:off x="513080" y="1172926"/>
            <a:ext cx="10610722" cy="26437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20000"/>
              </a:lnSpc>
            </a:pPr>
            <a:r>
              <a:rPr lang="zh-CN" altLang="en-US" sz="2000" b="1" dirty="0">
                <a:solidFill>
                  <a:schemeClr val="tx1">
                    <a:lumMod val="65000"/>
                    <a:lumOff val="35000"/>
                  </a:schemeClr>
                </a:solidFill>
                <a:cs typeface="+mn-ea"/>
                <a:sym typeface="+mn-lt"/>
              </a:rPr>
              <a:t>数组：</a:t>
            </a:r>
            <a:endParaRPr lang="en-US" altLang="zh-CN" sz="2000" b="1" dirty="0">
              <a:solidFill>
                <a:schemeClr val="tx1">
                  <a:lumMod val="65000"/>
                  <a:lumOff val="35000"/>
                </a:schemeClr>
              </a:solidFill>
              <a:cs typeface="+mn-ea"/>
              <a:sym typeface="+mn-lt"/>
            </a:endParaRPr>
          </a:p>
          <a:p>
            <a:pPr defTabSz="608965">
              <a:lnSpc>
                <a:spcPct val="120000"/>
              </a:lnSpc>
            </a:pPr>
            <a:r>
              <a:rPr lang="en-US" altLang="zh-CN" sz="2000" b="1" dirty="0">
                <a:solidFill>
                  <a:schemeClr val="tx1">
                    <a:lumMod val="65000"/>
                    <a:lumOff val="35000"/>
                  </a:schemeClr>
                </a:solidFill>
                <a:cs typeface="+mn-ea"/>
                <a:sym typeface="+mn-lt"/>
              </a:rPr>
              <a:t>	1. </a:t>
            </a:r>
            <a:r>
              <a:rPr lang="zh-CN" altLang="en-US" sz="2000" b="1" dirty="0">
                <a:solidFill>
                  <a:schemeClr val="tx1">
                    <a:lumMod val="65000"/>
                    <a:lumOff val="35000"/>
                  </a:schemeClr>
                </a:solidFill>
                <a:cs typeface="+mn-ea"/>
                <a:sym typeface="+mn-lt"/>
              </a:rPr>
              <a:t>静态数组：长度固定</a:t>
            </a:r>
            <a:endParaRPr lang="en-US" altLang="zh-CN" sz="2000" b="1" dirty="0">
              <a:solidFill>
                <a:schemeClr val="tx1">
                  <a:lumMod val="65000"/>
                  <a:lumOff val="35000"/>
                </a:schemeClr>
              </a:solidFill>
              <a:cs typeface="+mn-ea"/>
              <a:sym typeface="+mn-lt"/>
            </a:endParaRPr>
          </a:p>
          <a:p>
            <a:pPr defTabSz="608965">
              <a:lnSpc>
                <a:spcPct val="120000"/>
              </a:lnSpc>
            </a:pPr>
            <a:r>
              <a:rPr lang="en-US" altLang="zh-CN" sz="2000" b="1" dirty="0">
                <a:solidFill>
                  <a:schemeClr val="tx1">
                    <a:lumMod val="65000"/>
                    <a:lumOff val="35000"/>
                  </a:schemeClr>
                </a:solidFill>
                <a:cs typeface="+mn-ea"/>
                <a:sym typeface="+mn-lt"/>
              </a:rPr>
              <a:t>	2. </a:t>
            </a:r>
            <a:r>
              <a:rPr lang="zh-CN" altLang="en-US" sz="2000" b="1" dirty="0">
                <a:solidFill>
                  <a:schemeClr val="tx1">
                    <a:lumMod val="65000"/>
                    <a:lumOff val="35000"/>
                  </a:schemeClr>
                </a:solidFill>
                <a:cs typeface="+mn-ea"/>
                <a:sym typeface="+mn-lt"/>
              </a:rPr>
              <a:t>动态数组：长度不固定</a:t>
            </a:r>
            <a:endParaRPr lang="en-US" altLang="zh-CN" sz="2000" b="1" dirty="0">
              <a:solidFill>
                <a:schemeClr val="tx1">
                  <a:lumMod val="65000"/>
                  <a:lumOff val="35000"/>
                </a:schemeClr>
              </a:solidFill>
              <a:cs typeface="+mn-ea"/>
              <a:sym typeface="+mn-lt"/>
            </a:endParaRPr>
          </a:p>
          <a:p>
            <a:pPr defTabSz="608965">
              <a:lnSpc>
                <a:spcPct val="120000"/>
              </a:lnSpc>
            </a:pPr>
            <a:r>
              <a:rPr lang="en-US" altLang="zh-CN" sz="2000" b="1" dirty="0">
                <a:solidFill>
                  <a:schemeClr val="tx1">
                    <a:lumMod val="65000"/>
                    <a:lumOff val="35000"/>
                  </a:schemeClr>
                </a:solidFill>
                <a:cs typeface="+mn-ea"/>
                <a:sym typeface="+mn-lt"/>
              </a:rPr>
              <a:t>	3. </a:t>
            </a:r>
            <a:r>
              <a:rPr lang="zh-CN" altLang="en-US" sz="2000" b="1" dirty="0">
                <a:solidFill>
                  <a:schemeClr val="tx1">
                    <a:lumMod val="65000"/>
                    <a:lumOff val="35000"/>
                  </a:schemeClr>
                </a:solidFill>
                <a:cs typeface="+mn-ea"/>
                <a:sym typeface="+mn-lt"/>
              </a:rPr>
              <a:t>公共数组：用于保存公共数据，其他人可读不可写</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函数返回值和修饰符： </a:t>
            </a:r>
            <a:r>
              <a:rPr lang="en-US" altLang="zh-CN" sz="2000" b="1" dirty="0">
                <a:solidFill>
                  <a:schemeClr val="tx1">
                    <a:lumMod val="65000"/>
                    <a:lumOff val="35000"/>
                  </a:schemeClr>
                </a:solidFill>
                <a:cs typeface="+mn-ea"/>
                <a:sym typeface="+mn-lt"/>
              </a:rPr>
              <a:t>returns</a:t>
            </a:r>
            <a:r>
              <a:rPr lang="zh-CN" altLang="en-US" sz="2000" b="1" dirty="0">
                <a:solidFill>
                  <a:schemeClr val="tx1">
                    <a:lumMod val="65000"/>
                    <a:lumOff val="35000"/>
                  </a:schemeClr>
                </a:solidFill>
                <a:cs typeface="+mn-ea"/>
                <a:sym typeface="+mn-lt"/>
              </a:rPr>
              <a:t>，</a:t>
            </a:r>
            <a:r>
              <a:rPr lang="en-US" altLang="zh-CN" sz="2000" b="1" dirty="0">
                <a:solidFill>
                  <a:schemeClr val="tx1">
                    <a:lumMod val="65000"/>
                    <a:lumOff val="35000"/>
                  </a:schemeClr>
                </a:solidFill>
                <a:cs typeface="+mn-ea"/>
                <a:sym typeface="+mn-lt"/>
              </a:rPr>
              <a:t>view(</a:t>
            </a:r>
            <a:r>
              <a:rPr lang="zh-CN" altLang="en-US" sz="2000" b="1" dirty="0">
                <a:solidFill>
                  <a:schemeClr val="tx1">
                    <a:lumMod val="65000"/>
                    <a:lumOff val="35000"/>
                  </a:schemeClr>
                </a:solidFill>
                <a:cs typeface="+mn-ea"/>
                <a:sym typeface="+mn-lt"/>
              </a:rPr>
              <a:t>只读不写</a:t>
            </a:r>
            <a:r>
              <a:rPr lang="en-US" altLang="zh-CN" sz="2000" b="1" dirty="0">
                <a:solidFill>
                  <a:schemeClr val="tx1">
                    <a:lumMod val="65000"/>
                    <a:lumOff val="35000"/>
                  </a:schemeClr>
                </a:solidFill>
                <a:cs typeface="+mn-ea"/>
                <a:sym typeface="+mn-lt"/>
              </a:rPr>
              <a:t>), pure(</a:t>
            </a:r>
            <a:r>
              <a:rPr lang="zh-CN" altLang="en-US" sz="2000" b="1" dirty="0">
                <a:solidFill>
                  <a:schemeClr val="tx1">
                    <a:lumMod val="65000"/>
                    <a:lumOff val="35000"/>
                  </a:schemeClr>
                </a:solidFill>
                <a:cs typeface="+mn-ea"/>
                <a:sym typeface="+mn-lt"/>
              </a:rPr>
              <a:t>不读数据，只计算输入数据</a:t>
            </a:r>
            <a:r>
              <a:rPr lang="en-US" altLang="zh-CN" sz="2000" b="1" dirty="0">
                <a:solidFill>
                  <a:schemeClr val="tx1">
                    <a:lumMod val="65000"/>
                    <a:lumOff val="35000"/>
                  </a:schemeClr>
                </a:solidFill>
                <a:cs typeface="+mn-ea"/>
                <a:sym typeface="+mn-lt"/>
              </a:rPr>
              <a:t>)</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p:txBody>
      </p:sp>
      <p:sp>
        <p:nvSpPr>
          <p:cNvPr id="5" name="文本框 8"/>
          <p:cNvSpPr txBox="1"/>
          <p:nvPr/>
        </p:nvSpPr>
        <p:spPr>
          <a:xfrm>
            <a:off x="513080" y="3777885"/>
            <a:ext cx="10610722"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20000"/>
              </a:lnSpc>
            </a:pPr>
            <a:r>
              <a:rPr lang="en-US" altLang="zh-CN" sz="2000" b="1" dirty="0">
                <a:solidFill>
                  <a:schemeClr val="tx1">
                    <a:lumMod val="65000"/>
                    <a:lumOff val="35000"/>
                  </a:schemeClr>
                </a:solidFill>
                <a:cs typeface="+mn-ea"/>
                <a:sym typeface="+mn-lt"/>
              </a:rPr>
              <a:t>Keccak256</a:t>
            </a:r>
            <a:r>
              <a:rPr lang="zh-CN" altLang="en-US" sz="2000" b="1" dirty="0">
                <a:solidFill>
                  <a:schemeClr val="tx1">
                    <a:lumMod val="65000"/>
                    <a:lumOff val="35000"/>
                  </a:schemeClr>
                </a:solidFill>
                <a:cs typeface="+mn-ea"/>
                <a:sym typeface="+mn-lt"/>
              </a:rPr>
              <a:t>： 可用于对</a:t>
            </a:r>
            <a:r>
              <a:rPr lang="en-US" altLang="zh-CN" sz="2000" b="1" dirty="0">
                <a:solidFill>
                  <a:schemeClr val="tx1">
                    <a:lumMod val="65000"/>
                    <a:lumOff val="35000"/>
                  </a:schemeClr>
                </a:solidFill>
                <a:cs typeface="+mn-ea"/>
                <a:sym typeface="+mn-lt"/>
              </a:rPr>
              <a:t>String</a:t>
            </a:r>
            <a:r>
              <a:rPr lang="zh-CN" altLang="en-US" sz="2000" b="1" dirty="0">
                <a:solidFill>
                  <a:schemeClr val="tx1">
                    <a:lumMod val="65000"/>
                    <a:lumOff val="35000"/>
                  </a:schemeClr>
                </a:solidFill>
                <a:cs typeface="+mn-ea"/>
                <a:sym typeface="+mn-lt"/>
              </a:rPr>
              <a:t>进行哈希，哈希值为</a:t>
            </a:r>
            <a:r>
              <a:rPr lang="en-US" altLang="zh-CN" sz="2000" b="1" dirty="0">
                <a:solidFill>
                  <a:schemeClr val="tx1">
                    <a:lumMod val="65000"/>
                    <a:lumOff val="35000"/>
                  </a:schemeClr>
                </a:solidFill>
                <a:cs typeface="+mn-ea"/>
                <a:sym typeface="+mn-lt"/>
              </a:rPr>
              <a:t>256</a:t>
            </a:r>
            <a:r>
              <a:rPr lang="zh-CN" altLang="en-US" sz="2000" b="1" dirty="0">
                <a:solidFill>
                  <a:schemeClr val="tx1">
                    <a:lumMod val="65000"/>
                    <a:lumOff val="35000"/>
                  </a:schemeClr>
                </a:solidFill>
                <a:cs typeface="+mn-ea"/>
                <a:sym typeface="+mn-lt"/>
              </a:rPr>
              <a:t>位</a:t>
            </a:r>
            <a:r>
              <a:rPr lang="en-US" altLang="zh-CN" sz="2000" b="1" dirty="0">
                <a:solidFill>
                  <a:schemeClr val="tx1">
                    <a:lumMod val="65000"/>
                    <a:lumOff val="35000"/>
                  </a:schemeClr>
                </a:solidFill>
                <a:cs typeface="+mn-ea"/>
                <a:sym typeface="+mn-lt"/>
              </a:rPr>
              <a:t>16</a:t>
            </a:r>
            <a:r>
              <a:rPr lang="zh-CN" altLang="en-US" sz="2000" b="1" dirty="0">
                <a:solidFill>
                  <a:schemeClr val="tx1">
                    <a:lumMod val="65000"/>
                    <a:lumOff val="35000"/>
                  </a:schemeClr>
                </a:solidFill>
                <a:cs typeface="+mn-ea"/>
                <a:sym typeface="+mn-lt"/>
              </a:rPr>
              <a:t>进制数</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类型转换：</a:t>
            </a:r>
            <a:endParaRPr lang="en-US" altLang="zh-CN" sz="2000" b="1" dirty="0">
              <a:solidFill>
                <a:schemeClr val="tx1">
                  <a:lumMod val="65000"/>
                  <a:lumOff val="35000"/>
                </a:schemeClr>
              </a:solidFill>
              <a:cs typeface="+mn-ea"/>
              <a:sym typeface="+mn-lt"/>
            </a:endParaRPr>
          </a:p>
          <a:p>
            <a:pPr defTabSz="608965">
              <a:lnSpc>
                <a:spcPct val="120000"/>
              </a:lnSpc>
            </a:pPr>
            <a:endParaRPr lang="en-US" altLang="zh-CN" sz="2000" b="1" dirty="0">
              <a:solidFill>
                <a:schemeClr val="tx1">
                  <a:lumMod val="65000"/>
                  <a:lumOff val="35000"/>
                </a:schemeClr>
              </a:solidFill>
              <a:cs typeface="+mn-ea"/>
              <a:sym typeface="+mn-lt"/>
            </a:endParaRPr>
          </a:p>
          <a:p>
            <a:pPr defTabSz="608965">
              <a:lnSpc>
                <a:spcPct val="120000"/>
              </a:lnSpc>
            </a:pPr>
            <a:r>
              <a:rPr lang="zh-CN" altLang="en-US" sz="2000" b="1" dirty="0">
                <a:solidFill>
                  <a:schemeClr val="tx1">
                    <a:lumMod val="65000"/>
                    <a:lumOff val="35000"/>
                  </a:schemeClr>
                </a:solidFill>
                <a:cs typeface="+mn-ea"/>
                <a:sym typeface="+mn-lt"/>
              </a:rPr>
              <a:t>事件： 合约与区块链通讯的机制，前端监听事件并作出反应  </a:t>
            </a:r>
            <a:endParaRPr lang="en-US" altLang="zh-CN" sz="2000" b="1" dirty="0">
              <a:solidFill>
                <a:schemeClr val="tx1">
                  <a:lumMod val="65000"/>
                  <a:lumOff val="35000"/>
                </a:schemeClr>
              </a:solidFill>
              <a:cs typeface="+mn-ea"/>
              <a:sym typeface="+mn-lt"/>
            </a:endParaRPr>
          </a:p>
        </p:txBody>
      </p:sp>
      <p:pic>
        <p:nvPicPr>
          <p:cNvPr id="7" name="图片 6"/>
          <p:cNvPicPr>
            <a:picLocks noChangeAspect="1"/>
          </p:cNvPicPr>
          <p:nvPr/>
        </p:nvPicPr>
        <p:blipFill>
          <a:blip r:embed="rId1"/>
          <a:stretch>
            <a:fillRect/>
          </a:stretch>
        </p:blipFill>
        <p:spPr>
          <a:xfrm>
            <a:off x="2076000" y="4593706"/>
            <a:ext cx="2362200" cy="314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ym typeface="+mn-ea"/>
              </a:rPr>
              <a:t>Lesson2</a:t>
            </a:r>
            <a:endParaRPr kumimoji="1" lang="zh-CN" altLang="en-US" dirty="0"/>
          </a:p>
        </p:txBody>
      </p:sp>
      <p:sp>
        <p:nvSpPr>
          <p:cNvPr id="5" name="文本框 8"/>
          <p:cNvSpPr txBox="1"/>
          <p:nvPr/>
        </p:nvSpPr>
        <p:spPr>
          <a:xfrm>
            <a:off x="904418" y="1181778"/>
            <a:ext cx="9707880" cy="42462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函数可见性对比：</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private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：只有本合约中的函数才可以调用</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private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的函数和变量，不易被外部攻击。</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public</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：这意味着任何一方（或其他合约）都可以调用这个合约里的函数。即合约的</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内容和数据容易受到外部的攻击，具有很大的安全性问题。</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internal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：和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private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类似，不过， 如果某个合约继承自其父合约，这个合约即可</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以访问父合约中定义的“内部”函数。它与</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private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都是一种安全的声明，都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不易被外部合约篡改。</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external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：与</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public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类似，只不过这些函数只能在合约之外调用 ，它们不能被合约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内的其他函数调用。与</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public</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具有类似的安全性问题。</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ym typeface="+mn-ea"/>
              </a:rPr>
              <a:t>Lesson2</a:t>
            </a:r>
            <a:endParaRPr kumimoji="1" lang="zh-CN" altLang="en-US" dirty="0"/>
          </a:p>
        </p:txBody>
      </p:sp>
      <p:sp>
        <p:nvSpPr>
          <p:cNvPr id="5" name="文本框 8"/>
          <p:cNvSpPr txBox="1"/>
          <p:nvPr/>
        </p:nvSpPr>
        <p:spPr>
          <a:xfrm>
            <a:off x="779145" y="943610"/>
            <a:ext cx="515810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继承</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(inheritance)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：继承指将其他合约的共同之处放在一个合约中，再由其他合约继承。极大的减少了代码的重复性，同时更加易于管理。子合约可以调用父合约的函数。</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778510" y="3212465"/>
            <a:ext cx="5943600" cy="2837180"/>
          </a:xfrm>
          <a:prstGeom prst="rect">
            <a:avLst/>
          </a:prstGeom>
        </p:spPr>
      </p:pic>
      <p:pic>
        <p:nvPicPr>
          <p:cNvPr id="4" name="图片 3"/>
          <p:cNvPicPr>
            <a:picLocks noChangeAspect="1"/>
          </p:cNvPicPr>
          <p:nvPr/>
        </p:nvPicPr>
        <p:blipFill>
          <a:blip r:embed="rId2"/>
          <a:stretch>
            <a:fillRect/>
          </a:stretch>
        </p:blipFill>
        <p:spPr>
          <a:xfrm>
            <a:off x="6928485" y="882650"/>
            <a:ext cx="4848225" cy="3838575"/>
          </a:xfrm>
          <a:prstGeom prst="rect">
            <a:avLst/>
          </a:prstGeom>
        </p:spPr>
      </p:pic>
      <p:sp>
        <p:nvSpPr>
          <p:cNvPr id="7" name="文本框 8"/>
          <p:cNvSpPr txBox="1"/>
          <p:nvPr/>
        </p:nvSpPr>
        <p:spPr>
          <a:xfrm>
            <a:off x="7336155" y="4631055"/>
            <a:ext cx="403225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08965" fontAlgn="auto">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多返回值：当需要多个返回值时，可以使用函数的多返回值，实现值得批处理。当要返回其中的某个值是，可以在其它位置以</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隔开。</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prstGeom prst="rect">
            <a:avLst/>
          </a:prstGeom>
        </p:spPr>
        <p:txBody>
          <a:bodyPr/>
          <a:lstStyle/>
          <a:p>
            <a:r>
              <a:rPr kumimoji="1" lang="en-US" altLang="zh-CN" dirty="0">
                <a:sym typeface="+mn-ea"/>
              </a:rPr>
              <a:t>Lesson2</a:t>
            </a:r>
            <a:endParaRPr kumimoji="1" lang="zh-CN" altLang="en-US" dirty="0"/>
          </a:p>
        </p:txBody>
      </p:sp>
      <p:sp>
        <p:nvSpPr>
          <p:cNvPr id="5" name="文本框 8"/>
          <p:cNvSpPr txBox="1"/>
          <p:nvPr/>
        </p:nvSpPr>
        <p:spPr>
          <a:xfrm>
            <a:off x="8604250" y="706556"/>
            <a:ext cx="3296920" cy="5444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08965" fontAlgn="auto">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接口（</a:t>
            </a: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interface</a:t>
            </a: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）：合约和区块链上的其他的合约会话的窗口</a:t>
            </a: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algn="l" defTabSz="608965" fontAlgn="auto">
              <a:lnSpc>
                <a:spcPct val="150000"/>
              </a:lnSpc>
            </a:pP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algn="l" defTabSz="608965" fontAlgn="auto">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接口定义：只声明了要与之交互的函数 ，没有使用大括号（{ 和 }）定义函数体，我们单单用分号（;）结束了函数声明。</a:t>
            </a:r>
            <a:endParaRPr lang="zh-CN" altLang="en-US" b="1" dirty="0">
              <a:solidFill>
                <a:schemeClr val="tx1">
                  <a:lumMod val="65000"/>
                  <a:lumOff val="35000"/>
                </a:schemeClr>
              </a:solidFill>
              <a:latin typeface="微软雅黑" panose="020B0503020204020204" charset="-122"/>
              <a:ea typeface="微软雅黑" panose="020B0503020204020204" charset="-122"/>
              <a:sym typeface="+mn-ea"/>
            </a:endParaRPr>
          </a:p>
          <a:p>
            <a:pPr algn="l" defTabSz="608965" fontAlgn="auto">
              <a:lnSpc>
                <a:spcPct val="150000"/>
              </a:lnSpc>
            </a:pPr>
            <a:endParaRPr lang="en-US" altLang="zh-CN" b="1" dirty="0">
              <a:solidFill>
                <a:schemeClr val="tx1">
                  <a:lumMod val="65000"/>
                  <a:lumOff val="35000"/>
                </a:schemeClr>
              </a:solidFill>
              <a:latin typeface="微软雅黑" panose="020B0503020204020204" charset="-122"/>
              <a:ea typeface="微软雅黑" panose="020B0503020204020204" charset="-122"/>
              <a:sym typeface="+mn-ea"/>
            </a:endParaRPr>
          </a:p>
          <a:p>
            <a:pPr algn="l" defTabSz="608965" fontAlgn="auto">
              <a:lnSpc>
                <a:spcPct val="15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if 语句：if语句的语法在 Solidity 中，与在 JavaScript 中差不多，用于判断并分情况执行语句</a:t>
            </a:r>
            <a:endParaRPr lang="zh-CN" altLang="en-US"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756920" y="899160"/>
            <a:ext cx="7729855" cy="963295"/>
          </a:xfrm>
          <a:prstGeom prst="rect">
            <a:avLst/>
          </a:prstGeom>
        </p:spPr>
      </p:pic>
      <p:pic>
        <p:nvPicPr>
          <p:cNvPr id="6" name="图片 5"/>
          <p:cNvPicPr>
            <a:picLocks noChangeAspect="1"/>
          </p:cNvPicPr>
          <p:nvPr/>
        </p:nvPicPr>
        <p:blipFill>
          <a:blip r:embed="rId2"/>
          <a:stretch>
            <a:fillRect/>
          </a:stretch>
        </p:blipFill>
        <p:spPr>
          <a:xfrm>
            <a:off x="743825" y="2363041"/>
            <a:ext cx="7729855" cy="1892935"/>
          </a:xfrm>
          <a:prstGeom prst="rect">
            <a:avLst/>
          </a:prstGeom>
        </p:spPr>
      </p:pic>
      <p:pic>
        <p:nvPicPr>
          <p:cNvPr id="7" name="图片 6"/>
          <p:cNvPicPr>
            <a:picLocks noChangeAspect="1"/>
          </p:cNvPicPr>
          <p:nvPr/>
        </p:nvPicPr>
        <p:blipFill>
          <a:blip r:embed="rId3"/>
          <a:stretch>
            <a:fillRect/>
          </a:stretch>
        </p:blipFill>
        <p:spPr>
          <a:xfrm>
            <a:off x="756920" y="4667786"/>
            <a:ext cx="7657465" cy="1800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Lesson3</a:t>
            </a:r>
            <a:endParaRPr kumimoji="1" lang="zh-CN" altLang="en-US" dirty="0"/>
          </a:p>
        </p:txBody>
      </p:sp>
      <p:sp>
        <p:nvSpPr>
          <p:cNvPr id="3" name="文本框 8"/>
          <p:cNvSpPr txBox="1"/>
          <p:nvPr/>
        </p:nvSpPr>
        <p:spPr>
          <a:xfrm>
            <a:off x="1122681" y="1037015"/>
            <a:ext cx="9707880" cy="46546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50000"/>
              </a:lnSpc>
            </a:pP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智能协议的永固性：在你把智能协议传上以太坊之后，它就变得不可更改, 这种永固                                                 </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性意味着你的代码永远不能被调整或更新。</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Ownable</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合约：</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OpenZeppelin's</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Ownable contract </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是一个可以在</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DApps</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中使用的安全和社区审查的智能合约库，它提供合约的拥有人审查服务以限制合约的各种情况下的行为</a:t>
            </a:r>
            <a:endParaRPr lang="en-US" altLang="zh-CN"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a:p>
            <a:pPr defTabSz="608965">
              <a:lnSpc>
                <a:spcPct val="150000"/>
              </a:lnSpc>
            </a:pP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Modifier</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：一般用于修饰其他函数以在函数执行前检查当前的执行环境的一种半函数，能增强代码的可读性。示例的修饰函数</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 </a:t>
            </a:r>
            <a:r>
              <a:rPr lang="en-US" altLang="zh-CN" sz="2000" b="1" dirty="0" err="1">
                <a:solidFill>
                  <a:schemeClr val="tx1">
                    <a:lumMod val="65000"/>
                    <a:lumOff val="35000"/>
                  </a:schemeClr>
                </a:solidFill>
                <a:latin typeface="微软雅黑" panose="020B0503020204020204" charset="-122"/>
                <a:ea typeface="微软雅黑" panose="020B0503020204020204" charset="-122"/>
                <a:sym typeface="+mn-ea"/>
              </a:rPr>
              <a:t>onlyOwner</a:t>
            </a:r>
            <a:r>
              <a:rPr lang="en-US" altLang="zh-CN" sz="2000" b="1" dirty="0">
                <a:solidFill>
                  <a:schemeClr val="tx1">
                    <a:lumMod val="65000"/>
                    <a:lumOff val="35000"/>
                  </a:schemeClr>
                </a:solidFill>
                <a:latin typeface="微软雅黑" panose="020B0503020204020204" charset="-122"/>
                <a:ea typeface="微软雅黑" panose="020B0503020204020204" charset="-122"/>
                <a:sym typeface="+mn-ea"/>
              </a:rPr>
              <a:t>()</a:t>
            </a:r>
            <a:r>
              <a:rPr lang="zh-CN" altLang="en-US" sz="2000" b="1" dirty="0">
                <a:solidFill>
                  <a:schemeClr val="tx1">
                    <a:lumMod val="65000"/>
                    <a:lumOff val="35000"/>
                  </a:schemeClr>
                </a:solidFill>
                <a:latin typeface="微软雅黑" panose="020B0503020204020204" charset="-122"/>
                <a:ea typeface="微软雅黑" panose="020B0503020204020204" charset="-122"/>
                <a:sym typeface="+mn-ea"/>
              </a:rPr>
              <a:t>可以确保只有合约的拥有者才能成功运行其修饰的函数。</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4293451" y="5330723"/>
            <a:ext cx="3181350" cy="1120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dir="d"/>
      </p:transition>
    </mc:Choice>
    <mc:Fallback>
      <p:transition spd="med">
        <p:pull dir="d"/>
      </p:transition>
    </mc:Fallback>
  </mc:AlternateContent>
</p:sld>
</file>

<file path=ppt/theme/theme1.xml><?xml version="1.0" encoding="utf-8"?>
<a:theme xmlns:a="http://schemas.openxmlformats.org/drawingml/2006/main" name="Office 主题">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3k4snobj">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5127</Words>
  <Application>WPS 演示</Application>
  <PresentationFormat>宽屏</PresentationFormat>
  <Paragraphs>331</Paragraphs>
  <Slides>38</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宋体</vt:lpstr>
      <vt:lpstr>Wingdings</vt:lpstr>
      <vt:lpstr>微软雅黑</vt:lpstr>
      <vt:lpstr>Segoe UI Light</vt:lpstr>
      <vt:lpstr>Century Gothic</vt:lpstr>
      <vt:lpstr>Segoe UI Light</vt:lpstr>
      <vt:lpstr>Arial Unicode MS</vt:lpstr>
      <vt:lpstr>Calibri</vt:lpstr>
      <vt:lpstr>-apple-system</vt:lpstr>
      <vt:lpstr>Yu Gothic UI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drinkdrink</cp:lastModifiedBy>
  <cp:revision>171</cp:revision>
  <dcterms:created xsi:type="dcterms:W3CDTF">2015-08-18T02:51:00Z</dcterms:created>
  <dcterms:modified xsi:type="dcterms:W3CDTF">2019-06-25T01:02:36Z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