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305" r:id="rId3"/>
    <p:sldId id="306" r:id="rId4"/>
    <p:sldId id="308" r:id="rId5"/>
    <p:sldId id="315" r:id="rId6"/>
    <p:sldId id="309" r:id="rId7"/>
    <p:sldId id="310" r:id="rId8"/>
    <p:sldId id="327" r:id="rId9"/>
    <p:sldId id="311" r:id="rId10"/>
    <p:sldId id="312" r:id="rId11"/>
    <p:sldId id="313" r:id="rId12"/>
    <p:sldId id="314" r:id="rId13"/>
    <p:sldId id="316" r:id="rId14"/>
    <p:sldId id="317" r:id="rId15"/>
    <p:sldId id="318" r:id="rId16"/>
    <p:sldId id="319" r:id="rId17"/>
    <p:sldId id="320" r:id="rId18"/>
    <p:sldId id="330" r:id="rId19"/>
    <p:sldId id="337" r:id="rId20"/>
    <p:sldId id="322" r:id="rId21"/>
    <p:sldId id="321" r:id="rId22"/>
    <p:sldId id="323" r:id="rId23"/>
    <p:sldId id="324" r:id="rId24"/>
    <p:sldId id="325" r:id="rId25"/>
    <p:sldId id="326" r:id="rId26"/>
    <p:sldId id="328" r:id="rId27"/>
    <p:sldId id="331" r:id="rId28"/>
    <p:sldId id="339" r:id="rId29"/>
    <p:sldId id="340" r:id="rId30"/>
    <p:sldId id="341" r:id="rId31"/>
    <p:sldId id="332" r:id="rId32"/>
    <p:sldId id="333" r:id="rId33"/>
    <p:sldId id="334" r:id="rId34"/>
    <p:sldId id="335" r:id="rId35"/>
    <p:sldId id="336" r:id="rId36"/>
    <p:sldId id="357" r:id="rId37"/>
    <p:sldId id="342" r:id="rId38"/>
    <p:sldId id="343" r:id="rId39"/>
    <p:sldId id="344" r:id="rId40"/>
    <p:sldId id="358" r:id="rId41"/>
    <p:sldId id="345" r:id="rId42"/>
    <p:sldId id="346" r:id="rId43"/>
    <p:sldId id="347" r:id="rId44"/>
    <p:sldId id="348" r:id="rId45"/>
    <p:sldId id="349" r:id="rId46"/>
    <p:sldId id="350" r:id="rId47"/>
    <p:sldId id="351" r:id="rId48"/>
    <p:sldId id="359" r:id="rId49"/>
    <p:sldId id="352" r:id="rId50"/>
    <p:sldId id="353" r:id="rId51"/>
    <p:sldId id="360" r:id="rId52"/>
    <p:sldId id="36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FF"/>
    <a:srgbClr val="0000CC"/>
    <a:srgbClr val="F036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4" d="100"/>
          <a:sy n="64" d="100"/>
        </p:scale>
        <p:origin x="680"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DE1A06-8754-4870-9E44-E39BADAD98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527F020-BBC3-49BB-91C2-5B2CBD64B3C5}"/>
              </a:ext>
            </a:extLst>
          </p:cNvPr>
          <p:cNvSpPr>
            <a:spLocks noGrp="1"/>
          </p:cNvSpPr>
          <p:nvPr>
            <p:ph type="subTitle" idx="1"/>
          </p:nvPr>
        </p:nvSpPr>
        <p:spPr>
          <a:xfrm>
            <a:off x="1524000" y="3602038"/>
            <a:ext cx="9144000" cy="1655762"/>
          </a:xfrm>
        </p:spPr>
        <p:txBody>
          <a:bodyPr/>
          <a:lstStyle>
            <a:lvl1pPr marL="0" indent="0" algn="ctr">
              <a:buNone/>
              <a:defRPr sz="2400"/>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67C0C22-EBDA-4130-87AE-CB28BC19B077}"/>
              </a:ext>
            </a:extLst>
          </p:cNvPr>
          <p:cNvSpPr>
            <a:spLocks noGrp="1"/>
          </p:cNvSpPr>
          <p:nvPr>
            <p:ph type="dt" sz="half" idx="10"/>
          </p:nvPr>
        </p:nvSpPr>
        <p:spPr/>
        <p:txBody>
          <a:bodyPr/>
          <a:lstStyle/>
          <a:p>
            <a:fld id="{82EDB8D0-98ED-4B86-9D5F-E61ADC70144D}" type="datetimeFigureOut">
              <a:rPr lang="en-US" smtClean="0"/>
              <a:t>8/23/2020</a:t>
            </a:fld>
            <a:endParaRPr lang="en-US" dirty="0"/>
          </a:p>
        </p:txBody>
      </p:sp>
      <p:sp>
        <p:nvSpPr>
          <p:cNvPr id="5" name="Footer Placeholder 4">
            <a:extLst>
              <a:ext uri="{FF2B5EF4-FFF2-40B4-BE49-F238E27FC236}">
                <a16:creationId xmlns:a16="http://schemas.microsoft.com/office/drawing/2014/main" id="{E2A419A8-07CA-4A4C-AEC2-C40D4D50AF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FA7B86-E610-42EA-B4DC-C2F44778527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8A7BA06D-B3FF-4E91-8639-B4569AE3AA23}"/>
              </a:ext>
            </a:extLst>
          </p:cNvPr>
          <p:cNvSpPr/>
          <p:nvPr/>
        </p:nvSpPr>
        <p:spPr>
          <a:xfrm>
            <a:off x="10208696" y="5"/>
            <a:ext cx="1135067"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Arc 7">
            <a:extLst>
              <a:ext uri="{FF2B5EF4-FFF2-40B4-BE49-F238E27FC236}">
                <a16:creationId xmlns:a16="http://schemas.microsoft.com/office/drawing/2014/main" id="{2B30C86D-5A07-48BC-9C9D-6F9A2DB1E9E1}"/>
              </a:ext>
            </a:extLst>
          </p:cNvPr>
          <p:cNvSpPr/>
          <p:nvPr/>
        </p:nvSpPr>
        <p:spPr>
          <a:xfrm rot="10800000" flipV="1">
            <a:off x="555713" y="106483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03591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6E5D1-6D19-4E7F-9B4E-42326B7716F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AD2A06C-F91A-4ADC-9CD2-61F0A4D7EE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43AA9A-2280-4F63-8B3D-20742AE6901F}"/>
              </a:ext>
            </a:extLst>
          </p:cNvPr>
          <p:cNvSpPr>
            <a:spLocks noGrp="1"/>
          </p:cNvSpPr>
          <p:nvPr>
            <p:ph type="dt" sz="half" idx="10"/>
          </p:nvPr>
        </p:nvSpPr>
        <p:spPr/>
        <p:txBody>
          <a:bodyPr/>
          <a:lstStyle/>
          <a:p>
            <a:fld id="{82EDB8D0-98ED-4B86-9D5F-E61ADC70144D}" type="datetimeFigureOut">
              <a:rPr lang="en-US" smtClean="0"/>
              <a:t>8/23/2020</a:t>
            </a:fld>
            <a:endParaRPr lang="en-US"/>
          </a:p>
        </p:txBody>
      </p:sp>
      <p:sp>
        <p:nvSpPr>
          <p:cNvPr id="5" name="Footer Placeholder 4">
            <a:extLst>
              <a:ext uri="{FF2B5EF4-FFF2-40B4-BE49-F238E27FC236}">
                <a16:creationId xmlns:a16="http://schemas.microsoft.com/office/drawing/2014/main" id="{E40D986B-E58E-43B6-8A80-FFA9D8F748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140D36-2E71-4F27-967F-7A3E4C6EE19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C1609904-5327-4D2C-A445-B270A00F3B5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30FC7BEC-08C5-4D95-9C84-B48BC8AD1C9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83794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81FEA3D-0C7F-45CD-B6A0-942F707B3632}"/>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8B8A12-BCE6-4D03-A637-1DEC8924BEF9}"/>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749755-9FF4-428A-AEB7-1A6477466741}"/>
              </a:ext>
            </a:extLst>
          </p:cNvPr>
          <p:cNvSpPr>
            <a:spLocks noGrp="1"/>
          </p:cNvSpPr>
          <p:nvPr>
            <p:ph type="dt" sz="half" idx="10"/>
          </p:nvPr>
        </p:nvSpPr>
        <p:spPr/>
        <p:txBody>
          <a:bodyPr/>
          <a:lstStyle/>
          <a:p>
            <a:fld id="{82EDB8D0-98ED-4B86-9D5F-E61ADC70144D}" type="datetimeFigureOut">
              <a:rPr lang="en-US" smtClean="0"/>
              <a:t>8/23/2020</a:t>
            </a:fld>
            <a:endParaRPr lang="en-US"/>
          </a:p>
        </p:txBody>
      </p:sp>
      <p:sp>
        <p:nvSpPr>
          <p:cNvPr id="5" name="Footer Placeholder 4">
            <a:extLst>
              <a:ext uri="{FF2B5EF4-FFF2-40B4-BE49-F238E27FC236}">
                <a16:creationId xmlns:a16="http://schemas.microsoft.com/office/drawing/2014/main" id="{A5141836-11E2-49FD-877D-53B74514A92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24C42-4B05-4EEF-BE14-29041EC9C0E5}"/>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5BADDEB1-F604-408B-B02A-A2814606E6AF}"/>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D8DF7987-332F-4D6C-81C3-990F39C76C96}"/>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20653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FF209-11EE-4A3F-9685-A155FECD0DC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A47AF11-F208-4FDA-9E19-D6CA3472134E}"/>
              </a:ext>
            </a:extLst>
          </p:cNvPr>
          <p:cNvSpPr>
            <a:spLocks noGrp="1"/>
          </p:cNvSpPr>
          <p:nvPr>
            <p:ph idx="1"/>
          </p:nvPr>
        </p:nvSpPr>
        <p:spPr>
          <a:xfrm>
            <a:off x="838200" y="1825625"/>
            <a:ext cx="10515600" cy="38597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E82FA1-02B7-467E-9F16-D178149407C5}"/>
              </a:ext>
            </a:extLst>
          </p:cNvPr>
          <p:cNvSpPr>
            <a:spLocks noGrp="1"/>
          </p:cNvSpPr>
          <p:nvPr>
            <p:ph type="dt" sz="half" idx="10"/>
          </p:nvPr>
        </p:nvSpPr>
        <p:spPr/>
        <p:txBody>
          <a:bodyPr/>
          <a:lstStyle/>
          <a:p>
            <a:fld id="{82EDB8D0-98ED-4B86-9D5F-E61ADC70144D}" type="datetimeFigureOut">
              <a:rPr lang="en-US" smtClean="0"/>
              <a:t>8/23/2020</a:t>
            </a:fld>
            <a:endParaRPr lang="en-US" dirty="0"/>
          </a:p>
        </p:txBody>
      </p:sp>
      <p:sp>
        <p:nvSpPr>
          <p:cNvPr id="5" name="Footer Placeholder 4">
            <a:extLst>
              <a:ext uri="{FF2B5EF4-FFF2-40B4-BE49-F238E27FC236}">
                <a16:creationId xmlns:a16="http://schemas.microsoft.com/office/drawing/2014/main" id="{6D389247-FB8A-4494-859B-B3754B02A5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CA5B62-3338-46A5-B381-A63B88CB0DDA}"/>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7" name="Freeform: Shape 6">
            <a:extLst>
              <a:ext uri="{FF2B5EF4-FFF2-40B4-BE49-F238E27FC236}">
                <a16:creationId xmlns:a16="http://schemas.microsoft.com/office/drawing/2014/main" id="{23DA7759-3209-4FE2-96D1-4EEDD81E9EA0}"/>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8" name="Freeform: Shape 7">
            <a:extLst>
              <a:ext uri="{FF2B5EF4-FFF2-40B4-BE49-F238E27FC236}">
                <a16:creationId xmlns:a16="http://schemas.microsoft.com/office/drawing/2014/main" id="{41460DAD-8769-4C9F-9C8C-BB0443909D76}"/>
              </a:ext>
            </a:extLst>
          </p:cNvPr>
          <p:cNvSpPr/>
          <p:nvPr/>
        </p:nvSpPr>
        <p:spPr>
          <a:xfrm flipH="1">
            <a:off x="123538" y="5717909"/>
            <a:ext cx="1771609" cy="1140095"/>
          </a:xfrm>
          <a:custGeom>
            <a:avLst/>
            <a:gdLst>
              <a:gd name="connsiteX0" fmla="*/ 1561721 w 1771609"/>
              <a:gd name="connsiteY0" fmla="*/ 763041 h 1140095"/>
              <a:gd name="connsiteX1" fmla="*/ 1623024 w 1771609"/>
              <a:gd name="connsiteY1" fmla="*/ 792810 h 1140095"/>
              <a:gd name="connsiteX2" fmla="*/ 1711735 w 1771609"/>
              <a:gd name="connsiteY2" fmla="*/ 970132 h 1140095"/>
              <a:gd name="connsiteX3" fmla="*/ 1771609 w 1771609"/>
              <a:gd name="connsiteY3" fmla="*/ 1140095 h 1140095"/>
              <a:gd name="connsiteX4" fmla="*/ 1637225 w 1771609"/>
              <a:gd name="connsiteY4" fmla="*/ 1140095 h 1140095"/>
              <a:gd name="connsiteX5" fmla="*/ 1594820 w 1771609"/>
              <a:gd name="connsiteY5" fmla="*/ 1019711 h 1140095"/>
              <a:gd name="connsiteX6" fmla="*/ 1513200 w 1771609"/>
              <a:gd name="connsiteY6" fmla="*/ 856627 h 1140095"/>
              <a:gd name="connsiteX7" fmla="*/ 1538499 w 1771609"/>
              <a:gd name="connsiteY7" fmla="*/ 770415 h 1140095"/>
              <a:gd name="connsiteX8" fmla="*/ 1561721 w 1771609"/>
              <a:gd name="connsiteY8" fmla="*/ 763041 h 1140095"/>
              <a:gd name="connsiteX9" fmla="*/ 933455 w 1771609"/>
              <a:gd name="connsiteY9" fmla="*/ 161309 h 1140095"/>
              <a:gd name="connsiteX10" fmla="*/ 957797 w 1771609"/>
              <a:gd name="connsiteY10" fmla="*/ 167970 h 1140095"/>
              <a:gd name="connsiteX11" fmla="*/ 1286982 w 1771609"/>
              <a:gd name="connsiteY11" fmla="*/ 387616 h 1140095"/>
              <a:gd name="connsiteX12" fmla="*/ 1293725 w 1771609"/>
              <a:gd name="connsiteY12" fmla="*/ 477075 h 1140095"/>
              <a:gd name="connsiteX13" fmla="*/ 1245453 w 1771609"/>
              <a:gd name="connsiteY13" fmla="*/ 499154 h 1140095"/>
              <a:gd name="connsiteX14" fmla="*/ 1245167 w 1771609"/>
              <a:gd name="connsiteY14" fmla="*/ 499154 h 1140095"/>
              <a:gd name="connsiteX15" fmla="*/ 1203638 w 1771609"/>
              <a:gd name="connsiteY15" fmla="*/ 484104 h 1140095"/>
              <a:gd name="connsiteX16" fmla="*/ 900647 w 1771609"/>
              <a:gd name="connsiteY16" fmla="*/ 281508 h 1140095"/>
              <a:gd name="connsiteX17" fmla="*/ 872454 w 1771609"/>
              <a:gd name="connsiteY17" fmla="*/ 196164 h 1140095"/>
              <a:gd name="connsiteX18" fmla="*/ 933455 w 1771609"/>
              <a:gd name="connsiteY18" fmla="*/ 161309 h 1140095"/>
              <a:gd name="connsiteX19" fmla="*/ 256260 w 1771609"/>
              <a:gd name="connsiteY19" fmla="*/ 29 h 1140095"/>
              <a:gd name="connsiteX20" fmla="*/ 454020 w 1771609"/>
              <a:gd name="connsiteY20" fmla="*/ 13474 h 1140095"/>
              <a:gd name="connsiteX21" fmla="*/ 509236 w 1771609"/>
              <a:gd name="connsiteY21" fmla="*/ 84182 h 1140095"/>
              <a:gd name="connsiteX22" fmla="*/ 445829 w 1771609"/>
              <a:gd name="connsiteY22" fmla="*/ 139871 h 1140095"/>
              <a:gd name="connsiteX23" fmla="*/ 437447 w 1771609"/>
              <a:gd name="connsiteY23" fmla="*/ 139395 h 1140095"/>
              <a:gd name="connsiteX24" fmla="*/ 73211 w 1771609"/>
              <a:gd name="connsiteY24" fmla="*/ 137204 h 1140095"/>
              <a:gd name="connsiteX25" fmla="*/ 749 w 1771609"/>
              <a:gd name="connsiteY25" fmla="*/ 84082 h 1140095"/>
              <a:gd name="connsiteX26" fmla="*/ 53871 w 1771609"/>
              <a:gd name="connsiteY26" fmla="*/ 11621 h 1140095"/>
              <a:gd name="connsiteX27" fmla="*/ 58352 w 1771609"/>
              <a:gd name="connsiteY27" fmla="*/ 11093 h 1140095"/>
              <a:gd name="connsiteX28" fmla="*/ 256260 w 1771609"/>
              <a:gd name="connsiteY28" fmla="*/ 29 h 11400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771609" h="1140095">
                <a:moveTo>
                  <a:pt x="1561721" y="763041"/>
                </a:moveTo>
                <a:cubicBezTo>
                  <a:pt x="1585506" y="760324"/>
                  <a:pt x="1609722" y="771249"/>
                  <a:pt x="1623024" y="792810"/>
                </a:cubicBezTo>
                <a:cubicBezTo>
                  <a:pt x="1656300" y="850065"/>
                  <a:pt x="1685920" y="909291"/>
                  <a:pt x="1711735" y="970132"/>
                </a:cubicBezTo>
                <a:lnTo>
                  <a:pt x="1771609" y="1140095"/>
                </a:lnTo>
                <a:lnTo>
                  <a:pt x="1637225" y="1140095"/>
                </a:lnTo>
                <a:lnTo>
                  <a:pt x="1594820" y="1019711"/>
                </a:lnTo>
                <a:cubicBezTo>
                  <a:pt x="1571072" y="963753"/>
                  <a:pt x="1543818" y="909282"/>
                  <a:pt x="1513200" y="856627"/>
                </a:cubicBezTo>
                <a:cubicBezTo>
                  <a:pt x="1496379" y="825834"/>
                  <a:pt x="1507704" y="787236"/>
                  <a:pt x="1538499" y="770415"/>
                </a:cubicBezTo>
                <a:cubicBezTo>
                  <a:pt x="1545912" y="766367"/>
                  <a:pt x="1553792" y="763946"/>
                  <a:pt x="1561721" y="763041"/>
                </a:cubicBezTo>
                <a:close/>
                <a:moveTo>
                  <a:pt x="933455" y="161309"/>
                </a:moveTo>
                <a:cubicBezTo>
                  <a:pt x="941693" y="161855"/>
                  <a:pt x="949959" y="164025"/>
                  <a:pt x="957797" y="167970"/>
                </a:cubicBez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4290" y="172650"/>
                  <a:pt x="908742" y="159670"/>
                  <a:pt x="933455" y="161309"/>
                </a:cubicBezTo>
                <a:close/>
                <a:moveTo>
                  <a:pt x="256260" y="29"/>
                </a:moveTo>
                <a:cubicBezTo>
                  <a:pt x="322331" y="427"/>
                  <a:pt x="388378" y="4909"/>
                  <a:pt x="454020" y="13474"/>
                </a:cubicBezTo>
                <a:cubicBezTo>
                  <a:pt x="488793" y="17752"/>
                  <a:pt x="513514" y="49409"/>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24093" y="3319"/>
                  <a:pt x="190189" y="-369"/>
                  <a:pt x="256260" y="29"/>
                </a:cubicBezTo>
                <a:close/>
              </a:path>
            </a:pathLst>
          </a:custGeom>
          <a:solidFill>
            <a:schemeClr val="accent4"/>
          </a:solidFill>
          <a:ln w="9525" cap="flat">
            <a:noFill/>
            <a:prstDash val="solid"/>
            <a:miter/>
          </a:ln>
        </p:spPr>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5450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0001-5D76-45A0-A9F4-7172BDDD5D28}"/>
              </a:ext>
            </a:extLst>
          </p:cNvPr>
          <p:cNvSpPr>
            <a:spLocks noGrp="1"/>
          </p:cNvSpPr>
          <p:nvPr>
            <p:ph type="title"/>
          </p:nvPr>
        </p:nvSpPr>
        <p:spPr>
          <a:xfrm>
            <a:off x="831851" y="1709742"/>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E1462C4-0E4B-4DB7-A8BF-FE55142760AF}"/>
              </a:ext>
            </a:extLst>
          </p:cNvPr>
          <p:cNvSpPr>
            <a:spLocks noGrp="1"/>
          </p:cNvSpPr>
          <p:nvPr>
            <p:ph type="body" idx="1"/>
          </p:nvPr>
        </p:nvSpPr>
        <p:spPr>
          <a:xfrm>
            <a:off x="831851" y="4589467"/>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AA5F313-1240-47AE-A026-7F349292B5CA}"/>
              </a:ext>
            </a:extLst>
          </p:cNvPr>
          <p:cNvSpPr>
            <a:spLocks noGrp="1"/>
          </p:cNvSpPr>
          <p:nvPr>
            <p:ph type="dt" sz="half" idx="10"/>
          </p:nvPr>
        </p:nvSpPr>
        <p:spPr/>
        <p:txBody>
          <a:bodyPr/>
          <a:lstStyle/>
          <a:p>
            <a:fld id="{82EDB8D0-98ED-4B86-9D5F-E61ADC70144D}" type="datetimeFigureOut">
              <a:rPr lang="en-US" smtClean="0"/>
              <a:t>8/23/2020</a:t>
            </a:fld>
            <a:endParaRPr lang="en-US"/>
          </a:p>
        </p:txBody>
      </p:sp>
      <p:sp>
        <p:nvSpPr>
          <p:cNvPr id="5" name="Footer Placeholder 4">
            <a:extLst>
              <a:ext uri="{FF2B5EF4-FFF2-40B4-BE49-F238E27FC236}">
                <a16:creationId xmlns:a16="http://schemas.microsoft.com/office/drawing/2014/main" id="{22448158-6132-4335-B8E1-F6A8963837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94C5B6-1598-48B4-9B3A-3078FDBE90B7}"/>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9" name="Freeform: Shape 8">
            <a:extLst>
              <a:ext uri="{FF2B5EF4-FFF2-40B4-BE49-F238E27FC236}">
                <a16:creationId xmlns:a16="http://schemas.microsoft.com/office/drawing/2014/main" id="{FEDBDD32-D3EE-4848-A112-BA814D4631CD}"/>
              </a:ext>
            </a:extLst>
          </p:cNvPr>
          <p:cNvSpPr/>
          <p:nvPr/>
        </p:nvSpPr>
        <p:spPr>
          <a:xfrm>
            <a:off x="10208696" y="5"/>
            <a:ext cx="1135067"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Arc 9">
            <a:extLst>
              <a:ext uri="{FF2B5EF4-FFF2-40B4-BE49-F238E27FC236}">
                <a16:creationId xmlns:a16="http://schemas.microsoft.com/office/drawing/2014/main" id="{61350361-843C-49D0-BD6A-ECDBA3842BA0}"/>
              </a:ext>
            </a:extLst>
          </p:cNvPr>
          <p:cNvSpPr/>
          <p:nvPr/>
        </p:nvSpPr>
        <p:spPr>
          <a:xfrm rot="10800000" flipV="1">
            <a:off x="555713" y="106483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76417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BFD05-2CB2-4A7E-89E7-57615BA82B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F9532B8-D460-476D-816F-725E8D96C0A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6F7120F-70AF-4ED5-B364-3AA55C6B44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3D8B65F-F709-469F-9961-4D01896CAA12}"/>
              </a:ext>
            </a:extLst>
          </p:cNvPr>
          <p:cNvSpPr>
            <a:spLocks noGrp="1"/>
          </p:cNvSpPr>
          <p:nvPr>
            <p:ph type="dt" sz="half" idx="10"/>
          </p:nvPr>
        </p:nvSpPr>
        <p:spPr/>
        <p:txBody>
          <a:bodyPr/>
          <a:lstStyle/>
          <a:p>
            <a:fld id="{82EDB8D0-98ED-4B86-9D5F-E61ADC70144D}" type="datetimeFigureOut">
              <a:rPr lang="en-US" smtClean="0"/>
              <a:t>8/23/2020</a:t>
            </a:fld>
            <a:endParaRPr lang="en-US"/>
          </a:p>
        </p:txBody>
      </p:sp>
      <p:sp>
        <p:nvSpPr>
          <p:cNvPr id="6" name="Footer Placeholder 5">
            <a:extLst>
              <a:ext uri="{FF2B5EF4-FFF2-40B4-BE49-F238E27FC236}">
                <a16:creationId xmlns:a16="http://schemas.microsoft.com/office/drawing/2014/main" id="{B781C6BC-B23D-48BC-AD44-654DDB8D01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00D60B-86A1-479D-BCE8-06D2C3DBC94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B4EC5136-99DA-40B5-8F79-5C3A56D38BA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4F8FB775-26C4-41BA-837C-4478D48D215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42203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2983E-E761-4429-9203-7FE8B2DB67E4}"/>
              </a:ext>
            </a:extLst>
          </p:cNvPr>
          <p:cNvSpPr>
            <a:spLocks noGrp="1"/>
          </p:cNvSpPr>
          <p:nvPr>
            <p:ph type="title"/>
          </p:nvPr>
        </p:nvSpPr>
        <p:spPr>
          <a:xfrm>
            <a:off x="839788" y="365129"/>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921E9B7-62BE-49BA-AC6B-55250D66277F}"/>
              </a:ext>
            </a:extLst>
          </p:cNvPr>
          <p:cNvSpPr>
            <a:spLocks noGrp="1"/>
          </p:cNvSpPr>
          <p:nvPr>
            <p:ph type="body" idx="1"/>
          </p:nvPr>
        </p:nvSpPr>
        <p:spPr>
          <a:xfrm>
            <a:off x="839789" y="1681163"/>
            <a:ext cx="5157787"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C41A3FD-B90A-4C31-BD6B-581F9E2E0E5E}"/>
              </a:ext>
            </a:extLst>
          </p:cNvPr>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0D1D55-B722-4968-B171-AF3B462DDAD8}"/>
              </a:ext>
            </a:extLst>
          </p:cNvPr>
          <p:cNvSpPr>
            <a:spLocks noGrp="1"/>
          </p:cNvSpPr>
          <p:nvPr>
            <p:ph type="body" sz="quarter" idx="3"/>
          </p:nvPr>
        </p:nvSpPr>
        <p:spPr>
          <a:xfrm>
            <a:off x="6172202" y="1681163"/>
            <a:ext cx="5183188" cy="823912"/>
          </a:xfrm>
        </p:spPr>
        <p:txBody>
          <a:bodyPr anchor="b"/>
          <a:lstStyle>
            <a:lvl1pPr marL="0" indent="0">
              <a:buNone/>
              <a:defRPr sz="2400" b="1"/>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71085A8-02C2-4E7F-935E-5AEECBAD19BE}"/>
              </a:ext>
            </a:extLst>
          </p:cNvPr>
          <p:cNvSpPr>
            <a:spLocks noGrp="1"/>
          </p:cNvSpPr>
          <p:nvPr>
            <p:ph sz="quarter" idx="4"/>
          </p:nvPr>
        </p:nvSpPr>
        <p:spPr>
          <a:xfrm>
            <a:off x="6172202"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A8A5018-8A77-40E8-B159-4894ECF228B1}"/>
              </a:ext>
            </a:extLst>
          </p:cNvPr>
          <p:cNvSpPr>
            <a:spLocks noGrp="1"/>
          </p:cNvSpPr>
          <p:nvPr>
            <p:ph type="dt" sz="half" idx="10"/>
          </p:nvPr>
        </p:nvSpPr>
        <p:spPr/>
        <p:txBody>
          <a:bodyPr/>
          <a:lstStyle/>
          <a:p>
            <a:fld id="{82EDB8D0-98ED-4B86-9D5F-E61ADC70144D}" type="datetimeFigureOut">
              <a:rPr lang="en-US" smtClean="0"/>
              <a:t>8/23/2020</a:t>
            </a:fld>
            <a:endParaRPr lang="en-US"/>
          </a:p>
        </p:txBody>
      </p:sp>
      <p:sp>
        <p:nvSpPr>
          <p:cNvPr id="8" name="Footer Placeholder 7">
            <a:extLst>
              <a:ext uri="{FF2B5EF4-FFF2-40B4-BE49-F238E27FC236}">
                <a16:creationId xmlns:a16="http://schemas.microsoft.com/office/drawing/2014/main" id="{8AD79441-8908-4461-9FDD-BCE63883709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8D29F7D-B101-4950-A2C0-F350FB26D45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10" name="Freeform: Shape 9">
            <a:extLst>
              <a:ext uri="{FF2B5EF4-FFF2-40B4-BE49-F238E27FC236}">
                <a16:creationId xmlns:a16="http://schemas.microsoft.com/office/drawing/2014/main" id="{862D7398-9A79-4B24-9C7D-F0DEED57C70B}"/>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1" name="Freeform: Shape 10">
            <a:extLst>
              <a:ext uri="{FF2B5EF4-FFF2-40B4-BE49-F238E27FC236}">
                <a16:creationId xmlns:a16="http://schemas.microsoft.com/office/drawing/2014/main" id="{C07F28CD-1873-4E36-A064-2D25E0A8501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9451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11BF3-02E8-4EB7-818E-652B82CF2C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4D3190-B78C-42F1-9D62-F523886BBE51}"/>
              </a:ext>
            </a:extLst>
          </p:cNvPr>
          <p:cNvSpPr>
            <a:spLocks noGrp="1"/>
          </p:cNvSpPr>
          <p:nvPr>
            <p:ph type="dt" sz="half" idx="10"/>
          </p:nvPr>
        </p:nvSpPr>
        <p:spPr/>
        <p:txBody>
          <a:bodyPr/>
          <a:lstStyle/>
          <a:p>
            <a:fld id="{82EDB8D0-98ED-4B86-9D5F-E61ADC70144D}" type="datetimeFigureOut">
              <a:rPr lang="en-US" smtClean="0"/>
              <a:t>8/23/2020</a:t>
            </a:fld>
            <a:endParaRPr lang="en-US"/>
          </a:p>
        </p:txBody>
      </p:sp>
      <p:sp>
        <p:nvSpPr>
          <p:cNvPr id="4" name="Footer Placeholder 3">
            <a:extLst>
              <a:ext uri="{FF2B5EF4-FFF2-40B4-BE49-F238E27FC236}">
                <a16:creationId xmlns:a16="http://schemas.microsoft.com/office/drawing/2014/main" id="{EA381C40-F9FC-4D58-8508-F0632DF5A0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101CBCC-4CC2-49BD-B155-01E0F4D798BE}"/>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6" name="Freeform: Shape 5">
            <a:extLst>
              <a:ext uri="{FF2B5EF4-FFF2-40B4-BE49-F238E27FC236}">
                <a16:creationId xmlns:a16="http://schemas.microsoft.com/office/drawing/2014/main" id="{DC13EF9C-0B5A-4364-91AA-E5DD5B536E54}"/>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7" name="Freeform: Shape 6">
            <a:extLst>
              <a:ext uri="{FF2B5EF4-FFF2-40B4-BE49-F238E27FC236}">
                <a16:creationId xmlns:a16="http://schemas.microsoft.com/office/drawing/2014/main" id="{8F674475-6327-490A-BD7F-084F5C07F2E4}"/>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78729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7024287-C9B9-48AC-8E4D-A282DE2F44F5}"/>
              </a:ext>
            </a:extLst>
          </p:cNvPr>
          <p:cNvSpPr>
            <a:spLocks noGrp="1"/>
          </p:cNvSpPr>
          <p:nvPr>
            <p:ph type="dt" sz="half" idx="10"/>
          </p:nvPr>
        </p:nvSpPr>
        <p:spPr/>
        <p:txBody>
          <a:bodyPr/>
          <a:lstStyle/>
          <a:p>
            <a:fld id="{82EDB8D0-98ED-4B86-9D5F-E61ADC70144D}" type="datetimeFigureOut">
              <a:rPr lang="en-US" smtClean="0"/>
              <a:t>8/23/2020</a:t>
            </a:fld>
            <a:endParaRPr lang="en-US"/>
          </a:p>
        </p:txBody>
      </p:sp>
      <p:sp>
        <p:nvSpPr>
          <p:cNvPr id="3" name="Footer Placeholder 2">
            <a:extLst>
              <a:ext uri="{FF2B5EF4-FFF2-40B4-BE49-F238E27FC236}">
                <a16:creationId xmlns:a16="http://schemas.microsoft.com/office/drawing/2014/main" id="{2D34C9A2-75A7-4164-B3B8-E6A9D60BA0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CBE73CE-2859-4D49-A9EC-26AF3FBDF6A3}"/>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5" name="Freeform: Shape 4">
            <a:extLst>
              <a:ext uri="{FF2B5EF4-FFF2-40B4-BE49-F238E27FC236}">
                <a16:creationId xmlns:a16="http://schemas.microsoft.com/office/drawing/2014/main" id="{AA5ED585-FEBB-4DAD-84C0-97BEE6C360C3}"/>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Freeform: Shape 5">
            <a:extLst>
              <a:ext uri="{FF2B5EF4-FFF2-40B4-BE49-F238E27FC236}">
                <a16:creationId xmlns:a16="http://schemas.microsoft.com/office/drawing/2014/main" id="{EF6AC352-A720-4DB3-87CA-A33B0607CA2F}"/>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040459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FC812-4DB6-4F98-9404-29C191D3BA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2F0855E-0CD6-47DD-B648-4C84C783D784}"/>
              </a:ext>
            </a:extLst>
          </p:cNvPr>
          <p:cNvSpPr>
            <a:spLocks noGrp="1"/>
          </p:cNvSpPr>
          <p:nvPr>
            <p:ph idx="1"/>
          </p:nvPr>
        </p:nvSpPr>
        <p:spPr>
          <a:xfrm>
            <a:off x="5183188" y="987429"/>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D50082B-17D7-4D61-8AEB-81517D85D253}"/>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A70783-FF31-4C4E-9196-EB169B209747}"/>
              </a:ext>
            </a:extLst>
          </p:cNvPr>
          <p:cNvSpPr>
            <a:spLocks noGrp="1"/>
          </p:cNvSpPr>
          <p:nvPr>
            <p:ph type="dt" sz="half" idx="10"/>
          </p:nvPr>
        </p:nvSpPr>
        <p:spPr/>
        <p:txBody>
          <a:bodyPr/>
          <a:lstStyle/>
          <a:p>
            <a:fld id="{82EDB8D0-98ED-4B86-9D5F-E61ADC70144D}" type="datetimeFigureOut">
              <a:rPr lang="en-US" smtClean="0"/>
              <a:t>8/23/2020</a:t>
            </a:fld>
            <a:endParaRPr lang="en-US"/>
          </a:p>
        </p:txBody>
      </p:sp>
      <p:sp>
        <p:nvSpPr>
          <p:cNvPr id="6" name="Footer Placeholder 5">
            <a:extLst>
              <a:ext uri="{FF2B5EF4-FFF2-40B4-BE49-F238E27FC236}">
                <a16:creationId xmlns:a16="http://schemas.microsoft.com/office/drawing/2014/main" id="{7D92E260-747D-40FD-A062-9DD5E6835A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7E50A0-1E05-49C5-88C9-46267751201F}"/>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2C155C63-9F58-4422-B669-F97486280671}"/>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385DBA62-0EDB-47AA-86C7-90463BC9B308}"/>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94263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1D7521-E43D-41D1-B458-26B20DC6DDD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2472CF2-2653-4B98-A416-D7A0A860ECE0}"/>
              </a:ext>
            </a:extLst>
          </p:cNvPr>
          <p:cNvSpPr>
            <a:spLocks noGrp="1"/>
          </p:cNvSpPr>
          <p:nvPr>
            <p:ph type="pic" idx="1"/>
          </p:nvPr>
        </p:nvSpPr>
        <p:spPr>
          <a:xfrm>
            <a:off x="5183188" y="987429"/>
            <a:ext cx="6172200" cy="4873625"/>
          </a:xfrm>
        </p:spPr>
        <p:txBody>
          <a:bodyPr/>
          <a:lstStyle>
            <a:lvl1pPr marL="0" indent="0">
              <a:buNone/>
              <a:defRPr sz="3200"/>
            </a:lvl1pPr>
            <a:lvl2pPr marL="457189" indent="0">
              <a:buNone/>
              <a:defRPr sz="2800"/>
            </a:lvl2pPr>
            <a:lvl3pPr marL="914377" indent="0">
              <a:buNone/>
              <a:defRPr sz="2400"/>
            </a:lvl3pPr>
            <a:lvl4pPr marL="1371566" indent="0">
              <a:buNone/>
              <a:defRPr sz="2000"/>
            </a:lvl4pPr>
            <a:lvl5pPr marL="1828754" indent="0">
              <a:buNone/>
              <a:defRPr sz="2000"/>
            </a:lvl5pPr>
            <a:lvl6pPr marL="2285943" indent="0">
              <a:buNone/>
              <a:defRPr sz="2000"/>
            </a:lvl6pPr>
            <a:lvl7pPr marL="2743131" indent="0">
              <a:buNone/>
              <a:defRPr sz="2000"/>
            </a:lvl7pPr>
            <a:lvl8pPr marL="3200320" indent="0">
              <a:buNone/>
              <a:defRPr sz="2000"/>
            </a:lvl8pPr>
            <a:lvl9pPr marL="3657509"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A6EF87F5-0B10-4AC7-9599-F088C5E796D7}"/>
              </a:ext>
            </a:extLst>
          </p:cNvPr>
          <p:cNvSpPr>
            <a:spLocks noGrp="1"/>
          </p:cNvSpPr>
          <p:nvPr>
            <p:ph type="body" sz="half" idx="2"/>
          </p:nvPr>
        </p:nvSpPr>
        <p:spPr>
          <a:xfrm>
            <a:off x="839788" y="2057400"/>
            <a:ext cx="3932237" cy="3811588"/>
          </a:xfrm>
        </p:spPr>
        <p:txBody>
          <a:bodyPr/>
          <a:lstStyle>
            <a:lvl1pPr marL="0" indent="0">
              <a:buNone/>
              <a:defRPr sz="1600"/>
            </a:lvl1pPr>
            <a:lvl2pPr marL="457189" indent="0">
              <a:buNone/>
              <a:defRPr sz="1400"/>
            </a:lvl2pPr>
            <a:lvl3pPr marL="914377" indent="0">
              <a:buNone/>
              <a:defRPr sz="1200"/>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A07CB7-0520-4D64-B76C-C31AC557832D}"/>
              </a:ext>
            </a:extLst>
          </p:cNvPr>
          <p:cNvSpPr>
            <a:spLocks noGrp="1"/>
          </p:cNvSpPr>
          <p:nvPr>
            <p:ph type="dt" sz="half" idx="10"/>
          </p:nvPr>
        </p:nvSpPr>
        <p:spPr/>
        <p:txBody>
          <a:bodyPr/>
          <a:lstStyle/>
          <a:p>
            <a:fld id="{82EDB8D0-98ED-4B86-9D5F-E61ADC70144D}" type="datetimeFigureOut">
              <a:rPr lang="en-US" smtClean="0"/>
              <a:t>8/23/2020</a:t>
            </a:fld>
            <a:endParaRPr lang="en-US"/>
          </a:p>
        </p:txBody>
      </p:sp>
      <p:sp>
        <p:nvSpPr>
          <p:cNvPr id="6" name="Footer Placeholder 5">
            <a:extLst>
              <a:ext uri="{FF2B5EF4-FFF2-40B4-BE49-F238E27FC236}">
                <a16:creationId xmlns:a16="http://schemas.microsoft.com/office/drawing/2014/main" id="{92EEB226-AD45-45DF-AAB5-5513AE732AA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E96AEB-9481-4CCE-B110-FEDD334835B8}"/>
              </a:ext>
            </a:extLst>
          </p:cNvPr>
          <p:cNvSpPr>
            <a:spLocks noGrp="1"/>
          </p:cNvSpPr>
          <p:nvPr>
            <p:ph type="sldNum" sz="quarter" idx="12"/>
          </p:nvPr>
        </p:nvSpPr>
        <p:spPr/>
        <p:txBody>
          <a:bodyPr/>
          <a:lstStyle/>
          <a:p>
            <a:fld id="{4854181D-6920-4594-9A5D-6CE56DC9F8B2}" type="slidenum">
              <a:rPr lang="en-US" smtClean="0"/>
              <a:t>‹#›</a:t>
            </a:fld>
            <a:endParaRPr lang="en-US"/>
          </a:p>
        </p:txBody>
      </p:sp>
      <p:sp>
        <p:nvSpPr>
          <p:cNvPr id="8" name="Freeform: Shape 7">
            <a:extLst>
              <a:ext uri="{FF2B5EF4-FFF2-40B4-BE49-F238E27FC236}">
                <a16:creationId xmlns:a16="http://schemas.microsoft.com/office/drawing/2014/main" id="{6BA9707F-7BCE-464F-BF45-E216527084EE}"/>
              </a:ext>
            </a:extLst>
          </p:cNvPr>
          <p:cNvSpPr/>
          <p:nvPr/>
        </p:nvSpPr>
        <p:spPr>
          <a:xfrm rot="16200000">
            <a:off x="-388933" y="4841194"/>
            <a:ext cx="1737401" cy="959536"/>
          </a:xfrm>
          <a:custGeom>
            <a:avLst/>
            <a:gdLst>
              <a:gd name="connsiteX0" fmla="*/ 0 w 1737401"/>
              <a:gd name="connsiteY0" fmla="*/ 0 h 959536"/>
              <a:gd name="connsiteX1" fmla="*/ 123825 w 1737401"/>
              <a:gd name="connsiteY1" fmla="*/ 0 h 959536"/>
              <a:gd name="connsiteX2" fmla="*/ 123825 w 1737401"/>
              <a:gd name="connsiteY2" fmla="*/ 790277 h 959536"/>
              <a:gd name="connsiteX3" fmla="*/ 1490095 w 1737401"/>
              <a:gd name="connsiteY3" fmla="*/ 0 h 959536"/>
              <a:gd name="connsiteX4" fmla="*/ 1737401 w 1737401"/>
              <a:gd name="connsiteY4" fmla="*/ 0 h 959536"/>
              <a:gd name="connsiteX5" fmla="*/ 92869 w 1737401"/>
              <a:gd name="connsiteY5" fmla="*/ 951249 h 959536"/>
              <a:gd name="connsiteX6" fmla="*/ 61913 w 1737401"/>
              <a:gd name="connsiteY6" fmla="*/ 959536 h 959536"/>
              <a:gd name="connsiteX7" fmla="*/ 0 w 1737401"/>
              <a:gd name="connsiteY7" fmla="*/ 897624 h 9595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737401" h="959536">
                <a:moveTo>
                  <a:pt x="0" y="0"/>
                </a:moveTo>
                <a:lnTo>
                  <a:pt x="123825" y="0"/>
                </a:lnTo>
                <a:lnTo>
                  <a:pt x="123825" y="790277"/>
                </a:lnTo>
                <a:lnTo>
                  <a:pt x="1490095" y="0"/>
                </a:lnTo>
                <a:lnTo>
                  <a:pt x="1737401" y="0"/>
                </a:lnTo>
                <a:lnTo>
                  <a:pt x="92869" y="951249"/>
                </a:lnTo>
                <a:cubicBezTo>
                  <a:pt x="83458" y="956688"/>
                  <a:pt x="72780" y="959546"/>
                  <a:pt x="61913" y="959536"/>
                </a:cubicBezTo>
                <a:cubicBezTo>
                  <a:pt x="27719" y="959536"/>
                  <a:pt x="0" y="931818"/>
                  <a:pt x="0" y="897624"/>
                </a:cubicBezTo>
                <a:close/>
              </a:path>
            </a:pathLst>
          </a:custGeom>
          <a:solidFill>
            <a:schemeClr val="accent6"/>
          </a:solidFill>
          <a:ln w="9525" cap="flat">
            <a:noFill/>
            <a:prstDash val="solid"/>
            <a:miter/>
          </a:ln>
        </p:spPr>
        <p:txBody>
          <a:bodyPr rtlCol="0" anchor="ctr"/>
          <a:lstStyle/>
          <a:p>
            <a:pPr marL="0" marR="0" lvl="0" indent="0" algn="l"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9" name="Freeform: Shape 8">
            <a:extLst>
              <a:ext uri="{FF2B5EF4-FFF2-40B4-BE49-F238E27FC236}">
                <a16:creationId xmlns:a16="http://schemas.microsoft.com/office/drawing/2014/main" id="{BC589723-2CC8-49D1-B4E1-36FECED6A2D7}"/>
              </a:ext>
            </a:extLst>
          </p:cNvPr>
          <p:cNvSpPr/>
          <p:nvPr/>
        </p:nvSpPr>
        <p:spPr>
          <a:xfrm>
            <a:off x="10494433" y="2"/>
            <a:ext cx="849328" cy="357668"/>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37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660732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7EC5685-19F1-49DA-ADE5-D5D32F1659B0}"/>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FFC0A4D-22A1-4554-B5DE-887974F4DF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9D5CDC-F2CE-410E-AD13-DDC235C71C6F}"/>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cap="none" spc="0" baseline="0">
                <a:solidFill>
                  <a:schemeClr val="tx1">
                    <a:tint val="75000"/>
                  </a:schemeClr>
                </a:solidFill>
                <a:latin typeface="+mn-lt"/>
              </a:defRPr>
            </a:lvl1pPr>
          </a:lstStyle>
          <a:p>
            <a:fld id="{82EDB8D0-98ED-4B86-9D5F-E61ADC70144D}" type="datetimeFigureOut">
              <a:rPr lang="en-US" smtClean="0"/>
              <a:pPr/>
              <a:t>8/23/2020</a:t>
            </a:fld>
            <a:endParaRPr lang="en-US" dirty="0"/>
          </a:p>
        </p:txBody>
      </p:sp>
      <p:sp>
        <p:nvSpPr>
          <p:cNvPr id="5" name="Footer Placeholder 4">
            <a:extLst>
              <a:ext uri="{FF2B5EF4-FFF2-40B4-BE49-F238E27FC236}">
                <a16:creationId xmlns:a16="http://schemas.microsoft.com/office/drawing/2014/main" id="{9340CD45-794A-4BB0-A427-0CE61AEAF484}"/>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cap="none" spc="0" baseline="0">
                <a:solidFill>
                  <a:schemeClr val="tx1">
                    <a:tint val="75000"/>
                  </a:schemeClr>
                </a:solidFill>
                <a:latin typeface="+mn-lt"/>
              </a:defRPr>
            </a:lvl1pPr>
          </a:lstStyle>
          <a:p>
            <a:endParaRPr lang="en-US"/>
          </a:p>
        </p:txBody>
      </p:sp>
      <p:sp>
        <p:nvSpPr>
          <p:cNvPr id="6" name="Slide Number Placeholder 5">
            <a:extLst>
              <a:ext uri="{FF2B5EF4-FFF2-40B4-BE49-F238E27FC236}">
                <a16:creationId xmlns:a16="http://schemas.microsoft.com/office/drawing/2014/main" id="{FCB3AB91-9588-4071-92D2-364F4A6ED092}"/>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cap="none" spc="0" baseline="0">
                <a:solidFill>
                  <a:schemeClr val="tx1">
                    <a:tint val="75000"/>
                  </a:schemeClr>
                </a:solidFill>
                <a:latin typeface="+mn-lt"/>
              </a:defRPr>
            </a:lvl1pPr>
          </a:lstStyle>
          <a:p>
            <a:fld id="{4854181D-6920-4594-9A5D-6CE56DC9F8B2}" type="slidenum">
              <a:rPr lang="en-US" smtClean="0"/>
              <a:pPr/>
              <a:t>‹#›</a:t>
            </a:fld>
            <a:endParaRPr lang="en-US"/>
          </a:p>
        </p:txBody>
      </p:sp>
    </p:spTree>
    <p:extLst>
      <p:ext uri="{BB962C8B-B14F-4D97-AF65-F5344CB8AC3E}">
        <p14:creationId xmlns:p14="http://schemas.microsoft.com/office/powerpoint/2010/main" val="2162368955"/>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txStyles>
    <p:titleStyle>
      <a:lvl1pPr algn="l" defTabSz="914377"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2">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pic>
        <p:nvPicPr>
          <p:cNvPr id="4" name="Picture 3">
            <a:extLst>
              <a:ext uri="{FF2B5EF4-FFF2-40B4-BE49-F238E27FC236}">
                <a16:creationId xmlns:a16="http://schemas.microsoft.com/office/drawing/2014/main" id="{789F8E87-BC4C-406B-8F9C-A5D8146D6FDA}"/>
              </a:ext>
            </a:extLst>
          </p:cNvPr>
          <p:cNvPicPr>
            <a:picLocks noChangeAspect="1"/>
          </p:cNvPicPr>
          <p:nvPr/>
        </p:nvPicPr>
        <p:blipFill rotWithShape="1">
          <a:blip r:embed="rId2"/>
          <a:srcRect l="9091" t="7926" b="15465"/>
          <a:stretch/>
        </p:blipFill>
        <p:spPr>
          <a:xfrm>
            <a:off x="-2" y="10"/>
            <a:ext cx="12192002" cy="6857990"/>
          </a:xfrm>
          <a:prstGeom prst="rect">
            <a:avLst/>
          </a:prstGeom>
        </p:spPr>
      </p:pic>
      <p:sp>
        <p:nvSpPr>
          <p:cNvPr id="28" name="Rectangle 24">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5" y="0"/>
            <a:ext cx="9403756" cy="6858000"/>
          </a:xfrm>
          <a:prstGeom prst="rect">
            <a:avLst/>
          </a:prstGeom>
          <a:gradFill>
            <a:gsLst>
              <a:gs pos="58000">
                <a:schemeClr val="bg1">
                  <a:alpha val="30000"/>
                </a:schemeClr>
              </a:gs>
              <a:gs pos="30000">
                <a:schemeClr val="bg1">
                  <a:alpha val="20000"/>
                </a:schemeClr>
              </a:gs>
              <a:gs pos="0">
                <a:schemeClr val="bg1">
                  <a:alpha val="0"/>
                </a:schemeClr>
              </a:gs>
              <a:gs pos="100000">
                <a:schemeClr val="bg1">
                  <a:alpha val="3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ysClr val="windowText" lastClr="000000"/>
              </a:solidFill>
            </a:endParaRPr>
          </a:p>
        </p:txBody>
      </p:sp>
      <p:sp>
        <p:nvSpPr>
          <p:cNvPr id="2" name="Title 1">
            <a:extLst>
              <a:ext uri="{FF2B5EF4-FFF2-40B4-BE49-F238E27FC236}">
                <a16:creationId xmlns:a16="http://schemas.microsoft.com/office/drawing/2014/main" id="{96F80074-7CFA-4535-A78B-FCF2E00DCD8F}"/>
              </a:ext>
            </a:extLst>
          </p:cNvPr>
          <p:cNvSpPr>
            <a:spLocks noGrp="1"/>
          </p:cNvSpPr>
          <p:nvPr>
            <p:ph type="ctrTitle"/>
          </p:nvPr>
        </p:nvSpPr>
        <p:spPr>
          <a:xfrm>
            <a:off x="2876551" y="1855788"/>
            <a:ext cx="8671560" cy="2807208"/>
          </a:xfrm>
        </p:spPr>
        <p:txBody>
          <a:bodyPr anchor="b">
            <a:normAutofit/>
          </a:bodyPr>
          <a:lstStyle/>
          <a:p>
            <a:pPr algn="r"/>
            <a:r>
              <a:rPr lang="en-US" sz="8000" dirty="0">
                <a:solidFill>
                  <a:srgbClr val="002060"/>
                </a:solidFill>
              </a:rPr>
              <a:t>On the Face of it</a:t>
            </a:r>
            <a:endParaRPr lang="en-IN" sz="8000" dirty="0">
              <a:solidFill>
                <a:srgbClr val="002060"/>
              </a:solidFill>
            </a:endParaRPr>
          </a:p>
        </p:txBody>
      </p:sp>
      <p:sp>
        <p:nvSpPr>
          <p:cNvPr id="3" name="Subtitle 2">
            <a:extLst>
              <a:ext uri="{FF2B5EF4-FFF2-40B4-BE49-F238E27FC236}">
                <a16:creationId xmlns:a16="http://schemas.microsoft.com/office/drawing/2014/main" id="{C947C571-AF9A-4953-993B-08B2DAB36ED7}"/>
              </a:ext>
            </a:extLst>
          </p:cNvPr>
          <p:cNvSpPr>
            <a:spLocks noGrp="1"/>
          </p:cNvSpPr>
          <p:nvPr>
            <p:ph type="subTitle" idx="1"/>
          </p:nvPr>
        </p:nvSpPr>
        <p:spPr>
          <a:xfrm>
            <a:off x="7848600" y="4892423"/>
            <a:ext cx="4023360" cy="1208141"/>
          </a:xfrm>
        </p:spPr>
        <p:txBody>
          <a:bodyPr>
            <a:normAutofit/>
          </a:bodyPr>
          <a:lstStyle/>
          <a:p>
            <a:pPr algn="l"/>
            <a:r>
              <a:rPr lang="en-US" sz="4000" b="1" dirty="0">
                <a:solidFill>
                  <a:schemeClr val="accent4">
                    <a:lumMod val="75000"/>
                  </a:schemeClr>
                </a:solidFill>
              </a:rPr>
              <a:t>- Susan Hill</a:t>
            </a:r>
            <a:endParaRPr lang="en-IN" sz="4000" b="1" dirty="0">
              <a:solidFill>
                <a:schemeClr val="accent4">
                  <a:lumMod val="75000"/>
                </a:schemeClr>
              </a:solidFill>
            </a:endParaRPr>
          </a:p>
        </p:txBody>
      </p:sp>
      <p:sp>
        <p:nvSpPr>
          <p:cNvPr id="10" name="Subtitle 2">
            <a:extLst>
              <a:ext uri="{FF2B5EF4-FFF2-40B4-BE49-F238E27FC236}">
                <a16:creationId xmlns:a16="http://schemas.microsoft.com/office/drawing/2014/main" id="{A74BCE29-0CC1-4BF5-95A1-2BE64899FA5D}"/>
              </a:ext>
            </a:extLst>
          </p:cNvPr>
          <p:cNvSpPr txBox="1">
            <a:spLocks/>
          </p:cNvSpPr>
          <p:nvPr/>
        </p:nvSpPr>
        <p:spPr>
          <a:xfrm>
            <a:off x="604500" y="518292"/>
            <a:ext cx="4023360" cy="1208141"/>
          </a:xfrm>
          <a:prstGeom prst="rect">
            <a:avLst/>
          </a:prstGeom>
        </p:spPr>
        <p:txBody>
          <a:bodyPr vert="horz" lIns="91440" tIns="45720" rIns="91440" bIns="45720" rtlCol="0">
            <a:noAutofit/>
            <a:scene3d>
              <a:camera prst="orthographicFront"/>
              <a:lightRig rig="harsh" dir="t"/>
            </a:scene3d>
            <a:sp3d extrusionH="57150" prstMaterial="matte">
              <a:bevelT w="63500" h="12700" prst="angle"/>
              <a:contourClr>
                <a:schemeClr val="bg1">
                  <a:lumMod val="65000"/>
                </a:schemeClr>
              </a:contourClr>
            </a:sp3d>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2800" b="1" dirty="0">
                <a:ln/>
                <a:solidFill>
                  <a:srgbClr val="002060"/>
                </a:solidFill>
              </a:rPr>
              <a:t>Class XII</a:t>
            </a:r>
          </a:p>
          <a:p>
            <a:pPr algn="l">
              <a:lnSpc>
                <a:spcPct val="150000"/>
              </a:lnSpc>
            </a:pPr>
            <a:r>
              <a:rPr lang="en-US" sz="2800" b="1" dirty="0">
                <a:ln/>
                <a:solidFill>
                  <a:srgbClr val="002060"/>
                </a:solidFill>
              </a:rPr>
              <a:t>English</a:t>
            </a:r>
          </a:p>
          <a:p>
            <a:pPr algn="l">
              <a:lnSpc>
                <a:spcPct val="150000"/>
              </a:lnSpc>
            </a:pPr>
            <a:r>
              <a:rPr lang="en-IN" sz="2800" b="1" dirty="0">
                <a:ln/>
                <a:solidFill>
                  <a:srgbClr val="002060"/>
                </a:solidFill>
              </a:rPr>
              <a:t>Book: VISTAS</a:t>
            </a:r>
          </a:p>
        </p:txBody>
      </p:sp>
    </p:spTree>
    <p:extLst>
      <p:ext uri="{BB962C8B-B14F-4D97-AF65-F5344CB8AC3E}">
        <p14:creationId xmlns:p14="http://schemas.microsoft.com/office/powerpoint/2010/main" val="398688309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28FD1DA-4B98-46FB-92D5-80485A02831A}"/>
              </a:ext>
            </a:extLst>
          </p:cNvPr>
          <p:cNvSpPr/>
          <p:nvPr/>
        </p:nvSpPr>
        <p:spPr>
          <a:xfrm>
            <a:off x="402772" y="251152"/>
            <a:ext cx="11136086" cy="6408421"/>
          </a:xfrm>
          <a:prstGeom prst="rect">
            <a:avLst/>
          </a:prstGeom>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nSpc>
                <a:spcPct val="150000"/>
              </a:lnSpc>
            </a:pPr>
            <a:r>
              <a:rPr lang="en-US" sz="2300" b="1" dirty="0">
                <a:ln/>
                <a:solidFill>
                  <a:srgbClr val="002060"/>
                </a:solidFill>
                <a:latin typeface="Calibri" panose="020F0502020204030204" pitchFamily="34" charset="0"/>
                <a:cs typeface="Calibri" panose="020F0502020204030204" pitchFamily="34" charset="0"/>
              </a:rPr>
              <a:t>MR LAMB: Mind the apples!</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DERRY: What? Who’s that? Who’s there?</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MR LAMB: Lamb’s my name. Mind the apples. </a:t>
            </a:r>
            <a:r>
              <a:rPr lang="en-US" sz="2300" b="1" dirty="0">
                <a:ln/>
                <a:solidFill>
                  <a:srgbClr val="FF0000"/>
                </a:solidFill>
                <a:latin typeface="Calibri" panose="020F0502020204030204" pitchFamily="34" charset="0"/>
                <a:cs typeface="Calibri" panose="020F0502020204030204" pitchFamily="34" charset="0"/>
              </a:rPr>
              <a:t>Crab apples </a:t>
            </a:r>
            <a:r>
              <a:rPr lang="en-US" sz="2300" b="1" dirty="0">
                <a:ln/>
                <a:solidFill>
                  <a:srgbClr val="002060"/>
                </a:solidFill>
                <a:latin typeface="Calibri" panose="020F0502020204030204" pitchFamily="34" charset="0"/>
                <a:cs typeface="Calibri" panose="020F0502020204030204" pitchFamily="34" charset="0"/>
              </a:rPr>
              <a:t>those are. </a:t>
            </a:r>
            <a:r>
              <a:rPr lang="en-US" sz="2300" b="1" dirty="0">
                <a:ln/>
                <a:solidFill>
                  <a:srgbClr val="FF0000"/>
                </a:solidFill>
                <a:latin typeface="Calibri" panose="020F0502020204030204" pitchFamily="34" charset="0"/>
                <a:cs typeface="Calibri" panose="020F0502020204030204" pitchFamily="34" charset="0"/>
              </a:rPr>
              <a:t>Windfalls</a:t>
            </a:r>
            <a:r>
              <a:rPr lang="en-US" sz="2300" b="1" dirty="0">
                <a:ln/>
                <a:solidFill>
                  <a:srgbClr val="002060"/>
                </a:solidFill>
                <a:latin typeface="Calibri" panose="020F0502020204030204" pitchFamily="34" charset="0"/>
                <a:cs typeface="Calibri" panose="020F0502020204030204" pitchFamily="34" charset="0"/>
              </a:rPr>
              <a:t> in the long grass. You could trip.</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DERRY: I....there....I thought this was an empty place. I didn’t know there was anybody here....</a:t>
            </a:r>
          </a:p>
          <a:p>
            <a:pPr>
              <a:lnSpc>
                <a:spcPct val="150000"/>
              </a:lnSpc>
            </a:pPr>
            <a:r>
              <a:rPr lang="en-US" sz="2300" b="1" dirty="0">
                <a:ln/>
                <a:solidFill>
                  <a:srgbClr val="002060"/>
                </a:solidFill>
                <a:latin typeface="Calibri" panose="020F0502020204030204" pitchFamily="34" charset="0"/>
                <a:cs typeface="Calibri" panose="020F0502020204030204" pitchFamily="34" charset="0"/>
              </a:rPr>
              <a:t>MR LAMB: That’s all right. I’m here. What are you afraid of, boy? That’s all right.</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DERRY: I thought it was empty....an empty house.</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MR LAMB: So it is. Since I’m out here in the garden. It is empty. Until I go back inside. In the meantime, I’m out here and likely to stop. A day like this. Beautiful day. Not a day to be indoors.</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DERRY: [Panic] I’ve got to go.</a:t>
            </a:r>
            <a:endParaRPr lang="en-IN" sz="2300" b="1" dirty="0">
              <a:ln/>
              <a:solidFill>
                <a:srgbClr val="002060"/>
              </a:solidFill>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74A70569-C815-427C-9A7C-E761DB017FD6}"/>
              </a:ext>
            </a:extLst>
          </p:cNvPr>
          <p:cNvSpPr/>
          <p:nvPr/>
        </p:nvSpPr>
        <p:spPr>
          <a:xfrm>
            <a:off x="6542314" y="5446310"/>
            <a:ext cx="6096000" cy="1015663"/>
          </a:xfrm>
          <a:prstGeom prst="rect">
            <a:avLst/>
          </a:prstGeom>
        </p:spPr>
        <p:txBody>
          <a:bodyPr>
            <a:spAutoFit/>
          </a:bodyPr>
          <a:lstStyle/>
          <a:p>
            <a:r>
              <a:rPr lang="en-US" sz="2000" b="1" dirty="0">
                <a:solidFill>
                  <a:srgbClr val="FF0000"/>
                </a:solidFill>
                <a:latin typeface="roboto"/>
              </a:rPr>
              <a:t>VOCAB</a:t>
            </a:r>
            <a:r>
              <a:rPr lang="en-US" sz="2000" b="1" dirty="0">
                <a:solidFill>
                  <a:srgbClr val="000000"/>
                </a:solidFill>
                <a:latin typeface="roboto"/>
              </a:rPr>
              <a:t>:</a:t>
            </a:r>
          </a:p>
          <a:p>
            <a:r>
              <a:rPr lang="en-US" sz="2000" b="1" dirty="0">
                <a:solidFill>
                  <a:srgbClr val="000000"/>
                </a:solidFill>
                <a:latin typeface="roboto"/>
              </a:rPr>
              <a:t>Crab apples: a small sour apple</a:t>
            </a:r>
            <a:br>
              <a:rPr lang="en-US" sz="2000" b="1" dirty="0"/>
            </a:br>
            <a:r>
              <a:rPr lang="en-US" sz="2000" b="1" dirty="0">
                <a:solidFill>
                  <a:srgbClr val="000000"/>
                </a:solidFill>
                <a:latin typeface="roboto"/>
              </a:rPr>
              <a:t>Windfalls: unexpected gain, jackpot</a:t>
            </a:r>
            <a:endParaRPr lang="en-IN" sz="2000" b="1" dirty="0"/>
          </a:p>
        </p:txBody>
      </p:sp>
      <p:sp>
        <p:nvSpPr>
          <p:cNvPr id="10" name="Title 1">
            <a:extLst>
              <a:ext uri="{FF2B5EF4-FFF2-40B4-BE49-F238E27FC236}">
                <a16:creationId xmlns:a16="http://schemas.microsoft.com/office/drawing/2014/main" id="{4B41377A-3EAD-497B-99BD-2DDF46650E2C}"/>
              </a:ext>
            </a:extLst>
          </p:cNvPr>
          <p:cNvSpPr>
            <a:spLocks noGrp="1"/>
          </p:cNvSpPr>
          <p:nvPr>
            <p:ph type="title"/>
          </p:nvPr>
        </p:nvSpPr>
        <p:spPr>
          <a:xfrm>
            <a:off x="5070022" y="0"/>
            <a:ext cx="7121978"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Autofit/>
            <a:sp3d extrusionH="57150" prstMaterial="softEdge">
              <a:bevelT w="25400" h="38100"/>
            </a:sp3d>
          </a:bodyPr>
          <a:lstStyle/>
          <a:p>
            <a:pPr algn="ctr"/>
            <a:r>
              <a:rPr lang="en-US" sz="4000" b="1" dirty="0">
                <a:ln/>
                <a:solidFill>
                  <a:schemeClr val="accent4"/>
                </a:solidFill>
              </a:rPr>
              <a:t>Derry enters Mr. Lamb’s garden</a:t>
            </a:r>
            <a:endParaRPr lang="en-IN" sz="4000" b="1" dirty="0">
              <a:ln/>
              <a:solidFill>
                <a:schemeClr val="accent4"/>
              </a:solidFill>
            </a:endParaRPr>
          </a:p>
        </p:txBody>
      </p:sp>
    </p:spTree>
    <p:extLst>
      <p:ext uri="{BB962C8B-B14F-4D97-AF65-F5344CB8AC3E}">
        <p14:creationId xmlns:p14="http://schemas.microsoft.com/office/powerpoint/2010/main" val="3183865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S109 | Concept Check">
            <a:extLst>
              <a:ext uri="{FF2B5EF4-FFF2-40B4-BE49-F238E27FC236}">
                <a16:creationId xmlns:a16="http://schemas.microsoft.com/office/drawing/2014/main" id="{640894EB-CECE-4BE9-8E9C-8636D4603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9503" y="1185343"/>
            <a:ext cx="6191250" cy="4457700"/>
          </a:xfrm>
          <a:prstGeom prst="rect">
            <a:avLst/>
          </a:prstGeom>
          <a:noFill/>
          <a:effectLst>
            <a:outerShdw blurRad="63500" sx="102000" sy="102000" algn="ctr" rotWithShape="0">
              <a:prstClr val="black">
                <a:alpha val="40000"/>
              </a:prstClr>
            </a:outerShdw>
            <a:softEdge rad="317500"/>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08138BF1-2B0A-4E7C-AD66-BF96C9ACA642}"/>
              </a:ext>
            </a:extLst>
          </p:cNvPr>
          <p:cNvPicPr>
            <a:picLocks noChangeAspect="1"/>
          </p:cNvPicPr>
          <p:nvPr/>
        </p:nvPicPr>
        <p:blipFill>
          <a:blip r:embed="rId3"/>
          <a:stretch>
            <a:fillRect/>
          </a:stretch>
        </p:blipFill>
        <p:spPr>
          <a:xfrm>
            <a:off x="6818480" y="495253"/>
            <a:ext cx="4924425" cy="6362747"/>
          </a:xfrm>
          <a:prstGeom prst="rect">
            <a:avLst/>
          </a:prstGeom>
        </p:spPr>
      </p:pic>
      <p:sp>
        <p:nvSpPr>
          <p:cNvPr id="5" name="TextBox 4">
            <a:extLst>
              <a:ext uri="{FF2B5EF4-FFF2-40B4-BE49-F238E27FC236}">
                <a16:creationId xmlns:a16="http://schemas.microsoft.com/office/drawing/2014/main" id="{45018CC8-D11D-4470-A795-056B23481C9E}"/>
              </a:ext>
            </a:extLst>
          </p:cNvPr>
          <p:cNvSpPr txBox="1"/>
          <p:nvPr/>
        </p:nvSpPr>
        <p:spPr>
          <a:xfrm rot="19694842">
            <a:off x="-227858" y="2891555"/>
            <a:ext cx="6773246" cy="1015663"/>
          </a:xfrm>
          <a:prstGeom prst="rect">
            <a:avLst/>
          </a:prstGeom>
          <a:noFill/>
        </p:spPr>
        <p:txBody>
          <a:bodyPr wrap="square" rtlCol="0">
            <a:spAutoFit/>
          </a:bodyPr>
          <a:lstStyle/>
          <a:p>
            <a:r>
              <a:rPr lang="en-US" sz="6000" b="1" spc="50" dirty="0">
                <a:ln w="0"/>
                <a:solidFill>
                  <a:schemeClr val="bg2"/>
                </a:solidFill>
                <a:effectLst>
                  <a:glow rad="228600">
                    <a:schemeClr val="accent1">
                      <a:satMod val="175000"/>
                      <a:alpha val="40000"/>
                    </a:schemeClr>
                  </a:glow>
                  <a:innerShdw blurRad="63500" dist="50800" dir="13500000">
                    <a:srgbClr val="000000">
                      <a:alpha val="50000"/>
                    </a:srgbClr>
                  </a:innerShdw>
                </a:effectLst>
                <a:latin typeface="Monotype Corsiva" panose="03010101010201010101" pitchFamily="66" charset="0"/>
              </a:rPr>
              <a:t>Comprehension Check!!!</a:t>
            </a:r>
            <a:endParaRPr lang="en-IN" sz="6000" b="1" spc="50" dirty="0">
              <a:ln w="0"/>
              <a:solidFill>
                <a:schemeClr val="bg2"/>
              </a:solidFill>
              <a:effectLst>
                <a:glow rad="228600">
                  <a:schemeClr val="accent1">
                    <a:satMod val="175000"/>
                    <a:alpha val="40000"/>
                  </a:schemeClr>
                </a:glow>
                <a:innerShdw blurRad="63500" dist="50800" dir="13500000">
                  <a:srgbClr val="000000">
                    <a:alpha val="50000"/>
                  </a:srgbClr>
                </a:innerShdw>
              </a:effectLst>
              <a:latin typeface="Monotype Corsiva" panose="03010101010201010101" pitchFamily="66" charset="0"/>
            </a:endParaRPr>
          </a:p>
        </p:txBody>
      </p:sp>
    </p:spTree>
    <p:extLst>
      <p:ext uri="{BB962C8B-B14F-4D97-AF65-F5344CB8AC3E}">
        <p14:creationId xmlns:p14="http://schemas.microsoft.com/office/powerpoint/2010/main" val="2916786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7CFFBF-34D3-4F80-AC2F-65BA7D7B32C2}"/>
              </a:ext>
            </a:extLst>
          </p:cNvPr>
          <p:cNvSpPr>
            <a:spLocks noGrp="1"/>
          </p:cNvSpPr>
          <p:nvPr>
            <p:ph idx="1"/>
          </p:nvPr>
        </p:nvSpPr>
        <p:spPr>
          <a:xfrm>
            <a:off x="272141" y="175337"/>
            <a:ext cx="11821887" cy="6410519"/>
          </a:xfrm>
        </p:spPr>
        <p:txBody>
          <a:bodyPr>
            <a:noAutofit/>
          </a:bodyPr>
          <a:lstStyle/>
          <a:p>
            <a:pPr marL="0" indent="0">
              <a:lnSpc>
                <a:spcPct val="170000"/>
              </a:lnSpc>
              <a:buNone/>
            </a:pPr>
            <a:r>
              <a:rPr lang="en-US" sz="2300" b="1" dirty="0">
                <a:ln/>
                <a:solidFill>
                  <a:srgbClr val="002060"/>
                </a:solidFill>
                <a:latin typeface="Calibri" panose="020F0502020204030204" pitchFamily="34" charset="0"/>
                <a:cs typeface="Calibri" panose="020F0502020204030204" pitchFamily="34" charset="0"/>
              </a:rPr>
              <a:t>MR LAMB: Not on my account. I don’t mind who comes into the garden. </a:t>
            </a:r>
            <a:r>
              <a:rPr lang="en-US" sz="2300" b="1" i="1" dirty="0">
                <a:ln/>
                <a:solidFill>
                  <a:srgbClr val="7030A0"/>
                </a:solidFill>
                <a:latin typeface="Calibri" panose="020F0502020204030204" pitchFamily="34" charset="0"/>
                <a:cs typeface="Calibri" panose="020F0502020204030204" pitchFamily="34" charset="0"/>
              </a:rPr>
              <a:t>The gate’s always open.</a:t>
            </a:r>
            <a:r>
              <a:rPr lang="en-US" sz="2300" b="1" dirty="0">
                <a:ln/>
                <a:solidFill>
                  <a:srgbClr val="002060"/>
                </a:solidFill>
                <a:latin typeface="Calibri" panose="020F0502020204030204" pitchFamily="34" charset="0"/>
                <a:cs typeface="Calibri" panose="020F0502020204030204" pitchFamily="34" charset="0"/>
              </a:rPr>
              <a:t> </a:t>
            </a:r>
            <a:r>
              <a:rPr lang="en-US" sz="2300" b="1" dirty="0">
                <a:ln/>
                <a:solidFill>
                  <a:srgbClr val="002060"/>
                </a:solidFill>
                <a:highlight>
                  <a:srgbClr val="CCFFFF"/>
                </a:highlight>
                <a:latin typeface="Calibri" panose="020F0502020204030204" pitchFamily="34" charset="0"/>
                <a:cs typeface="Calibri" panose="020F0502020204030204" pitchFamily="34" charset="0"/>
              </a:rPr>
              <a:t>Only you climbed the garden wall</a:t>
            </a:r>
            <a:r>
              <a:rPr lang="en-US" sz="2300" b="1" dirty="0">
                <a:ln/>
                <a:solidFill>
                  <a:srgbClr val="002060"/>
                </a:solidFill>
                <a:latin typeface="Calibri" panose="020F0502020204030204" pitchFamily="34" charset="0"/>
                <a:cs typeface="Calibri" panose="020F0502020204030204" pitchFamily="34" charset="0"/>
              </a:rPr>
              <a:t>.</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DERRY: [Angry] You were watching me.</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MR LAMB: I saw you. </a:t>
            </a:r>
            <a:r>
              <a:rPr lang="en-US" sz="2300" b="1" i="1" dirty="0">
                <a:ln/>
                <a:solidFill>
                  <a:srgbClr val="7030A0"/>
                </a:solidFill>
                <a:latin typeface="Calibri" panose="020F0502020204030204" pitchFamily="34" charset="0"/>
                <a:cs typeface="Calibri" panose="020F0502020204030204" pitchFamily="34" charset="0"/>
              </a:rPr>
              <a:t>But the gate’s open</a:t>
            </a:r>
            <a:r>
              <a:rPr lang="en-US" sz="2300" b="1" dirty="0">
                <a:ln/>
                <a:solidFill>
                  <a:srgbClr val="002060"/>
                </a:solidFill>
                <a:latin typeface="Calibri" panose="020F0502020204030204" pitchFamily="34" charset="0"/>
                <a:cs typeface="Calibri" panose="020F0502020204030204" pitchFamily="34" charset="0"/>
              </a:rPr>
              <a:t>. All welcome. You’re welcome. I sit here. I like sitting.</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DERRY: I’d not come to steal anything.</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MR LAMB: No, no. The young lads steal....</a:t>
            </a:r>
            <a:r>
              <a:rPr lang="en-US" sz="2300" b="1" dirty="0" err="1">
                <a:ln/>
                <a:solidFill>
                  <a:srgbClr val="FF0000"/>
                </a:solidFill>
                <a:latin typeface="Calibri" panose="020F0502020204030204" pitchFamily="34" charset="0"/>
                <a:cs typeface="Calibri" panose="020F0502020204030204" pitchFamily="34" charset="0"/>
              </a:rPr>
              <a:t>scrump</a:t>
            </a:r>
            <a:r>
              <a:rPr lang="en-US" sz="2300" b="1" dirty="0">
                <a:ln/>
                <a:solidFill>
                  <a:srgbClr val="002060"/>
                </a:solidFill>
                <a:latin typeface="Calibri" panose="020F0502020204030204" pitchFamily="34" charset="0"/>
                <a:cs typeface="Calibri" panose="020F0502020204030204" pitchFamily="34" charset="0"/>
              </a:rPr>
              <a:t> the apples. You’re not so young.</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DERRY: I just....wanted to come in. Into the garden.</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MR LAMB: So you did. Here we are, then.</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DERRY: You don’t know who I am.</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MR LAMB: A boy. Thirteen or so.</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DERRY: Fourteen. [Pause] But I’ve got to go now. Good-bye.</a:t>
            </a:r>
            <a:endParaRPr lang="en-IN" sz="2300" b="1" dirty="0">
              <a:ln/>
              <a:solidFill>
                <a:srgbClr val="002060"/>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5113F15F-AF08-4E6C-9381-AB93C3FEFB0F}"/>
              </a:ext>
            </a:extLst>
          </p:cNvPr>
          <p:cNvSpPr/>
          <p:nvPr/>
        </p:nvSpPr>
        <p:spPr>
          <a:xfrm>
            <a:off x="8131629" y="2524846"/>
            <a:ext cx="3962399" cy="707886"/>
          </a:xfrm>
          <a:prstGeom prst="rect">
            <a:avLst/>
          </a:prstGeom>
        </p:spPr>
        <p:txBody>
          <a:bodyPr wrap="square">
            <a:spAutoFit/>
          </a:bodyPr>
          <a:lstStyle/>
          <a:p>
            <a:r>
              <a:rPr lang="en-US" sz="2000" b="1" dirty="0">
                <a:solidFill>
                  <a:srgbClr val="FF0000"/>
                </a:solidFill>
                <a:latin typeface="roboto"/>
              </a:rPr>
              <a:t>VOCAB</a:t>
            </a:r>
            <a:r>
              <a:rPr lang="en-US" sz="2000" b="1" dirty="0">
                <a:solidFill>
                  <a:srgbClr val="000000"/>
                </a:solidFill>
                <a:latin typeface="roboto"/>
              </a:rPr>
              <a:t>:</a:t>
            </a:r>
          </a:p>
          <a:p>
            <a:r>
              <a:rPr lang="en-US" sz="2000" b="1" dirty="0" err="1">
                <a:solidFill>
                  <a:srgbClr val="000000"/>
                </a:solidFill>
                <a:latin typeface="roboto"/>
              </a:rPr>
              <a:t>Scrump</a:t>
            </a:r>
            <a:r>
              <a:rPr lang="en-US" sz="2000" b="1" dirty="0">
                <a:solidFill>
                  <a:srgbClr val="000000"/>
                </a:solidFill>
                <a:latin typeface="roboto"/>
              </a:rPr>
              <a:t>: steal from garden</a:t>
            </a:r>
            <a:endParaRPr lang="en-IN" sz="2000" b="1" dirty="0">
              <a:solidFill>
                <a:srgbClr val="000000"/>
              </a:solidFill>
              <a:latin typeface="roboto"/>
            </a:endParaRPr>
          </a:p>
        </p:txBody>
      </p:sp>
      <p:sp>
        <p:nvSpPr>
          <p:cNvPr id="6" name="Title 1">
            <a:extLst>
              <a:ext uri="{FF2B5EF4-FFF2-40B4-BE49-F238E27FC236}">
                <a16:creationId xmlns:a16="http://schemas.microsoft.com/office/drawing/2014/main" id="{6AE3D010-68BE-4A7F-8C7A-73D282B6FAEC}"/>
              </a:ext>
            </a:extLst>
          </p:cNvPr>
          <p:cNvSpPr>
            <a:spLocks noGrp="1"/>
          </p:cNvSpPr>
          <p:nvPr>
            <p:ph type="title"/>
          </p:nvPr>
        </p:nvSpPr>
        <p:spPr>
          <a:xfrm>
            <a:off x="5629275" y="861933"/>
            <a:ext cx="6464753"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fontScale="90000"/>
            <a:sp3d extrusionH="57150" prstMaterial="softEdge">
              <a:bevelT w="25400" h="38100"/>
            </a:sp3d>
          </a:bodyPr>
          <a:lstStyle/>
          <a:p>
            <a:pPr algn="ctr"/>
            <a:r>
              <a:rPr lang="en-US" sz="6600" b="1" dirty="0">
                <a:ln/>
                <a:solidFill>
                  <a:schemeClr val="accent4"/>
                </a:solidFill>
              </a:rPr>
              <a:t>Derry : withdrawn</a:t>
            </a:r>
            <a:endParaRPr lang="en-IN" sz="6600" b="1" dirty="0">
              <a:ln/>
              <a:solidFill>
                <a:schemeClr val="accent4"/>
              </a:solidFill>
            </a:endParaRPr>
          </a:p>
        </p:txBody>
      </p:sp>
      <p:pic>
        <p:nvPicPr>
          <p:cNvPr id="7" name="Picture 6">
            <a:extLst>
              <a:ext uri="{FF2B5EF4-FFF2-40B4-BE49-F238E27FC236}">
                <a16:creationId xmlns:a16="http://schemas.microsoft.com/office/drawing/2014/main" id="{50A8FA70-CD40-4A5C-A55A-A5D9E2FC18EC}"/>
              </a:ext>
            </a:extLst>
          </p:cNvPr>
          <p:cNvPicPr>
            <a:picLocks noChangeAspect="1"/>
          </p:cNvPicPr>
          <p:nvPr/>
        </p:nvPicPr>
        <p:blipFill>
          <a:blip r:embed="rId2"/>
          <a:stretch>
            <a:fillRect/>
          </a:stretch>
        </p:blipFill>
        <p:spPr>
          <a:xfrm>
            <a:off x="10086975" y="3739126"/>
            <a:ext cx="2105025" cy="3118874"/>
          </a:xfrm>
          <a:prstGeom prst="rect">
            <a:avLst/>
          </a:prstGeom>
        </p:spPr>
      </p:pic>
    </p:spTree>
    <p:extLst>
      <p:ext uri="{BB962C8B-B14F-4D97-AF65-F5344CB8AC3E}">
        <p14:creationId xmlns:p14="http://schemas.microsoft.com/office/powerpoint/2010/main" val="3402228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57BAB6-658B-40DD-9C56-83C8253BB4D0}"/>
              </a:ext>
            </a:extLst>
          </p:cNvPr>
          <p:cNvSpPr>
            <a:spLocks noGrp="1"/>
          </p:cNvSpPr>
          <p:nvPr>
            <p:ph idx="1"/>
          </p:nvPr>
        </p:nvSpPr>
        <p:spPr>
          <a:xfrm>
            <a:off x="217715" y="312510"/>
            <a:ext cx="11517086" cy="6393089"/>
          </a:xfrm>
        </p:spPr>
        <p:txBody>
          <a:bodyPr>
            <a:normAutofit/>
          </a:bodyPr>
          <a:lstStyle/>
          <a:p>
            <a:pPr marL="0" indent="0">
              <a:lnSpc>
                <a:spcPct val="150000"/>
              </a:lnSpc>
              <a:buNone/>
            </a:pPr>
            <a:r>
              <a:rPr lang="en-US" sz="2300" b="1" dirty="0">
                <a:ln/>
                <a:solidFill>
                  <a:srgbClr val="002060"/>
                </a:solidFill>
                <a:latin typeface="Calibri" panose="020F0502020204030204" pitchFamily="34" charset="0"/>
                <a:cs typeface="Calibri" panose="020F0502020204030204" pitchFamily="34" charset="0"/>
              </a:rPr>
              <a:t>MR LAMB: Nothing to be afraid of. Just a garden. Just me.</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DERRY: But I’m not....I’m not afraid. [Pause] People are afraid of me.</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MR LAMB: Why should that be?</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DERRY: Everyone is. It doesn’t matter who they are, or what they say, or how they look. How they </a:t>
            </a:r>
            <a:r>
              <a:rPr lang="en-US" sz="2300" b="1" dirty="0">
                <a:ln/>
                <a:solidFill>
                  <a:srgbClr val="FF0000"/>
                </a:solidFill>
                <a:latin typeface="Calibri" panose="020F0502020204030204" pitchFamily="34" charset="0"/>
                <a:cs typeface="Calibri" panose="020F0502020204030204" pitchFamily="34" charset="0"/>
              </a:rPr>
              <a:t>pretend</a:t>
            </a:r>
            <a:r>
              <a:rPr lang="en-US" sz="2300" b="1" dirty="0">
                <a:ln/>
                <a:solidFill>
                  <a:srgbClr val="002060"/>
                </a:solidFill>
                <a:latin typeface="Calibri" panose="020F0502020204030204" pitchFamily="34" charset="0"/>
                <a:cs typeface="Calibri" panose="020F0502020204030204" pitchFamily="34" charset="0"/>
              </a:rPr>
              <a:t>. I know. I can see.</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MR LAMB: See what?</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DERRY: What they think.</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MR LAMB: What do they think, then?</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DERRY: You think.... ‘Here’s a boy.’ You look at me...and then you see my face and you think. ‘That’s bad. That’s a terrible thing. That’s the ugliest thing I ever saw.’ You think, ‘Poor boy.’ But I’m not. Not poor. </a:t>
            </a:r>
            <a:r>
              <a:rPr lang="en-US" sz="2300" b="1" dirty="0">
                <a:ln/>
                <a:solidFill>
                  <a:srgbClr val="FF0000"/>
                </a:solidFill>
                <a:latin typeface="Calibri" panose="020F0502020204030204" pitchFamily="34" charset="0"/>
                <a:cs typeface="Calibri" panose="020F0502020204030204" pitchFamily="34" charset="0"/>
              </a:rPr>
              <a:t>Underneath</a:t>
            </a:r>
            <a:r>
              <a:rPr lang="en-US" sz="2300" b="1" dirty="0">
                <a:ln/>
                <a:solidFill>
                  <a:srgbClr val="002060"/>
                </a:solidFill>
                <a:latin typeface="Calibri" panose="020F0502020204030204" pitchFamily="34" charset="0"/>
                <a:cs typeface="Calibri" panose="020F0502020204030204" pitchFamily="34" charset="0"/>
              </a:rPr>
              <a:t>, you are afraid. Anybody would be. I am. When I look in the mirror, and see it, I’m afraid of me.</a:t>
            </a:r>
            <a:endParaRPr lang="en-IN" sz="2300" b="1" dirty="0">
              <a:ln/>
              <a:solidFill>
                <a:srgbClr val="002060"/>
              </a:solidFill>
              <a:latin typeface="Calibri" panose="020F0502020204030204" pitchFamily="34" charset="0"/>
              <a:cs typeface="Calibri" panose="020F0502020204030204" pitchFamily="34" charset="0"/>
            </a:endParaRPr>
          </a:p>
        </p:txBody>
      </p:sp>
      <p:sp>
        <p:nvSpPr>
          <p:cNvPr id="5" name="Rectangle 4">
            <a:extLst>
              <a:ext uri="{FF2B5EF4-FFF2-40B4-BE49-F238E27FC236}">
                <a16:creationId xmlns:a16="http://schemas.microsoft.com/office/drawing/2014/main" id="{608AB04D-59EE-4B41-BB5D-1D17C7E507B9}"/>
              </a:ext>
            </a:extLst>
          </p:cNvPr>
          <p:cNvSpPr/>
          <p:nvPr/>
        </p:nvSpPr>
        <p:spPr>
          <a:xfrm>
            <a:off x="6215743" y="2705821"/>
            <a:ext cx="5704115" cy="1323439"/>
          </a:xfrm>
          <a:prstGeom prst="rect">
            <a:avLst/>
          </a:prstGeom>
        </p:spPr>
        <p:txBody>
          <a:bodyPr wrap="square">
            <a:spAutoFit/>
          </a:bodyPr>
          <a:lstStyle/>
          <a:p>
            <a:r>
              <a:rPr lang="en-US" sz="2000" b="1" dirty="0">
                <a:solidFill>
                  <a:srgbClr val="FF0000"/>
                </a:solidFill>
                <a:latin typeface="roboto"/>
              </a:rPr>
              <a:t>VOCAB</a:t>
            </a:r>
            <a:r>
              <a:rPr lang="en-US" sz="2000" b="1" dirty="0">
                <a:solidFill>
                  <a:srgbClr val="000000"/>
                </a:solidFill>
                <a:latin typeface="roboto"/>
              </a:rPr>
              <a:t>:</a:t>
            </a:r>
            <a:br>
              <a:rPr lang="en-US" sz="2000" b="1" dirty="0">
                <a:solidFill>
                  <a:srgbClr val="000000"/>
                </a:solidFill>
                <a:latin typeface="roboto"/>
              </a:rPr>
            </a:br>
            <a:r>
              <a:rPr lang="en-US" sz="2000" b="1" dirty="0">
                <a:solidFill>
                  <a:srgbClr val="000000"/>
                </a:solidFill>
                <a:latin typeface="roboto"/>
              </a:rPr>
              <a:t>Pretend:  to behave as if something is true when you know that it is not</a:t>
            </a:r>
            <a:br>
              <a:rPr lang="en-US" sz="2000" b="1" dirty="0">
                <a:solidFill>
                  <a:srgbClr val="000000"/>
                </a:solidFill>
                <a:latin typeface="roboto"/>
              </a:rPr>
            </a:br>
            <a:r>
              <a:rPr lang="en-US" sz="2000" b="1" dirty="0">
                <a:solidFill>
                  <a:srgbClr val="000000"/>
                </a:solidFill>
                <a:latin typeface="roboto"/>
              </a:rPr>
              <a:t>Underneath: directly below</a:t>
            </a:r>
            <a:endParaRPr lang="en-IN" sz="2000" b="1" dirty="0">
              <a:solidFill>
                <a:srgbClr val="000000"/>
              </a:solidFill>
              <a:latin typeface="roboto"/>
            </a:endParaRPr>
          </a:p>
        </p:txBody>
      </p:sp>
      <p:sp>
        <p:nvSpPr>
          <p:cNvPr id="6" name="Title 1">
            <a:extLst>
              <a:ext uri="{FF2B5EF4-FFF2-40B4-BE49-F238E27FC236}">
                <a16:creationId xmlns:a16="http://schemas.microsoft.com/office/drawing/2014/main" id="{34B59C07-475B-440F-B797-BE6621C8C312}"/>
              </a:ext>
            </a:extLst>
          </p:cNvPr>
          <p:cNvSpPr>
            <a:spLocks noGrp="1"/>
          </p:cNvSpPr>
          <p:nvPr>
            <p:ph type="title"/>
          </p:nvPr>
        </p:nvSpPr>
        <p:spPr>
          <a:xfrm>
            <a:off x="8796130" y="-7050"/>
            <a:ext cx="3395869" cy="140846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Autofit/>
            <a:sp3d extrusionH="57150" prstMaterial="softEdge">
              <a:bevelT w="25400" h="38100"/>
            </a:sp3d>
          </a:bodyPr>
          <a:lstStyle/>
          <a:p>
            <a:pPr algn="ctr"/>
            <a:r>
              <a:rPr lang="en-US" sz="5000" b="1" dirty="0">
                <a:ln/>
                <a:solidFill>
                  <a:schemeClr val="accent4"/>
                </a:solidFill>
              </a:rPr>
              <a:t>Derry’s frustration</a:t>
            </a:r>
            <a:endParaRPr lang="en-IN" sz="5000" b="1" dirty="0">
              <a:ln/>
              <a:solidFill>
                <a:schemeClr val="accent4"/>
              </a:solidFill>
            </a:endParaRPr>
          </a:p>
        </p:txBody>
      </p:sp>
    </p:spTree>
    <p:extLst>
      <p:ext uri="{BB962C8B-B14F-4D97-AF65-F5344CB8AC3E}">
        <p14:creationId xmlns:p14="http://schemas.microsoft.com/office/powerpoint/2010/main" val="1306522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2A41F1-1C0D-4B68-AB9B-DA5DF1CE4503}"/>
              </a:ext>
            </a:extLst>
          </p:cNvPr>
          <p:cNvSpPr>
            <a:spLocks noGrp="1"/>
          </p:cNvSpPr>
          <p:nvPr>
            <p:ph idx="1"/>
          </p:nvPr>
        </p:nvSpPr>
        <p:spPr>
          <a:xfrm>
            <a:off x="310243" y="1838250"/>
            <a:ext cx="11571514" cy="4807405"/>
          </a:xfrm>
        </p:spPr>
        <p:txBody>
          <a:bodyPr>
            <a:normAutofit lnSpcReduction="10000"/>
          </a:bodyPr>
          <a:lstStyle/>
          <a:p>
            <a:pPr marL="0" indent="0">
              <a:lnSpc>
                <a:spcPct val="160000"/>
              </a:lnSpc>
              <a:buNone/>
            </a:pPr>
            <a:r>
              <a:rPr lang="en-US" sz="2300" b="1" dirty="0">
                <a:ln/>
                <a:solidFill>
                  <a:srgbClr val="002060"/>
                </a:solidFill>
                <a:latin typeface="Calibri" panose="020F0502020204030204" pitchFamily="34" charset="0"/>
                <a:cs typeface="Calibri" panose="020F0502020204030204" pitchFamily="34" charset="0"/>
              </a:rPr>
              <a:t>MR LAMB: No, Not the whole of you. Not of you.</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DERRY: Yes!</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[Pause]</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MR LAMB: Later on, when it’s a bit cooler, I’ll get the ladder and a stick, and pull down those crab apples.</a:t>
            </a:r>
            <a:br>
              <a:rPr lang="en-US" sz="2300" b="1" dirty="0">
                <a:ln/>
                <a:solidFill>
                  <a:srgbClr val="002060"/>
                </a:solidFill>
                <a:latin typeface="Calibri" panose="020F0502020204030204" pitchFamily="34" charset="0"/>
                <a:cs typeface="Calibri" panose="020F0502020204030204" pitchFamily="34" charset="0"/>
              </a:rPr>
            </a:br>
            <a:r>
              <a:rPr lang="en-US" sz="2300" b="1" dirty="0">
                <a:ln/>
                <a:solidFill>
                  <a:srgbClr val="002060"/>
                </a:solidFill>
                <a:latin typeface="Calibri" panose="020F0502020204030204" pitchFamily="34" charset="0"/>
                <a:cs typeface="Calibri" panose="020F0502020204030204" pitchFamily="34" charset="0"/>
              </a:rPr>
              <a:t>They’re ripe for it. I make jelly. It’s a good time of year, September. Look at them....orange and golden. That’s magic fruit. I often say. But it’s best picked and made into jelly. You could give me a hand.</a:t>
            </a:r>
            <a:br>
              <a:rPr lang="en-US" sz="2300" b="1" dirty="0">
                <a:ln/>
                <a:solidFill>
                  <a:srgbClr val="002060"/>
                </a:solidFill>
                <a:latin typeface="Calibri" panose="020F0502020204030204" pitchFamily="34" charset="0"/>
                <a:cs typeface="Calibri" panose="020F0502020204030204" pitchFamily="34" charset="0"/>
              </a:rPr>
            </a:br>
            <a:endParaRPr lang="en-IN" sz="2300" b="1" dirty="0">
              <a:ln/>
              <a:solidFill>
                <a:srgbClr val="002060"/>
              </a:solidFill>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2528975F-DFC2-4039-A0E5-261F8064D5C1}"/>
              </a:ext>
            </a:extLst>
          </p:cNvPr>
          <p:cNvSpPr>
            <a:spLocks noGrp="1"/>
          </p:cNvSpPr>
          <p:nvPr>
            <p:ph type="title"/>
          </p:nvPr>
        </p:nvSpPr>
        <p:spPr>
          <a:xfrm>
            <a:off x="2933700" y="557133"/>
            <a:ext cx="6826703"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fontScale="90000"/>
            <a:sp3d extrusionH="57150" prstMaterial="softEdge">
              <a:bevelT w="25400" h="38100"/>
            </a:sp3d>
          </a:bodyPr>
          <a:lstStyle/>
          <a:p>
            <a:pPr algn="ctr"/>
            <a:r>
              <a:rPr lang="en-US" sz="6600" b="1" dirty="0">
                <a:ln/>
                <a:solidFill>
                  <a:schemeClr val="accent4"/>
                </a:solidFill>
              </a:rPr>
              <a:t>Mr. Lamb’s routine</a:t>
            </a:r>
            <a:endParaRPr lang="en-IN" sz="6600" b="1" dirty="0">
              <a:ln/>
              <a:solidFill>
                <a:schemeClr val="accent4"/>
              </a:solidFill>
            </a:endParaRPr>
          </a:p>
        </p:txBody>
      </p:sp>
    </p:spTree>
    <p:extLst>
      <p:ext uri="{BB962C8B-B14F-4D97-AF65-F5344CB8AC3E}">
        <p14:creationId xmlns:p14="http://schemas.microsoft.com/office/powerpoint/2010/main" val="446229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9024EE1-E68D-4B60-B623-BED6A5197133}"/>
              </a:ext>
            </a:extLst>
          </p:cNvPr>
          <p:cNvSpPr>
            <a:spLocks noGrp="1"/>
          </p:cNvSpPr>
          <p:nvPr>
            <p:ph idx="1"/>
          </p:nvPr>
        </p:nvSpPr>
        <p:spPr>
          <a:xfrm>
            <a:off x="348342" y="323395"/>
            <a:ext cx="11604171" cy="6240691"/>
          </a:xfrm>
        </p:spPr>
        <p:txBody>
          <a:bodyPr>
            <a:normAutofit fontScale="92500" lnSpcReduction="10000"/>
          </a:bodyPr>
          <a:lstStyle/>
          <a:p>
            <a:pPr marL="0" indent="0">
              <a:lnSpc>
                <a:spcPct val="160000"/>
              </a:lnSpc>
              <a:buNone/>
            </a:pPr>
            <a:r>
              <a:rPr lang="en-US" b="1" dirty="0">
                <a:ln/>
                <a:solidFill>
                  <a:srgbClr val="002060"/>
                </a:solidFill>
                <a:latin typeface="Calibri" panose="020F0502020204030204" pitchFamily="34" charset="0"/>
                <a:cs typeface="Calibri" panose="020F0502020204030204" pitchFamily="34" charset="0"/>
              </a:rPr>
              <a:t>DERRY: What have you changed the subject for? People always do that. Why don’t you ask me? Why do you do what they all do and pretend it isn’t true and isn’t there? In case I see you looking and mind and get upset? I’ll tell....you don’t ask me because you’re afraid to.</a:t>
            </a:r>
          </a:p>
          <a:p>
            <a:pPr marL="0" indent="0">
              <a:lnSpc>
                <a:spcPct val="160000"/>
              </a:lnSpc>
              <a:buNone/>
            </a:pPr>
            <a:r>
              <a:rPr lang="en-US" b="1" dirty="0">
                <a:ln/>
                <a:solidFill>
                  <a:srgbClr val="002060"/>
                </a:solidFill>
                <a:latin typeface="Calibri" panose="020F0502020204030204" pitchFamily="34" charset="0"/>
                <a:cs typeface="Calibri" panose="020F0502020204030204" pitchFamily="34" charset="0"/>
              </a:rPr>
              <a:t>MR LAMB: You want me to ask....say so, then.</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DERRY: I don’t like being with people. Any people.</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MR LAMB: I should say....to look at it.... I should say, you got burned in a fire.</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DERRY: Not in a fire. I got acid all down that side of my face and it burned it all away. It ate my face up. It ate me up. And now it’s like this and it won’t ever be any different.</a:t>
            </a:r>
            <a:endParaRPr lang="en-IN" b="1" dirty="0">
              <a:ln/>
              <a:solidFill>
                <a:srgbClr val="002060"/>
              </a:solidFill>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0B8B9252-7F7A-4CC6-9ACC-335A18F6E3C7}"/>
              </a:ext>
            </a:extLst>
          </p:cNvPr>
          <p:cNvSpPr>
            <a:spLocks noGrp="1"/>
          </p:cNvSpPr>
          <p:nvPr>
            <p:ph type="title"/>
          </p:nvPr>
        </p:nvSpPr>
        <p:spPr>
          <a:xfrm>
            <a:off x="6800850" y="2243058"/>
            <a:ext cx="5265964"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fontScale="90000"/>
            <a:sp3d extrusionH="57150" prstMaterial="softEdge">
              <a:bevelT w="25400" h="38100"/>
            </a:sp3d>
          </a:bodyPr>
          <a:lstStyle/>
          <a:p>
            <a:pPr algn="ctr"/>
            <a:r>
              <a:rPr lang="en-US" sz="6600" b="1" dirty="0">
                <a:ln/>
                <a:solidFill>
                  <a:schemeClr val="accent4"/>
                </a:solidFill>
              </a:rPr>
              <a:t>Derry : Defiant</a:t>
            </a:r>
            <a:endParaRPr lang="en-IN" sz="6600" b="1" dirty="0">
              <a:ln/>
              <a:solidFill>
                <a:schemeClr val="accent4"/>
              </a:solidFill>
            </a:endParaRPr>
          </a:p>
        </p:txBody>
      </p:sp>
    </p:spTree>
    <p:extLst>
      <p:ext uri="{BB962C8B-B14F-4D97-AF65-F5344CB8AC3E}">
        <p14:creationId xmlns:p14="http://schemas.microsoft.com/office/powerpoint/2010/main" val="18640948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09B2B4-55D5-4FD4-9AC1-B203DA9FF79C}"/>
              </a:ext>
            </a:extLst>
          </p:cNvPr>
          <p:cNvSpPr>
            <a:spLocks noGrp="1"/>
          </p:cNvSpPr>
          <p:nvPr>
            <p:ph idx="1"/>
          </p:nvPr>
        </p:nvSpPr>
        <p:spPr>
          <a:xfrm>
            <a:off x="185056" y="366939"/>
            <a:ext cx="11332029" cy="6262461"/>
          </a:xfrm>
        </p:spPr>
        <p:txBody>
          <a:bodyPr>
            <a:normAutofit fontScale="92500" lnSpcReduction="20000"/>
          </a:bodyPr>
          <a:lstStyle/>
          <a:p>
            <a:pPr marL="0" indent="0">
              <a:lnSpc>
                <a:spcPct val="150000"/>
              </a:lnSpc>
              <a:buNone/>
            </a:pPr>
            <a:r>
              <a:rPr lang="en-US" sz="2600" b="1" dirty="0">
                <a:ln/>
                <a:solidFill>
                  <a:srgbClr val="002060"/>
                </a:solidFill>
                <a:latin typeface="Calibri" panose="020F0502020204030204" pitchFamily="34" charset="0"/>
                <a:cs typeface="Calibri" panose="020F0502020204030204" pitchFamily="34" charset="0"/>
              </a:rPr>
              <a:t>MR LAMB: No.</a:t>
            </a:r>
            <a:br>
              <a:rPr lang="en-US" sz="2600" b="1" dirty="0">
                <a:ln/>
                <a:solidFill>
                  <a:srgbClr val="002060"/>
                </a:solidFill>
                <a:latin typeface="Calibri" panose="020F0502020204030204" pitchFamily="34" charset="0"/>
                <a:cs typeface="Calibri" panose="020F0502020204030204" pitchFamily="34" charset="0"/>
              </a:rPr>
            </a:br>
            <a:r>
              <a:rPr lang="en-US" sz="2600" b="1" dirty="0">
                <a:ln/>
                <a:solidFill>
                  <a:srgbClr val="002060"/>
                </a:solidFill>
                <a:latin typeface="Calibri" panose="020F0502020204030204" pitchFamily="34" charset="0"/>
                <a:cs typeface="Calibri" panose="020F0502020204030204" pitchFamily="34" charset="0"/>
              </a:rPr>
              <a:t>DERRY: Aren’t you interested?</a:t>
            </a:r>
            <a:br>
              <a:rPr lang="en-US" sz="2600" b="1" dirty="0">
                <a:ln/>
                <a:solidFill>
                  <a:srgbClr val="002060"/>
                </a:solidFill>
                <a:latin typeface="Calibri" panose="020F0502020204030204" pitchFamily="34" charset="0"/>
                <a:cs typeface="Calibri" panose="020F0502020204030204" pitchFamily="34" charset="0"/>
              </a:rPr>
            </a:br>
            <a:r>
              <a:rPr lang="en-US" sz="2600" b="1" dirty="0">
                <a:ln/>
                <a:solidFill>
                  <a:srgbClr val="002060"/>
                </a:solidFill>
                <a:latin typeface="Calibri" panose="020F0502020204030204" pitchFamily="34" charset="0"/>
                <a:cs typeface="Calibri" panose="020F0502020204030204" pitchFamily="34" charset="0"/>
              </a:rPr>
              <a:t>MR LAMB: You’re a boy who came into the garden. Plenty do. I’m interested in anybody. Anything. There’s nothing God made that doesn’t interest me. Look over there....over beside the far wall. What can you see?</a:t>
            </a:r>
            <a:br>
              <a:rPr lang="en-US" sz="2600" b="1" dirty="0">
                <a:ln/>
                <a:solidFill>
                  <a:srgbClr val="002060"/>
                </a:solidFill>
                <a:latin typeface="Calibri" panose="020F0502020204030204" pitchFamily="34" charset="0"/>
                <a:cs typeface="Calibri" panose="020F0502020204030204" pitchFamily="34" charset="0"/>
              </a:rPr>
            </a:br>
            <a:r>
              <a:rPr lang="en-US" sz="2600" b="1" dirty="0">
                <a:ln/>
                <a:solidFill>
                  <a:srgbClr val="002060"/>
                </a:solidFill>
                <a:latin typeface="Calibri" panose="020F0502020204030204" pitchFamily="34" charset="0"/>
                <a:cs typeface="Calibri" panose="020F0502020204030204" pitchFamily="34" charset="0"/>
              </a:rPr>
              <a:t>DERRY: Rubbish.</a:t>
            </a:r>
            <a:br>
              <a:rPr lang="en-US" sz="2600" b="1" dirty="0">
                <a:ln/>
                <a:solidFill>
                  <a:srgbClr val="002060"/>
                </a:solidFill>
                <a:latin typeface="Calibri" panose="020F0502020204030204" pitchFamily="34" charset="0"/>
                <a:cs typeface="Calibri" panose="020F0502020204030204" pitchFamily="34" charset="0"/>
              </a:rPr>
            </a:br>
            <a:r>
              <a:rPr lang="en-US" sz="2600" b="1" dirty="0">
                <a:ln/>
                <a:solidFill>
                  <a:srgbClr val="002060"/>
                </a:solidFill>
                <a:latin typeface="Calibri" panose="020F0502020204030204" pitchFamily="34" charset="0"/>
                <a:cs typeface="Calibri" panose="020F0502020204030204" pitchFamily="34" charset="0"/>
              </a:rPr>
              <a:t>MR LAMB: Rubbish? Look, boy, look....what do you see?</a:t>
            </a:r>
            <a:br>
              <a:rPr lang="en-US" sz="2600" b="1" dirty="0">
                <a:ln/>
                <a:solidFill>
                  <a:srgbClr val="002060"/>
                </a:solidFill>
                <a:latin typeface="Calibri" panose="020F0502020204030204" pitchFamily="34" charset="0"/>
                <a:cs typeface="Calibri" panose="020F0502020204030204" pitchFamily="34" charset="0"/>
              </a:rPr>
            </a:br>
            <a:r>
              <a:rPr lang="en-US" sz="2600" b="1" dirty="0">
                <a:ln/>
                <a:solidFill>
                  <a:srgbClr val="002060"/>
                </a:solidFill>
                <a:latin typeface="Calibri" panose="020F0502020204030204" pitchFamily="34" charset="0"/>
                <a:cs typeface="Calibri" panose="020F0502020204030204" pitchFamily="34" charset="0"/>
              </a:rPr>
              <a:t>DERRY: Just....grass and stuff. </a:t>
            </a:r>
            <a:r>
              <a:rPr lang="en-US" sz="2600" b="1" dirty="0">
                <a:ln/>
                <a:solidFill>
                  <a:srgbClr val="FF0000"/>
                </a:solidFill>
                <a:latin typeface="Calibri" panose="020F0502020204030204" pitchFamily="34" charset="0"/>
                <a:cs typeface="Calibri" panose="020F0502020204030204" pitchFamily="34" charset="0"/>
              </a:rPr>
              <a:t>Weeds</a:t>
            </a:r>
            <a:r>
              <a:rPr lang="en-US" sz="2600" b="1" dirty="0">
                <a:ln/>
                <a:solidFill>
                  <a:srgbClr val="002060"/>
                </a:solidFill>
                <a:latin typeface="Calibri" panose="020F0502020204030204" pitchFamily="34" charset="0"/>
                <a:cs typeface="Calibri" panose="020F0502020204030204" pitchFamily="34" charset="0"/>
              </a:rPr>
              <a:t>.</a:t>
            </a:r>
            <a:br>
              <a:rPr lang="en-US" sz="2600" b="1" dirty="0">
                <a:ln/>
                <a:solidFill>
                  <a:srgbClr val="002060"/>
                </a:solidFill>
                <a:latin typeface="Calibri" panose="020F0502020204030204" pitchFamily="34" charset="0"/>
                <a:cs typeface="Calibri" panose="020F0502020204030204" pitchFamily="34" charset="0"/>
              </a:rPr>
            </a:br>
            <a:r>
              <a:rPr lang="en-US" sz="2600" b="1" dirty="0">
                <a:ln/>
                <a:solidFill>
                  <a:srgbClr val="002060"/>
                </a:solidFill>
                <a:latin typeface="Calibri" panose="020F0502020204030204" pitchFamily="34" charset="0"/>
                <a:cs typeface="Calibri" panose="020F0502020204030204" pitchFamily="34" charset="0"/>
              </a:rPr>
              <a:t>MR LAMB: Some call them weeds. If you like, then....a weed garden, that. There’s fruit and there are flowers, and trees and herbs. All sorts. But over there....weeds. I grow weeds there. Why is one green, growing plant called a weed and another ‘flower’? Where’s the difference. It’s all life.... growing. Same as you and me.</a:t>
            </a:r>
            <a:br>
              <a:rPr lang="en-US" sz="2600" b="1" dirty="0">
                <a:ln/>
                <a:solidFill>
                  <a:srgbClr val="002060"/>
                </a:solidFill>
                <a:latin typeface="Calibri" panose="020F0502020204030204" pitchFamily="34" charset="0"/>
                <a:cs typeface="Calibri" panose="020F0502020204030204" pitchFamily="34" charset="0"/>
              </a:rPr>
            </a:br>
            <a:r>
              <a:rPr lang="en-US" sz="2600" b="1" dirty="0">
                <a:ln/>
                <a:solidFill>
                  <a:srgbClr val="002060"/>
                </a:solidFill>
                <a:latin typeface="Calibri" panose="020F0502020204030204" pitchFamily="34" charset="0"/>
                <a:cs typeface="Calibri" panose="020F0502020204030204" pitchFamily="34" charset="0"/>
              </a:rPr>
              <a:t>DERRY: We’re not the same.</a:t>
            </a:r>
            <a:endParaRPr lang="en-IN" sz="2600" b="1" dirty="0">
              <a:ln/>
              <a:solidFill>
                <a:srgbClr val="002060"/>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785EF925-092B-4931-94AD-861E8912D405}"/>
              </a:ext>
            </a:extLst>
          </p:cNvPr>
          <p:cNvSpPr/>
          <p:nvPr/>
        </p:nvSpPr>
        <p:spPr>
          <a:xfrm>
            <a:off x="8229600" y="2413337"/>
            <a:ext cx="3145971" cy="1015663"/>
          </a:xfrm>
          <a:prstGeom prst="rect">
            <a:avLst/>
          </a:prstGeom>
        </p:spPr>
        <p:txBody>
          <a:bodyPr wrap="square">
            <a:spAutoFit/>
          </a:bodyPr>
          <a:lstStyle/>
          <a:p>
            <a:r>
              <a:rPr lang="en-US" sz="2000" b="1" dirty="0">
                <a:solidFill>
                  <a:srgbClr val="FF0000"/>
                </a:solidFill>
                <a:latin typeface="roboto"/>
              </a:rPr>
              <a:t>VOCAB</a:t>
            </a:r>
            <a:r>
              <a:rPr lang="en-US" sz="2000" b="1" dirty="0">
                <a:solidFill>
                  <a:srgbClr val="000000"/>
                </a:solidFill>
                <a:latin typeface="roboto"/>
              </a:rPr>
              <a:t>:</a:t>
            </a:r>
            <a:br>
              <a:rPr lang="en-US" sz="2000" b="1" dirty="0">
                <a:solidFill>
                  <a:srgbClr val="000000"/>
                </a:solidFill>
                <a:latin typeface="roboto"/>
              </a:rPr>
            </a:br>
            <a:r>
              <a:rPr lang="en-US" sz="2000" b="1" dirty="0">
                <a:solidFill>
                  <a:srgbClr val="000000"/>
                </a:solidFill>
                <a:latin typeface="roboto"/>
              </a:rPr>
              <a:t>Weed: unwanted plant</a:t>
            </a:r>
            <a:br>
              <a:rPr lang="en-US" sz="2000" b="1" dirty="0">
                <a:solidFill>
                  <a:srgbClr val="000000"/>
                </a:solidFill>
                <a:latin typeface="roboto"/>
              </a:rPr>
            </a:br>
            <a:endParaRPr lang="en-IN" sz="2000" b="1" dirty="0">
              <a:solidFill>
                <a:srgbClr val="000000"/>
              </a:solidFill>
              <a:latin typeface="roboto"/>
            </a:endParaRPr>
          </a:p>
        </p:txBody>
      </p:sp>
      <p:sp>
        <p:nvSpPr>
          <p:cNvPr id="5" name="Title 1">
            <a:extLst>
              <a:ext uri="{FF2B5EF4-FFF2-40B4-BE49-F238E27FC236}">
                <a16:creationId xmlns:a16="http://schemas.microsoft.com/office/drawing/2014/main" id="{BF6615E5-0F06-4D4F-B1B4-A0F53DA1AFED}"/>
              </a:ext>
            </a:extLst>
          </p:cNvPr>
          <p:cNvSpPr>
            <a:spLocks noGrp="1"/>
          </p:cNvSpPr>
          <p:nvPr>
            <p:ph type="title"/>
          </p:nvPr>
        </p:nvSpPr>
        <p:spPr>
          <a:xfrm>
            <a:off x="3867151" y="0"/>
            <a:ext cx="8139794"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Autofit/>
            <a:sp3d extrusionH="57150" prstMaterial="softEdge">
              <a:bevelT w="25400" h="38100"/>
            </a:sp3d>
          </a:bodyPr>
          <a:lstStyle/>
          <a:p>
            <a:pPr algn="ctr"/>
            <a:r>
              <a:rPr lang="en-US" sz="4000" b="1" dirty="0">
                <a:ln/>
                <a:solidFill>
                  <a:schemeClr val="accent4"/>
                </a:solidFill>
              </a:rPr>
              <a:t>Mr. Lamb’s love for God’s creations</a:t>
            </a:r>
            <a:endParaRPr lang="en-IN" sz="4000" b="1" dirty="0">
              <a:ln/>
              <a:solidFill>
                <a:schemeClr val="accent4"/>
              </a:solidFill>
            </a:endParaRPr>
          </a:p>
        </p:txBody>
      </p:sp>
    </p:spTree>
    <p:extLst>
      <p:ext uri="{BB962C8B-B14F-4D97-AF65-F5344CB8AC3E}">
        <p14:creationId xmlns:p14="http://schemas.microsoft.com/office/powerpoint/2010/main" val="802291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0A8CF-6556-44BB-B679-C2473F809889}"/>
              </a:ext>
            </a:extLst>
          </p:cNvPr>
          <p:cNvSpPr>
            <a:spLocks noGrp="1"/>
          </p:cNvSpPr>
          <p:nvPr>
            <p:ph idx="1"/>
          </p:nvPr>
        </p:nvSpPr>
        <p:spPr>
          <a:xfrm>
            <a:off x="293914" y="163287"/>
            <a:ext cx="11647715" cy="6694713"/>
          </a:xfrm>
        </p:spPr>
        <p:txBody>
          <a:bodyPr>
            <a:normAutofit fontScale="92500" lnSpcReduction="20000"/>
          </a:bodyPr>
          <a:lstStyle/>
          <a:p>
            <a:pPr marL="0" indent="0">
              <a:lnSpc>
                <a:spcPct val="170000"/>
              </a:lnSpc>
              <a:buNone/>
            </a:pPr>
            <a:r>
              <a:rPr lang="en-US" sz="2400" b="1" dirty="0">
                <a:ln/>
                <a:solidFill>
                  <a:srgbClr val="002060"/>
                </a:solidFill>
                <a:latin typeface="Calibri" panose="020F0502020204030204" pitchFamily="34" charset="0"/>
                <a:cs typeface="Calibri" panose="020F0502020204030204" pitchFamily="34" charset="0"/>
              </a:rPr>
              <a:t>MR LAMB: I’m old. You’re young. You’ve got a burned face, I’ve got a tin leg. Not important. You’re standing there.... I’m sitting here. Where’s the difference?</a:t>
            </a:r>
            <a:endParaRPr lang="en-US" sz="2500" b="1" dirty="0">
              <a:ln/>
              <a:solidFill>
                <a:srgbClr val="002060"/>
              </a:solidFill>
              <a:latin typeface="Calibri" panose="020F0502020204030204" pitchFamily="34" charset="0"/>
              <a:cs typeface="Calibri" panose="020F0502020204030204" pitchFamily="34" charset="0"/>
            </a:endParaRPr>
          </a:p>
          <a:p>
            <a:pPr marL="0" indent="0">
              <a:lnSpc>
                <a:spcPct val="170000"/>
              </a:lnSpc>
              <a:buNone/>
            </a:pPr>
            <a:r>
              <a:rPr lang="en-US" sz="2500" b="1" dirty="0">
                <a:ln/>
                <a:solidFill>
                  <a:srgbClr val="002060"/>
                </a:solidFill>
                <a:latin typeface="Calibri" panose="020F0502020204030204" pitchFamily="34" charset="0"/>
                <a:cs typeface="Calibri" panose="020F0502020204030204" pitchFamily="34" charset="0"/>
              </a:rPr>
              <a:t>DERRY: Why have you got a tin leg?</a:t>
            </a:r>
            <a:br>
              <a:rPr lang="en-US" sz="2500" b="1" dirty="0">
                <a:ln/>
                <a:solidFill>
                  <a:srgbClr val="002060"/>
                </a:solidFill>
                <a:latin typeface="Calibri" panose="020F0502020204030204" pitchFamily="34" charset="0"/>
                <a:cs typeface="Calibri" panose="020F0502020204030204" pitchFamily="34" charset="0"/>
              </a:rPr>
            </a:br>
            <a:r>
              <a:rPr lang="en-US" sz="2500" b="1" dirty="0">
                <a:ln/>
                <a:solidFill>
                  <a:srgbClr val="002060"/>
                </a:solidFill>
                <a:latin typeface="Calibri" panose="020F0502020204030204" pitchFamily="34" charset="0"/>
                <a:cs typeface="Calibri" panose="020F0502020204030204" pitchFamily="34" charset="0"/>
              </a:rPr>
              <a:t>MR LAMB: Real one got blown off, years back. </a:t>
            </a:r>
            <a:r>
              <a:rPr lang="en-US" sz="2500" b="1" dirty="0" err="1">
                <a:ln/>
                <a:solidFill>
                  <a:srgbClr val="002060"/>
                </a:solidFill>
                <a:latin typeface="Calibri" panose="020F0502020204030204" pitchFamily="34" charset="0"/>
                <a:cs typeface="Calibri" panose="020F0502020204030204" pitchFamily="34" charset="0"/>
              </a:rPr>
              <a:t>Lamey</a:t>
            </a:r>
            <a:r>
              <a:rPr lang="en-US" sz="2500" b="1" dirty="0">
                <a:ln/>
                <a:solidFill>
                  <a:srgbClr val="002060"/>
                </a:solidFill>
                <a:latin typeface="Calibri" panose="020F0502020204030204" pitchFamily="34" charset="0"/>
                <a:cs typeface="Calibri" panose="020F0502020204030204" pitchFamily="34" charset="0"/>
              </a:rPr>
              <a:t>-Lamb, some kids say. Haven’t you heard them? You will. </a:t>
            </a:r>
            <a:r>
              <a:rPr lang="en-US" sz="2500" b="1" dirty="0" err="1">
                <a:ln/>
                <a:solidFill>
                  <a:srgbClr val="002060"/>
                </a:solidFill>
                <a:latin typeface="Calibri" panose="020F0502020204030204" pitchFamily="34" charset="0"/>
                <a:cs typeface="Calibri" panose="020F0502020204030204" pitchFamily="34" charset="0"/>
              </a:rPr>
              <a:t>Lamey</a:t>
            </a:r>
            <a:r>
              <a:rPr lang="en-US" sz="2500" b="1" dirty="0">
                <a:ln/>
                <a:solidFill>
                  <a:srgbClr val="002060"/>
                </a:solidFill>
                <a:latin typeface="Calibri" panose="020F0502020204030204" pitchFamily="34" charset="0"/>
                <a:cs typeface="Calibri" panose="020F0502020204030204" pitchFamily="34" charset="0"/>
              </a:rPr>
              <a:t>-Lamb. It fits. Doesn’t trouble me.</a:t>
            </a:r>
            <a:br>
              <a:rPr lang="en-US" sz="2500" b="1" dirty="0">
                <a:ln/>
                <a:solidFill>
                  <a:srgbClr val="002060"/>
                </a:solidFill>
                <a:latin typeface="Calibri" panose="020F0502020204030204" pitchFamily="34" charset="0"/>
                <a:cs typeface="Calibri" panose="020F0502020204030204" pitchFamily="34" charset="0"/>
              </a:rPr>
            </a:br>
            <a:r>
              <a:rPr lang="en-US" sz="2500" b="1" dirty="0">
                <a:ln/>
                <a:solidFill>
                  <a:srgbClr val="002060"/>
                </a:solidFill>
                <a:latin typeface="Calibri" panose="020F0502020204030204" pitchFamily="34" charset="0"/>
                <a:cs typeface="Calibri" panose="020F0502020204030204" pitchFamily="34" charset="0"/>
              </a:rPr>
              <a:t>DERRY: But you can put on trousers and cover it up and no one sees, they don’t have to notice and </a:t>
            </a:r>
            <a:r>
              <a:rPr lang="en-US" sz="2500" b="1" dirty="0">
                <a:ln/>
                <a:solidFill>
                  <a:srgbClr val="FF0000"/>
                </a:solidFill>
                <a:latin typeface="Calibri" panose="020F0502020204030204" pitchFamily="34" charset="0"/>
                <a:cs typeface="Calibri" panose="020F0502020204030204" pitchFamily="34" charset="0"/>
              </a:rPr>
              <a:t>stare</a:t>
            </a:r>
            <a:r>
              <a:rPr lang="en-US" sz="2500" b="1" dirty="0">
                <a:ln/>
                <a:solidFill>
                  <a:srgbClr val="002060"/>
                </a:solidFill>
                <a:latin typeface="Calibri" panose="020F0502020204030204" pitchFamily="34" charset="0"/>
                <a:cs typeface="Calibri" panose="020F0502020204030204" pitchFamily="34" charset="0"/>
              </a:rPr>
              <a:t>.</a:t>
            </a:r>
            <a:br>
              <a:rPr lang="en-US" sz="2500" b="1" dirty="0">
                <a:ln/>
                <a:solidFill>
                  <a:srgbClr val="002060"/>
                </a:solidFill>
                <a:latin typeface="Calibri" panose="020F0502020204030204" pitchFamily="34" charset="0"/>
                <a:cs typeface="Calibri" panose="020F0502020204030204" pitchFamily="34" charset="0"/>
              </a:rPr>
            </a:br>
            <a:r>
              <a:rPr lang="en-US" sz="2500" b="1" dirty="0">
                <a:ln/>
                <a:solidFill>
                  <a:srgbClr val="002060"/>
                </a:solidFill>
                <a:latin typeface="Calibri" panose="020F0502020204030204" pitchFamily="34" charset="0"/>
                <a:cs typeface="Calibri" panose="020F0502020204030204" pitchFamily="34" charset="0"/>
              </a:rPr>
              <a:t>MR LAMB: Some do. Some don’t. They get tired of it, in the end. There’s plenty of other things to stare at.</a:t>
            </a:r>
            <a:br>
              <a:rPr lang="en-US" sz="2500" b="1" dirty="0">
                <a:ln/>
                <a:solidFill>
                  <a:srgbClr val="002060"/>
                </a:solidFill>
                <a:latin typeface="Calibri" panose="020F0502020204030204" pitchFamily="34" charset="0"/>
                <a:cs typeface="Calibri" panose="020F0502020204030204" pitchFamily="34" charset="0"/>
              </a:rPr>
            </a:br>
            <a:r>
              <a:rPr lang="en-US" sz="2500" b="1" dirty="0">
                <a:ln/>
                <a:solidFill>
                  <a:srgbClr val="002060"/>
                </a:solidFill>
                <a:latin typeface="Calibri" panose="020F0502020204030204" pitchFamily="34" charset="0"/>
                <a:cs typeface="Calibri" panose="020F0502020204030204" pitchFamily="34" charset="0"/>
              </a:rPr>
              <a:t>DERRY: Like my face.</a:t>
            </a:r>
            <a:br>
              <a:rPr lang="en-US" sz="2500" b="1" dirty="0">
                <a:ln/>
                <a:solidFill>
                  <a:srgbClr val="002060"/>
                </a:solidFill>
                <a:latin typeface="Calibri" panose="020F0502020204030204" pitchFamily="34" charset="0"/>
                <a:cs typeface="Calibri" panose="020F0502020204030204" pitchFamily="34" charset="0"/>
              </a:rPr>
            </a:br>
            <a:r>
              <a:rPr lang="en-US" sz="2500" b="1" dirty="0">
                <a:ln/>
                <a:solidFill>
                  <a:srgbClr val="002060"/>
                </a:solidFill>
                <a:latin typeface="Calibri" panose="020F0502020204030204" pitchFamily="34" charset="0"/>
                <a:cs typeface="Calibri" panose="020F0502020204030204" pitchFamily="34" charset="0"/>
              </a:rPr>
              <a:t>MR LAMB: Like crab apples or the weeds or a spider climbing up a silken ladder, or my tall sun-flowers.</a:t>
            </a:r>
            <a:endParaRPr lang="en-IN" sz="2500" b="1" dirty="0">
              <a:ln/>
              <a:solidFill>
                <a:srgbClr val="002060"/>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36873E6C-BDC1-491E-9E1F-CD4BE66F2637}"/>
              </a:ext>
            </a:extLst>
          </p:cNvPr>
          <p:cNvSpPr/>
          <p:nvPr/>
        </p:nvSpPr>
        <p:spPr>
          <a:xfrm>
            <a:off x="8403772" y="4666681"/>
            <a:ext cx="3145971" cy="707886"/>
          </a:xfrm>
          <a:prstGeom prst="rect">
            <a:avLst/>
          </a:prstGeom>
        </p:spPr>
        <p:txBody>
          <a:bodyPr wrap="square">
            <a:spAutoFit/>
          </a:bodyPr>
          <a:lstStyle/>
          <a:p>
            <a:r>
              <a:rPr lang="en-US" sz="2000" b="1" dirty="0">
                <a:solidFill>
                  <a:srgbClr val="FF0000"/>
                </a:solidFill>
                <a:latin typeface="roboto"/>
              </a:rPr>
              <a:t>VOCAB</a:t>
            </a:r>
            <a:r>
              <a:rPr lang="en-US" sz="2000" b="1" dirty="0">
                <a:solidFill>
                  <a:srgbClr val="000000"/>
                </a:solidFill>
                <a:latin typeface="roboto"/>
              </a:rPr>
              <a:t>:</a:t>
            </a:r>
            <a:br>
              <a:rPr lang="en-US" sz="2000" b="1" dirty="0">
                <a:solidFill>
                  <a:srgbClr val="000000"/>
                </a:solidFill>
                <a:latin typeface="roboto"/>
              </a:rPr>
            </a:br>
            <a:r>
              <a:rPr lang="en-US" sz="2000" b="1" dirty="0">
                <a:solidFill>
                  <a:srgbClr val="000000"/>
                </a:solidFill>
                <a:latin typeface="roboto"/>
              </a:rPr>
              <a:t>Stare: to look at</a:t>
            </a:r>
            <a:endParaRPr lang="en-IN" sz="2000" b="1" dirty="0">
              <a:solidFill>
                <a:srgbClr val="000000"/>
              </a:solidFill>
              <a:latin typeface="roboto"/>
            </a:endParaRPr>
          </a:p>
        </p:txBody>
      </p:sp>
      <p:sp>
        <p:nvSpPr>
          <p:cNvPr id="5" name="Title 1">
            <a:extLst>
              <a:ext uri="{FF2B5EF4-FFF2-40B4-BE49-F238E27FC236}">
                <a16:creationId xmlns:a16="http://schemas.microsoft.com/office/drawing/2014/main" id="{A87C0DC7-8223-4731-85C4-B7E3C1432C13}"/>
              </a:ext>
            </a:extLst>
          </p:cNvPr>
          <p:cNvSpPr>
            <a:spLocks noGrp="1"/>
          </p:cNvSpPr>
          <p:nvPr>
            <p:ph type="title"/>
          </p:nvPr>
        </p:nvSpPr>
        <p:spPr>
          <a:xfrm>
            <a:off x="5365297" y="6069238"/>
            <a:ext cx="6826703" cy="707886"/>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fontScale="90000"/>
            <a:sp3d extrusionH="57150" prstMaterial="softEdge">
              <a:bevelT w="25400" h="38100"/>
            </a:sp3d>
          </a:bodyPr>
          <a:lstStyle/>
          <a:p>
            <a:pPr algn="ctr"/>
            <a:r>
              <a:rPr lang="en-US" sz="6600" b="1" dirty="0">
                <a:ln/>
                <a:solidFill>
                  <a:schemeClr val="accent4"/>
                </a:solidFill>
              </a:rPr>
              <a:t>Derry wants to leave</a:t>
            </a:r>
            <a:endParaRPr lang="en-IN" sz="6600" b="1" dirty="0">
              <a:ln/>
              <a:solidFill>
                <a:schemeClr val="accent4"/>
              </a:solidFill>
            </a:endParaRPr>
          </a:p>
        </p:txBody>
      </p:sp>
    </p:spTree>
    <p:extLst>
      <p:ext uri="{BB962C8B-B14F-4D97-AF65-F5344CB8AC3E}">
        <p14:creationId xmlns:p14="http://schemas.microsoft.com/office/powerpoint/2010/main" val="1040493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8EFD8FC-1C65-4A4A-94B4-60E69D52364B}"/>
              </a:ext>
            </a:extLst>
          </p:cNvPr>
          <p:cNvPicPr>
            <a:picLocks noChangeAspect="1"/>
          </p:cNvPicPr>
          <p:nvPr/>
        </p:nvPicPr>
        <p:blipFill>
          <a:blip r:embed="rId2"/>
          <a:stretch>
            <a:fillRect/>
          </a:stretch>
        </p:blipFill>
        <p:spPr>
          <a:xfrm>
            <a:off x="-1" y="-8603"/>
            <a:ext cx="11150543" cy="6866603"/>
          </a:xfrm>
          <a:prstGeom prst="rect">
            <a:avLst/>
          </a:prstGeom>
        </p:spPr>
      </p:pic>
      <p:sp>
        <p:nvSpPr>
          <p:cNvPr id="6" name="Title 1">
            <a:extLst>
              <a:ext uri="{FF2B5EF4-FFF2-40B4-BE49-F238E27FC236}">
                <a16:creationId xmlns:a16="http://schemas.microsoft.com/office/drawing/2014/main" id="{41ADB78B-9D15-41E3-99B6-A85CF4E545B8}"/>
              </a:ext>
            </a:extLst>
          </p:cNvPr>
          <p:cNvSpPr txBox="1">
            <a:spLocks/>
          </p:cNvSpPr>
          <p:nvPr/>
        </p:nvSpPr>
        <p:spPr>
          <a:xfrm>
            <a:off x="5575270" y="4966947"/>
            <a:ext cx="7013713" cy="837506"/>
          </a:xfrm>
          <a:prstGeom prst="rect">
            <a:avLst/>
          </a:prstGeom>
        </p:spPr>
        <p:txBody>
          <a:bodyPr vert="horz" lIns="91440" tIns="45720" rIns="91440" bIns="45720" rtlCol="0" anchor="b">
            <a:normAutofit fontScale="77500" lnSpcReduction="20000"/>
            <a:scene3d>
              <a:camera prst="orthographicFront"/>
              <a:lightRig rig="harsh" dir="t"/>
            </a:scene3d>
            <a:sp3d extrusionH="57150" prstMaterial="matte">
              <a:bevelT w="63500" h="12700" prst="angle"/>
              <a:contourClr>
                <a:schemeClr val="bg1">
                  <a:lumMod val="65000"/>
                </a:schemeClr>
              </a:contourClr>
            </a:sp3d>
          </a:bodyPr>
          <a:lstStyle>
            <a:lvl1pPr algn="ctr" defTabSz="914377" rtl="0" eaLnBrk="1" latinLnBrk="0" hangingPunct="1">
              <a:lnSpc>
                <a:spcPct val="90000"/>
              </a:lnSpc>
              <a:spcBef>
                <a:spcPct val="0"/>
              </a:spcBef>
              <a:buNone/>
              <a:defRPr sz="6000" kern="1200">
                <a:solidFill>
                  <a:schemeClr val="tx1"/>
                </a:solidFill>
                <a:latin typeface="+mj-lt"/>
                <a:ea typeface="+mj-ea"/>
                <a:cs typeface="+mj-cs"/>
              </a:defRPr>
            </a:lvl1pPr>
          </a:lstStyle>
          <a:p>
            <a:r>
              <a:rPr lang="en-US" sz="8000" b="1" dirty="0">
                <a:ln/>
                <a:solidFill>
                  <a:srgbClr val="C00000"/>
                </a:solidFill>
                <a:latin typeface="Monotype Corsiva" panose="03010101010201010101" pitchFamily="66" charset="0"/>
              </a:rPr>
              <a:t>Let’s Recapitulate</a:t>
            </a:r>
            <a:endParaRPr lang="en-IN" sz="8000" b="1" dirty="0">
              <a:ln/>
              <a:solidFill>
                <a:srgbClr val="C00000"/>
              </a:solidFill>
              <a:latin typeface="Monotype Corsiva" panose="03010101010201010101" pitchFamily="66" charset="0"/>
            </a:endParaRPr>
          </a:p>
        </p:txBody>
      </p:sp>
    </p:spTree>
    <p:extLst>
      <p:ext uri="{BB962C8B-B14F-4D97-AF65-F5344CB8AC3E}">
        <p14:creationId xmlns:p14="http://schemas.microsoft.com/office/powerpoint/2010/main" val="1871512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D3EF-ECD9-4B18-BDDB-762D76E3CDF2}"/>
              </a:ext>
            </a:extLst>
          </p:cNvPr>
          <p:cNvSpPr>
            <a:spLocks noGrp="1"/>
          </p:cNvSpPr>
          <p:nvPr>
            <p:ph type="title"/>
          </p:nvPr>
        </p:nvSpPr>
        <p:spPr/>
        <p:txBody>
          <a:bodyPr/>
          <a:lstStyle/>
          <a:p>
            <a:r>
              <a:rPr lang="en-US" sz="8000" b="1" dirty="0">
                <a:ln/>
                <a:solidFill>
                  <a:srgbClr val="C00000"/>
                </a:solidFill>
                <a:latin typeface="Monotype Corsiva" panose="03010101010201010101" pitchFamily="66" charset="0"/>
              </a:rPr>
              <a:t>Learning so far …</a:t>
            </a:r>
            <a:endParaRPr lang="en-IN" sz="8000" b="1" dirty="0">
              <a:ln/>
              <a:solidFill>
                <a:srgbClr val="C00000"/>
              </a:solidFill>
              <a:latin typeface="Monotype Corsiva" panose="03010101010201010101" pitchFamily="66" charset="0"/>
            </a:endParaRPr>
          </a:p>
        </p:txBody>
      </p:sp>
      <p:sp>
        <p:nvSpPr>
          <p:cNvPr id="3" name="Content Placeholder 2">
            <a:extLst>
              <a:ext uri="{FF2B5EF4-FFF2-40B4-BE49-F238E27FC236}">
                <a16:creationId xmlns:a16="http://schemas.microsoft.com/office/drawing/2014/main" id="{035E61DC-7351-4B81-8D21-DD50BA396D26}"/>
              </a:ext>
            </a:extLst>
          </p:cNvPr>
          <p:cNvSpPr>
            <a:spLocks noGrp="1"/>
          </p:cNvSpPr>
          <p:nvPr>
            <p:ph idx="1"/>
          </p:nvPr>
        </p:nvSpPr>
        <p:spPr>
          <a:xfrm>
            <a:off x="838200" y="1825625"/>
            <a:ext cx="10515600" cy="4667246"/>
          </a:xfrm>
        </p:spPr>
        <p:txBody>
          <a:bodyPr>
            <a:normAutofit lnSpcReduction="10000"/>
            <a:scene3d>
              <a:camera prst="orthographicFront"/>
              <a:lightRig rig="soft" dir="t">
                <a:rot lat="0" lon="0" rev="15600000"/>
              </a:lightRig>
            </a:scene3d>
            <a:sp3d extrusionH="57150" prstMaterial="softEdge">
              <a:bevelT w="25400" h="38100"/>
            </a:sp3d>
          </a:bodyPr>
          <a:lstStyle/>
          <a:p>
            <a:pPr fontAlgn="base">
              <a:lnSpc>
                <a:spcPct val="150000"/>
              </a:lnSpc>
            </a:pPr>
            <a:r>
              <a:rPr lang="en-US" b="1" dirty="0">
                <a:ln/>
                <a:solidFill>
                  <a:srgbClr val="002060"/>
                </a:solidFill>
                <a:latin typeface="Calibri" panose="020F0502020204030204" pitchFamily="34" charset="0"/>
                <a:cs typeface="Calibri" panose="020F0502020204030204" pitchFamily="34" charset="0"/>
              </a:rPr>
              <a:t>Derry - a teenager -  highly pessimistic and withdrawn from the mainstream society.</a:t>
            </a:r>
          </a:p>
          <a:p>
            <a:pPr fontAlgn="base">
              <a:lnSpc>
                <a:spcPct val="150000"/>
              </a:lnSpc>
            </a:pPr>
            <a:r>
              <a:rPr lang="en-US" b="1" dirty="0">
                <a:ln/>
                <a:solidFill>
                  <a:srgbClr val="002060"/>
                </a:solidFill>
                <a:latin typeface="Calibri" panose="020F0502020204030204" pitchFamily="34" charset="0"/>
                <a:cs typeface="Calibri" panose="020F0502020204030204" pitchFamily="34" charset="0"/>
              </a:rPr>
              <a:t>developed this attitude after one side of his face was disfigured by acid - avoided company of others - remained lonely lest he be noticed by other people.</a:t>
            </a:r>
          </a:p>
          <a:p>
            <a:pPr fontAlgn="base">
              <a:lnSpc>
                <a:spcPct val="150000"/>
              </a:lnSpc>
            </a:pPr>
            <a:r>
              <a:rPr lang="en-US" b="1" dirty="0">
                <a:ln/>
                <a:solidFill>
                  <a:srgbClr val="002060"/>
                </a:solidFill>
                <a:latin typeface="Calibri" panose="020F0502020204030204" pitchFamily="34" charset="0"/>
                <a:cs typeface="Calibri" panose="020F0502020204030204" pitchFamily="34" charset="0"/>
              </a:rPr>
              <a:t>believed that no one loved him - his mother loved him because she was supposed to.</a:t>
            </a:r>
          </a:p>
          <a:p>
            <a:endParaRPr lang="en-IN" b="1" dirty="0">
              <a:ln/>
              <a:solidFill>
                <a:schemeClr val="accent4"/>
              </a:solidFill>
            </a:endParaRPr>
          </a:p>
        </p:txBody>
      </p:sp>
    </p:spTree>
    <p:extLst>
      <p:ext uri="{BB962C8B-B14F-4D97-AF65-F5344CB8AC3E}">
        <p14:creationId xmlns:p14="http://schemas.microsoft.com/office/powerpoint/2010/main" val="22339067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99BF-4178-4A79-B9B1-5CEA65C34E75}"/>
              </a:ext>
            </a:extLst>
          </p:cNvPr>
          <p:cNvSpPr>
            <a:spLocks noGrp="1"/>
          </p:cNvSpPr>
          <p:nvPr>
            <p:ph type="title"/>
          </p:nvPr>
        </p:nvSpPr>
        <p:spPr/>
        <p:txBody>
          <a:bodyPr/>
          <a:lstStyle/>
          <a:p>
            <a:r>
              <a:rPr lang="en-US" dirty="0"/>
              <a:t>How do you feel when you see something …</a:t>
            </a:r>
            <a:endParaRPr lang="en-IN" dirty="0"/>
          </a:p>
        </p:txBody>
      </p:sp>
      <p:sp>
        <p:nvSpPr>
          <p:cNvPr id="3" name="Content Placeholder 2">
            <a:extLst>
              <a:ext uri="{FF2B5EF4-FFF2-40B4-BE49-F238E27FC236}">
                <a16:creationId xmlns:a16="http://schemas.microsoft.com/office/drawing/2014/main" id="{66DB9E61-A078-47D6-B74D-A084EC4AC1BC}"/>
              </a:ext>
            </a:extLst>
          </p:cNvPr>
          <p:cNvSpPr>
            <a:spLocks noGrp="1"/>
          </p:cNvSpPr>
          <p:nvPr>
            <p:ph idx="1"/>
          </p:nvPr>
        </p:nvSpPr>
        <p:spPr>
          <a:xfrm>
            <a:off x="838200" y="1825625"/>
            <a:ext cx="5000625" cy="3859742"/>
          </a:xfrm>
        </p:spPr>
        <p:txBody>
          <a:bodyPr>
            <a:normAutofit/>
            <a:scene3d>
              <a:camera prst="orthographicFront"/>
              <a:lightRig rig="soft" dir="t">
                <a:rot lat="0" lon="0" rev="15600000"/>
              </a:lightRig>
            </a:scene3d>
            <a:sp3d extrusionH="57150" prstMaterial="softEdge">
              <a:bevelT w="25400" h="38100"/>
            </a:sp3d>
          </a:bodyPr>
          <a:lstStyle/>
          <a:p>
            <a:r>
              <a:rPr lang="en-US" sz="4400" b="1" dirty="0">
                <a:ln/>
                <a:solidFill>
                  <a:srgbClr val="F036CD"/>
                </a:solidFill>
                <a:latin typeface="Calibri" panose="020F0502020204030204" pitchFamily="34" charset="0"/>
                <a:cs typeface="Calibri" panose="020F0502020204030204" pitchFamily="34" charset="0"/>
              </a:rPr>
              <a:t>Beautiful</a:t>
            </a:r>
          </a:p>
          <a:p>
            <a:pPr marL="0" indent="0">
              <a:buNone/>
            </a:pPr>
            <a:endParaRPr lang="en-IN" dirty="0"/>
          </a:p>
        </p:txBody>
      </p:sp>
      <p:sp>
        <p:nvSpPr>
          <p:cNvPr id="4" name="Content Placeholder 2">
            <a:extLst>
              <a:ext uri="{FF2B5EF4-FFF2-40B4-BE49-F238E27FC236}">
                <a16:creationId xmlns:a16="http://schemas.microsoft.com/office/drawing/2014/main" id="{E4FCFA9E-33FB-4F12-8B33-2A8B276C1628}"/>
              </a:ext>
            </a:extLst>
          </p:cNvPr>
          <p:cNvSpPr txBox="1">
            <a:spLocks/>
          </p:cNvSpPr>
          <p:nvPr/>
        </p:nvSpPr>
        <p:spPr>
          <a:xfrm>
            <a:off x="6210300" y="1825625"/>
            <a:ext cx="5000625" cy="3859742"/>
          </a:xfrm>
          <a:prstGeom prst="rect">
            <a:avLst/>
          </a:prstGeom>
        </p:spPr>
        <p:txBody>
          <a:bodyPr vert="horz" lIns="91440" tIns="45720" rIns="91440" bIns="45720" rtlCol="0">
            <a:normAutofit/>
            <a:scene3d>
              <a:camera prst="orthographicFront"/>
              <a:lightRig rig="soft" dir="t">
                <a:rot lat="0" lon="0" rev="15600000"/>
              </a:lightRig>
            </a:scene3d>
            <a:sp3d extrusionH="57150" prstMaterial="softEdge">
              <a:bevelT w="25400" h="38100"/>
            </a:sp3d>
          </a:bodyPr>
          <a:lstStyle>
            <a:lvl1pPr marL="228594" indent="-228594" algn="l" defTabSz="914377"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83" indent="-228594" algn="l" defTabSz="914377"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71" indent="-228594" algn="l" defTabSz="914377"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60"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349"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400" b="1" dirty="0">
                <a:ln/>
                <a:solidFill>
                  <a:srgbClr val="F036CD"/>
                </a:solidFill>
                <a:latin typeface="Calibri" panose="020F0502020204030204" pitchFamily="34" charset="0"/>
                <a:cs typeface="Calibri" panose="020F0502020204030204" pitchFamily="34" charset="0"/>
              </a:rPr>
              <a:t>Ugly</a:t>
            </a:r>
          </a:p>
          <a:p>
            <a:pPr marL="0" indent="0">
              <a:buFont typeface="Arial" panose="020B0604020202020204" pitchFamily="34" charset="0"/>
              <a:buNone/>
            </a:pPr>
            <a:endParaRPr lang="en-IN" dirty="0"/>
          </a:p>
        </p:txBody>
      </p:sp>
      <p:pic>
        <p:nvPicPr>
          <p:cNvPr id="2050" name="Picture 2" descr="Beautiful scenery free stock photos download (5,109 Free stock ...">
            <a:extLst>
              <a:ext uri="{FF2B5EF4-FFF2-40B4-BE49-F238E27FC236}">
                <a16:creationId xmlns:a16="http://schemas.microsoft.com/office/drawing/2014/main" id="{10FDC5B4-5C30-4675-834E-7EF74FD34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95550" y="2542948"/>
            <a:ext cx="5791200" cy="43404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Pin on animals">
            <a:extLst>
              <a:ext uri="{FF2B5EF4-FFF2-40B4-BE49-F238E27FC236}">
                <a16:creationId xmlns:a16="http://schemas.microsoft.com/office/drawing/2014/main" id="{30DE596C-3937-4B77-8B72-BEAFDF4167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18750" y="2542948"/>
            <a:ext cx="6091862" cy="434045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Half Burned Face Victim | Special Effects Makeup Amino">
            <a:extLst>
              <a:ext uri="{FF2B5EF4-FFF2-40B4-BE49-F238E27FC236}">
                <a16:creationId xmlns:a16="http://schemas.microsoft.com/office/drawing/2014/main" id="{F32902E4-20FB-4595-B65A-970455609EA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17063" y="2004180"/>
            <a:ext cx="2687411" cy="4777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9455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5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9" presetClass="exit" presetSubtype="0" fill="hold" grpId="1" nodeType="clickEffect">
                                  <p:stCondLst>
                                    <p:cond delay="0"/>
                                  </p:stCondLst>
                                  <p:childTnLst>
                                    <p:animEffect transition="out" filter="dissolve">
                                      <p:cBhvr>
                                        <p:cTn id="16" dur="500"/>
                                        <p:tgtEl>
                                          <p:spTgt spid="3">
                                            <p:txEl>
                                              <p:pRg st="0" end="0"/>
                                            </p:txEl>
                                          </p:spTgt>
                                        </p:tgtEl>
                                      </p:cBhvr>
                                    </p:animEffect>
                                    <p:set>
                                      <p:cBhvr>
                                        <p:cTn id="17" dur="1" fill="hold">
                                          <p:stCondLst>
                                            <p:cond delay="499"/>
                                          </p:stCondLst>
                                        </p:cTn>
                                        <p:tgtEl>
                                          <p:spTgt spid="3">
                                            <p:txEl>
                                              <p:pRg st="0" end="0"/>
                                            </p:txEl>
                                          </p:spTgt>
                                        </p:tgtEl>
                                        <p:attrNameLst>
                                          <p:attrName>style.visibility</p:attrName>
                                        </p:attrNameLst>
                                      </p:cBhvr>
                                      <p:to>
                                        <p:strVal val="hidden"/>
                                      </p:to>
                                    </p:set>
                                  </p:childTnLst>
                                </p:cTn>
                              </p:par>
                              <p:par>
                                <p:cTn id="18" presetID="9" presetClass="exit" presetSubtype="0" fill="hold" nodeType="withEffect">
                                  <p:stCondLst>
                                    <p:cond delay="0"/>
                                  </p:stCondLst>
                                  <p:childTnLst>
                                    <p:animEffect transition="out" filter="dissolve">
                                      <p:cBhvr>
                                        <p:cTn id="19" dur="500"/>
                                        <p:tgtEl>
                                          <p:spTgt spid="2050"/>
                                        </p:tgtEl>
                                      </p:cBhvr>
                                    </p:animEffect>
                                    <p:set>
                                      <p:cBhvr>
                                        <p:cTn id="20" dur="1" fill="hold">
                                          <p:stCondLst>
                                            <p:cond delay="499"/>
                                          </p:stCondLst>
                                        </p:cTn>
                                        <p:tgtEl>
                                          <p:spTgt spid="2050"/>
                                        </p:tgtEl>
                                        <p:attrNameLst>
                                          <p:attrName>style.visibility</p:attrName>
                                        </p:attrNameLst>
                                      </p:cBhvr>
                                      <p:to>
                                        <p:strVal val="hidden"/>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2052"/>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9" presetClass="exit" presetSubtype="0" fill="hold" nodeType="clickEffect">
                                  <p:stCondLst>
                                    <p:cond delay="0"/>
                                  </p:stCondLst>
                                  <p:childTnLst>
                                    <p:animEffect transition="out" filter="dissolve">
                                      <p:cBhvr>
                                        <p:cTn id="31" dur="500"/>
                                        <p:tgtEl>
                                          <p:spTgt spid="2052"/>
                                        </p:tgtEl>
                                      </p:cBhvr>
                                    </p:animEffect>
                                    <p:set>
                                      <p:cBhvr>
                                        <p:cTn id="32" dur="1" fill="hold">
                                          <p:stCondLst>
                                            <p:cond delay="499"/>
                                          </p:stCondLst>
                                        </p:cTn>
                                        <p:tgtEl>
                                          <p:spTgt spid="2052"/>
                                        </p:tgtEl>
                                        <p:attrNameLst>
                                          <p:attrName>style.visibility</p:attrName>
                                        </p:attrNameLst>
                                      </p:cBhvr>
                                      <p:to>
                                        <p:strVal val="hidden"/>
                                      </p:to>
                                    </p:set>
                                  </p:childTnLst>
                                </p:cTn>
                              </p:par>
                              <p:par>
                                <p:cTn id="33" presetID="1" presetClass="entr" presetSubtype="0" fill="hold" nodeType="withEffect">
                                  <p:stCondLst>
                                    <p:cond delay="0"/>
                                  </p:stCondLst>
                                  <p:childTnLst>
                                    <p:set>
                                      <p:cBhvr>
                                        <p:cTn id="34" dur="1" fill="hold">
                                          <p:stCondLst>
                                            <p:cond delay="0"/>
                                          </p:stCondLst>
                                        </p:cTn>
                                        <p:tgtEl>
                                          <p:spTgt spid="20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build="p"/>
      <p:bldP spid="4"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E0A8CF-6556-44BB-B679-C2473F809889}"/>
              </a:ext>
            </a:extLst>
          </p:cNvPr>
          <p:cNvSpPr>
            <a:spLocks noGrp="1"/>
          </p:cNvSpPr>
          <p:nvPr>
            <p:ph idx="1"/>
          </p:nvPr>
        </p:nvSpPr>
        <p:spPr>
          <a:xfrm>
            <a:off x="293914" y="163287"/>
            <a:ext cx="11647715" cy="6694713"/>
          </a:xfrm>
        </p:spPr>
        <p:txBody>
          <a:bodyPr>
            <a:noAutofit/>
          </a:bodyPr>
          <a:lstStyle/>
          <a:p>
            <a:pPr marL="0" indent="0">
              <a:lnSpc>
                <a:spcPct val="170000"/>
              </a:lnSpc>
              <a:buNone/>
            </a:pPr>
            <a:r>
              <a:rPr lang="en-US" b="1" dirty="0">
                <a:ln/>
                <a:solidFill>
                  <a:srgbClr val="002060"/>
                </a:solidFill>
                <a:latin typeface="Calibri" panose="020F0502020204030204" pitchFamily="34" charset="0"/>
                <a:cs typeface="Calibri" panose="020F0502020204030204" pitchFamily="34" charset="0"/>
              </a:rPr>
              <a:t>DERRY: Things.</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MR LAMB: It’s all relative. Beauty and the beast.</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DERRY: What’s that supposed to mean?</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MR LAMB: You tell me.</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DERRY: You needn’t think they haven’t all told me that fairy story before. ‘It’s not what you look like; it’s what you are inside. Handsome is as handsome does. Beauty loved the </a:t>
            </a:r>
            <a:r>
              <a:rPr lang="en-US" b="1" dirty="0">
                <a:ln/>
                <a:solidFill>
                  <a:srgbClr val="FF0000"/>
                </a:solidFill>
                <a:latin typeface="Calibri" panose="020F0502020204030204" pitchFamily="34" charset="0"/>
                <a:cs typeface="Calibri" panose="020F0502020204030204" pitchFamily="34" charset="0"/>
              </a:rPr>
              <a:t>monstrous</a:t>
            </a:r>
            <a:r>
              <a:rPr lang="en-US" b="1" dirty="0">
                <a:ln/>
                <a:solidFill>
                  <a:srgbClr val="002060"/>
                </a:solidFill>
                <a:latin typeface="Calibri" panose="020F0502020204030204" pitchFamily="34" charset="0"/>
                <a:cs typeface="Calibri" panose="020F0502020204030204" pitchFamily="34" charset="0"/>
              </a:rPr>
              <a:t> beast for himself and when she kissed him he changed into a handsome prince.’ Only he wouldn’t, he’d have stayed a monstrous beast. I won’t change.</a:t>
            </a:r>
          </a:p>
        </p:txBody>
      </p:sp>
      <p:sp>
        <p:nvSpPr>
          <p:cNvPr id="4" name="Rectangle 3">
            <a:extLst>
              <a:ext uri="{FF2B5EF4-FFF2-40B4-BE49-F238E27FC236}">
                <a16:creationId xmlns:a16="http://schemas.microsoft.com/office/drawing/2014/main" id="{36873E6C-BDC1-491E-9E1F-CD4BE66F2637}"/>
              </a:ext>
            </a:extLst>
          </p:cNvPr>
          <p:cNvSpPr/>
          <p:nvPr/>
        </p:nvSpPr>
        <p:spPr>
          <a:xfrm>
            <a:off x="8479972" y="2119424"/>
            <a:ext cx="3418114" cy="830997"/>
          </a:xfrm>
          <a:prstGeom prst="rect">
            <a:avLst/>
          </a:prstGeom>
        </p:spPr>
        <p:txBody>
          <a:bodyPr wrap="square">
            <a:spAutoFit/>
          </a:bodyPr>
          <a:lstStyle/>
          <a:p>
            <a:r>
              <a:rPr lang="en-US" sz="2400" b="1" dirty="0">
                <a:solidFill>
                  <a:srgbClr val="FF0000"/>
                </a:solidFill>
                <a:latin typeface="roboto"/>
              </a:rPr>
              <a:t>VOCAB</a:t>
            </a:r>
            <a:r>
              <a:rPr lang="en-US" sz="2400" b="1" dirty="0">
                <a:solidFill>
                  <a:srgbClr val="000000"/>
                </a:solidFill>
                <a:latin typeface="roboto"/>
              </a:rPr>
              <a:t>:</a:t>
            </a:r>
            <a:br>
              <a:rPr lang="en-US" sz="2400" b="1" dirty="0">
                <a:solidFill>
                  <a:srgbClr val="000000"/>
                </a:solidFill>
                <a:latin typeface="roboto"/>
              </a:rPr>
            </a:br>
            <a:r>
              <a:rPr lang="en-US" sz="2400" b="1" dirty="0">
                <a:solidFill>
                  <a:srgbClr val="000000"/>
                </a:solidFill>
                <a:latin typeface="roboto"/>
              </a:rPr>
              <a:t> </a:t>
            </a:r>
            <a:r>
              <a:rPr lang="en-IN" sz="2000" b="1" dirty="0"/>
              <a:t>Monstrous: horrible</a:t>
            </a:r>
            <a:endParaRPr lang="en-IN" sz="2400" b="1" dirty="0">
              <a:solidFill>
                <a:srgbClr val="000000"/>
              </a:solidFill>
              <a:latin typeface="roboto"/>
            </a:endParaRPr>
          </a:p>
        </p:txBody>
      </p:sp>
      <p:sp>
        <p:nvSpPr>
          <p:cNvPr id="5" name="Title 1">
            <a:extLst>
              <a:ext uri="{FF2B5EF4-FFF2-40B4-BE49-F238E27FC236}">
                <a16:creationId xmlns:a16="http://schemas.microsoft.com/office/drawing/2014/main" id="{16CB6637-7429-4B1E-9F0E-45A52B759E9B}"/>
              </a:ext>
            </a:extLst>
          </p:cNvPr>
          <p:cNvSpPr>
            <a:spLocks noGrp="1"/>
          </p:cNvSpPr>
          <p:nvPr>
            <p:ph type="title"/>
          </p:nvPr>
        </p:nvSpPr>
        <p:spPr>
          <a:xfrm>
            <a:off x="6381750" y="85725"/>
            <a:ext cx="5740853"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fontScale="90000"/>
            <a:sp3d extrusionH="57150" prstMaterial="softEdge">
              <a:bevelT w="25400" h="38100"/>
            </a:sp3d>
          </a:bodyPr>
          <a:lstStyle/>
          <a:p>
            <a:pPr algn="ctr"/>
            <a:r>
              <a:rPr lang="en-US" sz="6600" b="1" dirty="0">
                <a:ln/>
                <a:solidFill>
                  <a:schemeClr val="accent4"/>
                </a:solidFill>
                <a:latin typeface="Calibri" panose="020F0502020204030204" pitchFamily="34" charset="0"/>
                <a:cs typeface="Calibri" panose="020F0502020204030204" pitchFamily="34" charset="0"/>
              </a:rPr>
              <a:t>Derry : Dejected</a:t>
            </a:r>
            <a:endParaRPr lang="en-IN" sz="6600" b="1" dirty="0">
              <a:ln/>
              <a:solidFill>
                <a:schemeClr val="accent4"/>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290193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74C822-5473-4A57-9EEA-886012D518D2}"/>
              </a:ext>
            </a:extLst>
          </p:cNvPr>
          <p:cNvSpPr>
            <a:spLocks noGrp="1"/>
          </p:cNvSpPr>
          <p:nvPr>
            <p:ph idx="1"/>
          </p:nvPr>
        </p:nvSpPr>
        <p:spPr>
          <a:xfrm>
            <a:off x="838200" y="283029"/>
            <a:ext cx="10515600" cy="6237514"/>
          </a:xfrm>
        </p:spPr>
        <p:txBody>
          <a:bodyPr>
            <a:normAutofit fontScale="92500" lnSpcReduction="10000"/>
          </a:bodyPr>
          <a:lstStyle/>
          <a:p>
            <a:pPr marL="0" indent="0">
              <a:lnSpc>
                <a:spcPct val="160000"/>
              </a:lnSpc>
              <a:buNone/>
            </a:pPr>
            <a:r>
              <a:rPr lang="en-US" b="1" dirty="0">
                <a:ln/>
                <a:solidFill>
                  <a:srgbClr val="002060"/>
                </a:solidFill>
                <a:latin typeface="Calibri" panose="020F0502020204030204" pitchFamily="34" charset="0"/>
                <a:cs typeface="Calibri" panose="020F0502020204030204" pitchFamily="34" charset="0"/>
              </a:rPr>
              <a:t>MR LAMB: In that way? No, you won’t.</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DERRY: And no one’ll kiss me, ever. Only my mother, and she kisses me on the other side of my face, and I don’t like my mother to kiss me, she does it because she has to. Why should I like that? I don’t care if nobody ever kisses me.</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MR LAMB: Ah, but do you care if you never kiss them.</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DERRY: What?</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MR LAMB: Girls. Pretty girls. Long hair and large eyes. People you love.</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DERRY: Who’d let me? Not one.</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MR LAMB: Who can tell?</a:t>
            </a:r>
            <a:endParaRPr lang="en-IN" dirty="0"/>
          </a:p>
        </p:txBody>
      </p:sp>
      <p:sp>
        <p:nvSpPr>
          <p:cNvPr id="5" name="Title 1">
            <a:extLst>
              <a:ext uri="{FF2B5EF4-FFF2-40B4-BE49-F238E27FC236}">
                <a16:creationId xmlns:a16="http://schemas.microsoft.com/office/drawing/2014/main" id="{618A9224-4C99-4EE8-9CC9-0B7809D0E960}"/>
              </a:ext>
            </a:extLst>
          </p:cNvPr>
          <p:cNvSpPr>
            <a:spLocks noGrp="1"/>
          </p:cNvSpPr>
          <p:nvPr>
            <p:ph type="title"/>
          </p:nvPr>
        </p:nvSpPr>
        <p:spPr>
          <a:xfrm>
            <a:off x="6410325" y="5544226"/>
            <a:ext cx="5550353"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fontScale="90000"/>
            <a:sp3d extrusionH="57150" prstMaterial="softEdge">
              <a:bevelT w="25400" h="38100"/>
            </a:sp3d>
          </a:bodyPr>
          <a:lstStyle/>
          <a:p>
            <a:pPr algn="ctr"/>
            <a:r>
              <a:rPr lang="en-US" sz="6600" b="1" dirty="0">
                <a:ln/>
                <a:solidFill>
                  <a:schemeClr val="accent4"/>
                </a:solidFill>
              </a:rPr>
              <a:t>Derry : Self-pity</a:t>
            </a:r>
            <a:endParaRPr lang="en-IN" sz="6600" b="1" dirty="0">
              <a:ln/>
              <a:solidFill>
                <a:schemeClr val="accent4"/>
              </a:solidFill>
            </a:endParaRPr>
          </a:p>
        </p:txBody>
      </p:sp>
    </p:spTree>
    <p:extLst>
      <p:ext uri="{BB962C8B-B14F-4D97-AF65-F5344CB8AC3E}">
        <p14:creationId xmlns:p14="http://schemas.microsoft.com/office/powerpoint/2010/main" val="2388925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1E1735-8E0F-475B-BBD1-DF97F62282D5}"/>
              </a:ext>
            </a:extLst>
          </p:cNvPr>
          <p:cNvSpPr>
            <a:spLocks noGrp="1"/>
          </p:cNvSpPr>
          <p:nvPr>
            <p:ph idx="1"/>
          </p:nvPr>
        </p:nvSpPr>
        <p:spPr>
          <a:xfrm>
            <a:off x="337456" y="247195"/>
            <a:ext cx="11321143" cy="6262461"/>
          </a:xfrm>
        </p:spPr>
        <p:txBody>
          <a:bodyPr>
            <a:normAutofit fontScale="92500" lnSpcReduction="20000"/>
          </a:bodyPr>
          <a:lstStyle/>
          <a:p>
            <a:pPr marL="0" indent="0">
              <a:lnSpc>
                <a:spcPct val="150000"/>
              </a:lnSpc>
              <a:buNone/>
            </a:pPr>
            <a:r>
              <a:rPr lang="en-US" sz="2600" b="1" dirty="0">
                <a:ln/>
                <a:solidFill>
                  <a:srgbClr val="002060"/>
                </a:solidFill>
                <a:latin typeface="Calibri" panose="020F0502020204030204" pitchFamily="34" charset="0"/>
                <a:cs typeface="Calibri" panose="020F0502020204030204" pitchFamily="34" charset="0"/>
              </a:rPr>
              <a:t>DERRY: I won’t ever look different. When I’m as old as you, I’ll look the same. I’ll still only have half a face.</a:t>
            </a:r>
          </a:p>
          <a:p>
            <a:pPr marL="0" indent="0">
              <a:lnSpc>
                <a:spcPct val="150000"/>
              </a:lnSpc>
              <a:buNone/>
            </a:pPr>
            <a:r>
              <a:rPr lang="en-US" sz="2600" b="1" dirty="0">
                <a:ln/>
                <a:solidFill>
                  <a:srgbClr val="002060"/>
                </a:solidFill>
                <a:latin typeface="Calibri" panose="020F0502020204030204" pitchFamily="34" charset="0"/>
                <a:cs typeface="Calibri" panose="020F0502020204030204" pitchFamily="34" charset="0"/>
              </a:rPr>
              <a:t>MR LAMB: So you will. But the world won’t. The world’s got a whole face, and the world’s there to be looked at.</a:t>
            </a:r>
            <a:br>
              <a:rPr lang="en-US" sz="2600" b="1" dirty="0">
                <a:ln/>
                <a:solidFill>
                  <a:srgbClr val="002060"/>
                </a:solidFill>
                <a:latin typeface="Calibri" panose="020F0502020204030204" pitchFamily="34" charset="0"/>
                <a:cs typeface="Calibri" panose="020F0502020204030204" pitchFamily="34" charset="0"/>
              </a:rPr>
            </a:br>
            <a:r>
              <a:rPr lang="en-US" sz="2600" b="1" dirty="0">
                <a:ln/>
                <a:solidFill>
                  <a:srgbClr val="002060"/>
                </a:solidFill>
                <a:latin typeface="Calibri" panose="020F0502020204030204" pitchFamily="34" charset="0"/>
                <a:cs typeface="Calibri" panose="020F0502020204030204" pitchFamily="34" charset="0"/>
              </a:rPr>
              <a:t>DERRY: Do you think this is the world? This old garden?</a:t>
            </a:r>
            <a:br>
              <a:rPr lang="en-US" sz="2600" b="1" dirty="0">
                <a:ln/>
                <a:solidFill>
                  <a:srgbClr val="002060"/>
                </a:solidFill>
                <a:latin typeface="Calibri" panose="020F0502020204030204" pitchFamily="34" charset="0"/>
                <a:cs typeface="Calibri" panose="020F0502020204030204" pitchFamily="34" charset="0"/>
              </a:rPr>
            </a:br>
            <a:r>
              <a:rPr lang="en-US" sz="2600" b="1" dirty="0">
                <a:ln/>
                <a:solidFill>
                  <a:srgbClr val="002060"/>
                </a:solidFill>
                <a:latin typeface="Calibri" panose="020F0502020204030204" pitchFamily="34" charset="0"/>
                <a:cs typeface="Calibri" panose="020F0502020204030204" pitchFamily="34" charset="0"/>
              </a:rPr>
              <a:t>MR LAMB: When I’m here. Not the only one. But the world, as much as anywhere.</a:t>
            </a:r>
            <a:br>
              <a:rPr lang="en-US" sz="2600" b="1" dirty="0">
                <a:ln/>
                <a:solidFill>
                  <a:srgbClr val="002060"/>
                </a:solidFill>
                <a:latin typeface="Calibri" panose="020F0502020204030204" pitchFamily="34" charset="0"/>
                <a:cs typeface="Calibri" panose="020F0502020204030204" pitchFamily="34" charset="0"/>
              </a:rPr>
            </a:br>
            <a:r>
              <a:rPr lang="en-US" sz="2600" b="1" dirty="0">
                <a:ln/>
                <a:solidFill>
                  <a:srgbClr val="002060"/>
                </a:solidFill>
                <a:latin typeface="Calibri" panose="020F0502020204030204" pitchFamily="34" charset="0"/>
                <a:cs typeface="Calibri" panose="020F0502020204030204" pitchFamily="34" charset="0"/>
              </a:rPr>
              <a:t>DERRY: Does your leg hurt you?</a:t>
            </a:r>
            <a:br>
              <a:rPr lang="en-US" sz="2600" b="1" dirty="0">
                <a:ln/>
                <a:solidFill>
                  <a:srgbClr val="002060"/>
                </a:solidFill>
                <a:latin typeface="Calibri" panose="020F0502020204030204" pitchFamily="34" charset="0"/>
                <a:cs typeface="Calibri" panose="020F0502020204030204" pitchFamily="34" charset="0"/>
              </a:rPr>
            </a:br>
            <a:r>
              <a:rPr lang="en-US" sz="2600" b="1" dirty="0">
                <a:ln/>
                <a:solidFill>
                  <a:srgbClr val="002060"/>
                </a:solidFill>
                <a:latin typeface="Calibri" panose="020F0502020204030204" pitchFamily="34" charset="0"/>
                <a:cs typeface="Calibri" panose="020F0502020204030204" pitchFamily="34" charset="0"/>
              </a:rPr>
              <a:t>MR LAMB: Tin doesn’t hurt, boy!</a:t>
            </a:r>
            <a:br>
              <a:rPr lang="en-US" sz="2600" b="1" dirty="0">
                <a:ln/>
                <a:solidFill>
                  <a:srgbClr val="002060"/>
                </a:solidFill>
                <a:latin typeface="Calibri" panose="020F0502020204030204" pitchFamily="34" charset="0"/>
                <a:cs typeface="Calibri" panose="020F0502020204030204" pitchFamily="34" charset="0"/>
              </a:rPr>
            </a:br>
            <a:r>
              <a:rPr lang="en-US" sz="2600" b="1" dirty="0">
                <a:ln/>
                <a:solidFill>
                  <a:srgbClr val="002060"/>
                </a:solidFill>
                <a:latin typeface="Calibri" panose="020F0502020204030204" pitchFamily="34" charset="0"/>
                <a:cs typeface="Calibri" panose="020F0502020204030204" pitchFamily="34" charset="0"/>
              </a:rPr>
              <a:t>DERRY: When it came off, did it?</a:t>
            </a:r>
            <a:br>
              <a:rPr lang="en-US" sz="2600" b="1" dirty="0">
                <a:ln/>
                <a:solidFill>
                  <a:srgbClr val="002060"/>
                </a:solidFill>
                <a:latin typeface="Calibri" panose="020F0502020204030204" pitchFamily="34" charset="0"/>
                <a:cs typeface="Calibri" panose="020F0502020204030204" pitchFamily="34" charset="0"/>
              </a:rPr>
            </a:br>
            <a:r>
              <a:rPr lang="en-US" sz="2600" b="1" dirty="0">
                <a:ln/>
                <a:solidFill>
                  <a:srgbClr val="002060"/>
                </a:solidFill>
                <a:latin typeface="Calibri" panose="020F0502020204030204" pitchFamily="34" charset="0"/>
                <a:cs typeface="Calibri" panose="020F0502020204030204" pitchFamily="34" charset="0"/>
              </a:rPr>
              <a:t>MR LAMB: Certainly.</a:t>
            </a:r>
            <a:br>
              <a:rPr lang="en-US" sz="2600" b="1" dirty="0">
                <a:ln/>
                <a:solidFill>
                  <a:srgbClr val="002060"/>
                </a:solidFill>
                <a:latin typeface="Calibri" panose="020F0502020204030204" pitchFamily="34" charset="0"/>
                <a:cs typeface="Calibri" panose="020F0502020204030204" pitchFamily="34" charset="0"/>
              </a:rPr>
            </a:br>
            <a:r>
              <a:rPr lang="en-US" sz="2600" b="1" dirty="0">
                <a:ln/>
                <a:solidFill>
                  <a:srgbClr val="002060"/>
                </a:solidFill>
                <a:latin typeface="Calibri" panose="020F0502020204030204" pitchFamily="34" charset="0"/>
                <a:cs typeface="Calibri" panose="020F0502020204030204" pitchFamily="34" charset="0"/>
              </a:rPr>
              <a:t>DERRY: And now? I mean, where the tin stops, at the top?</a:t>
            </a:r>
            <a:br>
              <a:rPr lang="en-US" sz="2600" b="1" dirty="0">
                <a:ln/>
                <a:solidFill>
                  <a:srgbClr val="002060"/>
                </a:solidFill>
                <a:latin typeface="Calibri" panose="020F0502020204030204" pitchFamily="34" charset="0"/>
                <a:cs typeface="Calibri" panose="020F0502020204030204" pitchFamily="34" charset="0"/>
              </a:rPr>
            </a:br>
            <a:r>
              <a:rPr lang="en-US" sz="2600" b="1" dirty="0">
                <a:ln/>
                <a:solidFill>
                  <a:srgbClr val="002060"/>
                </a:solidFill>
                <a:latin typeface="Calibri" panose="020F0502020204030204" pitchFamily="34" charset="0"/>
                <a:cs typeface="Calibri" panose="020F0502020204030204" pitchFamily="34" charset="0"/>
              </a:rPr>
              <a:t>MR LAMB: Now and then. In wet weather. It doesn’t </a:t>
            </a:r>
            <a:r>
              <a:rPr lang="en-US" sz="2600" b="1" dirty="0">
                <a:ln/>
                <a:solidFill>
                  <a:srgbClr val="FF0000"/>
                </a:solidFill>
                <a:latin typeface="Calibri" panose="020F0502020204030204" pitchFamily="34" charset="0"/>
                <a:cs typeface="Calibri" panose="020F0502020204030204" pitchFamily="34" charset="0"/>
              </a:rPr>
              <a:t>signify</a:t>
            </a:r>
            <a:r>
              <a:rPr lang="en-US" sz="2600" b="1" dirty="0">
                <a:ln/>
                <a:solidFill>
                  <a:srgbClr val="002060"/>
                </a:solidFill>
                <a:latin typeface="Calibri" panose="020F0502020204030204" pitchFamily="34" charset="0"/>
                <a:cs typeface="Calibri" panose="020F0502020204030204" pitchFamily="34" charset="0"/>
              </a:rPr>
              <a:t>.</a:t>
            </a:r>
            <a:endParaRPr lang="en-IN" sz="2600" b="1" dirty="0">
              <a:ln/>
              <a:solidFill>
                <a:srgbClr val="002060"/>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FAC5E373-B48C-4C45-B1EE-95229E55B2B5}"/>
              </a:ext>
            </a:extLst>
          </p:cNvPr>
          <p:cNvSpPr/>
          <p:nvPr/>
        </p:nvSpPr>
        <p:spPr>
          <a:xfrm>
            <a:off x="8773886" y="4553830"/>
            <a:ext cx="3418114" cy="1384995"/>
          </a:xfrm>
          <a:prstGeom prst="rect">
            <a:avLst/>
          </a:prstGeom>
        </p:spPr>
        <p:txBody>
          <a:bodyPr wrap="square">
            <a:spAutoFit/>
          </a:bodyPr>
          <a:lstStyle/>
          <a:p>
            <a:r>
              <a:rPr lang="en-US" sz="2400" b="1" dirty="0">
                <a:solidFill>
                  <a:srgbClr val="FF0000"/>
                </a:solidFill>
                <a:latin typeface="roboto"/>
              </a:rPr>
              <a:t>VOCAB</a:t>
            </a:r>
            <a:r>
              <a:rPr lang="en-US" sz="2400" b="1" dirty="0">
                <a:solidFill>
                  <a:srgbClr val="000000"/>
                </a:solidFill>
                <a:latin typeface="roboto"/>
              </a:rPr>
              <a:t>:</a:t>
            </a:r>
            <a:br>
              <a:rPr lang="en-US" sz="2400" b="1" dirty="0">
                <a:solidFill>
                  <a:srgbClr val="000000"/>
                </a:solidFill>
                <a:latin typeface="roboto"/>
              </a:rPr>
            </a:br>
            <a:r>
              <a:rPr lang="en-US" sz="2000" b="1" dirty="0"/>
              <a:t>Signify: be a sign of</a:t>
            </a:r>
            <a:br>
              <a:rPr lang="en-US" sz="2000" b="1" dirty="0"/>
            </a:br>
            <a:r>
              <a:rPr lang="en-US" sz="2000" b="1" dirty="0"/>
              <a:t>Daft: silly, foolish</a:t>
            </a:r>
            <a:br>
              <a:rPr lang="en-US" sz="2000" b="1" dirty="0"/>
            </a:br>
            <a:r>
              <a:rPr lang="en-US" sz="2000" b="1" dirty="0"/>
              <a:t>Dribble: to fall slowly</a:t>
            </a:r>
            <a:endParaRPr lang="en-IN" sz="2000" b="1" dirty="0"/>
          </a:p>
        </p:txBody>
      </p:sp>
      <p:sp>
        <p:nvSpPr>
          <p:cNvPr id="5" name="Title 1">
            <a:extLst>
              <a:ext uri="{FF2B5EF4-FFF2-40B4-BE49-F238E27FC236}">
                <a16:creationId xmlns:a16="http://schemas.microsoft.com/office/drawing/2014/main" id="{678E07EC-3EDC-4471-8AD4-FAFE37422305}"/>
              </a:ext>
            </a:extLst>
          </p:cNvPr>
          <p:cNvSpPr>
            <a:spLocks noGrp="1"/>
          </p:cNvSpPr>
          <p:nvPr>
            <p:ph type="title"/>
          </p:nvPr>
        </p:nvSpPr>
        <p:spPr>
          <a:xfrm>
            <a:off x="5027841" y="3429000"/>
            <a:ext cx="6826703"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fontScale="90000"/>
            <a:sp3d extrusionH="57150" prstMaterial="softEdge">
              <a:bevelT w="25400" h="38100"/>
            </a:sp3d>
          </a:bodyPr>
          <a:lstStyle/>
          <a:p>
            <a:pPr algn="ctr"/>
            <a:r>
              <a:rPr lang="en-US" sz="6600" b="1" dirty="0">
                <a:ln/>
                <a:solidFill>
                  <a:schemeClr val="accent4"/>
                </a:solidFill>
              </a:rPr>
              <a:t>Sense of inferiority</a:t>
            </a:r>
            <a:endParaRPr lang="en-IN" sz="6600" b="1" dirty="0">
              <a:ln/>
              <a:solidFill>
                <a:schemeClr val="accent4"/>
              </a:solidFill>
            </a:endParaRPr>
          </a:p>
        </p:txBody>
      </p:sp>
    </p:spTree>
    <p:extLst>
      <p:ext uri="{BB962C8B-B14F-4D97-AF65-F5344CB8AC3E}">
        <p14:creationId xmlns:p14="http://schemas.microsoft.com/office/powerpoint/2010/main" val="17561972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5E76DF-6ACD-4F88-BEE2-3402F97760CF}"/>
              </a:ext>
            </a:extLst>
          </p:cNvPr>
          <p:cNvSpPr>
            <a:spLocks noGrp="1"/>
          </p:cNvSpPr>
          <p:nvPr>
            <p:ph idx="1"/>
          </p:nvPr>
        </p:nvSpPr>
        <p:spPr>
          <a:xfrm>
            <a:off x="838199" y="1825625"/>
            <a:ext cx="11070771" cy="4667246"/>
          </a:xfrm>
        </p:spPr>
        <p:txBody>
          <a:bodyPr/>
          <a:lstStyle/>
          <a:p>
            <a:pPr marL="0" indent="0">
              <a:lnSpc>
                <a:spcPct val="150000"/>
              </a:lnSpc>
              <a:buNone/>
            </a:pPr>
            <a:r>
              <a:rPr lang="en-US" sz="2400" b="1" dirty="0">
                <a:ln/>
                <a:solidFill>
                  <a:srgbClr val="002060"/>
                </a:solidFill>
                <a:latin typeface="Calibri" panose="020F0502020204030204" pitchFamily="34" charset="0"/>
                <a:cs typeface="Calibri" panose="020F0502020204030204" pitchFamily="34" charset="0"/>
              </a:rPr>
              <a:t>DERRY: Oh, that’s something else they all say. ‘Look at all those people who are in pain and brave and never cry and never complain and don’t feel sorry for themselves.’</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I haven’t said it.</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And think of all those people worse off than you. Think, you might have been blinded, or born deaf, or have to live in a wheelchair, or be </a:t>
            </a:r>
            <a:r>
              <a:rPr lang="en-US" sz="2400" b="1" dirty="0">
                <a:ln/>
                <a:solidFill>
                  <a:srgbClr val="FF0000"/>
                </a:solidFill>
                <a:latin typeface="Calibri" panose="020F0502020204030204" pitchFamily="34" charset="0"/>
                <a:cs typeface="Calibri" panose="020F0502020204030204" pitchFamily="34" charset="0"/>
              </a:rPr>
              <a:t>daft</a:t>
            </a:r>
            <a:r>
              <a:rPr lang="en-US" sz="2400" b="1" dirty="0">
                <a:ln/>
                <a:solidFill>
                  <a:srgbClr val="002060"/>
                </a:solidFill>
                <a:latin typeface="Calibri" panose="020F0502020204030204" pitchFamily="34" charset="0"/>
                <a:cs typeface="Calibri" panose="020F0502020204030204" pitchFamily="34" charset="0"/>
              </a:rPr>
              <a:t> in your head and </a:t>
            </a:r>
            <a:r>
              <a:rPr lang="en-US" sz="2400" b="1" dirty="0">
                <a:ln/>
                <a:solidFill>
                  <a:srgbClr val="FF0000"/>
                </a:solidFill>
                <a:latin typeface="Calibri" panose="020F0502020204030204" pitchFamily="34" charset="0"/>
                <a:cs typeface="Calibri" panose="020F0502020204030204" pitchFamily="34" charset="0"/>
              </a:rPr>
              <a:t>dribble</a:t>
            </a:r>
            <a:r>
              <a:rPr lang="en-US" sz="2400" b="1" dirty="0">
                <a:ln/>
                <a:solidFill>
                  <a:srgbClr val="002060"/>
                </a:solidFill>
                <a:latin typeface="Calibri" panose="020F0502020204030204" pitchFamily="34" charset="0"/>
                <a:cs typeface="Calibri" panose="020F0502020204030204" pitchFamily="34" charset="0"/>
              </a:rPr>
              <a:t>.</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And that’s all true, and you know it.</a:t>
            </a:r>
            <a:endParaRPr lang="en-IN" sz="2400" b="1" dirty="0">
              <a:ln/>
              <a:solidFill>
                <a:srgbClr val="002060"/>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24882F2F-E698-423F-879B-9C27AB989941}"/>
              </a:ext>
            </a:extLst>
          </p:cNvPr>
          <p:cNvSpPr/>
          <p:nvPr/>
        </p:nvSpPr>
        <p:spPr>
          <a:xfrm>
            <a:off x="8284028" y="5154396"/>
            <a:ext cx="3418114" cy="1077218"/>
          </a:xfrm>
          <a:prstGeom prst="rect">
            <a:avLst/>
          </a:prstGeom>
        </p:spPr>
        <p:txBody>
          <a:bodyPr wrap="square">
            <a:spAutoFit/>
          </a:bodyPr>
          <a:lstStyle/>
          <a:p>
            <a:r>
              <a:rPr lang="en-US" sz="2400" b="1" dirty="0">
                <a:solidFill>
                  <a:srgbClr val="FF0000"/>
                </a:solidFill>
                <a:latin typeface="roboto"/>
              </a:rPr>
              <a:t>VOCAB</a:t>
            </a:r>
            <a:r>
              <a:rPr lang="en-US" sz="2400" b="1" dirty="0">
                <a:solidFill>
                  <a:srgbClr val="000000"/>
                </a:solidFill>
                <a:latin typeface="roboto"/>
              </a:rPr>
              <a:t>:</a:t>
            </a:r>
            <a:br>
              <a:rPr lang="en-US" sz="2400" b="1" dirty="0">
                <a:solidFill>
                  <a:srgbClr val="000000"/>
                </a:solidFill>
                <a:latin typeface="roboto"/>
              </a:rPr>
            </a:br>
            <a:r>
              <a:rPr lang="en-US" sz="2000" b="1" dirty="0"/>
              <a:t>Daft: silly, foolish</a:t>
            </a:r>
            <a:br>
              <a:rPr lang="en-US" sz="2000" b="1" dirty="0"/>
            </a:br>
            <a:r>
              <a:rPr lang="en-US" sz="2000" b="1" dirty="0"/>
              <a:t>Dribble: to fall slowly</a:t>
            </a:r>
            <a:endParaRPr lang="en-IN" sz="2000" b="1" dirty="0"/>
          </a:p>
        </p:txBody>
      </p:sp>
      <p:sp>
        <p:nvSpPr>
          <p:cNvPr id="5" name="Title 1">
            <a:extLst>
              <a:ext uri="{FF2B5EF4-FFF2-40B4-BE49-F238E27FC236}">
                <a16:creationId xmlns:a16="http://schemas.microsoft.com/office/drawing/2014/main" id="{0D20156C-1F3A-4CA8-A035-D5537754E424}"/>
              </a:ext>
            </a:extLst>
          </p:cNvPr>
          <p:cNvSpPr>
            <a:spLocks noGrp="1"/>
          </p:cNvSpPr>
          <p:nvPr>
            <p:ph type="title"/>
          </p:nvPr>
        </p:nvSpPr>
        <p:spPr>
          <a:xfrm>
            <a:off x="3057525" y="588051"/>
            <a:ext cx="6826703"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fontScale="90000"/>
            <a:sp3d extrusionH="57150" prstMaterial="softEdge">
              <a:bevelT w="25400" h="38100"/>
            </a:sp3d>
          </a:bodyPr>
          <a:lstStyle/>
          <a:p>
            <a:pPr algn="ctr"/>
            <a:r>
              <a:rPr lang="en-US" sz="6600" b="1" dirty="0">
                <a:ln/>
                <a:solidFill>
                  <a:schemeClr val="accent4"/>
                </a:solidFill>
              </a:rPr>
              <a:t>Derry : pessimistic</a:t>
            </a:r>
            <a:endParaRPr lang="en-IN" sz="6600" b="1" dirty="0">
              <a:ln/>
              <a:solidFill>
                <a:schemeClr val="accent4"/>
              </a:solidFill>
            </a:endParaRPr>
          </a:p>
        </p:txBody>
      </p:sp>
    </p:spTree>
    <p:extLst>
      <p:ext uri="{BB962C8B-B14F-4D97-AF65-F5344CB8AC3E}">
        <p14:creationId xmlns:p14="http://schemas.microsoft.com/office/powerpoint/2010/main" val="25027607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90BAAA-3B50-42BE-9B95-574C6F3208B6}"/>
              </a:ext>
            </a:extLst>
          </p:cNvPr>
          <p:cNvSpPr>
            <a:spLocks noGrp="1"/>
          </p:cNvSpPr>
          <p:nvPr>
            <p:ph idx="1"/>
          </p:nvPr>
        </p:nvSpPr>
        <p:spPr>
          <a:xfrm>
            <a:off x="276225" y="304800"/>
            <a:ext cx="11077575" cy="6662057"/>
          </a:xfrm>
        </p:spPr>
        <p:txBody>
          <a:bodyPr>
            <a:normAutofit/>
          </a:bodyPr>
          <a:lstStyle/>
          <a:p>
            <a:pPr marL="0" indent="0">
              <a:lnSpc>
                <a:spcPct val="150000"/>
              </a:lnSpc>
              <a:buNone/>
            </a:pPr>
            <a:r>
              <a:rPr lang="en-US" sz="2400" b="1" dirty="0">
                <a:ln/>
                <a:solidFill>
                  <a:srgbClr val="002060"/>
                </a:solidFill>
                <a:latin typeface="Calibri" panose="020F0502020204030204" pitchFamily="34" charset="0"/>
                <a:cs typeface="Calibri" panose="020F0502020204030204" pitchFamily="34" charset="0"/>
              </a:rPr>
              <a:t>DERRY: It won’t make my face change. Do you know, one day, a woman went by me in the street — I was at a bus-stop — and she was with another woman, and she looked at me, and she said.... </a:t>
            </a:r>
            <a:r>
              <a:rPr lang="en-US" sz="2400" b="1" dirty="0">
                <a:ln/>
                <a:solidFill>
                  <a:srgbClr val="FF0000"/>
                </a:solidFill>
                <a:latin typeface="Calibri" panose="020F0502020204030204" pitchFamily="34" charset="0"/>
                <a:cs typeface="Calibri" panose="020F0502020204030204" pitchFamily="34" charset="0"/>
              </a:rPr>
              <a:t>whispered</a:t>
            </a:r>
            <a:r>
              <a:rPr lang="en-US" sz="2400" b="1" dirty="0">
                <a:ln/>
                <a:solidFill>
                  <a:srgbClr val="002060"/>
                </a:solidFill>
                <a:latin typeface="Calibri" panose="020F0502020204030204" pitchFamily="34" charset="0"/>
                <a:cs typeface="Calibri" panose="020F0502020204030204" pitchFamily="34" charset="0"/>
              </a:rPr>
              <a:t>....only I heard her.... she said, “Look at that, that’s a terrible thing. That’s a face only a mother could love.”</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So you believe everything you hear, then?</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It was cruel.</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Maybe not meant as such. Just something said between them.</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Only I heard it. I heard.</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And is that the only thing you ever heard anyone say, in your life?</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Oh no! I’ve heard a lot of things.</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So now you keep your ears shut.</a:t>
            </a:r>
            <a:endParaRPr lang="en-IN" sz="2400" b="1" dirty="0">
              <a:ln/>
              <a:solidFill>
                <a:srgbClr val="002060"/>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1818A596-19CB-4BDA-A124-37A4202C1406}"/>
              </a:ext>
            </a:extLst>
          </p:cNvPr>
          <p:cNvSpPr/>
          <p:nvPr/>
        </p:nvSpPr>
        <p:spPr>
          <a:xfrm>
            <a:off x="7228115" y="5537537"/>
            <a:ext cx="4615542" cy="738664"/>
          </a:xfrm>
          <a:prstGeom prst="rect">
            <a:avLst/>
          </a:prstGeom>
        </p:spPr>
        <p:txBody>
          <a:bodyPr wrap="square">
            <a:spAutoFit/>
          </a:bodyPr>
          <a:lstStyle/>
          <a:p>
            <a:r>
              <a:rPr lang="en-US" sz="2400" b="1" dirty="0">
                <a:solidFill>
                  <a:srgbClr val="FF0000"/>
                </a:solidFill>
                <a:latin typeface="roboto"/>
              </a:rPr>
              <a:t>VOCAB</a:t>
            </a:r>
            <a:r>
              <a:rPr lang="en-US" sz="2400" b="1" dirty="0">
                <a:solidFill>
                  <a:srgbClr val="000000"/>
                </a:solidFill>
                <a:latin typeface="roboto"/>
              </a:rPr>
              <a:t>:</a:t>
            </a:r>
            <a:br>
              <a:rPr lang="en-US" sz="2400" b="1" dirty="0">
                <a:solidFill>
                  <a:srgbClr val="000000"/>
                </a:solidFill>
                <a:latin typeface="roboto"/>
              </a:rPr>
            </a:br>
            <a:r>
              <a:rPr lang="en-US" b="1" dirty="0"/>
              <a:t>Whispered: To say something very slow</a:t>
            </a:r>
            <a:endParaRPr lang="en-IN" sz="2000" b="1" dirty="0"/>
          </a:p>
        </p:txBody>
      </p:sp>
      <p:sp>
        <p:nvSpPr>
          <p:cNvPr id="5" name="Title 1">
            <a:extLst>
              <a:ext uri="{FF2B5EF4-FFF2-40B4-BE49-F238E27FC236}">
                <a16:creationId xmlns:a16="http://schemas.microsoft.com/office/drawing/2014/main" id="{C350B5C2-F4C5-423D-BB5A-974CD99E96B1}"/>
              </a:ext>
            </a:extLst>
          </p:cNvPr>
          <p:cNvSpPr>
            <a:spLocks noGrp="1"/>
          </p:cNvSpPr>
          <p:nvPr>
            <p:ph type="title"/>
          </p:nvPr>
        </p:nvSpPr>
        <p:spPr>
          <a:xfrm>
            <a:off x="7315200" y="2740701"/>
            <a:ext cx="4721678"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Autofit/>
            <a:sp3d extrusionH="57150" prstMaterial="softEdge">
              <a:bevelT w="25400" h="38100"/>
            </a:sp3d>
          </a:bodyPr>
          <a:lstStyle/>
          <a:p>
            <a:pPr algn="ctr"/>
            <a:r>
              <a:rPr lang="en-US" b="1" dirty="0">
                <a:ln/>
                <a:solidFill>
                  <a:schemeClr val="accent4"/>
                </a:solidFill>
              </a:rPr>
              <a:t>Negative feelings</a:t>
            </a:r>
            <a:endParaRPr lang="en-IN" b="1" dirty="0">
              <a:ln/>
              <a:solidFill>
                <a:schemeClr val="accent4"/>
              </a:solidFill>
            </a:endParaRPr>
          </a:p>
        </p:txBody>
      </p:sp>
    </p:spTree>
    <p:extLst>
      <p:ext uri="{BB962C8B-B14F-4D97-AF65-F5344CB8AC3E}">
        <p14:creationId xmlns:p14="http://schemas.microsoft.com/office/powerpoint/2010/main" val="3658626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8920B1-0575-4ED5-9E16-AD224B016901}"/>
              </a:ext>
            </a:extLst>
          </p:cNvPr>
          <p:cNvSpPr>
            <a:spLocks noGrp="1"/>
          </p:cNvSpPr>
          <p:nvPr>
            <p:ph idx="1"/>
          </p:nvPr>
        </p:nvSpPr>
        <p:spPr>
          <a:xfrm>
            <a:off x="359229" y="421366"/>
            <a:ext cx="11408228" cy="5968548"/>
          </a:xfrm>
        </p:spPr>
        <p:txBody>
          <a:bodyPr>
            <a:normAutofit lnSpcReduction="10000"/>
          </a:bodyPr>
          <a:lstStyle/>
          <a:p>
            <a:pPr marL="0" indent="0">
              <a:lnSpc>
                <a:spcPct val="150000"/>
              </a:lnSpc>
              <a:buNone/>
            </a:pPr>
            <a:r>
              <a:rPr lang="en-US" sz="2400" b="1" dirty="0">
                <a:ln/>
                <a:solidFill>
                  <a:srgbClr val="002060"/>
                </a:solidFill>
                <a:latin typeface="Calibri" panose="020F0502020204030204" pitchFamily="34" charset="0"/>
                <a:cs typeface="Calibri" panose="020F0502020204030204" pitchFamily="34" charset="0"/>
              </a:rPr>
              <a:t>DERRY: </a:t>
            </a:r>
            <a:r>
              <a:rPr lang="en-US" sz="2400" b="1" dirty="0">
                <a:ln/>
                <a:solidFill>
                  <a:srgbClr val="002060"/>
                </a:solidFill>
                <a:highlight>
                  <a:srgbClr val="00FFFF"/>
                </a:highlight>
                <a:latin typeface="Calibri" panose="020F0502020204030204" pitchFamily="34" charset="0"/>
                <a:cs typeface="Calibri" panose="020F0502020204030204" pitchFamily="34" charset="0"/>
              </a:rPr>
              <a:t>You’re....peculiar</a:t>
            </a:r>
            <a:r>
              <a:rPr lang="en-US" sz="2400" b="1" dirty="0">
                <a:ln/>
                <a:solidFill>
                  <a:srgbClr val="002060"/>
                </a:solidFill>
                <a:latin typeface="Calibri" panose="020F0502020204030204" pitchFamily="34" charset="0"/>
                <a:cs typeface="Calibri" panose="020F0502020204030204" pitchFamily="34" charset="0"/>
              </a:rPr>
              <a:t>. You say </a:t>
            </a:r>
            <a:r>
              <a:rPr lang="en-US" sz="2400" b="1" dirty="0">
                <a:ln/>
                <a:solidFill>
                  <a:srgbClr val="FF0000"/>
                </a:solidFill>
                <a:latin typeface="Calibri" panose="020F0502020204030204" pitchFamily="34" charset="0"/>
                <a:cs typeface="Calibri" panose="020F0502020204030204" pitchFamily="34" charset="0"/>
              </a:rPr>
              <a:t>peculiar</a:t>
            </a:r>
            <a:r>
              <a:rPr lang="en-US" sz="2400" b="1" dirty="0">
                <a:ln/>
                <a:solidFill>
                  <a:srgbClr val="002060"/>
                </a:solidFill>
                <a:latin typeface="Calibri" panose="020F0502020204030204" pitchFamily="34" charset="0"/>
                <a:cs typeface="Calibri" panose="020F0502020204030204" pitchFamily="34" charset="0"/>
              </a:rPr>
              <a:t> things. You ask questions I don’t understand.</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I like to talk. Have company. You don’t have to answer questions. You don’t have to stop here at all. The gate’s open.</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Yes, but...</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I’ve a </a:t>
            </a:r>
            <a:r>
              <a:rPr lang="en-US" sz="2400" b="1" dirty="0">
                <a:ln/>
                <a:solidFill>
                  <a:srgbClr val="FF0000"/>
                </a:solidFill>
                <a:latin typeface="Calibri" panose="020F0502020204030204" pitchFamily="34" charset="0"/>
                <a:cs typeface="Calibri" panose="020F0502020204030204" pitchFamily="34" charset="0"/>
              </a:rPr>
              <a:t>hive</a:t>
            </a:r>
            <a:r>
              <a:rPr lang="en-US" sz="2400" b="1" dirty="0">
                <a:ln/>
                <a:solidFill>
                  <a:srgbClr val="002060"/>
                </a:solidFill>
                <a:latin typeface="Calibri" panose="020F0502020204030204" pitchFamily="34" charset="0"/>
                <a:cs typeface="Calibri" panose="020F0502020204030204" pitchFamily="34" charset="0"/>
              </a:rPr>
              <a:t> of bees behind those trees over there. Some hear bees and they say, bees buzz. But when you listen to bees for a long while, they </a:t>
            </a:r>
            <a:r>
              <a:rPr lang="en-US" sz="2400" b="1" dirty="0" err="1">
                <a:ln/>
                <a:solidFill>
                  <a:srgbClr val="002060"/>
                </a:solidFill>
                <a:latin typeface="Calibri" panose="020F0502020204030204" pitchFamily="34" charset="0"/>
                <a:cs typeface="Calibri" panose="020F0502020204030204" pitchFamily="34" charset="0"/>
              </a:rPr>
              <a:t>humm</a:t>
            </a:r>
            <a:r>
              <a:rPr lang="en-US" sz="2400" b="1" dirty="0">
                <a:ln/>
                <a:solidFill>
                  <a:srgbClr val="002060"/>
                </a:solidFill>
                <a:latin typeface="Calibri" panose="020F0502020204030204" pitchFamily="34" charset="0"/>
                <a:cs typeface="Calibri" panose="020F0502020204030204" pitchFamily="34" charset="0"/>
              </a:rPr>
              <a:t>....and hum means ‘sing’. I hear them singing, my bees.</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But....</a:t>
            </a:r>
            <a:r>
              <a:rPr lang="en-US" sz="2400" b="1" dirty="0">
                <a:ln/>
                <a:solidFill>
                  <a:srgbClr val="002060"/>
                </a:solidFill>
                <a:highlight>
                  <a:srgbClr val="00FFFF"/>
                </a:highlight>
                <a:latin typeface="Calibri" panose="020F0502020204030204" pitchFamily="34" charset="0"/>
                <a:cs typeface="Calibri" panose="020F0502020204030204" pitchFamily="34" charset="0"/>
              </a:rPr>
              <a:t>I like it here. I came in because I liked it.</a:t>
            </a:r>
            <a:r>
              <a:rPr lang="en-US" sz="2400" b="1" dirty="0">
                <a:ln/>
                <a:solidFill>
                  <a:srgbClr val="002060"/>
                </a:solidFill>
                <a:latin typeface="Calibri" panose="020F0502020204030204" pitchFamily="34" charset="0"/>
                <a:cs typeface="Calibri" panose="020F0502020204030204" pitchFamily="34" charset="0"/>
              </a:rPr>
              <a:t>...when I looked over the wall.</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If you’d seen me, you’d not have come in.</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No.</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No.</a:t>
            </a:r>
            <a:endParaRPr lang="en-IN" sz="2400" b="1" dirty="0">
              <a:ln/>
              <a:solidFill>
                <a:srgbClr val="002060"/>
              </a:solidFill>
              <a:latin typeface="Calibri" panose="020F0502020204030204" pitchFamily="34" charset="0"/>
              <a:cs typeface="Calibri" panose="020F0502020204030204" pitchFamily="34" charset="0"/>
            </a:endParaRPr>
          </a:p>
        </p:txBody>
      </p:sp>
      <p:sp>
        <p:nvSpPr>
          <p:cNvPr id="4" name="Rectangle 3">
            <a:extLst>
              <a:ext uri="{FF2B5EF4-FFF2-40B4-BE49-F238E27FC236}">
                <a16:creationId xmlns:a16="http://schemas.microsoft.com/office/drawing/2014/main" id="{8BF64229-42ED-442E-A048-F2E58FAB35DD}"/>
              </a:ext>
            </a:extLst>
          </p:cNvPr>
          <p:cNvSpPr/>
          <p:nvPr/>
        </p:nvSpPr>
        <p:spPr>
          <a:xfrm>
            <a:off x="5900059" y="5420971"/>
            <a:ext cx="5649685" cy="1015663"/>
          </a:xfrm>
          <a:prstGeom prst="rect">
            <a:avLst/>
          </a:prstGeom>
        </p:spPr>
        <p:txBody>
          <a:bodyPr wrap="square">
            <a:spAutoFit/>
          </a:bodyPr>
          <a:lstStyle/>
          <a:p>
            <a:r>
              <a:rPr lang="en-US" sz="2400" b="1" dirty="0">
                <a:solidFill>
                  <a:srgbClr val="FF0000"/>
                </a:solidFill>
                <a:latin typeface="roboto"/>
              </a:rPr>
              <a:t>VOCAB</a:t>
            </a:r>
            <a:r>
              <a:rPr lang="en-US" sz="2400" b="1" dirty="0">
                <a:solidFill>
                  <a:srgbClr val="000000"/>
                </a:solidFill>
                <a:latin typeface="roboto"/>
              </a:rPr>
              <a:t>:</a:t>
            </a:r>
            <a:br>
              <a:rPr lang="en-US" sz="2000" b="1" dirty="0"/>
            </a:br>
            <a:r>
              <a:rPr lang="en-US" b="1" dirty="0"/>
              <a:t>Peculiar: strange, unusual</a:t>
            </a:r>
            <a:br>
              <a:rPr lang="en-US" sz="2000" b="1" dirty="0"/>
            </a:br>
            <a:r>
              <a:rPr lang="en-US" b="1" dirty="0"/>
              <a:t>Hive: dome shaped structure in which bees live</a:t>
            </a:r>
            <a:endParaRPr lang="en-IN" sz="2000" b="1" dirty="0"/>
          </a:p>
        </p:txBody>
      </p:sp>
      <p:sp>
        <p:nvSpPr>
          <p:cNvPr id="5" name="Title 1">
            <a:extLst>
              <a:ext uri="{FF2B5EF4-FFF2-40B4-BE49-F238E27FC236}">
                <a16:creationId xmlns:a16="http://schemas.microsoft.com/office/drawing/2014/main" id="{49ADF16E-EDC3-4C01-BC56-F39A5D1CD64D}"/>
              </a:ext>
            </a:extLst>
          </p:cNvPr>
          <p:cNvSpPr>
            <a:spLocks noGrp="1"/>
          </p:cNvSpPr>
          <p:nvPr>
            <p:ph type="title"/>
          </p:nvPr>
        </p:nvSpPr>
        <p:spPr>
          <a:xfrm>
            <a:off x="7724775" y="1531026"/>
            <a:ext cx="4363812"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a:sp3d extrusionH="57150" prstMaterial="softEdge">
              <a:bevelT w="25400" h="38100"/>
            </a:sp3d>
          </a:bodyPr>
          <a:lstStyle/>
          <a:p>
            <a:pPr algn="ctr"/>
            <a:r>
              <a:rPr lang="en-US" sz="4800" b="1" dirty="0">
                <a:ln/>
                <a:solidFill>
                  <a:schemeClr val="accent4"/>
                </a:solidFill>
              </a:rPr>
              <a:t>Derry opens up</a:t>
            </a:r>
            <a:endParaRPr lang="en-IN" sz="4800" b="1" dirty="0">
              <a:ln/>
              <a:solidFill>
                <a:schemeClr val="accent4"/>
              </a:solidFill>
            </a:endParaRPr>
          </a:p>
        </p:txBody>
      </p:sp>
    </p:spTree>
    <p:extLst>
      <p:ext uri="{BB962C8B-B14F-4D97-AF65-F5344CB8AC3E}">
        <p14:creationId xmlns:p14="http://schemas.microsoft.com/office/powerpoint/2010/main" val="415140150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B05415B-A258-4C24-915D-C13CE09EC736}"/>
              </a:ext>
            </a:extLst>
          </p:cNvPr>
          <p:cNvSpPr>
            <a:spLocks noGrp="1"/>
          </p:cNvSpPr>
          <p:nvPr>
            <p:ph idx="1"/>
          </p:nvPr>
        </p:nvSpPr>
        <p:spPr>
          <a:xfrm>
            <a:off x="309562" y="994226"/>
            <a:ext cx="11663364" cy="5768523"/>
          </a:xfrm>
        </p:spPr>
        <p:txBody>
          <a:bodyPr>
            <a:noAutofit/>
          </a:bodyPr>
          <a:lstStyle/>
          <a:p>
            <a:pPr marL="0" indent="0">
              <a:lnSpc>
                <a:spcPct val="160000"/>
              </a:lnSpc>
              <a:buNone/>
            </a:pPr>
            <a:r>
              <a:rPr lang="en-US" sz="2350" b="1" dirty="0">
                <a:ln/>
                <a:solidFill>
                  <a:srgbClr val="002060"/>
                </a:solidFill>
                <a:latin typeface="Calibri" panose="020F0502020204030204" pitchFamily="34" charset="0"/>
                <a:cs typeface="Calibri" panose="020F0502020204030204" pitchFamily="34" charset="0"/>
              </a:rPr>
              <a:t>DERRY: It’d have been </a:t>
            </a:r>
            <a:r>
              <a:rPr lang="en-US" sz="2350" b="1" dirty="0">
                <a:ln/>
                <a:solidFill>
                  <a:srgbClr val="FF0000"/>
                </a:solidFill>
                <a:latin typeface="Calibri" panose="020F0502020204030204" pitchFamily="34" charset="0"/>
                <a:cs typeface="Calibri" panose="020F0502020204030204" pitchFamily="34" charset="0"/>
              </a:rPr>
              <a:t>trespassing</a:t>
            </a:r>
            <a:r>
              <a:rPr lang="en-US" sz="2350" b="1" dirty="0">
                <a:ln/>
                <a:solidFill>
                  <a:srgbClr val="002060"/>
                </a:solidFill>
                <a:latin typeface="Calibri" panose="020F0502020204030204" pitchFamily="34" charset="0"/>
                <a:cs typeface="Calibri" panose="020F0502020204030204" pitchFamily="34" charset="0"/>
              </a:rPr>
              <a:t>.</a:t>
            </a:r>
            <a:br>
              <a:rPr lang="en-US" sz="2350" b="1" dirty="0">
                <a:ln/>
                <a:solidFill>
                  <a:srgbClr val="002060"/>
                </a:solidFill>
                <a:latin typeface="Calibri" panose="020F0502020204030204" pitchFamily="34" charset="0"/>
                <a:cs typeface="Calibri" panose="020F0502020204030204" pitchFamily="34" charset="0"/>
              </a:rPr>
            </a:br>
            <a:r>
              <a:rPr lang="en-US" sz="2350" b="1" dirty="0">
                <a:ln/>
                <a:solidFill>
                  <a:srgbClr val="002060"/>
                </a:solidFill>
                <a:latin typeface="Calibri" panose="020F0502020204030204" pitchFamily="34" charset="0"/>
                <a:cs typeface="Calibri" panose="020F0502020204030204" pitchFamily="34" charset="0"/>
              </a:rPr>
              <a:t>MR LAMB: Ah. That’s not why.</a:t>
            </a:r>
            <a:br>
              <a:rPr lang="en-US" sz="2350" b="1" dirty="0">
                <a:ln/>
                <a:solidFill>
                  <a:srgbClr val="002060"/>
                </a:solidFill>
                <a:latin typeface="Calibri" panose="020F0502020204030204" pitchFamily="34" charset="0"/>
                <a:cs typeface="Calibri" panose="020F0502020204030204" pitchFamily="34" charset="0"/>
              </a:rPr>
            </a:br>
            <a:r>
              <a:rPr lang="en-US" sz="2350" b="1" dirty="0">
                <a:ln/>
                <a:solidFill>
                  <a:srgbClr val="002060"/>
                </a:solidFill>
                <a:latin typeface="Calibri" panose="020F0502020204030204" pitchFamily="34" charset="0"/>
                <a:cs typeface="Calibri" panose="020F0502020204030204" pitchFamily="34" charset="0"/>
              </a:rPr>
              <a:t>DERRY: I don’t like being near people. When they stare....when I see them being afraid of me.</a:t>
            </a:r>
            <a:br>
              <a:rPr lang="en-US" sz="2350" b="1" dirty="0">
                <a:ln/>
                <a:solidFill>
                  <a:srgbClr val="002060"/>
                </a:solidFill>
                <a:latin typeface="Calibri" panose="020F0502020204030204" pitchFamily="34" charset="0"/>
                <a:cs typeface="Calibri" panose="020F0502020204030204" pitchFamily="34" charset="0"/>
              </a:rPr>
            </a:br>
            <a:r>
              <a:rPr lang="en-US" sz="2350" b="1" dirty="0">
                <a:ln/>
                <a:solidFill>
                  <a:srgbClr val="002060"/>
                </a:solidFill>
                <a:latin typeface="Calibri" panose="020F0502020204030204" pitchFamily="34" charset="0"/>
                <a:cs typeface="Calibri" panose="020F0502020204030204" pitchFamily="34" charset="0"/>
              </a:rPr>
              <a:t>MR LAMB: You could lock yourself up in a room and never leave it. There was a man who did that. He was afraid, you see. Of everything. Everything in this world. A bus might run him over, or a man might breathe deadly germs onto him, or a donkey might kick him to death, or lightning might </a:t>
            </a:r>
            <a:r>
              <a:rPr lang="en-US" sz="2350" b="1" dirty="0">
                <a:ln/>
                <a:solidFill>
                  <a:srgbClr val="FF0000"/>
                </a:solidFill>
                <a:latin typeface="Calibri" panose="020F0502020204030204" pitchFamily="34" charset="0"/>
                <a:cs typeface="Calibri" panose="020F0502020204030204" pitchFamily="34" charset="0"/>
              </a:rPr>
              <a:t>strike</a:t>
            </a:r>
            <a:r>
              <a:rPr lang="en-US" sz="2350" b="1" dirty="0">
                <a:ln/>
                <a:solidFill>
                  <a:srgbClr val="002060"/>
                </a:solidFill>
                <a:latin typeface="Calibri" panose="020F0502020204030204" pitchFamily="34" charset="0"/>
                <a:cs typeface="Calibri" panose="020F0502020204030204" pitchFamily="34" charset="0"/>
              </a:rPr>
              <a:t> him down, or he might love a girl and the girl would leave him, and he might slip on a banana skin and fall and people who saw him would laugh their heads off. So he went into this room, and locked the door, and got into his bed, and stayed there.</a:t>
            </a:r>
            <a:endParaRPr lang="en-IN" sz="2350" b="1" dirty="0">
              <a:ln/>
              <a:solidFill>
                <a:srgbClr val="002060"/>
              </a:solidFill>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D47F9E01-A8F0-43C2-8A63-E6E20D40245A}"/>
              </a:ext>
            </a:extLst>
          </p:cNvPr>
          <p:cNvSpPr>
            <a:spLocks noGrp="1"/>
          </p:cNvSpPr>
          <p:nvPr>
            <p:ph type="title"/>
          </p:nvPr>
        </p:nvSpPr>
        <p:spPr>
          <a:xfrm>
            <a:off x="90488" y="123825"/>
            <a:ext cx="11882438" cy="895350"/>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a:sp3d extrusionH="57150" prstMaterial="softEdge">
              <a:bevelT w="25400" h="38100"/>
            </a:sp3d>
          </a:bodyPr>
          <a:lstStyle/>
          <a:p>
            <a:pPr algn="ctr"/>
            <a:r>
              <a:rPr lang="en-US" sz="4800" b="1" dirty="0">
                <a:ln/>
                <a:solidFill>
                  <a:schemeClr val="accent4"/>
                </a:solidFill>
              </a:rPr>
              <a:t>Mr. Lamb tries to change Derry’s perspective</a:t>
            </a:r>
            <a:endParaRPr lang="en-IN" sz="4800" b="1" dirty="0">
              <a:ln/>
              <a:solidFill>
                <a:schemeClr val="accent4"/>
              </a:solidFill>
            </a:endParaRPr>
          </a:p>
        </p:txBody>
      </p:sp>
      <p:sp>
        <p:nvSpPr>
          <p:cNvPr id="5" name="Rectangle 4">
            <a:extLst>
              <a:ext uri="{FF2B5EF4-FFF2-40B4-BE49-F238E27FC236}">
                <a16:creationId xmlns:a16="http://schemas.microsoft.com/office/drawing/2014/main" id="{F53202AA-6202-4CA3-9C73-238292DE8893}"/>
              </a:ext>
            </a:extLst>
          </p:cNvPr>
          <p:cNvSpPr/>
          <p:nvPr/>
        </p:nvSpPr>
        <p:spPr>
          <a:xfrm>
            <a:off x="6862762" y="1191871"/>
            <a:ext cx="5329238" cy="1015663"/>
          </a:xfrm>
          <a:prstGeom prst="rect">
            <a:avLst/>
          </a:prstGeom>
        </p:spPr>
        <p:txBody>
          <a:bodyPr wrap="square">
            <a:spAutoFit/>
          </a:bodyPr>
          <a:lstStyle/>
          <a:p>
            <a:r>
              <a:rPr lang="en-US" sz="2400" b="1" dirty="0">
                <a:solidFill>
                  <a:srgbClr val="FF0000"/>
                </a:solidFill>
                <a:latin typeface="roboto"/>
              </a:rPr>
              <a:t>VOCAB</a:t>
            </a:r>
            <a:r>
              <a:rPr lang="en-US" sz="2400" b="1" dirty="0">
                <a:solidFill>
                  <a:srgbClr val="000000"/>
                </a:solidFill>
                <a:latin typeface="roboto"/>
              </a:rPr>
              <a:t>:</a:t>
            </a:r>
            <a:br>
              <a:rPr lang="en-US" sz="2000" b="1" dirty="0"/>
            </a:br>
            <a:r>
              <a:rPr lang="en-US" b="1" dirty="0"/>
              <a:t>Trespassing: enter without permission</a:t>
            </a:r>
            <a:br>
              <a:rPr lang="en-US" b="1" dirty="0"/>
            </a:br>
            <a:r>
              <a:rPr lang="en-US" b="1" dirty="0"/>
              <a:t>Strike: hit</a:t>
            </a:r>
            <a:endParaRPr lang="en-IN" sz="2000" b="1" dirty="0"/>
          </a:p>
        </p:txBody>
      </p:sp>
    </p:spTree>
    <p:extLst>
      <p:ext uri="{BB962C8B-B14F-4D97-AF65-F5344CB8AC3E}">
        <p14:creationId xmlns:p14="http://schemas.microsoft.com/office/powerpoint/2010/main" val="36942021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C10A42-E9AA-48DD-8A7C-F6C084FBBAB4}"/>
              </a:ext>
            </a:extLst>
          </p:cNvPr>
          <p:cNvSpPr>
            <a:spLocks noGrp="1"/>
          </p:cNvSpPr>
          <p:nvPr>
            <p:ph idx="1"/>
          </p:nvPr>
        </p:nvSpPr>
        <p:spPr>
          <a:xfrm>
            <a:off x="361950" y="171450"/>
            <a:ext cx="10991850" cy="6619875"/>
          </a:xfrm>
        </p:spPr>
        <p:txBody>
          <a:bodyPr>
            <a:normAutofit fontScale="77500" lnSpcReduction="20000"/>
          </a:bodyPr>
          <a:lstStyle/>
          <a:p>
            <a:pPr marL="0" indent="0">
              <a:lnSpc>
                <a:spcPct val="170000"/>
              </a:lnSpc>
              <a:buNone/>
            </a:pPr>
            <a:r>
              <a:rPr lang="en-US" b="1" dirty="0">
                <a:ln/>
                <a:solidFill>
                  <a:srgbClr val="002060"/>
                </a:solidFill>
                <a:latin typeface="Calibri" panose="020F0502020204030204" pitchFamily="34" charset="0"/>
                <a:cs typeface="Calibri" panose="020F0502020204030204" pitchFamily="34" charset="0"/>
              </a:rPr>
              <a:t>DERRY: Forever?</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MR LAMB: For a while.</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DERRY: Then what?</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MR LAMB: A picture fell off the wall on to his head and killed him.</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highlight>
                  <a:srgbClr val="00FFFF"/>
                </a:highlight>
                <a:latin typeface="Calibri" panose="020F0502020204030204" pitchFamily="34" charset="0"/>
                <a:cs typeface="Calibri" panose="020F0502020204030204" pitchFamily="34" charset="0"/>
              </a:rPr>
              <a:t>[Derry laughs a lot]</a:t>
            </a:r>
          </a:p>
          <a:p>
            <a:pPr marL="0" indent="0">
              <a:lnSpc>
                <a:spcPct val="170000"/>
              </a:lnSpc>
              <a:buNone/>
            </a:pPr>
            <a:r>
              <a:rPr lang="en-US" b="1" dirty="0">
                <a:ln/>
                <a:solidFill>
                  <a:srgbClr val="002060"/>
                </a:solidFill>
                <a:latin typeface="Calibri" panose="020F0502020204030204" pitchFamily="34" charset="0"/>
                <a:cs typeface="Calibri" panose="020F0502020204030204" pitchFamily="34" charset="0"/>
              </a:rPr>
              <a:t>DERRY: What do you do all day?</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MR LAMB: Sit in the sun. Read books. Ah, you thought it was an empty house, but inside, it’s full. Books and other things. Full.</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DERRY: But there aren’t any curtains at the windows.</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MR LAMB: I’m not fond of curtains. Shutting things out, shutting things in. I like the light and the darkness, and the windows open, to hear the wind.</a:t>
            </a:r>
            <a:br>
              <a:rPr lang="en-US" b="1" dirty="0">
                <a:ln/>
                <a:solidFill>
                  <a:srgbClr val="002060"/>
                </a:solidFill>
                <a:latin typeface="Calibri" panose="020F0502020204030204" pitchFamily="34" charset="0"/>
                <a:cs typeface="Calibri" panose="020F0502020204030204" pitchFamily="34" charset="0"/>
              </a:rPr>
            </a:br>
            <a:r>
              <a:rPr lang="en-US" b="1" dirty="0">
                <a:ln/>
                <a:solidFill>
                  <a:srgbClr val="002060"/>
                </a:solidFill>
                <a:latin typeface="Calibri" panose="020F0502020204030204" pitchFamily="34" charset="0"/>
                <a:cs typeface="Calibri" panose="020F0502020204030204" pitchFamily="34" charset="0"/>
              </a:rPr>
              <a:t>DERRY: </a:t>
            </a:r>
            <a:r>
              <a:rPr lang="en-US" b="1" dirty="0">
                <a:ln/>
                <a:solidFill>
                  <a:srgbClr val="002060"/>
                </a:solidFill>
                <a:highlight>
                  <a:srgbClr val="00FFFF"/>
                </a:highlight>
                <a:latin typeface="Calibri" panose="020F0502020204030204" pitchFamily="34" charset="0"/>
                <a:cs typeface="Calibri" panose="020F0502020204030204" pitchFamily="34" charset="0"/>
              </a:rPr>
              <a:t>Yes. I like that. When it’s raining, I like to hear it on the roof.</a:t>
            </a:r>
            <a:endParaRPr lang="en-IN" b="1" dirty="0">
              <a:ln/>
              <a:solidFill>
                <a:srgbClr val="002060"/>
              </a:solidFill>
              <a:highlight>
                <a:srgbClr val="00FFFF"/>
              </a:highlight>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6D4B6B2E-7944-4829-9B10-CDA3BF7E82E7}"/>
              </a:ext>
            </a:extLst>
          </p:cNvPr>
          <p:cNvSpPr>
            <a:spLocks noGrp="1"/>
          </p:cNvSpPr>
          <p:nvPr>
            <p:ph type="title"/>
          </p:nvPr>
        </p:nvSpPr>
        <p:spPr>
          <a:xfrm>
            <a:off x="5857875" y="428625"/>
            <a:ext cx="6188528"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a:sp3d extrusionH="57150" prstMaterial="softEdge">
              <a:bevelT w="25400" h="38100"/>
            </a:sp3d>
          </a:bodyPr>
          <a:lstStyle/>
          <a:p>
            <a:pPr algn="ctr"/>
            <a:r>
              <a:rPr lang="en-US" sz="4800" b="1" dirty="0">
                <a:ln/>
                <a:solidFill>
                  <a:schemeClr val="accent4"/>
                </a:solidFill>
              </a:rPr>
              <a:t>Mr. Lamb’s influence</a:t>
            </a:r>
            <a:endParaRPr lang="en-IN" sz="4800" b="1" dirty="0">
              <a:ln/>
              <a:solidFill>
                <a:schemeClr val="accent4"/>
              </a:solidFill>
            </a:endParaRPr>
          </a:p>
        </p:txBody>
      </p:sp>
    </p:spTree>
    <p:extLst>
      <p:ext uri="{BB962C8B-B14F-4D97-AF65-F5344CB8AC3E}">
        <p14:creationId xmlns:p14="http://schemas.microsoft.com/office/powerpoint/2010/main" val="36093696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S109 | Concept Check">
            <a:extLst>
              <a:ext uri="{FF2B5EF4-FFF2-40B4-BE49-F238E27FC236}">
                <a16:creationId xmlns:a16="http://schemas.microsoft.com/office/drawing/2014/main" id="{640894EB-CECE-4BE9-8E9C-8636D4603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53" y="0"/>
            <a:ext cx="3833397" cy="2760046"/>
          </a:xfrm>
          <a:prstGeom prst="rect">
            <a:avLst/>
          </a:prstGeom>
          <a:noFill/>
          <a:effectLst>
            <a:outerShdw blurRad="63500" sx="102000" sy="102000" algn="ctr" rotWithShape="0">
              <a:prstClr val="black">
                <a:alpha val="40000"/>
              </a:prstClr>
            </a:outerShdw>
            <a:softEdge rad="317500"/>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018CC8-D11D-4470-A795-056B23481C9E}"/>
              </a:ext>
            </a:extLst>
          </p:cNvPr>
          <p:cNvSpPr txBox="1"/>
          <p:nvPr/>
        </p:nvSpPr>
        <p:spPr>
          <a:xfrm>
            <a:off x="4420342" y="700805"/>
            <a:ext cx="6773246" cy="1015663"/>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6000" b="1" dirty="0">
                <a:ln/>
                <a:solidFill>
                  <a:srgbClr val="C00000"/>
                </a:solidFill>
                <a:latin typeface="Monotype Corsiva" panose="03010101010201010101" pitchFamily="66" charset="0"/>
              </a:rPr>
              <a:t>Comprehension Check!!!</a:t>
            </a:r>
            <a:endParaRPr lang="en-IN" sz="6000" b="1" dirty="0">
              <a:ln/>
              <a:solidFill>
                <a:srgbClr val="C00000"/>
              </a:solidFill>
              <a:latin typeface="Monotype Corsiva" panose="03010101010201010101" pitchFamily="66" charset="0"/>
            </a:endParaRPr>
          </a:p>
        </p:txBody>
      </p:sp>
      <p:sp>
        <p:nvSpPr>
          <p:cNvPr id="2" name="Rectangle 1">
            <a:extLst>
              <a:ext uri="{FF2B5EF4-FFF2-40B4-BE49-F238E27FC236}">
                <a16:creationId xmlns:a16="http://schemas.microsoft.com/office/drawing/2014/main" id="{D750FB7D-DE20-46CA-8B32-91997DF1C2EA}"/>
              </a:ext>
            </a:extLst>
          </p:cNvPr>
          <p:cNvSpPr/>
          <p:nvPr/>
        </p:nvSpPr>
        <p:spPr>
          <a:xfrm>
            <a:off x="447675" y="3046363"/>
            <a:ext cx="11258550" cy="3733651"/>
          </a:xfrm>
          <a:prstGeom prst="rect">
            <a:avLst/>
          </a:prstGeom>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nSpc>
                <a:spcPct val="150000"/>
              </a:lnSpc>
            </a:pPr>
            <a:r>
              <a:rPr lang="en-IN" sz="2000" b="1" dirty="0">
                <a:ln/>
                <a:solidFill>
                  <a:srgbClr val="002060"/>
                </a:solidFill>
              </a:rPr>
              <a:t>1. Derry was afraid that Mr Lamb would find his face ………………….</a:t>
            </a:r>
          </a:p>
          <a:p>
            <a:pPr marL="457200" indent="-457200">
              <a:lnSpc>
                <a:spcPct val="150000"/>
              </a:lnSpc>
              <a:buAutoNum type="alphaLcParenBoth"/>
            </a:pPr>
            <a:r>
              <a:rPr lang="en-IN" sz="2000" b="1" dirty="0">
                <a:ln/>
                <a:solidFill>
                  <a:srgbClr val="002060"/>
                </a:solidFill>
              </a:rPr>
              <a:t>repulsive                       (b) unusual 		(c) boring                         (d) hard to forget</a:t>
            </a:r>
          </a:p>
          <a:p>
            <a:pPr>
              <a:lnSpc>
                <a:spcPct val="150000"/>
              </a:lnSpc>
            </a:pPr>
            <a:r>
              <a:rPr lang="en-IN" sz="2000" b="1" dirty="0">
                <a:ln/>
                <a:solidFill>
                  <a:srgbClr val="002060"/>
                </a:solidFill>
              </a:rPr>
              <a:t>2. Mr Lamb believed that Derry wanted to turn back because of he ………………….</a:t>
            </a:r>
          </a:p>
          <a:p>
            <a:pPr marL="457200" indent="-457200">
              <a:lnSpc>
                <a:spcPct val="150000"/>
              </a:lnSpc>
              <a:buAutoNum type="alphaLcParenBoth"/>
            </a:pPr>
            <a:r>
              <a:rPr lang="en-IN" sz="2000" b="1" dirty="0">
                <a:ln/>
                <a:solidFill>
                  <a:srgbClr val="002060"/>
                </a:solidFill>
              </a:rPr>
              <a:t>he had been caught                                      (b) he was ugly</a:t>
            </a:r>
          </a:p>
          <a:p>
            <a:pPr>
              <a:lnSpc>
                <a:spcPct val="150000"/>
              </a:lnSpc>
            </a:pPr>
            <a:r>
              <a:rPr lang="en-IN" sz="2000" b="1" dirty="0">
                <a:ln/>
                <a:solidFill>
                  <a:srgbClr val="002060"/>
                </a:solidFill>
              </a:rPr>
              <a:t>(c) he was afraid of Mr Lamb                              (d) he had something to hide</a:t>
            </a:r>
          </a:p>
          <a:p>
            <a:pPr>
              <a:lnSpc>
                <a:spcPct val="150000"/>
              </a:lnSpc>
            </a:pPr>
            <a:r>
              <a:rPr lang="en-IN" sz="2000" b="1" dirty="0">
                <a:ln/>
                <a:solidFill>
                  <a:srgbClr val="002060"/>
                </a:solidFill>
              </a:rPr>
              <a:t>3. Mr Lamb asked Derry to stay back and …………………. </a:t>
            </a:r>
          </a:p>
          <a:p>
            <a:pPr marL="457200" indent="-457200">
              <a:lnSpc>
                <a:spcPct val="150000"/>
              </a:lnSpc>
              <a:buAutoNum type="alphaLcParenBoth"/>
            </a:pPr>
            <a:r>
              <a:rPr lang="en-IN" sz="2000" b="1" dirty="0">
                <a:ln/>
                <a:solidFill>
                  <a:srgbClr val="002060"/>
                </a:solidFill>
              </a:rPr>
              <a:t>help him in plucking crab apples              (b) talk to him</a:t>
            </a:r>
          </a:p>
          <a:p>
            <a:pPr>
              <a:lnSpc>
                <a:spcPct val="150000"/>
              </a:lnSpc>
            </a:pPr>
            <a:r>
              <a:rPr lang="en-IN" sz="2000" b="1" dirty="0">
                <a:ln/>
                <a:solidFill>
                  <a:srgbClr val="002060"/>
                </a:solidFill>
              </a:rPr>
              <a:t>(c) hear birds sing                                                  (d) discuss his problems</a:t>
            </a:r>
          </a:p>
        </p:txBody>
      </p:sp>
    </p:spTree>
    <p:extLst>
      <p:ext uri="{BB962C8B-B14F-4D97-AF65-F5344CB8AC3E}">
        <p14:creationId xmlns:p14="http://schemas.microsoft.com/office/powerpoint/2010/main" val="216892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S109 | Concept Check">
            <a:extLst>
              <a:ext uri="{FF2B5EF4-FFF2-40B4-BE49-F238E27FC236}">
                <a16:creationId xmlns:a16="http://schemas.microsoft.com/office/drawing/2014/main" id="{640894EB-CECE-4BE9-8E9C-8636D4603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53" y="0"/>
            <a:ext cx="3833397" cy="2760046"/>
          </a:xfrm>
          <a:prstGeom prst="rect">
            <a:avLst/>
          </a:prstGeom>
          <a:noFill/>
          <a:effectLst>
            <a:outerShdw blurRad="63500" sx="102000" sy="102000" algn="ctr" rotWithShape="0">
              <a:prstClr val="black">
                <a:alpha val="40000"/>
              </a:prstClr>
            </a:outerShdw>
            <a:softEdge rad="317500"/>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018CC8-D11D-4470-A795-056B23481C9E}"/>
              </a:ext>
            </a:extLst>
          </p:cNvPr>
          <p:cNvSpPr txBox="1"/>
          <p:nvPr/>
        </p:nvSpPr>
        <p:spPr>
          <a:xfrm>
            <a:off x="4420342" y="700805"/>
            <a:ext cx="6773246" cy="1015663"/>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6000" b="1" dirty="0">
                <a:ln/>
                <a:solidFill>
                  <a:srgbClr val="C00000"/>
                </a:solidFill>
                <a:latin typeface="Monotype Corsiva" panose="03010101010201010101" pitchFamily="66" charset="0"/>
              </a:rPr>
              <a:t>Comprehension Check!!!</a:t>
            </a:r>
            <a:endParaRPr lang="en-IN" sz="6000" b="1" dirty="0">
              <a:ln/>
              <a:solidFill>
                <a:srgbClr val="C00000"/>
              </a:solidFill>
              <a:latin typeface="Monotype Corsiva" panose="03010101010201010101" pitchFamily="66" charset="0"/>
            </a:endParaRPr>
          </a:p>
        </p:txBody>
      </p:sp>
      <p:sp>
        <p:nvSpPr>
          <p:cNvPr id="2" name="Rectangle 1">
            <a:extLst>
              <a:ext uri="{FF2B5EF4-FFF2-40B4-BE49-F238E27FC236}">
                <a16:creationId xmlns:a16="http://schemas.microsoft.com/office/drawing/2014/main" id="{D750FB7D-DE20-46CA-8B32-91997DF1C2EA}"/>
              </a:ext>
            </a:extLst>
          </p:cNvPr>
          <p:cNvSpPr/>
          <p:nvPr/>
        </p:nvSpPr>
        <p:spPr>
          <a:xfrm>
            <a:off x="447675" y="3046363"/>
            <a:ext cx="11258550" cy="3733651"/>
          </a:xfrm>
          <a:prstGeom prst="rect">
            <a:avLst/>
          </a:prstGeom>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nSpc>
                <a:spcPct val="150000"/>
              </a:lnSpc>
            </a:pPr>
            <a:r>
              <a:rPr lang="en-US" sz="2000" b="1" dirty="0">
                <a:ln/>
                <a:solidFill>
                  <a:srgbClr val="002060"/>
                </a:solidFill>
              </a:rPr>
              <a:t>4. One side of Derry’s face was—marred by ……..</a:t>
            </a:r>
          </a:p>
          <a:p>
            <a:pPr marL="457200" indent="-457200">
              <a:lnSpc>
                <a:spcPct val="150000"/>
              </a:lnSpc>
              <a:buAutoNum type="alphaLcParenBoth"/>
            </a:pPr>
            <a:r>
              <a:rPr lang="en-US" sz="2000" b="1" dirty="0">
                <a:ln/>
                <a:solidFill>
                  <a:srgbClr val="002060"/>
                </a:solidFill>
              </a:rPr>
              <a:t>scars                        (b) had spots		(c) was darker                          (d) burnt by acid</a:t>
            </a:r>
          </a:p>
          <a:p>
            <a:pPr>
              <a:lnSpc>
                <a:spcPct val="150000"/>
              </a:lnSpc>
            </a:pPr>
            <a:r>
              <a:rPr lang="en-US" sz="2000" b="1" dirty="0">
                <a:ln/>
                <a:solidFill>
                  <a:srgbClr val="002060"/>
                </a:solidFill>
              </a:rPr>
              <a:t>5. </a:t>
            </a:r>
            <a:r>
              <a:rPr lang="en-US" sz="2000" b="1" dirty="0" err="1">
                <a:ln/>
                <a:solidFill>
                  <a:srgbClr val="002060"/>
                </a:solidFill>
              </a:rPr>
              <a:t>Mr</a:t>
            </a:r>
            <a:r>
              <a:rPr lang="en-US" sz="2000" b="1" dirty="0">
                <a:ln/>
                <a:solidFill>
                  <a:srgbClr val="002060"/>
                </a:solidFill>
              </a:rPr>
              <a:t> Lamb changed the subject and started talking about ……..</a:t>
            </a:r>
          </a:p>
          <a:p>
            <a:pPr marL="457200" indent="-457200">
              <a:lnSpc>
                <a:spcPct val="150000"/>
              </a:lnSpc>
              <a:buAutoNum type="alphaLcParenBoth"/>
            </a:pPr>
            <a:r>
              <a:rPr lang="en-US" sz="2000" b="1" dirty="0">
                <a:ln/>
                <a:solidFill>
                  <a:srgbClr val="002060"/>
                </a:solidFill>
              </a:rPr>
              <a:t>apple picking        (b) bees singing  	(c) beauty and the beast          (d) his tin leg</a:t>
            </a:r>
          </a:p>
          <a:p>
            <a:pPr>
              <a:lnSpc>
                <a:spcPct val="150000"/>
              </a:lnSpc>
            </a:pPr>
            <a:r>
              <a:rPr lang="en-US" sz="2000" b="1" dirty="0">
                <a:ln/>
                <a:solidFill>
                  <a:srgbClr val="002060"/>
                </a:solidFill>
              </a:rPr>
              <a:t>6. Derry is …….. when </a:t>
            </a:r>
            <a:r>
              <a:rPr lang="en-US" sz="2000" b="1" dirty="0" err="1">
                <a:ln/>
                <a:solidFill>
                  <a:srgbClr val="002060"/>
                </a:solidFill>
              </a:rPr>
              <a:t>Mr</a:t>
            </a:r>
            <a:r>
              <a:rPr lang="en-US" sz="2000" b="1" dirty="0">
                <a:ln/>
                <a:solidFill>
                  <a:srgbClr val="002060"/>
                </a:solidFill>
              </a:rPr>
              <a:t> Lamb welcomes him to his garden.</a:t>
            </a:r>
          </a:p>
          <a:p>
            <a:pPr marL="457200" indent="-457200">
              <a:lnSpc>
                <a:spcPct val="150000"/>
              </a:lnSpc>
              <a:buAutoNum type="alphaLcParenBoth"/>
            </a:pPr>
            <a:r>
              <a:rPr lang="en-US" sz="2000" b="1" dirty="0">
                <a:ln/>
                <a:solidFill>
                  <a:srgbClr val="002060"/>
                </a:solidFill>
              </a:rPr>
              <a:t>Repulsed       (b) curious      (c) surprised            (d) angry</a:t>
            </a:r>
          </a:p>
          <a:p>
            <a:pPr>
              <a:lnSpc>
                <a:spcPct val="150000"/>
              </a:lnSpc>
            </a:pPr>
            <a:r>
              <a:rPr lang="en-US" sz="2000" b="1" dirty="0">
                <a:ln/>
                <a:solidFill>
                  <a:srgbClr val="002060"/>
                </a:solidFill>
              </a:rPr>
              <a:t>7. Mr. Lamb has a ……………………… attitude.</a:t>
            </a:r>
          </a:p>
          <a:p>
            <a:pPr>
              <a:lnSpc>
                <a:spcPct val="150000"/>
              </a:lnSpc>
            </a:pPr>
            <a:r>
              <a:rPr lang="en-US" sz="2000" b="1" dirty="0">
                <a:ln/>
                <a:solidFill>
                  <a:srgbClr val="002060"/>
                </a:solidFill>
              </a:rPr>
              <a:t>(a) negative                  (b) crazy           (c) positive       (d) pessimistic</a:t>
            </a:r>
            <a:endParaRPr lang="en-IN" sz="2000" b="1" dirty="0">
              <a:ln/>
              <a:solidFill>
                <a:srgbClr val="002060"/>
              </a:solidFill>
            </a:endParaRPr>
          </a:p>
        </p:txBody>
      </p:sp>
    </p:spTree>
    <p:extLst>
      <p:ext uri="{BB962C8B-B14F-4D97-AF65-F5344CB8AC3E}">
        <p14:creationId xmlns:p14="http://schemas.microsoft.com/office/powerpoint/2010/main" val="968071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5A33B0-4011-4502-AFC1-26DFA54A0D08}"/>
              </a:ext>
            </a:extLst>
          </p:cNvPr>
          <p:cNvSpPr>
            <a:spLocks noGrp="1"/>
          </p:cNvSpPr>
          <p:nvPr>
            <p:ph type="title"/>
          </p:nvPr>
        </p:nvSpPr>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chemeClr val="accent3"/>
                </a:solidFill>
              </a:rPr>
              <a:t>What are your feelings when you see a specially abled person?</a:t>
            </a:r>
            <a:endParaRPr lang="en-IN" b="1" dirty="0">
              <a:ln/>
              <a:solidFill>
                <a:schemeClr val="accent3"/>
              </a:solidFill>
            </a:endParaRPr>
          </a:p>
        </p:txBody>
      </p:sp>
      <p:sp>
        <p:nvSpPr>
          <p:cNvPr id="3" name="Content Placeholder 2">
            <a:extLst>
              <a:ext uri="{FF2B5EF4-FFF2-40B4-BE49-F238E27FC236}">
                <a16:creationId xmlns:a16="http://schemas.microsoft.com/office/drawing/2014/main" id="{229E9040-FF73-429B-8E7E-FA85F99A59E2}"/>
              </a:ext>
            </a:extLst>
          </p:cNvPr>
          <p:cNvSpPr>
            <a:spLocks noGrp="1"/>
          </p:cNvSpPr>
          <p:nvPr>
            <p:ph idx="1"/>
          </p:nvPr>
        </p:nvSpPr>
        <p:spPr>
          <a:xfrm>
            <a:off x="838200" y="1825625"/>
            <a:ext cx="10515600" cy="2343604"/>
          </a:xfrm>
        </p:spPr>
        <p:txBody>
          <a:bodyPr>
            <a:scene3d>
              <a:camera prst="orthographicFront"/>
              <a:lightRig rig="harsh" dir="t"/>
            </a:scene3d>
            <a:sp3d extrusionH="57150" prstMaterial="matte">
              <a:bevelT w="63500" h="12700" prst="angle"/>
              <a:contourClr>
                <a:schemeClr val="bg1">
                  <a:lumMod val="65000"/>
                </a:schemeClr>
              </a:contourClr>
            </a:sp3d>
          </a:bodyPr>
          <a:lstStyle/>
          <a:p>
            <a:r>
              <a:rPr lang="en-US" b="1" dirty="0">
                <a:ln/>
                <a:solidFill>
                  <a:srgbClr val="7030A0"/>
                </a:solidFill>
              </a:rPr>
              <a:t>Visually impaired</a:t>
            </a:r>
          </a:p>
          <a:p>
            <a:r>
              <a:rPr lang="en-US" b="1" dirty="0">
                <a:ln/>
                <a:solidFill>
                  <a:srgbClr val="7030A0"/>
                </a:solidFill>
              </a:rPr>
              <a:t>Speech impaired</a:t>
            </a:r>
          </a:p>
          <a:p>
            <a:r>
              <a:rPr lang="en-US" b="1" dirty="0">
                <a:ln/>
                <a:solidFill>
                  <a:srgbClr val="7030A0"/>
                </a:solidFill>
              </a:rPr>
              <a:t>Physically challenged</a:t>
            </a:r>
          </a:p>
          <a:p>
            <a:r>
              <a:rPr lang="en-US" b="1" dirty="0">
                <a:ln/>
                <a:solidFill>
                  <a:srgbClr val="7030A0"/>
                </a:solidFill>
              </a:rPr>
              <a:t>Distorted face / limbs / body parts</a:t>
            </a:r>
            <a:endParaRPr lang="en-IN" b="1" dirty="0">
              <a:ln/>
              <a:solidFill>
                <a:srgbClr val="7030A0"/>
              </a:solidFill>
            </a:endParaRPr>
          </a:p>
        </p:txBody>
      </p:sp>
      <p:sp>
        <p:nvSpPr>
          <p:cNvPr id="4" name="Title 1">
            <a:extLst>
              <a:ext uri="{FF2B5EF4-FFF2-40B4-BE49-F238E27FC236}">
                <a16:creationId xmlns:a16="http://schemas.microsoft.com/office/drawing/2014/main" id="{40D75EB8-8FFD-4A21-BDC6-60B8A99DF3E5}"/>
              </a:ext>
            </a:extLst>
          </p:cNvPr>
          <p:cNvSpPr txBox="1">
            <a:spLocks/>
          </p:cNvSpPr>
          <p:nvPr/>
        </p:nvSpPr>
        <p:spPr>
          <a:xfrm>
            <a:off x="3037115" y="3721319"/>
            <a:ext cx="10515600" cy="2771552"/>
          </a:xfrm>
          <a:prstGeom prst="rect">
            <a:avLst/>
          </a:prstGeom>
        </p:spPr>
        <p:txBody>
          <a:bodyPr vert="horz" lIns="91440" tIns="45720" rIns="91440" bIns="45720" rtlCol="0" anchor="ctr">
            <a:normAutofit/>
            <a:scene3d>
              <a:camera prst="orthographicFront"/>
              <a:lightRig rig="harsh" dir="t"/>
            </a:scene3d>
            <a:sp3d extrusionH="57150" prstMaterial="matte">
              <a:bevelT w="63500" h="12700" prst="angle"/>
              <a:contourClr>
                <a:schemeClr val="bg1">
                  <a:lumMod val="65000"/>
                </a:schemeClr>
              </a:contourClr>
            </a:sp3d>
          </a:bodyPr>
          <a:lstStyle>
            <a:lvl1pPr algn="l" defTabSz="914377"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ln/>
                <a:solidFill>
                  <a:schemeClr val="accent3"/>
                </a:solidFill>
              </a:rPr>
              <a:t>Do you think such people can lead independent lives?</a:t>
            </a:r>
            <a:endParaRPr lang="en-IN" b="1" dirty="0">
              <a:ln/>
              <a:solidFill>
                <a:schemeClr val="accent3"/>
              </a:solidFill>
            </a:endParaRPr>
          </a:p>
          <a:p>
            <a:r>
              <a:rPr lang="en-IN" b="1" dirty="0">
                <a:ln/>
                <a:solidFill>
                  <a:schemeClr val="accent3"/>
                </a:solidFill>
              </a:rPr>
              <a:t>How does society respond to them?</a:t>
            </a:r>
            <a:endParaRPr lang="en-US" b="1" dirty="0">
              <a:ln/>
              <a:solidFill>
                <a:schemeClr val="accent3"/>
              </a:solidFill>
            </a:endParaRPr>
          </a:p>
        </p:txBody>
      </p:sp>
    </p:spTree>
    <p:extLst>
      <p:ext uri="{BB962C8B-B14F-4D97-AF65-F5344CB8AC3E}">
        <p14:creationId xmlns:p14="http://schemas.microsoft.com/office/powerpoint/2010/main" val="879878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animEffect transition="in" filter="dissolve">
                                      <p:cBhvr>
                                        <p:cTn id="27" dur="500"/>
                                        <p:tgtEl>
                                          <p:spTgt spid="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4">
                                            <p:txEl>
                                              <p:pRg st="1" end="1"/>
                                            </p:txEl>
                                          </p:spTgt>
                                        </p:tgtEl>
                                        <p:attrNameLst>
                                          <p:attrName>style.visibility</p:attrName>
                                        </p:attrNameLst>
                                      </p:cBhvr>
                                      <p:to>
                                        <p:strVal val="visible"/>
                                      </p:to>
                                    </p:set>
                                    <p:animEffect transition="in" filter="dissolve">
                                      <p:cBhvr>
                                        <p:cTn id="3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bldLvl="2"/>
      <p:bldP spid="4" grpId="0" build="p" bldLvl="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CS109 | Concept Check">
            <a:extLst>
              <a:ext uri="{FF2B5EF4-FFF2-40B4-BE49-F238E27FC236}">
                <a16:creationId xmlns:a16="http://schemas.microsoft.com/office/drawing/2014/main" id="{640894EB-CECE-4BE9-8E9C-8636D4603C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6153" y="0"/>
            <a:ext cx="3833397" cy="2760046"/>
          </a:xfrm>
          <a:prstGeom prst="rect">
            <a:avLst/>
          </a:prstGeom>
          <a:noFill/>
          <a:effectLst>
            <a:outerShdw blurRad="63500" sx="102000" sy="102000" algn="ctr" rotWithShape="0">
              <a:prstClr val="black">
                <a:alpha val="40000"/>
              </a:prstClr>
            </a:outerShdw>
            <a:softEdge rad="317500"/>
          </a:effectLst>
          <a:scene3d>
            <a:camera prst="orthographicFront"/>
            <a:lightRig rig="threePt" dir="t"/>
          </a:scene3d>
          <a:sp3d>
            <a:bevelT/>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5018CC8-D11D-4470-A795-056B23481C9E}"/>
              </a:ext>
            </a:extLst>
          </p:cNvPr>
          <p:cNvSpPr txBox="1"/>
          <p:nvPr/>
        </p:nvSpPr>
        <p:spPr>
          <a:xfrm>
            <a:off x="4420342" y="700805"/>
            <a:ext cx="6773246" cy="1015663"/>
          </a:xfrm>
          <a:prstGeom prst="rect">
            <a:avLst/>
          </a:prstGeom>
          <a:noFill/>
        </p:spPr>
        <p:txBody>
          <a:bodyPr wrap="square" rtlCol="0">
            <a:spAutoFit/>
            <a:scene3d>
              <a:camera prst="orthographicFront"/>
              <a:lightRig rig="soft" dir="t">
                <a:rot lat="0" lon="0" rev="15600000"/>
              </a:lightRig>
            </a:scene3d>
            <a:sp3d extrusionH="57150" prstMaterial="softEdge">
              <a:bevelT w="25400" h="38100"/>
            </a:sp3d>
          </a:bodyPr>
          <a:lstStyle/>
          <a:p>
            <a:r>
              <a:rPr lang="en-US" sz="6000" b="1" dirty="0">
                <a:ln/>
                <a:solidFill>
                  <a:srgbClr val="C00000"/>
                </a:solidFill>
                <a:latin typeface="Monotype Corsiva" panose="03010101010201010101" pitchFamily="66" charset="0"/>
              </a:rPr>
              <a:t>Comprehension Check!!!</a:t>
            </a:r>
            <a:endParaRPr lang="en-IN" sz="6000" b="1" dirty="0">
              <a:ln/>
              <a:solidFill>
                <a:srgbClr val="C00000"/>
              </a:solidFill>
              <a:latin typeface="Monotype Corsiva" panose="03010101010201010101" pitchFamily="66" charset="0"/>
            </a:endParaRPr>
          </a:p>
        </p:txBody>
      </p:sp>
      <p:sp>
        <p:nvSpPr>
          <p:cNvPr id="2" name="Rectangle 1">
            <a:extLst>
              <a:ext uri="{FF2B5EF4-FFF2-40B4-BE49-F238E27FC236}">
                <a16:creationId xmlns:a16="http://schemas.microsoft.com/office/drawing/2014/main" id="{D750FB7D-DE20-46CA-8B32-91997DF1C2EA}"/>
              </a:ext>
            </a:extLst>
          </p:cNvPr>
          <p:cNvSpPr/>
          <p:nvPr/>
        </p:nvSpPr>
        <p:spPr>
          <a:xfrm>
            <a:off x="447675" y="3046363"/>
            <a:ext cx="11258550" cy="3271986"/>
          </a:xfrm>
          <a:prstGeom prst="rect">
            <a:avLst/>
          </a:prstGeom>
        </p:spPr>
        <p:txBody>
          <a:bodyPr wrap="square">
            <a:spAutoFit/>
            <a:scene3d>
              <a:camera prst="orthographicFront"/>
              <a:lightRig rig="harsh" dir="t"/>
            </a:scene3d>
            <a:sp3d extrusionH="57150" prstMaterial="matte">
              <a:bevelT w="63500" h="12700" prst="angle"/>
              <a:contourClr>
                <a:schemeClr val="bg1">
                  <a:lumMod val="65000"/>
                </a:schemeClr>
              </a:contourClr>
            </a:sp3d>
          </a:bodyPr>
          <a:lstStyle/>
          <a:p>
            <a:pPr>
              <a:lnSpc>
                <a:spcPct val="150000"/>
              </a:lnSpc>
            </a:pPr>
            <a:r>
              <a:rPr lang="en-US" sz="2000" b="1" dirty="0">
                <a:ln/>
                <a:solidFill>
                  <a:srgbClr val="002060"/>
                </a:solidFill>
              </a:rPr>
              <a:t>8. Lamb says. it’s all ……………………, Beauty and the Beast.</a:t>
            </a:r>
          </a:p>
          <a:p>
            <a:pPr marL="457200" indent="-457200">
              <a:lnSpc>
                <a:spcPct val="150000"/>
              </a:lnSpc>
              <a:buAutoNum type="alphaLcParenBoth"/>
            </a:pPr>
            <a:r>
              <a:rPr lang="en-US" sz="2000" b="1" dirty="0">
                <a:ln/>
                <a:solidFill>
                  <a:srgbClr val="002060"/>
                </a:solidFill>
              </a:rPr>
              <a:t>relative        (b) unimportant           (c) God’s Grace          (d) destiny </a:t>
            </a:r>
          </a:p>
          <a:p>
            <a:pPr>
              <a:lnSpc>
                <a:spcPct val="150000"/>
              </a:lnSpc>
            </a:pPr>
            <a:r>
              <a:rPr lang="en-US" sz="2000" b="1" dirty="0">
                <a:ln/>
                <a:solidFill>
                  <a:srgbClr val="002060"/>
                </a:solidFill>
              </a:rPr>
              <a:t>9. How old is Derry?</a:t>
            </a:r>
          </a:p>
          <a:p>
            <a:pPr>
              <a:lnSpc>
                <a:spcPct val="150000"/>
              </a:lnSpc>
            </a:pPr>
            <a:r>
              <a:rPr lang="en-US" sz="2000" b="1" dirty="0">
                <a:ln/>
                <a:solidFill>
                  <a:srgbClr val="002060"/>
                </a:solidFill>
              </a:rPr>
              <a:t>(a) 13           (b) 14                                (c) 15                           (d) 16</a:t>
            </a:r>
          </a:p>
          <a:p>
            <a:pPr>
              <a:lnSpc>
                <a:spcPct val="150000"/>
              </a:lnSpc>
            </a:pPr>
            <a:r>
              <a:rPr lang="en-US" sz="2000" b="1" dirty="0">
                <a:ln/>
                <a:solidFill>
                  <a:srgbClr val="002060"/>
                </a:solidFill>
              </a:rPr>
              <a:t>10. The man who locked himself in the room died because</a:t>
            </a:r>
          </a:p>
          <a:p>
            <a:pPr marL="457200" indent="-457200">
              <a:lnSpc>
                <a:spcPct val="150000"/>
              </a:lnSpc>
              <a:buAutoNum type="alphaLcParenBoth"/>
            </a:pPr>
            <a:r>
              <a:rPr lang="en-US" sz="2000" b="1" dirty="0">
                <a:ln/>
                <a:solidFill>
                  <a:srgbClr val="002060"/>
                </a:solidFill>
              </a:rPr>
              <a:t>a picture fell on his head                  (c) he slipped over a banana peel</a:t>
            </a:r>
          </a:p>
          <a:p>
            <a:pPr marL="457200" indent="-457200">
              <a:lnSpc>
                <a:spcPct val="150000"/>
              </a:lnSpc>
              <a:buAutoNum type="alphaLcParenBoth"/>
            </a:pPr>
            <a:r>
              <a:rPr lang="en-US" sz="2000" b="1" dirty="0">
                <a:ln/>
                <a:solidFill>
                  <a:srgbClr val="002060"/>
                </a:solidFill>
              </a:rPr>
              <a:t> a donkey kicked him to death        (d) a bus ran over him</a:t>
            </a:r>
            <a:endParaRPr lang="en-IN" sz="2000" b="1" dirty="0">
              <a:ln/>
              <a:solidFill>
                <a:srgbClr val="002060"/>
              </a:solidFill>
            </a:endParaRPr>
          </a:p>
        </p:txBody>
      </p:sp>
    </p:spTree>
    <p:extLst>
      <p:ext uri="{BB962C8B-B14F-4D97-AF65-F5344CB8AC3E}">
        <p14:creationId xmlns:p14="http://schemas.microsoft.com/office/powerpoint/2010/main" val="3211861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EAC20B-E912-45B9-B9C0-7DA5FF9A2F25}"/>
              </a:ext>
            </a:extLst>
          </p:cNvPr>
          <p:cNvSpPr>
            <a:spLocks noGrp="1"/>
          </p:cNvSpPr>
          <p:nvPr>
            <p:ph idx="1"/>
          </p:nvPr>
        </p:nvSpPr>
        <p:spPr>
          <a:xfrm>
            <a:off x="381000" y="1228724"/>
            <a:ext cx="11430000" cy="5095875"/>
          </a:xfrm>
        </p:spPr>
        <p:txBody>
          <a:bodyPr>
            <a:normAutofit/>
          </a:bodyPr>
          <a:lstStyle/>
          <a:p>
            <a:pPr marL="0" indent="0">
              <a:lnSpc>
                <a:spcPct val="150000"/>
              </a:lnSpc>
              <a:buNone/>
            </a:pPr>
            <a:r>
              <a:rPr lang="en-US" sz="2400" b="1" dirty="0">
                <a:ln/>
                <a:solidFill>
                  <a:srgbClr val="002060"/>
                </a:solidFill>
                <a:latin typeface="Calibri" panose="020F0502020204030204" pitchFamily="34" charset="0"/>
                <a:cs typeface="Calibri" panose="020F0502020204030204" pitchFamily="34" charset="0"/>
              </a:rPr>
              <a:t>MR LAMB: So you’re not lost, are you? Not altogether? You do hear things. You listen.</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They talk about me. Downstairs, When I’m not there. ‘What’ll he ever do? What’s going to happen to him when we’ve gone? However will he get on in this world? Looking like that? With that on his face?’ That’s what they say.</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Lord, boy, you’ve got two arms, two legs and eyes and ears, you’ve got a tongue and a brain. You’ll get on the way you want, like all the rest. And if you chose, and set your mind to it, you could get on better than all the rest.</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How?</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Same way as I do.</a:t>
            </a:r>
            <a:endParaRPr lang="en-IN" sz="2400" b="1" dirty="0">
              <a:ln/>
              <a:solidFill>
                <a:srgbClr val="002060"/>
              </a:solidFill>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63CEFD9C-0D47-440E-9E69-F573EE91CA66}"/>
              </a:ext>
            </a:extLst>
          </p:cNvPr>
          <p:cNvSpPr>
            <a:spLocks noGrp="1"/>
          </p:cNvSpPr>
          <p:nvPr>
            <p:ph type="title"/>
          </p:nvPr>
        </p:nvSpPr>
        <p:spPr>
          <a:xfrm>
            <a:off x="2347234" y="252407"/>
            <a:ext cx="7692116"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a:sp3d extrusionH="57150" prstMaterial="softEdge">
              <a:bevelT w="25400" h="38100"/>
            </a:sp3d>
          </a:bodyPr>
          <a:lstStyle/>
          <a:p>
            <a:pPr algn="ctr"/>
            <a:r>
              <a:rPr lang="en-US" sz="4800" b="1" dirty="0">
                <a:ln/>
                <a:solidFill>
                  <a:schemeClr val="accent4"/>
                </a:solidFill>
              </a:rPr>
              <a:t>Mr. Lamb’s encourages Derry</a:t>
            </a:r>
            <a:endParaRPr lang="en-IN" sz="4800" b="1" dirty="0">
              <a:ln/>
              <a:solidFill>
                <a:schemeClr val="accent4"/>
              </a:solidFill>
            </a:endParaRPr>
          </a:p>
        </p:txBody>
      </p:sp>
    </p:spTree>
    <p:extLst>
      <p:ext uri="{BB962C8B-B14F-4D97-AF65-F5344CB8AC3E}">
        <p14:creationId xmlns:p14="http://schemas.microsoft.com/office/powerpoint/2010/main" val="21628070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7D146-954C-40A8-95B3-D7F106795667}"/>
              </a:ext>
            </a:extLst>
          </p:cNvPr>
          <p:cNvSpPr>
            <a:spLocks noGrp="1"/>
          </p:cNvSpPr>
          <p:nvPr>
            <p:ph idx="1"/>
          </p:nvPr>
        </p:nvSpPr>
        <p:spPr>
          <a:xfrm>
            <a:off x="466725" y="301624"/>
            <a:ext cx="10515600" cy="6232525"/>
          </a:xfrm>
        </p:spPr>
        <p:txBody>
          <a:bodyPr>
            <a:normAutofit fontScale="92500"/>
          </a:bodyPr>
          <a:lstStyle/>
          <a:p>
            <a:pPr marL="0" indent="0">
              <a:lnSpc>
                <a:spcPct val="150000"/>
              </a:lnSpc>
              <a:buNone/>
            </a:pPr>
            <a:r>
              <a:rPr lang="en-US" sz="2400" b="1" dirty="0">
                <a:ln/>
                <a:solidFill>
                  <a:srgbClr val="002060"/>
                </a:solidFill>
                <a:latin typeface="Calibri" panose="020F0502020204030204" pitchFamily="34" charset="0"/>
                <a:cs typeface="Calibri" panose="020F0502020204030204" pitchFamily="34" charset="0"/>
              </a:rPr>
              <a:t>DERRY: Do you have any friends?</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Hundreds.</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But you live by yourself in that house. It’s a big house, too.</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Friends everywhere. People come in.... everybody knows me. The gate’s always open. They come and sit here. And in front of the fire in winter. Kids come for the apples and pears. And for toffee. I make toffee with honey. Anybody comes. So have you.</a:t>
            </a:r>
          </a:p>
          <a:p>
            <a:pPr marL="0" indent="0">
              <a:lnSpc>
                <a:spcPct val="150000"/>
              </a:lnSpc>
              <a:buNone/>
            </a:pPr>
            <a:r>
              <a:rPr lang="en-US" sz="2400" b="1" dirty="0">
                <a:ln/>
                <a:solidFill>
                  <a:srgbClr val="002060"/>
                </a:solidFill>
                <a:latin typeface="Calibri" panose="020F0502020204030204" pitchFamily="34" charset="0"/>
                <a:cs typeface="Calibri" panose="020F0502020204030204" pitchFamily="34" charset="0"/>
              </a:rPr>
              <a:t>DERRY: But I’m not a friend.</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Certainly you are. So far as I’m concerned. What have you done to make me think you’re not?</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You don’t know me. You don’t know where I come from or even what my name is.</a:t>
            </a:r>
            <a:br>
              <a:rPr lang="en-US" sz="2400" b="1" dirty="0">
                <a:ln/>
                <a:solidFill>
                  <a:srgbClr val="002060"/>
                </a:solidFill>
                <a:latin typeface="Calibri" panose="020F0502020204030204" pitchFamily="34" charset="0"/>
                <a:cs typeface="Calibri" panose="020F0502020204030204" pitchFamily="34" charset="0"/>
              </a:rPr>
            </a:br>
            <a:endParaRPr lang="en-IN" sz="2400" b="1" dirty="0">
              <a:ln/>
              <a:solidFill>
                <a:srgbClr val="002060"/>
              </a:solidFill>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46E4AE2B-B83F-4A68-B746-27B4DC6746BA}"/>
              </a:ext>
            </a:extLst>
          </p:cNvPr>
          <p:cNvSpPr>
            <a:spLocks noGrp="1"/>
          </p:cNvSpPr>
          <p:nvPr>
            <p:ph type="title"/>
          </p:nvPr>
        </p:nvSpPr>
        <p:spPr>
          <a:xfrm>
            <a:off x="6096000" y="207051"/>
            <a:ext cx="5807528"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a:sp3d extrusionH="57150" prstMaterial="softEdge">
              <a:bevelT w="25400" h="38100"/>
            </a:sp3d>
          </a:bodyPr>
          <a:lstStyle/>
          <a:p>
            <a:pPr algn="ctr"/>
            <a:r>
              <a:rPr lang="en-US" sz="4800" b="1" dirty="0">
                <a:ln/>
                <a:solidFill>
                  <a:schemeClr val="accent4"/>
                </a:solidFill>
              </a:rPr>
              <a:t>Mr. Lamb : Optimism</a:t>
            </a:r>
            <a:endParaRPr lang="en-IN" sz="4800" b="1" dirty="0">
              <a:ln/>
              <a:solidFill>
                <a:schemeClr val="accent4"/>
              </a:solidFill>
            </a:endParaRPr>
          </a:p>
        </p:txBody>
      </p:sp>
    </p:spTree>
    <p:extLst>
      <p:ext uri="{BB962C8B-B14F-4D97-AF65-F5344CB8AC3E}">
        <p14:creationId xmlns:p14="http://schemas.microsoft.com/office/powerpoint/2010/main" val="6681090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4572C0-0AF6-4D28-9D40-3DA090B8F94C}"/>
              </a:ext>
            </a:extLst>
          </p:cNvPr>
          <p:cNvSpPr>
            <a:spLocks noGrp="1"/>
          </p:cNvSpPr>
          <p:nvPr>
            <p:ph idx="1"/>
          </p:nvPr>
        </p:nvSpPr>
        <p:spPr>
          <a:xfrm>
            <a:off x="466725" y="342900"/>
            <a:ext cx="10887075" cy="6181725"/>
          </a:xfrm>
        </p:spPr>
        <p:txBody>
          <a:bodyPr>
            <a:normAutofit fontScale="92500" lnSpcReduction="20000"/>
          </a:bodyPr>
          <a:lstStyle/>
          <a:p>
            <a:pPr marL="0" indent="0">
              <a:lnSpc>
                <a:spcPct val="160000"/>
              </a:lnSpc>
              <a:buNone/>
            </a:pPr>
            <a:r>
              <a:rPr lang="en-US" sz="2400" b="1" dirty="0">
                <a:ln/>
                <a:solidFill>
                  <a:srgbClr val="002060"/>
                </a:solidFill>
                <a:latin typeface="Calibri" panose="020F0502020204030204" pitchFamily="34" charset="0"/>
                <a:cs typeface="Calibri" panose="020F0502020204030204" pitchFamily="34" charset="0"/>
              </a:rPr>
              <a:t>MR LAMB: Why should that signify? Do I have to write all your particulars down and put them in a filing box, before you can be a friend?</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I suppose...not. No.</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You could tell me your name. If you chose. And not, if you didn’t.</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Derry. Only it’s Derek....but I hate that. Derry. If I’m your friend, you don’t have to be mine. I choose that.</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Certainly.</a:t>
            </a:r>
          </a:p>
          <a:p>
            <a:pPr marL="0" indent="0">
              <a:lnSpc>
                <a:spcPct val="160000"/>
              </a:lnSpc>
              <a:buNone/>
            </a:pPr>
            <a:r>
              <a:rPr lang="en-US" sz="2400" b="1" dirty="0">
                <a:ln/>
                <a:solidFill>
                  <a:srgbClr val="002060"/>
                </a:solidFill>
                <a:latin typeface="Calibri" panose="020F0502020204030204" pitchFamily="34" charset="0"/>
                <a:cs typeface="Calibri" panose="020F0502020204030204" pitchFamily="34" charset="0"/>
              </a:rPr>
              <a:t>DERRY: I might never come here again, you might never see me again and then I couldn’t still be a friend.</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Why not?</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How could I? You pass people in the street and you might even speak to them, but you never see them again. It doesn’t mean they’re friends.</a:t>
            </a:r>
            <a:endParaRPr lang="en-IN" sz="2400" b="1" dirty="0">
              <a:ln/>
              <a:solidFill>
                <a:srgbClr val="002060"/>
              </a:solidFill>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27570B31-066D-4C5B-86E3-823A873D4DE9}"/>
              </a:ext>
            </a:extLst>
          </p:cNvPr>
          <p:cNvSpPr>
            <a:spLocks noGrp="1"/>
          </p:cNvSpPr>
          <p:nvPr>
            <p:ph type="title"/>
          </p:nvPr>
        </p:nvSpPr>
        <p:spPr>
          <a:xfrm>
            <a:off x="8918122" y="883326"/>
            <a:ext cx="3273878"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a:sp3d extrusionH="57150" prstMaterial="softEdge">
              <a:bevelT w="25400" h="38100"/>
            </a:sp3d>
          </a:bodyPr>
          <a:lstStyle/>
          <a:p>
            <a:pPr algn="ctr"/>
            <a:r>
              <a:rPr lang="en-US" sz="4800" b="1" dirty="0">
                <a:ln/>
                <a:solidFill>
                  <a:schemeClr val="accent4"/>
                </a:solidFill>
              </a:rPr>
              <a:t>Friends!!!!</a:t>
            </a:r>
            <a:endParaRPr lang="en-IN" sz="4800" b="1" dirty="0">
              <a:ln/>
              <a:solidFill>
                <a:schemeClr val="accent4"/>
              </a:solidFill>
            </a:endParaRPr>
          </a:p>
        </p:txBody>
      </p:sp>
    </p:spTree>
    <p:extLst>
      <p:ext uri="{BB962C8B-B14F-4D97-AF65-F5344CB8AC3E}">
        <p14:creationId xmlns:p14="http://schemas.microsoft.com/office/powerpoint/2010/main" val="3090215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32AFE7-41E6-45C0-A1A7-268EBBC1CA11}"/>
              </a:ext>
            </a:extLst>
          </p:cNvPr>
          <p:cNvSpPr>
            <a:spLocks noGrp="1"/>
          </p:cNvSpPr>
          <p:nvPr>
            <p:ph idx="1"/>
          </p:nvPr>
        </p:nvSpPr>
        <p:spPr>
          <a:xfrm>
            <a:off x="838200" y="1314334"/>
            <a:ext cx="10515600" cy="5343525"/>
          </a:xfrm>
        </p:spPr>
        <p:txBody>
          <a:bodyPr>
            <a:noAutofit/>
          </a:bodyPr>
          <a:lstStyle/>
          <a:p>
            <a:pPr marL="0" indent="0">
              <a:lnSpc>
                <a:spcPct val="150000"/>
              </a:lnSpc>
              <a:buNone/>
            </a:pPr>
            <a:r>
              <a:rPr lang="en-US" sz="2400" b="1" dirty="0">
                <a:ln/>
                <a:solidFill>
                  <a:srgbClr val="002060"/>
                </a:solidFill>
                <a:latin typeface="Calibri" panose="020F0502020204030204" pitchFamily="34" charset="0"/>
                <a:cs typeface="Calibri" panose="020F0502020204030204" pitchFamily="34" charset="0"/>
              </a:rPr>
              <a:t>MR LAMB: Doesn’t mean they’re enemies, either, does it?</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No they’re just....nothing. People. That’s all.</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People are never just nothing. Never.</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There are some people I hate.</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That’d do you more harm than any bottle of acid. Acid only burns your face.</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Only....</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Like a bomb only blew up my leg. There’s worse things can happen. You can burn yourself away inside.</a:t>
            </a:r>
            <a:endParaRPr lang="en-IN" sz="2400" b="1" dirty="0">
              <a:ln/>
              <a:solidFill>
                <a:srgbClr val="002060"/>
              </a:solidFill>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3C8BA094-279B-4AF0-B186-B5D55FC25674}"/>
              </a:ext>
            </a:extLst>
          </p:cNvPr>
          <p:cNvSpPr>
            <a:spLocks noGrp="1"/>
          </p:cNvSpPr>
          <p:nvPr>
            <p:ph type="title"/>
          </p:nvPr>
        </p:nvSpPr>
        <p:spPr>
          <a:xfrm>
            <a:off x="3486150" y="338017"/>
            <a:ext cx="5438775"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a:sp3d extrusionH="57150" prstMaterial="softEdge">
              <a:bevelT w="25400" h="38100"/>
            </a:sp3d>
          </a:bodyPr>
          <a:lstStyle/>
          <a:p>
            <a:pPr algn="ctr"/>
            <a:r>
              <a:rPr lang="en-US" sz="4800" b="1" dirty="0">
                <a:ln/>
                <a:solidFill>
                  <a:schemeClr val="accent4"/>
                </a:solidFill>
              </a:rPr>
              <a:t>Hatred burns you</a:t>
            </a:r>
            <a:endParaRPr lang="en-IN" sz="4800" b="1" dirty="0">
              <a:ln/>
              <a:solidFill>
                <a:schemeClr val="accent4"/>
              </a:solidFill>
            </a:endParaRPr>
          </a:p>
        </p:txBody>
      </p:sp>
    </p:spTree>
    <p:extLst>
      <p:ext uri="{BB962C8B-B14F-4D97-AF65-F5344CB8AC3E}">
        <p14:creationId xmlns:p14="http://schemas.microsoft.com/office/powerpoint/2010/main" val="18290882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B9A8D-75DC-4FB1-9FBE-0AB4005B4B4E}"/>
              </a:ext>
            </a:extLst>
          </p:cNvPr>
          <p:cNvSpPr>
            <a:spLocks noGrp="1"/>
          </p:cNvSpPr>
          <p:nvPr>
            <p:ph idx="1"/>
          </p:nvPr>
        </p:nvSpPr>
        <p:spPr>
          <a:xfrm>
            <a:off x="514350" y="361950"/>
            <a:ext cx="11106150" cy="6162675"/>
          </a:xfrm>
        </p:spPr>
        <p:txBody>
          <a:bodyPr>
            <a:normAutofit/>
          </a:bodyPr>
          <a:lstStyle/>
          <a:p>
            <a:pPr marL="0" indent="0">
              <a:lnSpc>
                <a:spcPct val="150000"/>
              </a:lnSpc>
              <a:buNone/>
            </a:pPr>
            <a:r>
              <a:rPr lang="en-US" sz="2400" b="1" dirty="0">
                <a:ln/>
                <a:solidFill>
                  <a:srgbClr val="002060"/>
                </a:solidFill>
                <a:latin typeface="Calibri" panose="020F0502020204030204" pitchFamily="34" charset="0"/>
                <a:cs typeface="Calibri" panose="020F0502020204030204" pitchFamily="34" charset="0"/>
              </a:rPr>
              <a:t>DERRY: After I’d come home, one person said, “He’d have been better off stopping in there. In the hospital. He’d be better off with others like himself.” She thinks blind people only ought to be with other blind people and idiot boys with idiot boys.</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And people with no legs altogether?</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That’s right.</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What kind of a world would that be?</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At least there’d be nobody to stare at you because you weren’t like them.</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So you think you’re just the same as all the other people with burned faces? Just by what you look like? Ah....everything’s different. Everything’s the same, but everything is different. Itself.</a:t>
            </a:r>
            <a:endParaRPr lang="en-IN" sz="2400" b="1" dirty="0">
              <a:ln/>
              <a:solidFill>
                <a:srgbClr val="002060"/>
              </a:solidFill>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A26FA8B6-623D-4B17-9033-DC7EE4B7795E}"/>
              </a:ext>
            </a:extLst>
          </p:cNvPr>
          <p:cNvSpPr>
            <a:spLocks noGrp="1"/>
          </p:cNvSpPr>
          <p:nvPr>
            <p:ph type="title"/>
          </p:nvPr>
        </p:nvSpPr>
        <p:spPr>
          <a:xfrm>
            <a:off x="5067301" y="5614983"/>
            <a:ext cx="6838950"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a:sp3d extrusionH="57150" prstMaterial="softEdge">
              <a:bevelT w="25400" h="38100"/>
            </a:sp3d>
          </a:bodyPr>
          <a:lstStyle/>
          <a:p>
            <a:pPr algn="ctr"/>
            <a:r>
              <a:rPr lang="en-US" sz="4800" b="1" dirty="0">
                <a:ln/>
                <a:solidFill>
                  <a:schemeClr val="accent4"/>
                </a:solidFill>
              </a:rPr>
              <a:t>Derry shared his feelings</a:t>
            </a:r>
            <a:endParaRPr lang="en-IN" sz="4800" b="1" dirty="0">
              <a:ln/>
              <a:solidFill>
                <a:schemeClr val="accent4"/>
              </a:solidFill>
            </a:endParaRPr>
          </a:p>
        </p:txBody>
      </p:sp>
    </p:spTree>
    <p:extLst>
      <p:ext uri="{BB962C8B-B14F-4D97-AF65-F5344CB8AC3E}">
        <p14:creationId xmlns:p14="http://schemas.microsoft.com/office/powerpoint/2010/main" val="848429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D3EF-ECD9-4B18-BDDB-762D76E3CDF2}"/>
              </a:ext>
            </a:extLst>
          </p:cNvPr>
          <p:cNvSpPr>
            <a:spLocks noGrp="1"/>
          </p:cNvSpPr>
          <p:nvPr>
            <p:ph type="title"/>
          </p:nvPr>
        </p:nvSpPr>
        <p:spPr/>
        <p:txBody>
          <a:bodyPr/>
          <a:lstStyle/>
          <a:p>
            <a:r>
              <a:rPr lang="en-US" sz="8000" b="1" dirty="0">
                <a:ln/>
                <a:solidFill>
                  <a:srgbClr val="C00000"/>
                </a:solidFill>
                <a:latin typeface="Monotype Corsiva" panose="03010101010201010101" pitchFamily="66" charset="0"/>
              </a:rPr>
              <a:t>Learning so far …</a:t>
            </a:r>
            <a:endParaRPr lang="en-IN" sz="8000" b="1" dirty="0">
              <a:ln/>
              <a:solidFill>
                <a:srgbClr val="C00000"/>
              </a:solidFill>
              <a:latin typeface="Monotype Corsiva" panose="03010101010201010101" pitchFamily="66" charset="0"/>
            </a:endParaRPr>
          </a:p>
        </p:txBody>
      </p:sp>
      <p:sp>
        <p:nvSpPr>
          <p:cNvPr id="3" name="Content Placeholder 2">
            <a:extLst>
              <a:ext uri="{FF2B5EF4-FFF2-40B4-BE49-F238E27FC236}">
                <a16:creationId xmlns:a16="http://schemas.microsoft.com/office/drawing/2014/main" id="{035E61DC-7351-4B81-8D21-DD50BA396D26}"/>
              </a:ext>
            </a:extLst>
          </p:cNvPr>
          <p:cNvSpPr>
            <a:spLocks noGrp="1"/>
          </p:cNvSpPr>
          <p:nvPr>
            <p:ph idx="1"/>
          </p:nvPr>
        </p:nvSpPr>
        <p:spPr>
          <a:xfrm>
            <a:off x="304801" y="1690692"/>
            <a:ext cx="11630024" cy="5100633"/>
          </a:xfrm>
        </p:spPr>
        <p:txBody>
          <a:bodyPr>
            <a:noAutofit/>
            <a:scene3d>
              <a:camera prst="orthographicFront"/>
              <a:lightRig rig="soft" dir="t">
                <a:rot lat="0" lon="0" rev="15600000"/>
              </a:lightRig>
            </a:scene3d>
            <a:sp3d extrusionH="57150" prstMaterial="softEdge">
              <a:bevelT w="25400" h="38100"/>
            </a:sp3d>
          </a:bodyPr>
          <a:lstStyle/>
          <a:p>
            <a:pPr fontAlgn="base">
              <a:lnSpc>
                <a:spcPct val="170000"/>
              </a:lnSpc>
            </a:pPr>
            <a:r>
              <a:rPr lang="en-US" sz="2100" b="1" dirty="0">
                <a:ln/>
                <a:solidFill>
                  <a:srgbClr val="002060"/>
                </a:solidFill>
                <a:latin typeface="Calibri" panose="020F0502020204030204" pitchFamily="34" charset="0"/>
                <a:cs typeface="Calibri" panose="020F0502020204030204" pitchFamily="34" charset="0"/>
              </a:rPr>
              <a:t>Derry’s pessimistic and aggressive attitude towards the world around him – the society to be blamed</a:t>
            </a:r>
          </a:p>
          <a:p>
            <a:pPr fontAlgn="base">
              <a:lnSpc>
                <a:spcPct val="170000"/>
              </a:lnSpc>
            </a:pPr>
            <a:r>
              <a:rPr lang="en-US" sz="2100" b="1" dirty="0">
                <a:ln/>
                <a:solidFill>
                  <a:srgbClr val="002060"/>
                </a:solidFill>
                <a:latin typeface="Calibri" panose="020F0502020204030204" pitchFamily="34" charset="0"/>
                <a:cs typeface="Calibri" panose="020F0502020204030204" pitchFamily="34" charset="0"/>
              </a:rPr>
              <a:t>two women commenting about his ugly appearance -  said only a mother could love a face like his.</a:t>
            </a:r>
          </a:p>
          <a:p>
            <a:pPr fontAlgn="base">
              <a:lnSpc>
                <a:spcPct val="170000"/>
              </a:lnSpc>
            </a:pPr>
            <a:r>
              <a:rPr lang="en-US" sz="2100" b="1" dirty="0">
                <a:ln/>
                <a:solidFill>
                  <a:srgbClr val="002060"/>
                </a:solidFill>
                <a:latin typeface="Calibri" panose="020F0502020204030204" pitchFamily="34" charset="0"/>
                <a:cs typeface="Calibri" panose="020F0502020204030204" pitchFamily="34" charset="0"/>
              </a:rPr>
              <a:t>his parents - he would not survive after their death because he was deformed.</a:t>
            </a:r>
          </a:p>
          <a:p>
            <a:pPr fontAlgn="base">
              <a:lnSpc>
                <a:spcPct val="170000"/>
              </a:lnSpc>
            </a:pPr>
            <a:r>
              <a:rPr lang="en-US" sz="2100" b="1" dirty="0">
                <a:ln/>
                <a:solidFill>
                  <a:srgbClr val="002060"/>
                </a:solidFill>
                <a:latin typeface="Calibri" panose="020F0502020204030204" pitchFamily="34" charset="0"/>
                <a:cs typeface="Calibri" panose="020F0502020204030204" pitchFamily="34" charset="0"/>
              </a:rPr>
              <a:t>his relatives – being in the hospital where he had been treated after the accident was good for him - a deformed boy like Derry could accommodate himself with other deformed boys and girls.</a:t>
            </a:r>
          </a:p>
          <a:p>
            <a:pPr fontAlgn="base">
              <a:lnSpc>
                <a:spcPct val="170000"/>
              </a:lnSpc>
            </a:pPr>
            <a:r>
              <a:rPr lang="en-US" sz="2100" b="1" dirty="0">
                <a:ln/>
                <a:solidFill>
                  <a:srgbClr val="002060"/>
                </a:solidFill>
                <a:latin typeface="Calibri" panose="020F0502020204030204" pitchFamily="34" charset="0"/>
                <a:cs typeface="Calibri" panose="020F0502020204030204" pitchFamily="34" charset="0"/>
              </a:rPr>
              <a:t>Derry had his ears always open for such comments and used to respond to them in his silent way.</a:t>
            </a:r>
          </a:p>
          <a:p>
            <a:pPr fontAlgn="base">
              <a:lnSpc>
                <a:spcPct val="170000"/>
              </a:lnSpc>
            </a:pPr>
            <a:r>
              <a:rPr lang="en-US" sz="2100" b="1" dirty="0">
                <a:ln/>
                <a:solidFill>
                  <a:srgbClr val="002060"/>
                </a:solidFill>
                <a:latin typeface="Calibri" panose="020F0502020204030204" pitchFamily="34" charset="0"/>
                <a:cs typeface="Calibri" panose="020F0502020204030204" pitchFamily="34" charset="0"/>
              </a:rPr>
              <a:t>He concluded that the world altogether didn’t need a boy like him.</a:t>
            </a:r>
            <a:endParaRPr lang="en-IN" sz="2100" b="1" dirty="0">
              <a:ln/>
              <a:solidFill>
                <a:schemeClr val="accent4"/>
              </a:solidFill>
            </a:endParaRPr>
          </a:p>
        </p:txBody>
      </p:sp>
    </p:spTree>
    <p:extLst>
      <p:ext uri="{BB962C8B-B14F-4D97-AF65-F5344CB8AC3E}">
        <p14:creationId xmlns:p14="http://schemas.microsoft.com/office/powerpoint/2010/main" val="18678451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B9A8D-75DC-4FB1-9FBE-0AB4005B4B4E}"/>
              </a:ext>
            </a:extLst>
          </p:cNvPr>
          <p:cNvSpPr>
            <a:spLocks noGrp="1"/>
          </p:cNvSpPr>
          <p:nvPr>
            <p:ph idx="1"/>
          </p:nvPr>
        </p:nvSpPr>
        <p:spPr>
          <a:xfrm>
            <a:off x="514350" y="361950"/>
            <a:ext cx="11106150" cy="6162675"/>
          </a:xfrm>
        </p:spPr>
        <p:txBody>
          <a:bodyPr>
            <a:normAutofit fontScale="92500"/>
          </a:bodyPr>
          <a:lstStyle/>
          <a:p>
            <a:pPr marL="0" indent="0">
              <a:lnSpc>
                <a:spcPct val="150000"/>
              </a:lnSpc>
              <a:buNone/>
            </a:pPr>
            <a:r>
              <a:rPr lang="en-US" sz="2400" b="1" dirty="0">
                <a:ln/>
                <a:solidFill>
                  <a:srgbClr val="002060"/>
                </a:solidFill>
                <a:latin typeface="Calibri" panose="020F0502020204030204" pitchFamily="34" charset="0"/>
                <a:cs typeface="Calibri" panose="020F0502020204030204" pitchFamily="34" charset="0"/>
              </a:rPr>
              <a:t>DERRY: How do you make all that out?</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Watching. Listening. Thinking.</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I’d like a place like this. A garden. I’d like a house with no curtains.</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a:t>
            </a:r>
            <a:r>
              <a:rPr lang="en-US" sz="2400" b="1" dirty="0">
                <a:ln/>
                <a:solidFill>
                  <a:srgbClr val="002060"/>
                </a:solidFill>
                <a:highlight>
                  <a:srgbClr val="CCFFFF"/>
                </a:highlight>
                <a:latin typeface="Calibri" panose="020F0502020204030204" pitchFamily="34" charset="0"/>
                <a:cs typeface="Calibri" panose="020F0502020204030204" pitchFamily="34" charset="0"/>
              </a:rPr>
              <a:t>The gate’s always open</a:t>
            </a:r>
            <a:r>
              <a:rPr lang="en-US" sz="2400" b="1" dirty="0">
                <a:ln/>
                <a:solidFill>
                  <a:srgbClr val="002060"/>
                </a:solidFill>
                <a:latin typeface="Calibri" panose="020F0502020204030204" pitchFamily="34" charset="0"/>
                <a:cs typeface="Calibri" panose="020F0502020204030204" pitchFamily="34" charset="0"/>
              </a:rPr>
              <a:t>.</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But this isn’t mine.</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Everything’s yours if you want it. What’s mine is anybody’s.</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So I could come here again? Even if you were out....I could come here.</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Certainly. You might find others here, of course.</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Oh....</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MR LAMB: Well, that needn’t stop you, you needn’t mind.</a:t>
            </a:r>
            <a:br>
              <a:rPr lang="en-US" sz="2400" b="1" dirty="0">
                <a:ln/>
                <a:solidFill>
                  <a:srgbClr val="002060"/>
                </a:solidFill>
                <a:latin typeface="Calibri" panose="020F0502020204030204" pitchFamily="34" charset="0"/>
                <a:cs typeface="Calibri" panose="020F0502020204030204" pitchFamily="34" charset="0"/>
              </a:rPr>
            </a:br>
            <a:r>
              <a:rPr lang="en-US" sz="2400" b="1" dirty="0">
                <a:ln/>
                <a:solidFill>
                  <a:srgbClr val="002060"/>
                </a:solidFill>
                <a:latin typeface="Calibri" panose="020F0502020204030204" pitchFamily="34" charset="0"/>
                <a:cs typeface="Calibri" panose="020F0502020204030204" pitchFamily="34" charset="0"/>
              </a:rPr>
              <a:t>DERRY: It’d stop them. They’d mind me. When they saw me here. They look at my face and run.</a:t>
            </a:r>
            <a:endParaRPr lang="en-IN" sz="2400" b="1" dirty="0">
              <a:ln/>
              <a:solidFill>
                <a:srgbClr val="002060"/>
              </a:solidFill>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A26FA8B6-623D-4B17-9033-DC7EE4B7795E}"/>
              </a:ext>
            </a:extLst>
          </p:cNvPr>
          <p:cNvSpPr>
            <a:spLocks noGrp="1"/>
          </p:cNvSpPr>
          <p:nvPr>
            <p:ph type="title"/>
          </p:nvPr>
        </p:nvSpPr>
        <p:spPr>
          <a:xfrm>
            <a:off x="6572249" y="166683"/>
            <a:ext cx="5343526" cy="976317"/>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a:sp3d extrusionH="57150" prstMaterial="softEdge">
              <a:bevelT w="25400" h="38100"/>
            </a:sp3d>
          </a:bodyPr>
          <a:lstStyle/>
          <a:p>
            <a:pPr algn="ctr"/>
            <a:r>
              <a:rPr lang="en-US" sz="4800" b="1" dirty="0">
                <a:ln/>
                <a:solidFill>
                  <a:schemeClr val="accent4"/>
                </a:solidFill>
              </a:rPr>
              <a:t>Mr. Lamb’s routine</a:t>
            </a:r>
            <a:endParaRPr lang="en-IN" sz="4800" b="1" dirty="0">
              <a:ln/>
              <a:solidFill>
                <a:schemeClr val="accent4"/>
              </a:solidFill>
            </a:endParaRPr>
          </a:p>
        </p:txBody>
      </p:sp>
    </p:spTree>
    <p:extLst>
      <p:ext uri="{BB962C8B-B14F-4D97-AF65-F5344CB8AC3E}">
        <p14:creationId xmlns:p14="http://schemas.microsoft.com/office/powerpoint/2010/main" val="396459629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B537904-A257-4F9D-BCA5-9F0F8A9B2611}"/>
              </a:ext>
            </a:extLst>
          </p:cNvPr>
          <p:cNvSpPr>
            <a:spLocks noGrp="1"/>
          </p:cNvSpPr>
          <p:nvPr>
            <p:ph idx="1"/>
          </p:nvPr>
        </p:nvSpPr>
        <p:spPr>
          <a:xfrm>
            <a:off x="533400" y="390524"/>
            <a:ext cx="10801350" cy="6400801"/>
          </a:xfrm>
        </p:spPr>
        <p:txBody>
          <a:bodyPr>
            <a:normAutofit lnSpcReduction="10000"/>
          </a:bodyPr>
          <a:lstStyle/>
          <a:p>
            <a:pPr marL="0" indent="0">
              <a:lnSpc>
                <a:spcPct val="150000"/>
              </a:lnSpc>
              <a:buNone/>
            </a:pPr>
            <a:r>
              <a:rPr lang="en-US" sz="2200" b="1" dirty="0">
                <a:ln/>
                <a:solidFill>
                  <a:srgbClr val="002060"/>
                </a:solidFill>
                <a:latin typeface="Calibri" panose="020F0502020204030204" pitchFamily="34" charset="0"/>
                <a:cs typeface="Calibri" panose="020F0502020204030204" pitchFamily="34" charset="0"/>
              </a:rPr>
              <a:t>MR LAMB: They might. They might not. You’d have to take the risk. So would they.</a:t>
            </a:r>
            <a:br>
              <a:rPr lang="en-US" sz="2200" b="1" dirty="0">
                <a:ln/>
                <a:solidFill>
                  <a:srgbClr val="002060"/>
                </a:solidFill>
                <a:latin typeface="Calibri" panose="020F0502020204030204" pitchFamily="34" charset="0"/>
                <a:cs typeface="Calibri" panose="020F0502020204030204" pitchFamily="34" charset="0"/>
              </a:rPr>
            </a:br>
            <a:r>
              <a:rPr lang="en-US" sz="2200" b="1" dirty="0">
                <a:ln/>
                <a:solidFill>
                  <a:srgbClr val="002060"/>
                </a:solidFill>
                <a:latin typeface="Calibri" panose="020F0502020204030204" pitchFamily="34" charset="0"/>
                <a:cs typeface="Calibri" panose="020F0502020204030204" pitchFamily="34" charset="0"/>
              </a:rPr>
              <a:t>DERRY: No, you would. You might have me and lose all your other friends, because nobody wants to stay near me if they can help it.</a:t>
            </a:r>
            <a:br>
              <a:rPr lang="en-US" sz="2200" b="1" dirty="0">
                <a:ln/>
                <a:solidFill>
                  <a:srgbClr val="002060"/>
                </a:solidFill>
                <a:latin typeface="Calibri" panose="020F0502020204030204" pitchFamily="34" charset="0"/>
                <a:cs typeface="Calibri" panose="020F0502020204030204" pitchFamily="34" charset="0"/>
              </a:rPr>
            </a:br>
            <a:r>
              <a:rPr lang="en-US" sz="2200" b="1" dirty="0">
                <a:ln/>
                <a:solidFill>
                  <a:srgbClr val="002060"/>
                </a:solidFill>
                <a:latin typeface="Calibri" panose="020F0502020204030204" pitchFamily="34" charset="0"/>
                <a:cs typeface="Calibri" panose="020F0502020204030204" pitchFamily="34" charset="0"/>
              </a:rPr>
              <a:t>MR LAMB: I’ve not moved.</a:t>
            </a:r>
            <a:br>
              <a:rPr lang="en-US" sz="2200" b="1" dirty="0">
                <a:ln/>
                <a:solidFill>
                  <a:srgbClr val="002060"/>
                </a:solidFill>
                <a:latin typeface="Calibri" panose="020F0502020204030204" pitchFamily="34" charset="0"/>
                <a:cs typeface="Calibri" panose="020F0502020204030204" pitchFamily="34" charset="0"/>
              </a:rPr>
            </a:br>
            <a:r>
              <a:rPr lang="en-US" sz="2200" b="1" dirty="0">
                <a:ln/>
                <a:solidFill>
                  <a:srgbClr val="002060"/>
                </a:solidFill>
                <a:latin typeface="Calibri" panose="020F0502020204030204" pitchFamily="34" charset="0"/>
                <a:cs typeface="Calibri" panose="020F0502020204030204" pitchFamily="34" charset="0"/>
              </a:rPr>
              <a:t>DERRY: No....</a:t>
            </a:r>
            <a:br>
              <a:rPr lang="en-US" sz="2200" b="1" dirty="0">
                <a:ln/>
                <a:solidFill>
                  <a:srgbClr val="002060"/>
                </a:solidFill>
                <a:latin typeface="Calibri" panose="020F0502020204030204" pitchFamily="34" charset="0"/>
                <a:cs typeface="Calibri" panose="020F0502020204030204" pitchFamily="34" charset="0"/>
              </a:rPr>
            </a:br>
            <a:r>
              <a:rPr lang="en-US" sz="2200" b="1" dirty="0">
                <a:ln/>
                <a:solidFill>
                  <a:srgbClr val="002060"/>
                </a:solidFill>
                <a:latin typeface="Calibri" panose="020F0502020204030204" pitchFamily="34" charset="0"/>
                <a:cs typeface="Calibri" panose="020F0502020204030204" pitchFamily="34" charset="0"/>
              </a:rPr>
              <a:t>MR LAMB: When I go down the street, the kids shout ‘</a:t>
            </a:r>
            <a:r>
              <a:rPr lang="en-US" sz="2200" b="1" dirty="0" err="1">
                <a:ln/>
                <a:solidFill>
                  <a:srgbClr val="002060"/>
                </a:solidFill>
                <a:latin typeface="Calibri" panose="020F0502020204030204" pitchFamily="34" charset="0"/>
                <a:cs typeface="Calibri" panose="020F0502020204030204" pitchFamily="34" charset="0"/>
              </a:rPr>
              <a:t>Lamey</a:t>
            </a:r>
            <a:r>
              <a:rPr lang="en-US" sz="2200" b="1" dirty="0">
                <a:ln/>
                <a:solidFill>
                  <a:srgbClr val="002060"/>
                </a:solidFill>
                <a:latin typeface="Calibri" panose="020F0502020204030204" pitchFamily="34" charset="0"/>
                <a:cs typeface="Calibri" panose="020F0502020204030204" pitchFamily="34" charset="0"/>
              </a:rPr>
              <a:t>-Lamb.’ But they still come into the garden, into my house; it’s a game. They’re not afraid of me. Why should they be? Because I’m not afraid of them, that’s why not.</a:t>
            </a:r>
            <a:br>
              <a:rPr lang="en-US" sz="2200" b="1" dirty="0">
                <a:ln/>
                <a:solidFill>
                  <a:srgbClr val="002060"/>
                </a:solidFill>
                <a:latin typeface="Calibri" panose="020F0502020204030204" pitchFamily="34" charset="0"/>
                <a:cs typeface="Calibri" panose="020F0502020204030204" pitchFamily="34" charset="0"/>
              </a:rPr>
            </a:br>
            <a:r>
              <a:rPr lang="en-US" sz="2200" b="1" dirty="0">
                <a:ln/>
                <a:solidFill>
                  <a:srgbClr val="002060"/>
                </a:solidFill>
                <a:latin typeface="Calibri" panose="020F0502020204030204" pitchFamily="34" charset="0"/>
                <a:cs typeface="Calibri" panose="020F0502020204030204" pitchFamily="34" charset="0"/>
              </a:rPr>
              <a:t>DERRY: Did you get your leg blown off in the war?</a:t>
            </a:r>
            <a:br>
              <a:rPr lang="en-US" sz="2200" b="1" dirty="0">
                <a:ln/>
                <a:solidFill>
                  <a:srgbClr val="002060"/>
                </a:solidFill>
                <a:latin typeface="Calibri" panose="020F0502020204030204" pitchFamily="34" charset="0"/>
                <a:cs typeface="Calibri" panose="020F0502020204030204" pitchFamily="34" charset="0"/>
              </a:rPr>
            </a:br>
            <a:r>
              <a:rPr lang="en-US" sz="2200" b="1" dirty="0">
                <a:ln/>
                <a:solidFill>
                  <a:srgbClr val="002060"/>
                </a:solidFill>
                <a:latin typeface="Calibri" panose="020F0502020204030204" pitchFamily="34" charset="0"/>
                <a:cs typeface="Calibri" panose="020F0502020204030204" pitchFamily="34" charset="0"/>
              </a:rPr>
              <a:t>MR LAMB: Certainly.</a:t>
            </a:r>
          </a:p>
          <a:p>
            <a:pPr marL="0" indent="0">
              <a:lnSpc>
                <a:spcPct val="150000"/>
              </a:lnSpc>
              <a:buNone/>
            </a:pPr>
            <a:r>
              <a:rPr lang="en-US" sz="2200" b="1" dirty="0">
                <a:ln/>
                <a:solidFill>
                  <a:srgbClr val="002060"/>
                </a:solidFill>
                <a:latin typeface="Calibri" panose="020F0502020204030204" pitchFamily="34" charset="0"/>
                <a:cs typeface="Calibri" panose="020F0502020204030204" pitchFamily="34" charset="0"/>
              </a:rPr>
              <a:t>DERRY: How will you climb on a ladder and get the crab apples down, then?</a:t>
            </a:r>
            <a:br>
              <a:rPr lang="en-US" sz="2200" b="1" dirty="0">
                <a:ln/>
                <a:solidFill>
                  <a:srgbClr val="002060"/>
                </a:solidFill>
                <a:latin typeface="Calibri" panose="020F0502020204030204" pitchFamily="34" charset="0"/>
                <a:cs typeface="Calibri" panose="020F0502020204030204" pitchFamily="34" charset="0"/>
              </a:rPr>
            </a:br>
            <a:r>
              <a:rPr lang="en-US" sz="2200" b="1" dirty="0">
                <a:ln/>
                <a:solidFill>
                  <a:srgbClr val="002060"/>
                </a:solidFill>
                <a:latin typeface="Calibri" panose="020F0502020204030204" pitchFamily="34" charset="0"/>
                <a:cs typeface="Calibri" panose="020F0502020204030204" pitchFamily="34" charset="0"/>
              </a:rPr>
              <a:t>MR LAMB: Oh, there’s a lot of things I’ve learned to do, and plenty of time for it. Years. I take it steady.</a:t>
            </a:r>
            <a:endParaRPr lang="en-IN" sz="2200" b="1" dirty="0">
              <a:ln/>
              <a:solidFill>
                <a:srgbClr val="002060"/>
              </a:solidFill>
              <a:latin typeface="Calibri" panose="020F0502020204030204" pitchFamily="34" charset="0"/>
              <a:cs typeface="Calibri" panose="020F0502020204030204" pitchFamily="34" charset="0"/>
            </a:endParaRPr>
          </a:p>
        </p:txBody>
      </p:sp>
      <p:sp>
        <p:nvSpPr>
          <p:cNvPr id="4" name="Title 1">
            <a:extLst>
              <a:ext uri="{FF2B5EF4-FFF2-40B4-BE49-F238E27FC236}">
                <a16:creationId xmlns:a16="http://schemas.microsoft.com/office/drawing/2014/main" id="{386FEAA1-602D-49F8-B3C4-2FE46155701C}"/>
              </a:ext>
            </a:extLst>
          </p:cNvPr>
          <p:cNvSpPr>
            <a:spLocks noGrp="1"/>
          </p:cNvSpPr>
          <p:nvPr>
            <p:ph type="title"/>
          </p:nvPr>
        </p:nvSpPr>
        <p:spPr>
          <a:xfrm>
            <a:off x="4819650" y="1933575"/>
            <a:ext cx="6838950" cy="838200"/>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a:sp3d extrusionH="57150" prstMaterial="softEdge">
              <a:bevelT w="25400" h="38100"/>
            </a:sp3d>
          </a:bodyPr>
          <a:lstStyle/>
          <a:p>
            <a:pPr algn="r"/>
            <a:r>
              <a:rPr lang="en-US" b="1" dirty="0">
                <a:ln/>
                <a:solidFill>
                  <a:schemeClr val="accent4"/>
                </a:solidFill>
              </a:rPr>
              <a:t>Mr. Lamb encourages Derry</a:t>
            </a:r>
            <a:endParaRPr lang="en-IN" b="1" dirty="0">
              <a:ln/>
              <a:solidFill>
                <a:schemeClr val="accent4"/>
              </a:solidFill>
            </a:endParaRPr>
          </a:p>
        </p:txBody>
      </p:sp>
    </p:spTree>
    <p:extLst>
      <p:ext uri="{BB962C8B-B14F-4D97-AF65-F5344CB8AC3E}">
        <p14:creationId xmlns:p14="http://schemas.microsoft.com/office/powerpoint/2010/main" val="251421341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C5541F1-E930-46A7-937A-A5FB3C5A78FD}"/>
              </a:ext>
            </a:extLst>
          </p:cNvPr>
          <p:cNvSpPr>
            <a:spLocks noGrp="1"/>
          </p:cNvSpPr>
          <p:nvPr>
            <p:ph idx="1"/>
          </p:nvPr>
        </p:nvSpPr>
        <p:spPr>
          <a:xfrm>
            <a:off x="752475" y="180975"/>
            <a:ext cx="10601325" cy="6311896"/>
          </a:xfrm>
        </p:spPr>
        <p:txBody>
          <a:bodyPr>
            <a:normAutofit fontScale="77500" lnSpcReduction="20000"/>
          </a:bodyPr>
          <a:lstStyle/>
          <a:p>
            <a:pPr marL="0" indent="0">
              <a:lnSpc>
                <a:spcPct val="170000"/>
              </a:lnSpc>
              <a:buNone/>
            </a:pPr>
            <a:r>
              <a:rPr lang="en-US" b="1" dirty="0">
                <a:solidFill>
                  <a:srgbClr val="002060"/>
                </a:solidFill>
              </a:rPr>
              <a:t>DERRY: If you fell and broke your neck, you could lie on the grass and die. If you were on your own.</a:t>
            </a:r>
            <a:br>
              <a:rPr lang="en-US" b="1" dirty="0">
                <a:solidFill>
                  <a:srgbClr val="002060"/>
                </a:solidFill>
              </a:rPr>
            </a:br>
            <a:r>
              <a:rPr lang="en-US" b="1" dirty="0">
                <a:solidFill>
                  <a:srgbClr val="002060"/>
                </a:solidFill>
              </a:rPr>
              <a:t>MR LAMB: I could.</a:t>
            </a:r>
            <a:br>
              <a:rPr lang="en-US" b="1" dirty="0">
                <a:solidFill>
                  <a:srgbClr val="002060"/>
                </a:solidFill>
              </a:rPr>
            </a:br>
            <a:r>
              <a:rPr lang="en-US" b="1" dirty="0">
                <a:solidFill>
                  <a:srgbClr val="002060"/>
                </a:solidFill>
              </a:rPr>
              <a:t>DERRY: You said I could help you.</a:t>
            </a:r>
            <a:br>
              <a:rPr lang="en-US" b="1" dirty="0">
                <a:solidFill>
                  <a:srgbClr val="002060"/>
                </a:solidFill>
              </a:rPr>
            </a:br>
            <a:r>
              <a:rPr lang="en-US" b="1" dirty="0">
                <a:solidFill>
                  <a:srgbClr val="002060"/>
                </a:solidFill>
              </a:rPr>
              <a:t>MR LAMB: If you want to.</a:t>
            </a:r>
            <a:br>
              <a:rPr lang="en-US" b="1" dirty="0">
                <a:solidFill>
                  <a:srgbClr val="002060"/>
                </a:solidFill>
              </a:rPr>
            </a:br>
            <a:r>
              <a:rPr lang="en-US" b="1" dirty="0">
                <a:solidFill>
                  <a:srgbClr val="002060"/>
                </a:solidFill>
              </a:rPr>
              <a:t>DERRY: But my </a:t>
            </a:r>
            <a:r>
              <a:rPr lang="en-US" b="1" dirty="0" err="1">
                <a:solidFill>
                  <a:srgbClr val="002060"/>
                </a:solidFill>
              </a:rPr>
              <a:t>mother’ll</a:t>
            </a:r>
            <a:r>
              <a:rPr lang="en-US" b="1" dirty="0">
                <a:solidFill>
                  <a:srgbClr val="002060"/>
                </a:solidFill>
              </a:rPr>
              <a:t> want to know where I am. It’s three miles home, across the fields. I’m fourteen. but they still want to know where I am.</a:t>
            </a:r>
            <a:br>
              <a:rPr lang="en-US" b="1" dirty="0">
                <a:solidFill>
                  <a:srgbClr val="002060"/>
                </a:solidFill>
              </a:rPr>
            </a:br>
            <a:r>
              <a:rPr lang="en-US" b="1" dirty="0">
                <a:solidFill>
                  <a:srgbClr val="002060"/>
                </a:solidFill>
              </a:rPr>
              <a:t>MR LAMB: People worry.</a:t>
            </a:r>
            <a:br>
              <a:rPr lang="en-US" b="1" dirty="0">
                <a:solidFill>
                  <a:srgbClr val="002060"/>
                </a:solidFill>
              </a:rPr>
            </a:br>
            <a:r>
              <a:rPr lang="en-US" b="1" dirty="0">
                <a:solidFill>
                  <a:srgbClr val="002060"/>
                </a:solidFill>
              </a:rPr>
              <a:t>DERRY: People fuss.</a:t>
            </a:r>
            <a:br>
              <a:rPr lang="en-US" b="1" dirty="0">
                <a:solidFill>
                  <a:srgbClr val="002060"/>
                </a:solidFill>
              </a:rPr>
            </a:br>
            <a:r>
              <a:rPr lang="en-US" b="1" dirty="0">
                <a:solidFill>
                  <a:srgbClr val="002060"/>
                </a:solidFill>
              </a:rPr>
              <a:t>MR LAMB: Go back and tell them.</a:t>
            </a:r>
            <a:br>
              <a:rPr lang="en-US" b="1" dirty="0">
                <a:solidFill>
                  <a:srgbClr val="002060"/>
                </a:solidFill>
              </a:rPr>
            </a:br>
            <a:r>
              <a:rPr lang="en-US" b="1" dirty="0">
                <a:solidFill>
                  <a:srgbClr val="002060"/>
                </a:solidFill>
              </a:rPr>
              <a:t>DERRY: its three miles.</a:t>
            </a:r>
            <a:br>
              <a:rPr lang="en-US" b="1" dirty="0">
                <a:solidFill>
                  <a:srgbClr val="002060"/>
                </a:solidFill>
              </a:rPr>
            </a:br>
            <a:r>
              <a:rPr lang="en-US" b="1" dirty="0">
                <a:solidFill>
                  <a:srgbClr val="002060"/>
                </a:solidFill>
              </a:rPr>
              <a:t>MR LAMB: It’s a fine evening. You’ve got legs.</a:t>
            </a:r>
            <a:endParaRPr lang="en-IN" b="1" dirty="0">
              <a:solidFill>
                <a:srgbClr val="002060"/>
              </a:solidFill>
            </a:endParaRPr>
          </a:p>
        </p:txBody>
      </p:sp>
      <p:sp>
        <p:nvSpPr>
          <p:cNvPr id="4" name="Rectangle 3">
            <a:extLst>
              <a:ext uri="{FF2B5EF4-FFF2-40B4-BE49-F238E27FC236}">
                <a16:creationId xmlns:a16="http://schemas.microsoft.com/office/drawing/2014/main" id="{07F78091-ED56-444E-B1BB-8166994F36E4}"/>
              </a:ext>
            </a:extLst>
          </p:cNvPr>
          <p:cNvSpPr/>
          <p:nvPr/>
        </p:nvSpPr>
        <p:spPr>
          <a:xfrm>
            <a:off x="8196927" y="5625584"/>
            <a:ext cx="3172728" cy="646331"/>
          </a:xfrm>
          <a:prstGeom prst="rect">
            <a:avLst/>
          </a:prstGeom>
        </p:spPr>
        <p:txBody>
          <a:bodyPr wrap="none">
            <a:spAutoFit/>
          </a:bodyPr>
          <a:lstStyle/>
          <a:p>
            <a:r>
              <a:rPr lang="en-US" b="1" dirty="0">
                <a:solidFill>
                  <a:srgbClr val="FF0000"/>
                </a:solidFill>
                <a:latin typeface="roboto"/>
              </a:rPr>
              <a:t>VOCAB:</a:t>
            </a:r>
          </a:p>
          <a:p>
            <a:r>
              <a:rPr lang="en-US" b="1" dirty="0">
                <a:solidFill>
                  <a:srgbClr val="000000"/>
                </a:solidFill>
                <a:latin typeface="roboto"/>
              </a:rPr>
              <a:t>Fuss: show of anger, worry</a:t>
            </a:r>
            <a:endParaRPr lang="en-IN" b="1" dirty="0"/>
          </a:p>
        </p:txBody>
      </p:sp>
      <p:sp>
        <p:nvSpPr>
          <p:cNvPr id="5" name="Title 1">
            <a:extLst>
              <a:ext uri="{FF2B5EF4-FFF2-40B4-BE49-F238E27FC236}">
                <a16:creationId xmlns:a16="http://schemas.microsoft.com/office/drawing/2014/main" id="{8DC29C37-5197-4D18-9125-235729406576}"/>
              </a:ext>
            </a:extLst>
          </p:cNvPr>
          <p:cNvSpPr>
            <a:spLocks noGrp="1"/>
          </p:cNvSpPr>
          <p:nvPr>
            <p:ph type="title"/>
          </p:nvPr>
        </p:nvSpPr>
        <p:spPr>
          <a:xfrm>
            <a:off x="7381874" y="1281109"/>
            <a:ext cx="4482177" cy="776292"/>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fontScale="90000"/>
            <a:sp3d extrusionH="57150" prstMaterial="softEdge">
              <a:bevelT w="25400" h="38100"/>
            </a:sp3d>
          </a:bodyPr>
          <a:lstStyle/>
          <a:p>
            <a:pPr algn="ctr"/>
            <a:r>
              <a:rPr lang="en-US" sz="4800" b="1" dirty="0">
                <a:ln/>
                <a:solidFill>
                  <a:schemeClr val="accent4"/>
                </a:solidFill>
              </a:rPr>
              <a:t>The </a:t>
            </a:r>
            <a:r>
              <a:rPr lang="en-US" sz="4800" b="1" dirty="0" err="1">
                <a:ln/>
                <a:solidFill>
                  <a:schemeClr val="accent4"/>
                </a:solidFill>
              </a:rPr>
              <a:t>Realisation</a:t>
            </a:r>
            <a:endParaRPr lang="en-IN" sz="4800" b="1" dirty="0">
              <a:ln/>
              <a:solidFill>
                <a:schemeClr val="accent4"/>
              </a:solidFill>
            </a:endParaRPr>
          </a:p>
        </p:txBody>
      </p:sp>
    </p:spTree>
    <p:extLst>
      <p:ext uri="{BB962C8B-B14F-4D97-AF65-F5344CB8AC3E}">
        <p14:creationId xmlns:p14="http://schemas.microsoft.com/office/powerpoint/2010/main" val="126121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9F8E87-BC4C-406B-8F9C-A5D8146D6FDA}"/>
              </a:ext>
            </a:extLst>
          </p:cNvPr>
          <p:cNvPicPr>
            <a:picLocks noChangeAspect="1"/>
          </p:cNvPicPr>
          <p:nvPr/>
        </p:nvPicPr>
        <p:blipFill rotWithShape="1">
          <a:blip r:embed="rId2"/>
          <a:srcRect l="9091" t="7926" b="15465"/>
          <a:stretch/>
        </p:blipFill>
        <p:spPr>
          <a:xfrm>
            <a:off x="-2" y="10"/>
            <a:ext cx="12192002" cy="6857990"/>
          </a:xfrm>
          <a:prstGeom prst="rect">
            <a:avLst/>
          </a:prstGeom>
        </p:spPr>
      </p:pic>
      <p:sp>
        <p:nvSpPr>
          <p:cNvPr id="2" name="Title 1">
            <a:extLst>
              <a:ext uri="{FF2B5EF4-FFF2-40B4-BE49-F238E27FC236}">
                <a16:creationId xmlns:a16="http://schemas.microsoft.com/office/drawing/2014/main" id="{96F80074-7CFA-4535-A78B-FCF2E00DCD8F}"/>
              </a:ext>
            </a:extLst>
          </p:cNvPr>
          <p:cNvSpPr>
            <a:spLocks noGrp="1"/>
          </p:cNvSpPr>
          <p:nvPr>
            <p:ph type="ctrTitle"/>
          </p:nvPr>
        </p:nvSpPr>
        <p:spPr>
          <a:xfrm>
            <a:off x="2876551" y="1855788"/>
            <a:ext cx="8671560" cy="2807208"/>
          </a:xfrm>
        </p:spPr>
        <p:txBody>
          <a:bodyPr anchor="b">
            <a:normAutofit/>
          </a:bodyPr>
          <a:lstStyle/>
          <a:p>
            <a:pPr algn="r"/>
            <a:r>
              <a:rPr lang="en-US" sz="8000" dirty="0">
                <a:solidFill>
                  <a:srgbClr val="002060"/>
                </a:solidFill>
                <a:effectLst>
                  <a:glow rad="228600">
                    <a:schemeClr val="accent1">
                      <a:satMod val="175000"/>
                      <a:alpha val="40000"/>
                    </a:schemeClr>
                  </a:glow>
                </a:effectLst>
              </a:rPr>
              <a:t>On the Face of it</a:t>
            </a:r>
            <a:endParaRPr lang="en-IN" sz="8000" dirty="0">
              <a:solidFill>
                <a:srgbClr val="002060"/>
              </a:solidFill>
              <a:effectLst>
                <a:glow rad="228600">
                  <a:schemeClr val="accent1">
                    <a:satMod val="175000"/>
                    <a:alpha val="40000"/>
                  </a:schemeClr>
                </a:glow>
              </a:effectLst>
            </a:endParaRPr>
          </a:p>
        </p:txBody>
      </p:sp>
      <p:sp>
        <p:nvSpPr>
          <p:cNvPr id="10" name="Subtitle 2">
            <a:extLst>
              <a:ext uri="{FF2B5EF4-FFF2-40B4-BE49-F238E27FC236}">
                <a16:creationId xmlns:a16="http://schemas.microsoft.com/office/drawing/2014/main" id="{A74BCE29-0CC1-4BF5-95A1-2BE64899FA5D}"/>
              </a:ext>
            </a:extLst>
          </p:cNvPr>
          <p:cNvSpPr txBox="1">
            <a:spLocks/>
          </p:cNvSpPr>
          <p:nvPr/>
        </p:nvSpPr>
        <p:spPr>
          <a:xfrm>
            <a:off x="604499" y="518292"/>
            <a:ext cx="7668643" cy="1208141"/>
          </a:xfrm>
          <a:prstGeom prst="rect">
            <a:avLst/>
          </a:prstGeom>
        </p:spPr>
        <p:txBody>
          <a:bodyPr vert="horz" lIns="91440" tIns="45720" rIns="91440" bIns="45720" rtlCol="0">
            <a:noAutofit/>
            <a:scene3d>
              <a:camera prst="orthographicFront"/>
              <a:lightRig rig="harsh" dir="t"/>
            </a:scene3d>
            <a:sp3d extrusionH="57150" prstMaterial="matte">
              <a:bevelT w="63500" h="12700" prst="angle"/>
              <a:contourClr>
                <a:schemeClr val="bg1">
                  <a:lumMod val="65000"/>
                </a:schemeClr>
              </a:contourClr>
            </a:sp3d>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50000"/>
              </a:lnSpc>
            </a:pPr>
            <a:r>
              <a:rPr lang="en-US" sz="2800" b="1" dirty="0">
                <a:ln/>
                <a:solidFill>
                  <a:srgbClr val="002060"/>
                </a:solidFill>
              </a:rPr>
              <a:t>What do you understand by the title?</a:t>
            </a:r>
            <a:endParaRPr lang="en-IN" sz="2800" b="1" dirty="0">
              <a:ln/>
              <a:solidFill>
                <a:srgbClr val="002060"/>
              </a:solidFill>
            </a:endParaRPr>
          </a:p>
        </p:txBody>
      </p:sp>
    </p:spTree>
    <p:extLst>
      <p:ext uri="{BB962C8B-B14F-4D97-AF65-F5344CB8AC3E}">
        <p14:creationId xmlns:p14="http://schemas.microsoft.com/office/powerpoint/2010/main" val="118135298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4D3EF-ECD9-4B18-BDDB-762D76E3CDF2}"/>
              </a:ext>
            </a:extLst>
          </p:cNvPr>
          <p:cNvSpPr>
            <a:spLocks noGrp="1"/>
          </p:cNvSpPr>
          <p:nvPr>
            <p:ph type="title"/>
          </p:nvPr>
        </p:nvSpPr>
        <p:spPr/>
        <p:txBody>
          <a:bodyPr>
            <a:normAutofit fontScale="90000"/>
          </a:bodyPr>
          <a:lstStyle/>
          <a:p>
            <a:r>
              <a:rPr lang="en-US" sz="8000" b="1" dirty="0">
                <a:ln/>
                <a:solidFill>
                  <a:srgbClr val="C00000"/>
                </a:solidFill>
                <a:latin typeface="Monotype Corsiva" panose="03010101010201010101" pitchFamily="66" charset="0"/>
              </a:rPr>
              <a:t>Learning so far …Mr. Lamb</a:t>
            </a:r>
            <a:endParaRPr lang="en-IN" sz="8000" b="1" dirty="0">
              <a:ln/>
              <a:solidFill>
                <a:srgbClr val="C00000"/>
              </a:solidFill>
              <a:latin typeface="Monotype Corsiva" panose="03010101010201010101" pitchFamily="66" charset="0"/>
            </a:endParaRPr>
          </a:p>
        </p:txBody>
      </p:sp>
      <p:sp>
        <p:nvSpPr>
          <p:cNvPr id="3" name="Content Placeholder 2">
            <a:extLst>
              <a:ext uri="{FF2B5EF4-FFF2-40B4-BE49-F238E27FC236}">
                <a16:creationId xmlns:a16="http://schemas.microsoft.com/office/drawing/2014/main" id="{035E61DC-7351-4B81-8D21-DD50BA396D26}"/>
              </a:ext>
            </a:extLst>
          </p:cNvPr>
          <p:cNvSpPr>
            <a:spLocks noGrp="1"/>
          </p:cNvSpPr>
          <p:nvPr>
            <p:ph idx="1"/>
          </p:nvPr>
        </p:nvSpPr>
        <p:spPr>
          <a:xfrm>
            <a:off x="304801" y="1690692"/>
            <a:ext cx="11630024" cy="4948233"/>
          </a:xfrm>
        </p:spPr>
        <p:txBody>
          <a:bodyPr>
            <a:noAutofit/>
            <a:scene3d>
              <a:camera prst="orthographicFront"/>
              <a:lightRig rig="soft" dir="t">
                <a:rot lat="0" lon="0" rev="15600000"/>
              </a:lightRig>
            </a:scene3d>
            <a:sp3d extrusionH="57150" prstMaterial="softEdge">
              <a:bevelT w="25400" h="38100"/>
            </a:sp3d>
          </a:bodyPr>
          <a:lstStyle/>
          <a:p>
            <a:pPr fontAlgn="base">
              <a:lnSpc>
                <a:spcPct val="150000"/>
              </a:lnSpc>
            </a:pPr>
            <a:r>
              <a:rPr lang="en-US" sz="2100" b="1" dirty="0">
                <a:ln/>
                <a:solidFill>
                  <a:srgbClr val="002060"/>
                </a:solidFill>
                <a:latin typeface="Calibri" panose="020F0502020204030204" pitchFamily="34" charset="0"/>
                <a:cs typeface="Calibri" panose="020F0502020204030204" pitchFamily="34" charset="0"/>
              </a:rPr>
              <a:t>Mr. Lamb was an old man with a lame leg. After he became lame, Mr. Lamb began to develop a positive attitude with his deformity.</a:t>
            </a:r>
          </a:p>
          <a:p>
            <a:pPr fontAlgn="base">
              <a:lnSpc>
                <a:spcPct val="150000"/>
              </a:lnSpc>
            </a:pPr>
            <a:r>
              <a:rPr lang="en-US" sz="2100" b="1" dirty="0">
                <a:ln/>
                <a:solidFill>
                  <a:srgbClr val="002060"/>
                </a:solidFill>
                <a:latin typeface="Calibri" panose="020F0502020204030204" pitchFamily="34" charset="0"/>
                <a:cs typeface="Calibri" panose="020F0502020204030204" pitchFamily="34" charset="0"/>
              </a:rPr>
              <a:t>He worked hard to defeat this impairment and learnt to walk and climb ladders.</a:t>
            </a:r>
          </a:p>
          <a:p>
            <a:pPr fontAlgn="base">
              <a:lnSpc>
                <a:spcPct val="150000"/>
              </a:lnSpc>
            </a:pPr>
            <a:r>
              <a:rPr lang="en-US" sz="2100" b="1" dirty="0">
                <a:ln/>
                <a:solidFill>
                  <a:srgbClr val="002060"/>
                </a:solidFill>
                <a:latin typeface="Calibri" panose="020F0502020204030204" pitchFamily="34" charset="0"/>
                <a:cs typeface="Calibri" panose="020F0502020204030204" pitchFamily="34" charset="0"/>
              </a:rPr>
              <a:t>He was happy to be alive and ignored his lameness.</a:t>
            </a:r>
          </a:p>
          <a:p>
            <a:pPr fontAlgn="base">
              <a:lnSpc>
                <a:spcPct val="150000"/>
              </a:lnSpc>
            </a:pPr>
            <a:r>
              <a:rPr lang="en-US" sz="2100" b="1" dirty="0">
                <a:ln/>
                <a:solidFill>
                  <a:srgbClr val="002060"/>
                </a:solidFill>
                <a:latin typeface="Calibri" panose="020F0502020204030204" pitchFamily="34" charset="0"/>
                <a:cs typeface="Calibri" panose="020F0502020204030204" pitchFamily="34" charset="0"/>
              </a:rPr>
              <a:t>He made everyone his friend and had a house with no curtains and open doors. He welcomed anyone who came to him.</a:t>
            </a:r>
          </a:p>
          <a:p>
            <a:pPr fontAlgn="base">
              <a:lnSpc>
                <a:spcPct val="150000"/>
              </a:lnSpc>
            </a:pPr>
            <a:r>
              <a:rPr lang="en-US" sz="2100" b="1" dirty="0">
                <a:ln/>
                <a:solidFill>
                  <a:srgbClr val="002060"/>
                </a:solidFill>
                <a:latin typeface="Calibri" panose="020F0502020204030204" pitchFamily="34" charset="0"/>
                <a:cs typeface="Calibri" panose="020F0502020204030204" pitchFamily="34" charset="0"/>
              </a:rPr>
              <a:t>While Mr. Lamb took his impairment as a challenge and tried to overcome it, Derry believed that he was unwanted and lost.</a:t>
            </a:r>
          </a:p>
        </p:txBody>
      </p:sp>
    </p:spTree>
    <p:extLst>
      <p:ext uri="{BB962C8B-B14F-4D97-AF65-F5344CB8AC3E}">
        <p14:creationId xmlns:p14="http://schemas.microsoft.com/office/powerpoint/2010/main" val="8431424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CF34425-96F4-422C-8768-A0D95FC72544}"/>
              </a:ext>
            </a:extLst>
          </p:cNvPr>
          <p:cNvSpPr>
            <a:spLocks noGrp="1"/>
          </p:cNvSpPr>
          <p:nvPr>
            <p:ph idx="1"/>
          </p:nvPr>
        </p:nvSpPr>
        <p:spPr>
          <a:xfrm>
            <a:off x="647700" y="409576"/>
            <a:ext cx="10515600" cy="5924549"/>
          </a:xfrm>
        </p:spPr>
        <p:txBody>
          <a:bodyPr>
            <a:normAutofit fontScale="85000" lnSpcReduction="20000"/>
          </a:bodyPr>
          <a:lstStyle/>
          <a:p>
            <a:pPr marL="0" indent="0">
              <a:lnSpc>
                <a:spcPct val="160000"/>
              </a:lnSpc>
              <a:buNone/>
            </a:pPr>
            <a:r>
              <a:rPr lang="en-US" sz="2400" b="1" dirty="0">
                <a:solidFill>
                  <a:srgbClr val="002060"/>
                </a:solidFill>
              </a:rPr>
              <a:t>DERRY: Once I got home, they’d never let me come back.</a:t>
            </a:r>
            <a:br>
              <a:rPr lang="en-US" sz="2400" b="1" dirty="0">
                <a:solidFill>
                  <a:srgbClr val="002060"/>
                </a:solidFill>
              </a:rPr>
            </a:br>
            <a:r>
              <a:rPr lang="en-US" sz="2400" b="1" dirty="0">
                <a:solidFill>
                  <a:srgbClr val="002060"/>
                </a:solidFill>
              </a:rPr>
              <a:t>MR LAMB: Once you got home, you’d never let yourself come back.</a:t>
            </a:r>
            <a:br>
              <a:rPr lang="en-US" sz="2400" b="1" dirty="0">
                <a:solidFill>
                  <a:srgbClr val="002060"/>
                </a:solidFill>
              </a:rPr>
            </a:br>
            <a:r>
              <a:rPr lang="en-US" sz="2400" b="1" dirty="0">
                <a:solidFill>
                  <a:srgbClr val="002060"/>
                </a:solidFill>
              </a:rPr>
              <a:t>DERRY: You don’t know....you don’t know what I could do.</a:t>
            </a:r>
            <a:br>
              <a:rPr lang="en-US" sz="2400" b="1" dirty="0">
                <a:solidFill>
                  <a:srgbClr val="002060"/>
                </a:solidFill>
              </a:rPr>
            </a:br>
            <a:r>
              <a:rPr lang="en-US" sz="2400" b="1" dirty="0">
                <a:solidFill>
                  <a:srgbClr val="002060"/>
                </a:solidFill>
              </a:rPr>
              <a:t>MR LAMB: No. Only you know that.</a:t>
            </a:r>
            <a:br>
              <a:rPr lang="en-US" sz="2400" b="1" dirty="0">
                <a:solidFill>
                  <a:srgbClr val="002060"/>
                </a:solidFill>
              </a:rPr>
            </a:br>
            <a:r>
              <a:rPr lang="en-US" sz="2400" b="1" dirty="0">
                <a:solidFill>
                  <a:srgbClr val="002060"/>
                </a:solidFill>
              </a:rPr>
              <a:t>DERRY: If I chose....</a:t>
            </a:r>
            <a:br>
              <a:rPr lang="en-US" sz="2400" b="1" dirty="0">
                <a:solidFill>
                  <a:srgbClr val="002060"/>
                </a:solidFill>
              </a:rPr>
            </a:br>
            <a:r>
              <a:rPr lang="en-US" sz="2400" b="1" dirty="0">
                <a:solidFill>
                  <a:srgbClr val="002060"/>
                </a:solidFill>
              </a:rPr>
              <a:t>MR LAMB: Ah....if you chose. I don’t know everything, boy. I can’t tell you what to do.</a:t>
            </a:r>
          </a:p>
          <a:p>
            <a:pPr marL="0" indent="0">
              <a:lnSpc>
                <a:spcPct val="160000"/>
              </a:lnSpc>
              <a:buNone/>
            </a:pPr>
            <a:r>
              <a:rPr lang="en-US" sz="2400" b="1" dirty="0">
                <a:solidFill>
                  <a:srgbClr val="002060"/>
                </a:solidFill>
              </a:rPr>
              <a:t>DERRY: They tell me.</a:t>
            </a:r>
            <a:br>
              <a:rPr lang="en-US" sz="2400" b="1" dirty="0">
                <a:solidFill>
                  <a:srgbClr val="002060"/>
                </a:solidFill>
              </a:rPr>
            </a:br>
            <a:r>
              <a:rPr lang="en-US" sz="2400" b="1" dirty="0">
                <a:solidFill>
                  <a:srgbClr val="002060"/>
                </a:solidFill>
              </a:rPr>
              <a:t>MR LAMB: Do you have to agree?</a:t>
            </a:r>
            <a:br>
              <a:rPr lang="en-US" sz="2400" b="1" dirty="0">
                <a:solidFill>
                  <a:srgbClr val="002060"/>
                </a:solidFill>
              </a:rPr>
            </a:br>
            <a:r>
              <a:rPr lang="en-US" sz="2400" b="1" dirty="0">
                <a:solidFill>
                  <a:srgbClr val="002060"/>
                </a:solidFill>
              </a:rPr>
              <a:t>DERRY: I don’t know what I want. I want....something no one else has got or ever will have. Something just mine. Like this garden. I don’t know what it is.</a:t>
            </a:r>
            <a:br>
              <a:rPr lang="en-US" sz="2400" b="1" dirty="0">
                <a:solidFill>
                  <a:srgbClr val="002060"/>
                </a:solidFill>
              </a:rPr>
            </a:br>
            <a:r>
              <a:rPr lang="en-US" sz="2400" b="1" dirty="0">
                <a:solidFill>
                  <a:srgbClr val="002060"/>
                </a:solidFill>
              </a:rPr>
              <a:t>MR LAMB: You could find out.</a:t>
            </a:r>
            <a:br>
              <a:rPr lang="en-US" sz="2400" b="1" dirty="0">
                <a:solidFill>
                  <a:srgbClr val="002060"/>
                </a:solidFill>
              </a:rPr>
            </a:br>
            <a:r>
              <a:rPr lang="en-US" sz="2400" b="1" dirty="0">
                <a:solidFill>
                  <a:srgbClr val="002060"/>
                </a:solidFill>
              </a:rPr>
              <a:t>DERRY: How?</a:t>
            </a:r>
            <a:endParaRPr lang="en-IN" sz="2400" b="1" dirty="0">
              <a:solidFill>
                <a:srgbClr val="002060"/>
              </a:solidFill>
            </a:endParaRPr>
          </a:p>
        </p:txBody>
      </p:sp>
      <p:sp>
        <p:nvSpPr>
          <p:cNvPr id="4" name="Title 1">
            <a:extLst>
              <a:ext uri="{FF2B5EF4-FFF2-40B4-BE49-F238E27FC236}">
                <a16:creationId xmlns:a16="http://schemas.microsoft.com/office/drawing/2014/main" id="{C2DE6AF4-47BE-4800-A680-E26395F7A2DA}"/>
              </a:ext>
            </a:extLst>
          </p:cNvPr>
          <p:cNvSpPr>
            <a:spLocks noGrp="1"/>
          </p:cNvSpPr>
          <p:nvPr>
            <p:ph type="title"/>
          </p:nvPr>
        </p:nvSpPr>
        <p:spPr>
          <a:xfrm>
            <a:off x="5280949" y="5495926"/>
            <a:ext cx="6596726" cy="1028700"/>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a:sp3d extrusionH="57150" prstMaterial="softEdge">
              <a:bevelT w="25400" h="38100"/>
            </a:sp3d>
          </a:bodyPr>
          <a:lstStyle/>
          <a:p>
            <a:pPr algn="ctr"/>
            <a:r>
              <a:rPr lang="en-US" sz="4800" b="1" dirty="0">
                <a:ln/>
                <a:solidFill>
                  <a:schemeClr val="accent4"/>
                </a:solidFill>
              </a:rPr>
              <a:t>Derry seems determined</a:t>
            </a:r>
            <a:endParaRPr lang="en-IN" sz="4800" b="1" dirty="0">
              <a:ln/>
              <a:solidFill>
                <a:schemeClr val="accent4"/>
              </a:solidFill>
            </a:endParaRPr>
          </a:p>
        </p:txBody>
      </p:sp>
    </p:spTree>
    <p:extLst>
      <p:ext uri="{BB962C8B-B14F-4D97-AF65-F5344CB8AC3E}">
        <p14:creationId xmlns:p14="http://schemas.microsoft.com/office/powerpoint/2010/main" val="2007772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4F3B24-55DC-4DC6-8847-04BA342BCC2C}"/>
              </a:ext>
            </a:extLst>
          </p:cNvPr>
          <p:cNvSpPr>
            <a:spLocks noGrp="1"/>
          </p:cNvSpPr>
          <p:nvPr>
            <p:ph idx="1"/>
          </p:nvPr>
        </p:nvSpPr>
        <p:spPr>
          <a:xfrm>
            <a:off x="342900" y="542924"/>
            <a:ext cx="11353800" cy="6219825"/>
          </a:xfrm>
        </p:spPr>
        <p:txBody>
          <a:bodyPr>
            <a:normAutofit/>
          </a:bodyPr>
          <a:lstStyle/>
          <a:p>
            <a:pPr marL="0" indent="0">
              <a:lnSpc>
                <a:spcPct val="150000"/>
              </a:lnSpc>
              <a:buNone/>
            </a:pPr>
            <a:r>
              <a:rPr lang="en-US" sz="2000" b="1" dirty="0">
                <a:solidFill>
                  <a:srgbClr val="002060"/>
                </a:solidFill>
              </a:rPr>
              <a:t>MR LAMB: Waiting. Watching. Listening. Sitting here or going there. I’ll have to see to the bees.</a:t>
            </a:r>
            <a:br>
              <a:rPr lang="en-US" sz="2000" b="1" dirty="0">
                <a:solidFill>
                  <a:srgbClr val="002060"/>
                </a:solidFill>
              </a:rPr>
            </a:br>
            <a:r>
              <a:rPr lang="en-US" sz="2000" b="1" dirty="0">
                <a:solidFill>
                  <a:srgbClr val="002060"/>
                </a:solidFill>
              </a:rPr>
              <a:t>DERRY: Those other people who come here....do they talk to you? Ask you things?</a:t>
            </a:r>
            <a:br>
              <a:rPr lang="en-US" sz="2000" b="1" dirty="0">
                <a:solidFill>
                  <a:srgbClr val="002060"/>
                </a:solidFill>
              </a:rPr>
            </a:br>
            <a:r>
              <a:rPr lang="en-US" sz="2000" b="1" dirty="0">
                <a:solidFill>
                  <a:srgbClr val="002060"/>
                </a:solidFill>
              </a:rPr>
              <a:t>MR LAMB: Some do, some don’t. I ask them. I like to learn.</a:t>
            </a:r>
            <a:br>
              <a:rPr lang="en-US" sz="2000" b="1" dirty="0">
                <a:solidFill>
                  <a:srgbClr val="002060"/>
                </a:solidFill>
              </a:rPr>
            </a:br>
            <a:r>
              <a:rPr lang="en-US" sz="2000" b="1" dirty="0">
                <a:solidFill>
                  <a:srgbClr val="002060"/>
                </a:solidFill>
              </a:rPr>
              <a:t>DERRY: I don’t believe in them. I don’t think anybody ever comes. You’re here all by yourself and miserable and no one would know if you were alive or dead and nobody cares.</a:t>
            </a:r>
            <a:br>
              <a:rPr lang="en-US" sz="2000" b="1" dirty="0">
                <a:solidFill>
                  <a:srgbClr val="002060"/>
                </a:solidFill>
              </a:rPr>
            </a:br>
            <a:r>
              <a:rPr lang="en-US" sz="2000" b="1" dirty="0">
                <a:solidFill>
                  <a:srgbClr val="002060"/>
                </a:solidFill>
              </a:rPr>
              <a:t>MR LAMB: You think what you please.</a:t>
            </a:r>
            <a:br>
              <a:rPr lang="en-US" sz="2000" b="1" dirty="0">
                <a:solidFill>
                  <a:srgbClr val="002060"/>
                </a:solidFill>
              </a:rPr>
            </a:br>
            <a:r>
              <a:rPr lang="en-US" sz="2000" b="1" dirty="0">
                <a:solidFill>
                  <a:srgbClr val="002060"/>
                </a:solidFill>
              </a:rPr>
              <a:t>DERRY: All right then, tell me some of their names.</a:t>
            </a:r>
            <a:br>
              <a:rPr lang="en-US" sz="2000" b="1" dirty="0">
                <a:solidFill>
                  <a:srgbClr val="002060"/>
                </a:solidFill>
              </a:rPr>
            </a:br>
            <a:r>
              <a:rPr lang="en-US" sz="2000" b="1" dirty="0">
                <a:solidFill>
                  <a:srgbClr val="002060"/>
                </a:solidFill>
              </a:rPr>
              <a:t>MR LAMB: What are names? Tom, Dick or Harry.</a:t>
            </a:r>
            <a:br>
              <a:rPr lang="en-US" sz="2000" b="1" dirty="0">
                <a:solidFill>
                  <a:srgbClr val="002060"/>
                </a:solidFill>
              </a:rPr>
            </a:br>
            <a:r>
              <a:rPr lang="en-US" sz="2000" b="1" dirty="0">
                <a:solidFill>
                  <a:srgbClr val="002060"/>
                </a:solidFill>
              </a:rPr>
              <a:t>[Getting up] I’m off down to the bees.</a:t>
            </a:r>
            <a:br>
              <a:rPr lang="en-US" sz="2000" b="1" dirty="0">
                <a:solidFill>
                  <a:srgbClr val="002060"/>
                </a:solidFill>
              </a:rPr>
            </a:br>
            <a:r>
              <a:rPr lang="en-US" sz="2000" b="1" dirty="0">
                <a:solidFill>
                  <a:srgbClr val="002060"/>
                </a:solidFill>
              </a:rPr>
              <a:t>DERRY: I think you’re daft....crazy....</a:t>
            </a:r>
            <a:br>
              <a:rPr lang="en-US" sz="2000" b="1" dirty="0">
                <a:solidFill>
                  <a:srgbClr val="002060"/>
                </a:solidFill>
              </a:rPr>
            </a:br>
            <a:r>
              <a:rPr lang="en-US" sz="2000" b="1" dirty="0">
                <a:solidFill>
                  <a:srgbClr val="002060"/>
                </a:solidFill>
              </a:rPr>
              <a:t>MR LAMB: That’s a good excuse.</a:t>
            </a:r>
            <a:endParaRPr lang="en-IN" sz="2000" b="1" dirty="0">
              <a:solidFill>
                <a:srgbClr val="002060"/>
              </a:solidFill>
            </a:endParaRPr>
          </a:p>
        </p:txBody>
      </p:sp>
      <p:sp>
        <p:nvSpPr>
          <p:cNvPr id="5" name="Title 1">
            <a:extLst>
              <a:ext uri="{FF2B5EF4-FFF2-40B4-BE49-F238E27FC236}">
                <a16:creationId xmlns:a16="http://schemas.microsoft.com/office/drawing/2014/main" id="{92A12B50-1712-4BEB-A6CA-8BE9D160E2E1}"/>
              </a:ext>
            </a:extLst>
          </p:cNvPr>
          <p:cNvSpPr>
            <a:spLocks noGrp="1"/>
          </p:cNvSpPr>
          <p:nvPr>
            <p:ph type="title"/>
          </p:nvPr>
        </p:nvSpPr>
        <p:spPr>
          <a:xfrm>
            <a:off x="6848475" y="5495926"/>
            <a:ext cx="5029200" cy="1028700"/>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a:sp3d extrusionH="57150" prstMaterial="softEdge">
              <a:bevelT w="25400" h="38100"/>
            </a:sp3d>
          </a:bodyPr>
          <a:lstStyle/>
          <a:p>
            <a:pPr algn="ctr"/>
            <a:r>
              <a:rPr lang="en-US" sz="4800" b="1" dirty="0">
                <a:ln/>
                <a:solidFill>
                  <a:schemeClr val="accent4"/>
                </a:solidFill>
              </a:rPr>
              <a:t>Derry’s frustration</a:t>
            </a:r>
            <a:endParaRPr lang="en-IN" sz="4800" b="1" dirty="0">
              <a:ln/>
              <a:solidFill>
                <a:schemeClr val="accent4"/>
              </a:solidFill>
            </a:endParaRPr>
          </a:p>
        </p:txBody>
      </p:sp>
    </p:spTree>
    <p:extLst>
      <p:ext uri="{BB962C8B-B14F-4D97-AF65-F5344CB8AC3E}">
        <p14:creationId xmlns:p14="http://schemas.microsoft.com/office/powerpoint/2010/main" val="19404976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A0F2E0C-2FA2-4D27-85EE-1474D9B66A3E}"/>
              </a:ext>
            </a:extLst>
          </p:cNvPr>
          <p:cNvSpPr>
            <a:spLocks noGrp="1"/>
          </p:cNvSpPr>
          <p:nvPr>
            <p:ph idx="1"/>
          </p:nvPr>
        </p:nvSpPr>
        <p:spPr>
          <a:xfrm>
            <a:off x="247650" y="1143000"/>
            <a:ext cx="11496675" cy="5657850"/>
          </a:xfrm>
        </p:spPr>
        <p:txBody>
          <a:bodyPr>
            <a:normAutofit fontScale="70000" lnSpcReduction="20000"/>
            <a:scene3d>
              <a:camera prst="orthographicFront"/>
              <a:lightRig rig="soft" dir="t">
                <a:rot lat="0" lon="0" rev="15600000"/>
              </a:lightRig>
            </a:scene3d>
            <a:sp3d extrusionH="57150" prstMaterial="softEdge">
              <a:bevelT w="25400" h="38100"/>
            </a:sp3d>
          </a:bodyPr>
          <a:lstStyle/>
          <a:p>
            <a:pPr marL="0" indent="0">
              <a:lnSpc>
                <a:spcPct val="170000"/>
              </a:lnSpc>
              <a:buNone/>
            </a:pPr>
            <a:r>
              <a:rPr lang="en-US" b="1" dirty="0">
                <a:ln/>
                <a:solidFill>
                  <a:srgbClr val="002060"/>
                </a:solidFill>
              </a:rPr>
              <a:t>DERRY: What for? You don’t talk sense.</a:t>
            </a:r>
            <a:br>
              <a:rPr lang="en-US" b="1" dirty="0">
                <a:ln/>
                <a:solidFill>
                  <a:srgbClr val="002060"/>
                </a:solidFill>
              </a:rPr>
            </a:br>
            <a:r>
              <a:rPr lang="en-US" b="1" dirty="0">
                <a:ln/>
                <a:solidFill>
                  <a:srgbClr val="002060"/>
                </a:solidFill>
              </a:rPr>
              <a:t>MR LAMB: Good excuse not to come back. And you’ve got a burned-up face, and that’s other people’s excuse.</a:t>
            </a:r>
          </a:p>
          <a:p>
            <a:pPr marL="0" indent="0">
              <a:lnSpc>
                <a:spcPct val="170000"/>
              </a:lnSpc>
              <a:buNone/>
            </a:pPr>
            <a:r>
              <a:rPr lang="en-US" b="1" dirty="0">
                <a:ln/>
                <a:solidFill>
                  <a:srgbClr val="002060"/>
                </a:solidFill>
              </a:rPr>
              <a:t>DERRY: You’re like the others, you like to say things like that. If you don’t feel sorry for my face, you’re frightened of it, and if you’re not frightened, you think I’m ugly as a devil. I am a devil. Don’t you?</a:t>
            </a:r>
            <a:br>
              <a:rPr lang="en-US" b="1" dirty="0">
                <a:ln/>
                <a:solidFill>
                  <a:srgbClr val="002060"/>
                </a:solidFill>
              </a:rPr>
            </a:br>
            <a:r>
              <a:rPr lang="en-US" b="1" dirty="0">
                <a:ln/>
                <a:solidFill>
                  <a:srgbClr val="002060"/>
                </a:solidFill>
              </a:rPr>
              <a:t>[Shouts]</a:t>
            </a:r>
            <a:br>
              <a:rPr lang="en-US" b="1" dirty="0">
                <a:ln/>
                <a:solidFill>
                  <a:srgbClr val="002060"/>
                </a:solidFill>
              </a:rPr>
            </a:br>
            <a:r>
              <a:rPr lang="en-US" b="1" dirty="0">
                <a:ln/>
                <a:solidFill>
                  <a:srgbClr val="002060"/>
                </a:solidFill>
              </a:rPr>
              <a:t>[</a:t>
            </a:r>
            <a:r>
              <a:rPr lang="en-US" b="1" dirty="0" err="1">
                <a:ln/>
                <a:solidFill>
                  <a:srgbClr val="002060"/>
                </a:solidFill>
              </a:rPr>
              <a:t>Mr</a:t>
            </a:r>
            <a:r>
              <a:rPr lang="en-US" b="1" dirty="0">
                <a:ln/>
                <a:solidFill>
                  <a:srgbClr val="002060"/>
                </a:solidFill>
              </a:rPr>
              <a:t> Lamb does not reply. He has gone to his bees.]</a:t>
            </a:r>
            <a:br>
              <a:rPr lang="en-US" b="1" dirty="0">
                <a:ln/>
                <a:solidFill>
                  <a:srgbClr val="002060"/>
                </a:solidFill>
              </a:rPr>
            </a:br>
            <a:r>
              <a:rPr lang="en-US" b="1" dirty="0">
                <a:ln/>
                <a:solidFill>
                  <a:srgbClr val="002060"/>
                </a:solidFill>
              </a:rPr>
              <a:t>DERRY: [Quietly] No. You don’t. I like it here.</a:t>
            </a:r>
            <a:br>
              <a:rPr lang="en-US" b="1" dirty="0">
                <a:ln/>
                <a:solidFill>
                  <a:srgbClr val="002060"/>
                </a:solidFill>
              </a:rPr>
            </a:br>
            <a:r>
              <a:rPr lang="en-US" b="1" dirty="0">
                <a:ln/>
                <a:solidFill>
                  <a:srgbClr val="002060"/>
                </a:solidFill>
              </a:rPr>
              <a:t>[Pause. Derry gets up and shouts.] I’m going. But I’ll come back. You see. You wait. I can run. I haven’t got a tin leg. I’ll be back.</a:t>
            </a:r>
          </a:p>
          <a:p>
            <a:pPr marL="0" indent="0">
              <a:lnSpc>
                <a:spcPct val="170000"/>
              </a:lnSpc>
              <a:buNone/>
            </a:pPr>
            <a:endParaRPr lang="en-IN" b="1" dirty="0">
              <a:ln/>
              <a:solidFill>
                <a:srgbClr val="002060"/>
              </a:solidFill>
            </a:endParaRPr>
          </a:p>
        </p:txBody>
      </p:sp>
      <p:sp>
        <p:nvSpPr>
          <p:cNvPr id="4" name="Title 1">
            <a:extLst>
              <a:ext uri="{FF2B5EF4-FFF2-40B4-BE49-F238E27FC236}">
                <a16:creationId xmlns:a16="http://schemas.microsoft.com/office/drawing/2014/main" id="{8F2B468F-94A1-4454-8C94-8D7E5B90A980}"/>
              </a:ext>
            </a:extLst>
          </p:cNvPr>
          <p:cNvSpPr>
            <a:spLocks noGrp="1"/>
          </p:cNvSpPr>
          <p:nvPr>
            <p:ph type="title"/>
          </p:nvPr>
        </p:nvSpPr>
        <p:spPr>
          <a:xfrm>
            <a:off x="1757362" y="114300"/>
            <a:ext cx="8677275" cy="1028700"/>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fontScale="90000"/>
            <a:sp3d extrusionH="57150" prstMaterial="softEdge">
              <a:bevelT w="25400" h="38100"/>
            </a:sp3d>
          </a:bodyPr>
          <a:lstStyle/>
          <a:p>
            <a:pPr algn="ctr"/>
            <a:r>
              <a:rPr lang="en-US" sz="4800" b="1" dirty="0">
                <a:ln/>
                <a:solidFill>
                  <a:schemeClr val="accent4"/>
                </a:solidFill>
              </a:rPr>
              <a:t>Derry leaves … determined to return</a:t>
            </a:r>
            <a:endParaRPr lang="en-IN" sz="4800" b="1" dirty="0">
              <a:ln/>
              <a:solidFill>
                <a:schemeClr val="accent4"/>
              </a:solidFill>
            </a:endParaRPr>
          </a:p>
        </p:txBody>
      </p:sp>
    </p:spTree>
    <p:extLst>
      <p:ext uri="{BB962C8B-B14F-4D97-AF65-F5344CB8AC3E}">
        <p14:creationId xmlns:p14="http://schemas.microsoft.com/office/powerpoint/2010/main" val="226453621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5AE3C6B-FC96-40A6-AD83-1746C1F16D9F}"/>
              </a:ext>
            </a:extLst>
          </p:cNvPr>
          <p:cNvSpPr>
            <a:spLocks noGrp="1"/>
          </p:cNvSpPr>
          <p:nvPr>
            <p:ph idx="1"/>
          </p:nvPr>
        </p:nvSpPr>
        <p:spPr>
          <a:xfrm>
            <a:off x="838200" y="1825625"/>
            <a:ext cx="10515600" cy="4508500"/>
          </a:xfrm>
        </p:spPr>
        <p:txBody>
          <a:bodyPr>
            <a:normAutofit fontScale="92500" lnSpcReduction="10000"/>
          </a:bodyPr>
          <a:lstStyle/>
          <a:p>
            <a:pPr marL="0" indent="0">
              <a:lnSpc>
                <a:spcPct val="170000"/>
              </a:lnSpc>
              <a:buNone/>
            </a:pPr>
            <a:r>
              <a:rPr lang="en-US" sz="3200" b="1" dirty="0">
                <a:ln/>
                <a:solidFill>
                  <a:srgbClr val="002060"/>
                </a:solidFill>
              </a:rPr>
              <a:t>[Derry runs off. Silence. The sounds of the garden again.]</a:t>
            </a:r>
            <a:br>
              <a:rPr lang="en-US" sz="3200" b="1" dirty="0">
                <a:ln/>
                <a:solidFill>
                  <a:srgbClr val="002060"/>
                </a:solidFill>
              </a:rPr>
            </a:br>
            <a:r>
              <a:rPr lang="en-US" sz="3200" b="1" dirty="0">
                <a:ln/>
                <a:solidFill>
                  <a:srgbClr val="002060"/>
                </a:solidFill>
              </a:rPr>
              <a:t>MR LAMB: [To himself] There my dears. That’s you seen to. Ah....you know. We all know. I’ll come back. They never do, though. Not them. Never do come back.</a:t>
            </a:r>
            <a:br>
              <a:rPr lang="en-US" sz="3200" b="1" dirty="0">
                <a:ln/>
                <a:solidFill>
                  <a:srgbClr val="002060"/>
                </a:solidFill>
              </a:rPr>
            </a:br>
            <a:r>
              <a:rPr lang="en-US" sz="3200" b="1" dirty="0">
                <a:ln/>
                <a:solidFill>
                  <a:srgbClr val="002060"/>
                </a:solidFill>
              </a:rPr>
              <a:t>[The garden noises fade.]</a:t>
            </a:r>
            <a:endParaRPr lang="en-IN" sz="3200" b="1" dirty="0">
              <a:ln/>
              <a:solidFill>
                <a:srgbClr val="002060"/>
              </a:solidFill>
            </a:endParaRPr>
          </a:p>
        </p:txBody>
      </p:sp>
      <p:sp>
        <p:nvSpPr>
          <p:cNvPr id="4" name="Title 1">
            <a:extLst>
              <a:ext uri="{FF2B5EF4-FFF2-40B4-BE49-F238E27FC236}">
                <a16:creationId xmlns:a16="http://schemas.microsoft.com/office/drawing/2014/main" id="{B252033C-7C10-4707-B75B-09C9C7FC0D9D}"/>
              </a:ext>
            </a:extLst>
          </p:cNvPr>
          <p:cNvSpPr>
            <a:spLocks noGrp="1"/>
          </p:cNvSpPr>
          <p:nvPr>
            <p:ph type="title"/>
          </p:nvPr>
        </p:nvSpPr>
        <p:spPr>
          <a:xfrm>
            <a:off x="3219450" y="276225"/>
            <a:ext cx="5410200" cy="1028700"/>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a:sp3d extrusionH="57150" prstMaterial="softEdge">
              <a:bevelT w="25400" h="38100"/>
            </a:sp3d>
          </a:bodyPr>
          <a:lstStyle/>
          <a:p>
            <a:pPr algn="ctr"/>
            <a:r>
              <a:rPr lang="en-US" sz="4800" b="1" dirty="0">
                <a:ln/>
                <a:solidFill>
                  <a:schemeClr val="accent4"/>
                </a:solidFill>
              </a:rPr>
              <a:t>Mr. Lamb to bees</a:t>
            </a:r>
            <a:endParaRPr lang="en-IN" sz="4800" b="1" dirty="0">
              <a:ln/>
              <a:solidFill>
                <a:schemeClr val="accent4"/>
              </a:solidFill>
            </a:endParaRPr>
          </a:p>
        </p:txBody>
      </p:sp>
    </p:spTree>
    <p:extLst>
      <p:ext uri="{BB962C8B-B14F-4D97-AF65-F5344CB8AC3E}">
        <p14:creationId xmlns:p14="http://schemas.microsoft.com/office/powerpoint/2010/main" val="336796053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9A3DEE2-8DB9-476B-ACBB-27469A31B3E6}"/>
              </a:ext>
            </a:extLst>
          </p:cNvPr>
          <p:cNvSpPr>
            <a:spLocks noGrp="1"/>
          </p:cNvSpPr>
          <p:nvPr>
            <p:ph idx="1"/>
          </p:nvPr>
        </p:nvSpPr>
        <p:spPr>
          <a:xfrm>
            <a:off x="838200" y="1825625"/>
            <a:ext cx="10515600" cy="4775200"/>
          </a:xfrm>
        </p:spPr>
        <p:txBody>
          <a:bodyPr>
            <a:normAutofit fontScale="77500" lnSpcReduction="20000"/>
          </a:bodyPr>
          <a:lstStyle/>
          <a:p>
            <a:pPr marL="0" indent="0">
              <a:lnSpc>
                <a:spcPct val="160000"/>
              </a:lnSpc>
              <a:buNone/>
            </a:pPr>
            <a:r>
              <a:rPr lang="en-US" sz="3000" b="1" dirty="0">
                <a:ln/>
                <a:solidFill>
                  <a:srgbClr val="002060"/>
                </a:solidFill>
              </a:rPr>
              <a:t>MOTHER: You think I don’t know about him, you think. I haven’t heard things?</a:t>
            </a:r>
            <a:br>
              <a:rPr lang="en-US" sz="3000" b="1" dirty="0">
                <a:ln/>
                <a:solidFill>
                  <a:srgbClr val="002060"/>
                </a:solidFill>
              </a:rPr>
            </a:br>
            <a:r>
              <a:rPr lang="en-US" sz="3000" b="1" dirty="0">
                <a:ln/>
                <a:solidFill>
                  <a:srgbClr val="002060"/>
                </a:solidFill>
              </a:rPr>
              <a:t>DERRY: You shouldn’t believe all you hear.</a:t>
            </a:r>
            <a:br>
              <a:rPr lang="en-US" sz="3000" b="1" dirty="0">
                <a:ln/>
                <a:solidFill>
                  <a:srgbClr val="002060"/>
                </a:solidFill>
              </a:rPr>
            </a:br>
            <a:r>
              <a:rPr lang="en-US" sz="3000" b="1" dirty="0">
                <a:ln/>
                <a:solidFill>
                  <a:srgbClr val="002060"/>
                </a:solidFill>
              </a:rPr>
              <a:t>MOTHER: Been told. Warned. We’ve not lived here three months, but I know what there is to know and you’re not to go back there.</a:t>
            </a:r>
            <a:br>
              <a:rPr lang="en-US" sz="3000" b="1" dirty="0">
                <a:ln/>
                <a:solidFill>
                  <a:srgbClr val="002060"/>
                </a:solidFill>
              </a:rPr>
            </a:br>
            <a:r>
              <a:rPr lang="en-US" sz="3000" b="1" dirty="0">
                <a:ln/>
                <a:solidFill>
                  <a:srgbClr val="002060"/>
                </a:solidFill>
              </a:rPr>
              <a:t>DERRY: What are you afraid of? What do you think he is? An old man with a tin leg and he lives in a huge house without curtains and has a garden. And I want to be there, and sit and....listen to things.</a:t>
            </a:r>
            <a:br>
              <a:rPr lang="en-US" sz="3000" b="1" dirty="0">
                <a:ln/>
                <a:solidFill>
                  <a:srgbClr val="002060"/>
                </a:solidFill>
              </a:rPr>
            </a:br>
            <a:r>
              <a:rPr lang="en-US" sz="3000" b="1" dirty="0">
                <a:ln/>
                <a:solidFill>
                  <a:srgbClr val="002060"/>
                </a:solidFill>
              </a:rPr>
              <a:t>Listen and look.</a:t>
            </a:r>
            <a:endParaRPr lang="en-IN" sz="3000" b="1" dirty="0">
              <a:ln/>
              <a:solidFill>
                <a:srgbClr val="002060"/>
              </a:solidFill>
            </a:endParaRPr>
          </a:p>
        </p:txBody>
      </p:sp>
      <p:sp>
        <p:nvSpPr>
          <p:cNvPr id="4" name="Title 1">
            <a:extLst>
              <a:ext uri="{FF2B5EF4-FFF2-40B4-BE49-F238E27FC236}">
                <a16:creationId xmlns:a16="http://schemas.microsoft.com/office/drawing/2014/main" id="{D4B9E82E-811B-43DF-ABBE-935B87B8A3B6}"/>
              </a:ext>
            </a:extLst>
          </p:cNvPr>
          <p:cNvSpPr>
            <a:spLocks noGrp="1"/>
          </p:cNvSpPr>
          <p:nvPr>
            <p:ph type="title"/>
          </p:nvPr>
        </p:nvSpPr>
        <p:spPr>
          <a:xfrm>
            <a:off x="1543049" y="276225"/>
            <a:ext cx="7705725" cy="1028700"/>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a:sp3d extrusionH="57150" prstMaterial="softEdge">
              <a:bevelT w="25400" h="38100"/>
            </a:sp3d>
          </a:bodyPr>
          <a:lstStyle/>
          <a:p>
            <a:pPr algn="ctr"/>
            <a:r>
              <a:rPr lang="en-US" sz="4800" b="1" dirty="0">
                <a:ln/>
                <a:solidFill>
                  <a:schemeClr val="accent4"/>
                </a:solidFill>
              </a:rPr>
              <a:t>Scene 2 : Derry’s House</a:t>
            </a:r>
            <a:endParaRPr lang="en-IN" sz="4800" b="1" dirty="0">
              <a:ln/>
              <a:solidFill>
                <a:schemeClr val="accent4"/>
              </a:solidFill>
            </a:endParaRPr>
          </a:p>
        </p:txBody>
      </p:sp>
    </p:spTree>
    <p:extLst>
      <p:ext uri="{BB962C8B-B14F-4D97-AF65-F5344CB8AC3E}">
        <p14:creationId xmlns:p14="http://schemas.microsoft.com/office/powerpoint/2010/main" val="297723859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C25EFCD-FFE5-4552-AF0D-4EA297526DBA}"/>
              </a:ext>
            </a:extLst>
          </p:cNvPr>
          <p:cNvSpPr>
            <a:spLocks noGrp="1"/>
          </p:cNvSpPr>
          <p:nvPr>
            <p:ph idx="1"/>
          </p:nvPr>
        </p:nvSpPr>
        <p:spPr>
          <a:xfrm>
            <a:off x="838200" y="1504950"/>
            <a:ext cx="10515600" cy="5000625"/>
          </a:xfrm>
        </p:spPr>
        <p:txBody>
          <a:bodyPr>
            <a:noAutofit/>
          </a:bodyPr>
          <a:lstStyle/>
          <a:p>
            <a:pPr marL="0" indent="0">
              <a:lnSpc>
                <a:spcPct val="170000"/>
              </a:lnSpc>
              <a:buNone/>
            </a:pPr>
            <a:r>
              <a:rPr lang="en-US" sz="2100" b="1" dirty="0">
                <a:ln/>
                <a:solidFill>
                  <a:srgbClr val="002060"/>
                </a:solidFill>
              </a:rPr>
              <a:t>MOTHER: Listen to what?</a:t>
            </a:r>
            <a:br>
              <a:rPr lang="en-US" sz="2100" b="1" dirty="0">
                <a:ln/>
                <a:solidFill>
                  <a:srgbClr val="002060"/>
                </a:solidFill>
              </a:rPr>
            </a:br>
            <a:r>
              <a:rPr lang="en-US" sz="2100" b="1" dirty="0">
                <a:ln/>
                <a:solidFill>
                  <a:srgbClr val="002060"/>
                </a:solidFill>
              </a:rPr>
              <a:t>DERRY: Bees singing. Him talking.</a:t>
            </a:r>
            <a:br>
              <a:rPr lang="en-US" sz="2100" b="1" dirty="0">
                <a:ln/>
                <a:solidFill>
                  <a:srgbClr val="002060"/>
                </a:solidFill>
              </a:rPr>
            </a:br>
            <a:r>
              <a:rPr lang="en-US" sz="2100" b="1" dirty="0">
                <a:ln/>
                <a:solidFill>
                  <a:srgbClr val="002060"/>
                </a:solidFill>
              </a:rPr>
              <a:t>MOTHER: And what’s he got to say to you?</a:t>
            </a:r>
            <a:br>
              <a:rPr lang="en-US" sz="2100" b="1" dirty="0">
                <a:ln/>
                <a:solidFill>
                  <a:srgbClr val="002060"/>
                </a:solidFill>
              </a:rPr>
            </a:br>
            <a:r>
              <a:rPr lang="en-US" sz="2100" b="1" dirty="0">
                <a:ln/>
                <a:solidFill>
                  <a:srgbClr val="002060"/>
                </a:solidFill>
              </a:rPr>
              <a:t>DERRY: Things that matter. Things nobody else has ever said. Things I want to think about.</a:t>
            </a:r>
            <a:br>
              <a:rPr lang="en-US" sz="2100" b="1" dirty="0">
                <a:ln/>
                <a:solidFill>
                  <a:srgbClr val="002060"/>
                </a:solidFill>
              </a:rPr>
            </a:br>
            <a:r>
              <a:rPr lang="en-US" sz="2100" b="1" dirty="0">
                <a:ln/>
                <a:solidFill>
                  <a:srgbClr val="002060"/>
                </a:solidFill>
              </a:rPr>
              <a:t>MOTHER: Then you stay here and do your thinking. You’re best off here.</a:t>
            </a:r>
          </a:p>
          <a:p>
            <a:pPr marL="0" indent="0">
              <a:lnSpc>
                <a:spcPct val="170000"/>
              </a:lnSpc>
              <a:buNone/>
            </a:pPr>
            <a:r>
              <a:rPr lang="en-US" sz="2100" b="1" dirty="0">
                <a:ln/>
                <a:solidFill>
                  <a:srgbClr val="002060"/>
                </a:solidFill>
              </a:rPr>
              <a:t>DERRY: I hate it here.</a:t>
            </a:r>
          </a:p>
          <a:p>
            <a:pPr marL="0" indent="0">
              <a:lnSpc>
                <a:spcPct val="170000"/>
              </a:lnSpc>
              <a:buNone/>
            </a:pPr>
            <a:r>
              <a:rPr lang="en-US" sz="2100" b="1" dirty="0">
                <a:ln/>
                <a:solidFill>
                  <a:srgbClr val="002060"/>
                </a:solidFill>
              </a:rPr>
              <a:t>MOTHER: You can’t help the things you say. I forgive you. It’s bound to make you feel bad things....and say them. I don’t blame you.</a:t>
            </a:r>
            <a:br>
              <a:rPr lang="en-US" sz="2100" b="1" dirty="0">
                <a:ln/>
                <a:solidFill>
                  <a:srgbClr val="002060"/>
                </a:solidFill>
              </a:rPr>
            </a:br>
            <a:endParaRPr lang="en-IN" sz="2100" b="1" dirty="0">
              <a:ln/>
              <a:solidFill>
                <a:srgbClr val="002060"/>
              </a:solidFill>
            </a:endParaRPr>
          </a:p>
        </p:txBody>
      </p:sp>
      <p:sp>
        <p:nvSpPr>
          <p:cNvPr id="4" name="Title 1">
            <a:extLst>
              <a:ext uri="{FF2B5EF4-FFF2-40B4-BE49-F238E27FC236}">
                <a16:creationId xmlns:a16="http://schemas.microsoft.com/office/drawing/2014/main" id="{C23E86BD-B00B-4CE6-AEEE-7F37A57556BE}"/>
              </a:ext>
            </a:extLst>
          </p:cNvPr>
          <p:cNvSpPr>
            <a:spLocks noGrp="1"/>
          </p:cNvSpPr>
          <p:nvPr>
            <p:ph type="title"/>
          </p:nvPr>
        </p:nvSpPr>
        <p:spPr>
          <a:xfrm>
            <a:off x="942975" y="352425"/>
            <a:ext cx="9658350" cy="1028700"/>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fontScale="90000"/>
            <a:sp3d extrusionH="57150" prstMaterial="softEdge">
              <a:bevelT w="25400" h="38100"/>
            </a:sp3d>
          </a:bodyPr>
          <a:lstStyle/>
          <a:p>
            <a:pPr algn="ctr"/>
            <a:r>
              <a:rPr lang="en-US" sz="4800" b="1" dirty="0">
                <a:ln/>
                <a:solidFill>
                  <a:schemeClr val="accent4"/>
                </a:solidFill>
              </a:rPr>
              <a:t>Mother doesn’t want Derry to go back</a:t>
            </a:r>
            <a:endParaRPr lang="en-IN" sz="4800" b="1" dirty="0">
              <a:ln/>
              <a:solidFill>
                <a:schemeClr val="accent4"/>
              </a:solidFill>
            </a:endParaRPr>
          </a:p>
        </p:txBody>
      </p:sp>
    </p:spTree>
    <p:extLst>
      <p:ext uri="{BB962C8B-B14F-4D97-AF65-F5344CB8AC3E}">
        <p14:creationId xmlns:p14="http://schemas.microsoft.com/office/powerpoint/2010/main" val="137984836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E4E755-40AB-4ACF-B669-2EE4A5BCF7CD}"/>
              </a:ext>
            </a:extLst>
          </p:cNvPr>
          <p:cNvSpPr>
            <a:spLocks noGrp="1"/>
          </p:cNvSpPr>
          <p:nvPr>
            <p:ph idx="1"/>
          </p:nvPr>
        </p:nvSpPr>
        <p:spPr>
          <a:xfrm>
            <a:off x="723900" y="1381125"/>
            <a:ext cx="10953750" cy="5410200"/>
          </a:xfrm>
        </p:spPr>
        <p:txBody>
          <a:bodyPr>
            <a:noAutofit/>
          </a:bodyPr>
          <a:lstStyle/>
          <a:p>
            <a:pPr marL="0" indent="0">
              <a:lnSpc>
                <a:spcPct val="170000"/>
              </a:lnSpc>
              <a:buNone/>
            </a:pPr>
            <a:r>
              <a:rPr lang="en-US" sz="2000" b="1" dirty="0">
                <a:ln/>
                <a:solidFill>
                  <a:srgbClr val="002060"/>
                </a:solidFill>
              </a:rPr>
              <a:t>DERRY: It’s got nothing to do with my face and what I look like. I don’t care about that and it isn’t important. It’s what I think and feel and what I want to see and find out and hear. And I’m going back there. Only to help him with the crab apples. Only to look at things and listen. But I’m going.</a:t>
            </a:r>
            <a:br>
              <a:rPr lang="en-US" sz="2000" b="1" dirty="0">
                <a:ln/>
                <a:solidFill>
                  <a:srgbClr val="002060"/>
                </a:solidFill>
              </a:rPr>
            </a:br>
            <a:r>
              <a:rPr lang="en-US" sz="2000" b="1" dirty="0">
                <a:ln/>
                <a:solidFill>
                  <a:srgbClr val="002060"/>
                </a:solidFill>
              </a:rPr>
              <a:t>MOTHER: You’ll stop here.</a:t>
            </a:r>
            <a:br>
              <a:rPr lang="en-US" sz="2000" b="1" dirty="0">
                <a:ln/>
                <a:solidFill>
                  <a:srgbClr val="002060"/>
                </a:solidFill>
              </a:rPr>
            </a:br>
            <a:r>
              <a:rPr lang="en-US" sz="2000" b="1" dirty="0">
                <a:ln/>
                <a:solidFill>
                  <a:srgbClr val="002060"/>
                </a:solidFill>
              </a:rPr>
              <a:t>DERRY: Oh no, oh no. Because if I don’t go back there, I’ll never go anywhere in this world again.</a:t>
            </a:r>
          </a:p>
          <a:p>
            <a:pPr marL="0" indent="0">
              <a:lnSpc>
                <a:spcPct val="170000"/>
              </a:lnSpc>
              <a:buNone/>
            </a:pPr>
            <a:r>
              <a:rPr lang="en-US" sz="2000" b="1" dirty="0">
                <a:ln/>
                <a:solidFill>
                  <a:srgbClr val="002060"/>
                </a:solidFill>
              </a:rPr>
              <a:t>The door slams. Derry runs, panting.]</a:t>
            </a:r>
            <a:br>
              <a:rPr lang="en-US" sz="2000" b="1" dirty="0">
                <a:ln/>
                <a:solidFill>
                  <a:srgbClr val="002060"/>
                </a:solidFill>
              </a:rPr>
            </a:br>
            <a:r>
              <a:rPr lang="en-US" sz="2000" b="1" dirty="0">
                <a:ln/>
                <a:solidFill>
                  <a:srgbClr val="002060"/>
                </a:solidFill>
              </a:rPr>
              <a:t>And I want the world....I want it....I want it....</a:t>
            </a:r>
            <a:br>
              <a:rPr lang="en-US" sz="2000" b="1" dirty="0">
                <a:ln/>
                <a:solidFill>
                  <a:srgbClr val="002060"/>
                </a:solidFill>
              </a:rPr>
            </a:br>
            <a:r>
              <a:rPr lang="en-US" sz="2000" b="1" dirty="0">
                <a:ln/>
                <a:solidFill>
                  <a:srgbClr val="002060"/>
                </a:solidFill>
              </a:rPr>
              <a:t>[The sound of his panting fades.]</a:t>
            </a:r>
            <a:endParaRPr lang="en-IN" sz="2000" b="1" dirty="0">
              <a:ln/>
              <a:solidFill>
                <a:srgbClr val="002060"/>
              </a:solidFill>
            </a:endParaRPr>
          </a:p>
        </p:txBody>
      </p:sp>
      <p:sp>
        <p:nvSpPr>
          <p:cNvPr id="4" name="Title 1">
            <a:extLst>
              <a:ext uri="{FF2B5EF4-FFF2-40B4-BE49-F238E27FC236}">
                <a16:creationId xmlns:a16="http://schemas.microsoft.com/office/drawing/2014/main" id="{86F65CD7-8883-422D-8A34-66CED0E8415F}"/>
              </a:ext>
            </a:extLst>
          </p:cNvPr>
          <p:cNvSpPr>
            <a:spLocks noGrp="1"/>
          </p:cNvSpPr>
          <p:nvPr>
            <p:ph type="title"/>
          </p:nvPr>
        </p:nvSpPr>
        <p:spPr>
          <a:xfrm>
            <a:off x="1752599" y="352425"/>
            <a:ext cx="8229601" cy="1028700"/>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a:sp3d extrusionH="57150" prstMaterial="softEdge">
              <a:bevelT w="25400" h="38100"/>
            </a:sp3d>
          </a:bodyPr>
          <a:lstStyle/>
          <a:p>
            <a:pPr algn="ctr"/>
            <a:r>
              <a:rPr lang="en-US" sz="4800" b="1" dirty="0">
                <a:ln/>
                <a:solidFill>
                  <a:schemeClr val="accent4"/>
                </a:solidFill>
              </a:rPr>
              <a:t>Derry’s perspective changes</a:t>
            </a:r>
            <a:endParaRPr lang="en-IN" sz="4800" b="1" dirty="0">
              <a:ln/>
              <a:solidFill>
                <a:schemeClr val="accent4"/>
              </a:solidFill>
            </a:endParaRPr>
          </a:p>
        </p:txBody>
      </p:sp>
      <p:sp>
        <p:nvSpPr>
          <p:cNvPr id="5" name="Rectangle 4">
            <a:extLst>
              <a:ext uri="{FF2B5EF4-FFF2-40B4-BE49-F238E27FC236}">
                <a16:creationId xmlns:a16="http://schemas.microsoft.com/office/drawing/2014/main" id="{81157BBB-18DE-46F8-A9EB-9554DEBA8ECB}"/>
              </a:ext>
            </a:extLst>
          </p:cNvPr>
          <p:cNvSpPr/>
          <p:nvPr/>
        </p:nvSpPr>
        <p:spPr>
          <a:xfrm>
            <a:off x="8448676" y="5104447"/>
            <a:ext cx="3105150" cy="646331"/>
          </a:xfrm>
          <a:prstGeom prst="rect">
            <a:avLst/>
          </a:prstGeom>
        </p:spPr>
        <p:txBody>
          <a:bodyPr wrap="square">
            <a:spAutoFit/>
          </a:bodyPr>
          <a:lstStyle/>
          <a:p>
            <a:r>
              <a:rPr lang="en-US" b="1" dirty="0">
                <a:solidFill>
                  <a:srgbClr val="FF0000"/>
                </a:solidFill>
                <a:latin typeface="roboto"/>
              </a:rPr>
              <a:t>VOCAB:</a:t>
            </a:r>
            <a:br>
              <a:rPr lang="en-US" b="1" dirty="0"/>
            </a:br>
            <a:r>
              <a:rPr lang="en-US" b="1" dirty="0">
                <a:solidFill>
                  <a:srgbClr val="000000"/>
                </a:solidFill>
                <a:latin typeface="roboto"/>
              </a:rPr>
              <a:t>Panting: quick breaths</a:t>
            </a:r>
            <a:endParaRPr lang="en-IN" b="1" dirty="0"/>
          </a:p>
        </p:txBody>
      </p:sp>
    </p:spTree>
    <p:extLst>
      <p:ext uri="{BB962C8B-B14F-4D97-AF65-F5344CB8AC3E}">
        <p14:creationId xmlns:p14="http://schemas.microsoft.com/office/powerpoint/2010/main" val="36121589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FF58A-B46B-4ACA-B22C-C2DFEE486CB3}"/>
              </a:ext>
            </a:extLst>
          </p:cNvPr>
          <p:cNvSpPr>
            <a:spLocks noGrp="1"/>
          </p:cNvSpPr>
          <p:nvPr>
            <p:ph idx="1"/>
          </p:nvPr>
        </p:nvSpPr>
        <p:spPr>
          <a:xfrm>
            <a:off x="838200" y="1600200"/>
            <a:ext cx="10858500" cy="5086349"/>
          </a:xfrm>
        </p:spPr>
        <p:txBody>
          <a:bodyPr>
            <a:normAutofit fontScale="70000" lnSpcReduction="20000"/>
          </a:bodyPr>
          <a:lstStyle/>
          <a:p>
            <a:pPr fontAlgn="base">
              <a:lnSpc>
                <a:spcPct val="160000"/>
              </a:lnSpc>
            </a:pPr>
            <a:r>
              <a:rPr lang="en-US" sz="2900" b="1" dirty="0">
                <a:ln/>
                <a:solidFill>
                  <a:srgbClr val="002060"/>
                </a:solidFill>
              </a:rPr>
              <a:t>Derry’s pain was physical and mental. Being a child he was not as strong as Mr. Lamb about suffering.</a:t>
            </a:r>
          </a:p>
          <a:p>
            <a:pPr fontAlgn="base">
              <a:lnSpc>
                <a:spcPct val="160000"/>
              </a:lnSpc>
            </a:pPr>
            <a:r>
              <a:rPr lang="en-US" sz="2900" b="1" dirty="0">
                <a:ln/>
                <a:solidFill>
                  <a:srgbClr val="002060"/>
                </a:solidFill>
              </a:rPr>
              <a:t>He couldn’t take the sneering and sympathizing world as taken by Mr. Lamb.</a:t>
            </a:r>
          </a:p>
          <a:p>
            <a:pPr fontAlgn="base">
              <a:lnSpc>
                <a:spcPct val="160000"/>
              </a:lnSpc>
            </a:pPr>
            <a:r>
              <a:rPr lang="en-US" sz="2900" b="1" dirty="0">
                <a:ln/>
                <a:solidFill>
                  <a:srgbClr val="002060"/>
                </a:solidFill>
              </a:rPr>
              <a:t>Mr. Lamb was able to sit smart and unaffected as long as he wore trousers and sat but Derry had no way to hide his face.</a:t>
            </a:r>
          </a:p>
          <a:p>
            <a:pPr fontAlgn="base">
              <a:lnSpc>
                <a:spcPct val="160000"/>
              </a:lnSpc>
            </a:pPr>
            <a:r>
              <a:rPr lang="en-US" sz="2900" b="1" dirty="0">
                <a:ln/>
                <a:solidFill>
                  <a:srgbClr val="002060"/>
                </a:solidFill>
              </a:rPr>
              <a:t>After meeting Mr. Lamb, Derry realized how foolish he had been to believe his parents.</a:t>
            </a:r>
          </a:p>
          <a:p>
            <a:pPr fontAlgn="base">
              <a:lnSpc>
                <a:spcPct val="160000"/>
              </a:lnSpc>
            </a:pPr>
            <a:r>
              <a:rPr lang="en-US" sz="2900" b="1" dirty="0">
                <a:ln/>
                <a:solidFill>
                  <a:srgbClr val="002060"/>
                </a:solidFill>
              </a:rPr>
              <a:t>For him, Mr. Lamb was a man who opened the doors of his closed world in an hour’s time the same of which were shut on him by his parents and therefore believed that his company with Mr. Lamb would make him a perfect person.</a:t>
            </a:r>
          </a:p>
          <a:p>
            <a:endParaRPr lang="en-IN" dirty="0"/>
          </a:p>
        </p:txBody>
      </p:sp>
      <p:sp>
        <p:nvSpPr>
          <p:cNvPr id="4" name="Title 1">
            <a:extLst>
              <a:ext uri="{FF2B5EF4-FFF2-40B4-BE49-F238E27FC236}">
                <a16:creationId xmlns:a16="http://schemas.microsoft.com/office/drawing/2014/main" id="{489AB949-8E6A-4662-91BE-8F18DEE4B688}"/>
              </a:ext>
            </a:extLst>
          </p:cNvPr>
          <p:cNvSpPr>
            <a:spLocks noGrp="1"/>
          </p:cNvSpPr>
          <p:nvPr>
            <p:ph type="title"/>
          </p:nvPr>
        </p:nvSpPr>
        <p:spPr>
          <a:xfrm>
            <a:off x="838200" y="365129"/>
            <a:ext cx="10515600" cy="1325563"/>
          </a:xfrm>
        </p:spPr>
        <p:txBody>
          <a:bodyPr>
            <a:normAutofit/>
          </a:bodyPr>
          <a:lstStyle/>
          <a:p>
            <a:r>
              <a:rPr lang="en-US" sz="8000" b="1" dirty="0">
                <a:ln/>
                <a:solidFill>
                  <a:srgbClr val="C00000"/>
                </a:solidFill>
                <a:latin typeface="Monotype Corsiva" panose="03010101010201010101" pitchFamily="66" charset="0"/>
              </a:rPr>
              <a:t>Learning so far …</a:t>
            </a:r>
            <a:endParaRPr lang="en-IN" sz="8000" b="1" dirty="0">
              <a:ln/>
              <a:solidFill>
                <a:srgbClr val="C00000"/>
              </a:solidFill>
              <a:latin typeface="Monotype Corsiva" panose="03010101010201010101" pitchFamily="66" charset="0"/>
            </a:endParaRPr>
          </a:p>
        </p:txBody>
      </p:sp>
    </p:spTree>
    <p:extLst>
      <p:ext uri="{BB962C8B-B14F-4D97-AF65-F5344CB8AC3E}">
        <p14:creationId xmlns:p14="http://schemas.microsoft.com/office/powerpoint/2010/main" val="2593056829"/>
      </p:ext>
    </p:extLst>
  </p:cSld>
  <p:clrMapOvr>
    <a:overrideClrMapping bg1="lt1" tx1="dk1" bg2="lt2" tx2="dk2" accent1="accent1" accent2="accent2" accent3="accent3" accent4="accent4" accent5="accent5" accent6="accent6" hlink="hlink" folHlink="folHlink"/>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AF2BE3E-C134-421B-89FF-58C4CB20A2ED}"/>
              </a:ext>
            </a:extLst>
          </p:cNvPr>
          <p:cNvSpPr>
            <a:spLocks noGrp="1"/>
          </p:cNvSpPr>
          <p:nvPr>
            <p:ph idx="1"/>
          </p:nvPr>
        </p:nvSpPr>
        <p:spPr>
          <a:xfrm>
            <a:off x="733424" y="1606639"/>
            <a:ext cx="11153775" cy="4756151"/>
          </a:xfrm>
        </p:spPr>
        <p:txBody>
          <a:bodyPr>
            <a:normAutofit fontScale="92500" lnSpcReduction="20000"/>
          </a:bodyPr>
          <a:lstStyle/>
          <a:p>
            <a:pPr marL="0" indent="0">
              <a:lnSpc>
                <a:spcPct val="150000"/>
              </a:lnSpc>
              <a:buNone/>
            </a:pPr>
            <a:r>
              <a:rPr lang="en-US" b="1" dirty="0" err="1">
                <a:ln/>
                <a:solidFill>
                  <a:srgbClr val="0070C0"/>
                </a:solidFill>
              </a:rPr>
              <a:t>Mr</a:t>
            </a:r>
            <a:r>
              <a:rPr lang="en-US" b="1" dirty="0">
                <a:ln/>
                <a:solidFill>
                  <a:srgbClr val="0070C0"/>
                </a:solidFill>
              </a:rPr>
              <a:t> Lamb’s garden </a:t>
            </a:r>
          </a:p>
          <a:p>
            <a:pPr marL="0" indent="0">
              <a:lnSpc>
                <a:spcPct val="150000"/>
              </a:lnSpc>
              <a:buNone/>
            </a:pPr>
            <a:r>
              <a:rPr lang="en-US" b="1" dirty="0">
                <a:ln/>
                <a:solidFill>
                  <a:srgbClr val="0070C0"/>
                </a:solidFill>
              </a:rPr>
              <a:t>[Garden sounds: the noise of a branch shifting; apples thumping down; the branch shifting again.]</a:t>
            </a:r>
            <a:br>
              <a:rPr lang="en-US" b="1" dirty="0">
                <a:ln/>
                <a:solidFill>
                  <a:srgbClr val="0070C0"/>
                </a:solidFill>
              </a:rPr>
            </a:br>
            <a:r>
              <a:rPr lang="en-US" b="1" dirty="0">
                <a:ln/>
                <a:solidFill>
                  <a:srgbClr val="002060"/>
                </a:solidFill>
              </a:rPr>
              <a:t>MR LAMB: </a:t>
            </a:r>
            <a:r>
              <a:rPr lang="en-US" b="1" dirty="0">
                <a:ln/>
                <a:solidFill>
                  <a:srgbClr val="FF0000"/>
                </a:solidFill>
              </a:rPr>
              <a:t>Steady</a:t>
            </a:r>
            <a:r>
              <a:rPr lang="en-US" b="1" dirty="0">
                <a:ln/>
                <a:solidFill>
                  <a:srgbClr val="002060"/>
                </a:solidFill>
              </a:rPr>
              <a:t>....that’s....got it. That’s it... </a:t>
            </a:r>
            <a:r>
              <a:rPr lang="en-US" b="1" dirty="0">
                <a:ln/>
                <a:solidFill>
                  <a:srgbClr val="0070C0"/>
                </a:solidFill>
              </a:rPr>
              <a:t>[More apples fall] </a:t>
            </a:r>
            <a:r>
              <a:rPr lang="en-US" b="1" dirty="0">
                <a:ln/>
                <a:solidFill>
                  <a:srgbClr val="002060"/>
                </a:solidFill>
              </a:rPr>
              <a:t>And again. That’s it....and....</a:t>
            </a:r>
            <a:br>
              <a:rPr lang="en-US" b="1" dirty="0">
                <a:ln/>
                <a:solidFill>
                  <a:srgbClr val="002060"/>
                </a:solidFill>
              </a:rPr>
            </a:br>
            <a:r>
              <a:rPr lang="en-US" b="1" dirty="0">
                <a:ln/>
                <a:solidFill>
                  <a:srgbClr val="0070C0"/>
                </a:solidFill>
              </a:rPr>
              <a:t>[A </a:t>
            </a:r>
            <a:r>
              <a:rPr lang="en-US" b="1" dirty="0">
                <a:ln/>
                <a:solidFill>
                  <a:srgbClr val="FF0000"/>
                </a:solidFill>
              </a:rPr>
              <a:t>creak</a:t>
            </a:r>
            <a:r>
              <a:rPr lang="en-US" b="1" dirty="0">
                <a:ln/>
                <a:solidFill>
                  <a:srgbClr val="0070C0"/>
                </a:solidFill>
              </a:rPr>
              <a:t>. A crash. The ladder falls back, </a:t>
            </a:r>
            <a:r>
              <a:rPr lang="en-US" b="1" dirty="0" err="1">
                <a:ln/>
                <a:solidFill>
                  <a:srgbClr val="0070C0"/>
                </a:solidFill>
              </a:rPr>
              <a:t>Mr</a:t>
            </a:r>
            <a:r>
              <a:rPr lang="en-US" b="1" dirty="0">
                <a:ln/>
                <a:solidFill>
                  <a:srgbClr val="0070C0"/>
                </a:solidFill>
              </a:rPr>
              <a:t> Lamb with it. A thump. </a:t>
            </a:r>
          </a:p>
          <a:p>
            <a:pPr marL="0" indent="0">
              <a:lnSpc>
                <a:spcPct val="150000"/>
              </a:lnSpc>
              <a:buNone/>
            </a:pPr>
            <a:r>
              <a:rPr lang="en-US" b="1" dirty="0">
                <a:ln/>
                <a:solidFill>
                  <a:srgbClr val="0070C0"/>
                </a:solidFill>
              </a:rPr>
              <a:t>The branch </a:t>
            </a:r>
            <a:r>
              <a:rPr lang="en-US" b="1" dirty="0">
                <a:ln/>
                <a:solidFill>
                  <a:srgbClr val="FF0000"/>
                </a:solidFill>
              </a:rPr>
              <a:t>swishes</a:t>
            </a:r>
            <a:r>
              <a:rPr lang="en-US" b="1" dirty="0">
                <a:ln/>
                <a:solidFill>
                  <a:srgbClr val="0070C0"/>
                </a:solidFill>
              </a:rPr>
              <a:t> back. Creaks. Then silence.</a:t>
            </a:r>
          </a:p>
          <a:p>
            <a:pPr marL="0" indent="0">
              <a:lnSpc>
                <a:spcPct val="150000"/>
              </a:lnSpc>
              <a:buNone/>
            </a:pPr>
            <a:r>
              <a:rPr lang="en-US" b="1" dirty="0">
                <a:ln/>
                <a:solidFill>
                  <a:srgbClr val="0070C0"/>
                </a:solidFill>
              </a:rPr>
              <a:t> </a:t>
            </a:r>
            <a:r>
              <a:rPr lang="en-US" b="1" dirty="0">
                <a:ln/>
                <a:solidFill>
                  <a:srgbClr val="7030A0"/>
                </a:solidFill>
              </a:rPr>
              <a:t>Derry opens the garden gate, still </a:t>
            </a:r>
            <a:r>
              <a:rPr lang="en-US" b="1" dirty="0">
                <a:ln/>
                <a:solidFill>
                  <a:srgbClr val="FF0000"/>
                </a:solidFill>
              </a:rPr>
              <a:t>panting</a:t>
            </a:r>
            <a:r>
              <a:rPr lang="en-US" b="1" dirty="0">
                <a:ln/>
                <a:solidFill>
                  <a:srgbClr val="7030A0"/>
                </a:solidFill>
              </a:rPr>
              <a:t>.]</a:t>
            </a:r>
            <a:endParaRPr lang="en-IN" b="1" dirty="0">
              <a:ln/>
              <a:solidFill>
                <a:srgbClr val="7030A0"/>
              </a:solidFill>
            </a:endParaRPr>
          </a:p>
        </p:txBody>
      </p:sp>
      <p:sp>
        <p:nvSpPr>
          <p:cNvPr id="4" name="Title 1">
            <a:extLst>
              <a:ext uri="{FF2B5EF4-FFF2-40B4-BE49-F238E27FC236}">
                <a16:creationId xmlns:a16="http://schemas.microsoft.com/office/drawing/2014/main" id="{039DCDA3-1AB1-4684-A92E-CD7381B8C690}"/>
              </a:ext>
            </a:extLst>
          </p:cNvPr>
          <p:cNvSpPr>
            <a:spLocks noGrp="1"/>
          </p:cNvSpPr>
          <p:nvPr>
            <p:ph type="title"/>
          </p:nvPr>
        </p:nvSpPr>
        <p:spPr>
          <a:xfrm>
            <a:off x="1543049" y="276225"/>
            <a:ext cx="7705725" cy="1028700"/>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a:sp3d extrusionH="57150" prstMaterial="softEdge">
              <a:bevelT w="25400" h="38100"/>
            </a:sp3d>
          </a:bodyPr>
          <a:lstStyle/>
          <a:p>
            <a:pPr algn="ctr"/>
            <a:r>
              <a:rPr lang="en-US" sz="4800" b="1" dirty="0">
                <a:ln/>
                <a:solidFill>
                  <a:schemeClr val="accent4"/>
                </a:solidFill>
              </a:rPr>
              <a:t>SCENE THREE</a:t>
            </a:r>
            <a:endParaRPr lang="en-IN" sz="4800" b="1" dirty="0">
              <a:ln/>
              <a:solidFill>
                <a:schemeClr val="accent4"/>
              </a:solidFill>
            </a:endParaRPr>
          </a:p>
        </p:txBody>
      </p:sp>
      <p:sp>
        <p:nvSpPr>
          <p:cNvPr id="5" name="Rectangle 4">
            <a:extLst>
              <a:ext uri="{FF2B5EF4-FFF2-40B4-BE49-F238E27FC236}">
                <a16:creationId xmlns:a16="http://schemas.microsoft.com/office/drawing/2014/main" id="{B00C9DD4-AA83-4D57-A02F-007B625AEFF7}"/>
              </a:ext>
            </a:extLst>
          </p:cNvPr>
          <p:cNvSpPr/>
          <p:nvPr/>
        </p:nvSpPr>
        <p:spPr>
          <a:xfrm>
            <a:off x="8448675" y="5104447"/>
            <a:ext cx="3743325" cy="1477328"/>
          </a:xfrm>
          <a:prstGeom prst="rect">
            <a:avLst/>
          </a:prstGeom>
        </p:spPr>
        <p:txBody>
          <a:bodyPr wrap="square">
            <a:spAutoFit/>
          </a:bodyPr>
          <a:lstStyle/>
          <a:p>
            <a:r>
              <a:rPr lang="en-US" b="1" dirty="0">
                <a:solidFill>
                  <a:srgbClr val="FF0000"/>
                </a:solidFill>
                <a:latin typeface="roboto"/>
              </a:rPr>
              <a:t>VOCAB:</a:t>
            </a:r>
          </a:p>
          <a:p>
            <a:r>
              <a:rPr lang="en-US" b="1" dirty="0">
                <a:solidFill>
                  <a:srgbClr val="000000"/>
                </a:solidFill>
                <a:latin typeface="roboto"/>
              </a:rPr>
              <a:t>Steady: stable</a:t>
            </a:r>
            <a:br>
              <a:rPr lang="en-US" b="1" dirty="0"/>
            </a:br>
            <a:r>
              <a:rPr lang="en-US" b="1" dirty="0">
                <a:solidFill>
                  <a:srgbClr val="000000"/>
                </a:solidFill>
                <a:latin typeface="roboto"/>
              </a:rPr>
              <a:t>Creak: a harsh sound of wood</a:t>
            </a:r>
            <a:br>
              <a:rPr lang="en-US" b="1" dirty="0"/>
            </a:br>
            <a:r>
              <a:rPr lang="en-US" b="1" dirty="0">
                <a:solidFill>
                  <a:srgbClr val="000000"/>
                </a:solidFill>
                <a:latin typeface="roboto"/>
              </a:rPr>
              <a:t>Swish: a hissing sound</a:t>
            </a:r>
            <a:br>
              <a:rPr lang="en-US" b="1" dirty="0"/>
            </a:br>
            <a:r>
              <a:rPr lang="en-US" b="1" dirty="0">
                <a:solidFill>
                  <a:srgbClr val="000000"/>
                </a:solidFill>
                <a:latin typeface="roboto"/>
              </a:rPr>
              <a:t>Panting: quick breaths</a:t>
            </a:r>
            <a:endParaRPr lang="en-IN" b="1" dirty="0"/>
          </a:p>
        </p:txBody>
      </p:sp>
    </p:spTree>
    <p:extLst>
      <p:ext uri="{BB962C8B-B14F-4D97-AF65-F5344CB8AC3E}">
        <p14:creationId xmlns:p14="http://schemas.microsoft.com/office/powerpoint/2010/main" val="32234951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484ADD-D03B-45CF-B72D-E8BF188586A7}"/>
              </a:ext>
            </a:extLst>
          </p:cNvPr>
          <p:cNvSpPr>
            <a:spLocks noGrp="1"/>
          </p:cNvSpPr>
          <p:nvPr>
            <p:ph type="title"/>
          </p:nvPr>
        </p:nvSpPr>
        <p:spPr/>
        <p:txBody>
          <a:bodyPr/>
          <a:lstStyle/>
          <a:p>
            <a:r>
              <a:rPr lang="en-US" dirty="0">
                <a:solidFill>
                  <a:srgbClr val="FF0000"/>
                </a:solidFill>
              </a:rPr>
              <a:t>About the Author – Susan Hill</a:t>
            </a:r>
            <a:endParaRPr lang="en-IN" dirty="0">
              <a:solidFill>
                <a:srgbClr val="FF0000"/>
              </a:solidFill>
            </a:endParaRPr>
          </a:p>
        </p:txBody>
      </p:sp>
      <p:sp>
        <p:nvSpPr>
          <p:cNvPr id="3" name="Content Placeholder 2">
            <a:extLst>
              <a:ext uri="{FF2B5EF4-FFF2-40B4-BE49-F238E27FC236}">
                <a16:creationId xmlns:a16="http://schemas.microsoft.com/office/drawing/2014/main" id="{2392208A-93C1-4C33-A496-4285024DBA3F}"/>
              </a:ext>
            </a:extLst>
          </p:cNvPr>
          <p:cNvSpPr>
            <a:spLocks noGrp="1"/>
          </p:cNvSpPr>
          <p:nvPr>
            <p:ph idx="1"/>
          </p:nvPr>
        </p:nvSpPr>
        <p:spPr>
          <a:xfrm>
            <a:off x="838200" y="1825624"/>
            <a:ext cx="6477000" cy="4513837"/>
          </a:xfrm>
        </p:spPr>
        <p:txBody>
          <a:bodyPr>
            <a:normAutofit lnSpcReduction="10000"/>
          </a:bodyPr>
          <a:lstStyle/>
          <a:p>
            <a:pPr>
              <a:lnSpc>
                <a:spcPct val="150000"/>
              </a:lnSpc>
            </a:pPr>
            <a:r>
              <a:rPr lang="en-US" dirty="0">
                <a:ln w="0"/>
                <a:solidFill>
                  <a:srgbClr val="002060"/>
                </a:solidFill>
                <a:effectLst>
                  <a:outerShdw blurRad="38100" dist="25400" dir="5400000" algn="ctr" rotWithShape="0">
                    <a:srgbClr val="6E747A">
                      <a:alpha val="43000"/>
                    </a:srgbClr>
                  </a:outerShdw>
                </a:effectLst>
                <a:latin typeface="roboto"/>
              </a:rPr>
              <a:t>Susan Hill is an English author of fiction and nonfiction works. </a:t>
            </a:r>
          </a:p>
          <a:p>
            <a:pPr>
              <a:lnSpc>
                <a:spcPct val="150000"/>
              </a:lnSpc>
            </a:pPr>
            <a:r>
              <a:rPr lang="en-US" dirty="0">
                <a:ln w="0"/>
                <a:solidFill>
                  <a:srgbClr val="002060"/>
                </a:solidFill>
                <a:effectLst>
                  <a:outerShdw blurRad="38100" dist="25400" dir="5400000" algn="ctr" rotWithShape="0">
                    <a:srgbClr val="6E747A">
                      <a:alpha val="43000"/>
                    </a:srgbClr>
                  </a:outerShdw>
                </a:effectLst>
                <a:latin typeface="roboto"/>
              </a:rPr>
              <a:t>Her novels include the ‘woman in black’, ‘The mist in the mirror’ and ‘I’m the king of the castle’ for which she received the Somerset Maugham award in 1971.</a:t>
            </a:r>
            <a:endParaRPr lang="en-IN" dirty="0">
              <a:ln w="0"/>
              <a:solidFill>
                <a:srgbClr val="002060"/>
              </a:solidFill>
              <a:effectLst>
                <a:outerShdw blurRad="38100" dist="25400" dir="5400000" algn="ctr" rotWithShape="0">
                  <a:srgbClr val="6E747A">
                    <a:alpha val="43000"/>
                  </a:srgbClr>
                </a:outerShdw>
              </a:effectLst>
            </a:endParaRPr>
          </a:p>
          <a:p>
            <a:pPr>
              <a:lnSpc>
                <a:spcPct val="150000"/>
              </a:lnSpc>
            </a:pPr>
            <a:endParaRPr lang="en-IN" dirty="0">
              <a:ln w="0"/>
              <a:solidFill>
                <a:srgbClr val="002060"/>
              </a:solidFill>
              <a:effectLst>
                <a:outerShdw blurRad="38100" dist="25400" dir="5400000" algn="ctr" rotWithShape="0">
                  <a:srgbClr val="6E747A">
                    <a:alpha val="43000"/>
                  </a:srgbClr>
                </a:outerShdw>
              </a:effectLst>
            </a:endParaRPr>
          </a:p>
        </p:txBody>
      </p:sp>
      <p:pic>
        <p:nvPicPr>
          <p:cNvPr id="4" name="Picture 3">
            <a:extLst>
              <a:ext uri="{FF2B5EF4-FFF2-40B4-BE49-F238E27FC236}">
                <a16:creationId xmlns:a16="http://schemas.microsoft.com/office/drawing/2014/main" id="{2D35B6EB-45DB-4CC1-961E-BBB65A4692CA}"/>
              </a:ext>
            </a:extLst>
          </p:cNvPr>
          <p:cNvPicPr>
            <a:picLocks noChangeAspect="1"/>
          </p:cNvPicPr>
          <p:nvPr/>
        </p:nvPicPr>
        <p:blipFill>
          <a:blip r:embed="rId2"/>
          <a:stretch>
            <a:fillRect/>
          </a:stretch>
        </p:blipFill>
        <p:spPr>
          <a:xfrm>
            <a:off x="8145917" y="1591613"/>
            <a:ext cx="4046083" cy="4513838"/>
          </a:xfrm>
          <a:prstGeom prst="rect">
            <a:avLst/>
          </a:prstGeom>
        </p:spPr>
      </p:pic>
    </p:spTree>
    <p:extLst>
      <p:ext uri="{BB962C8B-B14F-4D97-AF65-F5344CB8AC3E}">
        <p14:creationId xmlns:p14="http://schemas.microsoft.com/office/powerpoint/2010/main" val="21660166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D74BFC-6C14-4915-B8B9-9C171A8166E4}"/>
              </a:ext>
            </a:extLst>
          </p:cNvPr>
          <p:cNvSpPr>
            <a:spLocks noGrp="1"/>
          </p:cNvSpPr>
          <p:nvPr>
            <p:ph idx="1"/>
          </p:nvPr>
        </p:nvSpPr>
        <p:spPr>
          <a:xfrm>
            <a:off x="838200" y="1816099"/>
            <a:ext cx="10515600" cy="4784725"/>
          </a:xfrm>
        </p:spPr>
        <p:txBody>
          <a:bodyPr>
            <a:normAutofit lnSpcReduction="10000"/>
          </a:bodyPr>
          <a:lstStyle/>
          <a:p>
            <a:pPr marL="0" indent="0">
              <a:lnSpc>
                <a:spcPct val="150000"/>
              </a:lnSpc>
              <a:buNone/>
            </a:pPr>
            <a:r>
              <a:rPr lang="en-US" sz="2400" b="1" dirty="0">
                <a:ln/>
                <a:solidFill>
                  <a:srgbClr val="002060"/>
                </a:solidFill>
              </a:rPr>
              <a:t>DERRY: You see, you see! I came back. You said I wouldn’t and they said....but I came back, I wanted....</a:t>
            </a:r>
            <a:br>
              <a:rPr lang="en-US" sz="2400" b="1" dirty="0">
                <a:ln/>
                <a:solidFill>
                  <a:srgbClr val="002060"/>
                </a:solidFill>
              </a:rPr>
            </a:br>
            <a:r>
              <a:rPr lang="en-US" sz="2400" b="1" dirty="0">
                <a:ln/>
                <a:solidFill>
                  <a:srgbClr val="00B0F0"/>
                </a:solidFill>
              </a:rPr>
              <a:t>[He stops dead. Silence.]</a:t>
            </a:r>
            <a:br>
              <a:rPr lang="en-US" sz="2400" b="1" dirty="0">
                <a:ln/>
                <a:solidFill>
                  <a:srgbClr val="002060"/>
                </a:solidFill>
              </a:rPr>
            </a:br>
            <a:r>
              <a:rPr lang="en-US" sz="2400" b="1" dirty="0">
                <a:ln/>
                <a:solidFill>
                  <a:srgbClr val="002060"/>
                </a:solidFill>
              </a:rPr>
              <a:t>Mr. Lamb, Mr....You’ve.....</a:t>
            </a:r>
            <a:br>
              <a:rPr lang="en-US" sz="2400" b="1" dirty="0">
                <a:ln/>
                <a:solidFill>
                  <a:srgbClr val="002060"/>
                </a:solidFill>
              </a:rPr>
            </a:br>
            <a:r>
              <a:rPr lang="en-US" sz="2400" b="1" dirty="0">
                <a:ln/>
                <a:solidFill>
                  <a:srgbClr val="00B0F0"/>
                </a:solidFill>
              </a:rPr>
              <a:t>[He runs through the grass. Stops. Kneels]</a:t>
            </a:r>
            <a:br>
              <a:rPr lang="en-US" sz="2400" b="1" dirty="0">
                <a:ln/>
                <a:solidFill>
                  <a:srgbClr val="00B0F0"/>
                </a:solidFill>
              </a:rPr>
            </a:br>
            <a:r>
              <a:rPr lang="en-US" sz="2400" b="1" dirty="0" err="1">
                <a:ln/>
                <a:solidFill>
                  <a:srgbClr val="002060"/>
                </a:solidFill>
              </a:rPr>
              <a:t>Mr</a:t>
            </a:r>
            <a:r>
              <a:rPr lang="en-US" sz="2400" b="1" dirty="0">
                <a:ln/>
                <a:solidFill>
                  <a:srgbClr val="002060"/>
                </a:solidFill>
              </a:rPr>
              <a:t> Lamb, It’s all right....You fell....I’m here, </a:t>
            </a:r>
            <a:r>
              <a:rPr lang="en-US" sz="2400" b="1" dirty="0" err="1">
                <a:ln/>
                <a:solidFill>
                  <a:srgbClr val="002060"/>
                </a:solidFill>
              </a:rPr>
              <a:t>Mr</a:t>
            </a:r>
            <a:r>
              <a:rPr lang="en-US" sz="2400" b="1" dirty="0">
                <a:ln/>
                <a:solidFill>
                  <a:srgbClr val="002060"/>
                </a:solidFill>
              </a:rPr>
              <a:t> Lamb, It’s all right.</a:t>
            </a:r>
            <a:br>
              <a:rPr lang="en-US" sz="2400" b="1" dirty="0">
                <a:ln/>
                <a:solidFill>
                  <a:srgbClr val="002060"/>
                </a:solidFill>
              </a:rPr>
            </a:br>
            <a:r>
              <a:rPr lang="en-US" sz="2400" b="1" dirty="0">
                <a:ln/>
                <a:solidFill>
                  <a:srgbClr val="00B0F0"/>
                </a:solidFill>
              </a:rPr>
              <a:t>[Silence]</a:t>
            </a:r>
            <a:br>
              <a:rPr lang="en-US" sz="2400" b="1" dirty="0">
                <a:ln/>
                <a:solidFill>
                  <a:srgbClr val="00B0F0"/>
                </a:solidFill>
              </a:rPr>
            </a:br>
            <a:r>
              <a:rPr lang="en-US" sz="2400" b="1" dirty="0">
                <a:ln/>
                <a:solidFill>
                  <a:srgbClr val="002060"/>
                </a:solidFill>
              </a:rPr>
              <a:t>I came back. </a:t>
            </a:r>
            <a:r>
              <a:rPr lang="en-US" sz="2400" b="1" dirty="0" err="1">
                <a:ln/>
                <a:solidFill>
                  <a:srgbClr val="002060"/>
                </a:solidFill>
              </a:rPr>
              <a:t>Lamey</a:t>
            </a:r>
            <a:r>
              <a:rPr lang="en-US" sz="2400" b="1" dirty="0">
                <a:ln/>
                <a:solidFill>
                  <a:srgbClr val="002060"/>
                </a:solidFill>
              </a:rPr>
              <a:t>-Lamb. I did.....come back.</a:t>
            </a:r>
            <a:br>
              <a:rPr lang="en-US" sz="2400" b="1" dirty="0">
                <a:ln/>
                <a:solidFill>
                  <a:srgbClr val="002060"/>
                </a:solidFill>
              </a:rPr>
            </a:br>
            <a:r>
              <a:rPr lang="en-US" sz="2400" b="1" dirty="0">
                <a:ln/>
                <a:solidFill>
                  <a:srgbClr val="7030A0"/>
                </a:solidFill>
              </a:rPr>
              <a:t>[Derry begins to weep.]</a:t>
            </a:r>
            <a:endParaRPr lang="en-IN" sz="2400" b="1" dirty="0">
              <a:ln/>
              <a:solidFill>
                <a:srgbClr val="7030A0"/>
              </a:solidFill>
            </a:endParaRPr>
          </a:p>
        </p:txBody>
      </p:sp>
      <p:sp>
        <p:nvSpPr>
          <p:cNvPr id="4" name="Title 1">
            <a:extLst>
              <a:ext uri="{FF2B5EF4-FFF2-40B4-BE49-F238E27FC236}">
                <a16:creationId xmlns:a16="http://schemas.microsoft.com/office/drawing/2014/main" id="{D4727FDD-7578-416D-B42F-3F2AF7490CED}"/>
              </a:ext>
            </a:extLst>
          </p:cNvPr>
          <p:cNvSpPr>
            <a:spLocks noGrp="1"/>
          </p:cNvSpPr>
          <p:nvPr>
            <p:ph type="title"/>
          </p:nvPr>
        </p:nvSpPr>
        <p:spPr>
          <a:xfrm>
            <a:off x="981074" y="504825"/>
            <a:ext cx="9505951" cy="1028700"/>
          </a:xfrm>
          <a:prstGeom prst="roundRect">
            <a:avLst/>
          </a:prstGeom>
          <a:solidFill>
            <a:srgbClr val="CCFFFF"/>
          </a:solidFill>
          <a:effectLst>
            <a:softEdge rad="31750"/>
          </a:effectLst>
          <a:scene3d>
            <a:camera prst="orthographicFront"/>
            <a:lightRig rig="soft" dir="t">
              <a:rot lat="0" lon="0" rev="15600000"/>
            </a:lightRig>
          </a:scene3d>
          <a:sp3d>
            <a:bevelT/>
          </a:sp3d>
        </p:spPr>
        <p:txBody>
          <a:bodyPr>
            <a:normAutofit fontScale="90000"/>
            <a:sp3d extrusionH="57150" prstMaterial="softEdge">
              <a:bevelT w="25400" h="38100"/>
            </a:sp3d>
          </a:bodyPr>
          <a:lstStyle/>
          <a:p>
            <a:pPr algn="ctr"/>
            <a:r>
              <a:rPr lang="en-US" sz="4800" b="1" dirty="0">
                <a:ln/>
                <a:solidFill>
                  <a:schemeClr val="accent4"/>
                </a:solidFill>
              </a:rPr>
              <a:t>Mr. Lamb has given a new life to Derry</a:t>
            </a:r>
            <a:endParaRPr lang="en-IN" sz="4800" b="1" dirty="0">
              <a:ln/>
              <a:solidFill>
                <a:schemeClr val="accent4"/>
              </a:solidFill>
            </a:endParaRPr>
          </a:p>
        </p:txBody>
      </p:sp>
    </p:spTree>
    <p:extLst>
      <p:ext uri="{BB962C8B-B14F-4D97-AF65-F5344CB8AC3E}">
        <p14:creationId xmlns:p14="http://schemas.microsoft.com/office/powerpoint/2010/main" val="36523896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33FF58A-B46B-4ACA-B22C-C2DFEE486CB3}"/>
              </a:ext>
            </a:extLst>
          </p:cNvPr>
          <p:cNvSpPr>
            <a:spLocks noGrp="1"/>
          </p:cNvSpPr>
          <p:nvPr>
            <p:ph idx="1"/>
          </p:nvPr>
        </p:nvSpPr>
        <p:spPr>
          <a:xfrm>
            <a:off x="838200" y="1600200"/>
            <a:ext cx="10858500" cy="5086349"/>
          </a:xfrm>
        </p:spPr>
        <p:txBody>
          <a:bodyPr>
            <a:normAutofit/>
          </a:bodyPr>
          <a:lstStyle/>
          <a:p>
            <a:pPr fontAlgn="base">
              <a:lnSpc>
                <a:spcPct val="150000"/>
              </a:lnSpc>
            </a:pPr>
            <a:r>
              <a:rPr lang="en-US" sz="2300" b="1" dirty="0">
                <a:ln/>
                <a:solidFill>
                  <a:srgbClr val="002060"/>
                </a:solidFill>
              </a:rPr>
              <a:t>At the end Derry goes back to his house where his mother cross questioned him. She instructed him not to step out of the house.</a:t>
            </a:r>
          </a:p>
          <a:p>
            <a:pPr fontAlgn="base">
              <a:lnSpc>
                <a:spcPct val="150000"/>
              </a:lnSpc>
            </a:pPr>
            <a:r>
              <a:rPr lang="en-US" sz="2300" b="1" dirty="0">
                <a:ln/>
                <a:solidFill>
                  <a:srgbClr val="002060"/>
                </a:solidFill>
              </a:rPr>
              <a:t>Derry tried to convince his mother that Mr. Lamb was an extremely good man but she was not ready to listen.</a:t>
            </a:r>
          </a:p>
          <a:p>
            <a:pPr fontAlgn="base">
              <a:lnSpc>
                <a:spcPct val="150000"/>
              </a:lnSpc>
            </a:pPr>
            <a:r>
              <a:rPr lang="en-US" sz="2300" b="1" dirty="0">
                <a:ln/>
                <a:solidFill>
                  <a:srgbClr val="002060"/>
                </a:solidFill>
              </a:rPr>
              <a:t>Ignoring his mother’s thoughtless restrictions, Derry left his home and ran to Mr. Lamb’s garden.</a:t>
            </a:r>
          </a:p>
          <a:p>
            <a:pPr fontAlgn="base">
              <a:lnSpc>
                <a:spcPct val="150000"/>
              </a:lnSpc>
            </a:pPr>
            <a:r>
              <a:rPr lang="en-US" sz="2300" b="1" dirty="0">
                <a:ln/>
                <a:solidFill>
                  <a:srgbClr val="002060"/>
                </a:solidFill>
              </a:rPr>
              <a:t>On reaching, Derry found a motionless Mr. Lamb fallen from the ladder.</a:t>
            </a:r>
          </a:p>
          <a:p>
            <a:pPr fontAlgn="base">
              <a:lnSpc>
                <a:spcPct val="150000"/>
              </a:lnSpc>
            </a:pPr>
            <a:r>
              <a:rPr lang="en-US" sz="2300" b="1" dirty="0">
                <a:ln/>
                <a:solidFill>
                  <a:srgbClr val="002060"/>
                </a:solidFill>
              </a:rPr>
              <a:t>He had fallen while pulling the crab apples down from the tree.</a:t>
            </a:r>
            <a:endParaRPr lang="en-IN" sz="2300" dirty="0"/>
          </a:p>
        </p:txBody>
      </p:sp>
      <p:sp>
        <p:nvSpPr>
          <p:cNvPr id="4" name="Title 1">
            <a:extLst>
              <a:ext uri="{FF2B5EF4-FFF2-40B4-BE49-F238E27FC236}">
                <a16:creationId xmlns:a16="http://schemas.microsoft.com/office/drawing/2014/main" id="{489AB949-8E6A-4662-91BE-8F18DEE4B688}"/>
              </a:ext>
            </a:extLst>
          </p:cNvPr>
          <p:cNvSpPr>
            <a:spLocks noGrp="1"/>
          </p:cNvSpPr>
          <p:nvPr>
            <p:ph type="title"/>
          </p:nvPr>
        </p:nvSpPr>
        <p:spPr>
          <a:xfrm>
            <a:off x="838200" y="365129"/>
            <a:ext cx="10515600" cy="1325563"/>
          </a:xfrm>
        </p:spPr>
        <p:txBody>
          <a:bodyPr>
            <a:normAutofit/>
          </a:bodyPr>
          <a:lstStyle/>
          <a:p>
            <a:r>
              <a:rPr lang="en-US" sz="8000" b="1" dirty="0">
                <a:ln/>
                <a:solidFill>
                  <a:srgbClr val="C00000"/>
                </a:solidFill>
                <a:latin typeface="Monotype Corsiva" panose="03010101010201010101" pitchFamily="66" charset="0"/>
              </a:rPr>
              <a:t>Learning so far …</a:t>
            </a:r>
            <a:endParaRPr lang="en-IN" sz="8000" b="1" dirty="0">
              <a:ln/>
              <a:solidFill>
                <a:srgbClr val="C00000"/>
              </a:solidFill>
              <a:latin typeface="Monotype Corsiva" panose="03010101010201010101" pitchFamily="66" charset="0"/>
            </a:endParaRPr>
          </a:p>
        </p:txBody>
      </p:sp>
    </p:spTree>
    <p:extLst>
      <p:ext uri="{BB962C8B-B14F-4D97-AF65-F5344CB8AC3E}">
        <p14:creationId xmlns:p14="http://schemas.microsoft.com/office/powerpoint/2010/main" val="20455322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67BB9-D397-43F1-A7B3-9053704F33A1}"/>
              </a:ext>
            </a:extLst>
          </p:cNvPr>
          <p:cNvSpPr>
            <a:spLocks noGrp="1"/>
          </p:cNvSpPr>
          <p:nvPr>
            <p:ph type="title"/>
          </p:nvPr>
        </p:nvSpPr>
        <p:spPr/>
        <p:txBody>
          <a:bodyPr/>
          <a:lstStyle/>
          <a:p>
            <a:r>
              <a:rPr lang="en-IN" dirty="0"/>
              <a:t>Assignment</a:t>
            </a:r>
          </a:p>
        </p:txBody>
      </p:sp>
      <p:sp>
        <p:nvSpPr>
          <p:cNvPr id="3" name="Content Placeholder 2">
            <a:extLst>
              <a:ext uri="{FF2B5EF4-FFF2-40B4-BE49-F238E27FC236}">
                <a16:creationId xmlns:a16="http://schemas.microsoft.com/office/drawing/2014/main" id="{A99AB3A5-339F-4190-AC50-6BA9F2ACEC1C}"/>
              </a:ext>
            </a:extLst>
          </p:cNvPr>
          <p:cNvSpPr>
            <a:spLocks noGrp="1"/>
          </p:cNvSpPr>
          <p:nvPr>
            <p:ph idx="1"/>
          </p:nvPr>
        </p:nvSpPr>
        <p:spPr/>
        <p:txBody>
          <a:bodyPr/>
          <a:lstStyle/>
          <a:p>
            <a:r>
              <a:rPr lang="en-IN" dirty="0"/>
              <a:t>https://forms.gle/3uFyrCpNhZr29mrS6</a:t>
            </a:r>
          </a:p>
        </p:txBody>
      </p:sp>
    </p:spTree>
    <p:extLst>
      <p:ext uri="{BB962C8B-B14F-4D97-AF65-F5344CB8AC3E}">
        <p14:creationId xmlns:p14="http://schemas.microsoft.com/office/powerpoint/2010/main" val="784476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96DA3-375F-424C-A990-613F7EB71BFF}"/>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AD9B58CF-ADFB-4BC8-9CBD-D9ECC4F586BC}"/>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4DAE70C-DD74-45C4-A71E-D505B3CD96D5}"/>
              </a:ext>
            </a:extLst>
          </p:cNvPr>
          <p:cNvPicPr>
            <a:picLocks noChangeAspect="1"/>
          </p:cNvPicPr>
          <p:nvPr/>
        </p:nvPicPr>
        <p:blipFill>
          <a:blip r:embed="rId2"/>
          <a:stretch>
            <a:fillRect/>
          </a:stretch>
        </p:blipFill>
        <p:spPr>
          <a:xfrm>
            <a:off x="5889170" y="-1"/>
            <a:ext cx="5686603" cy="6672943"/>
          </a:xfrm>
          <a:prstGeom prst="rect">
            <a:avLst/>
          </a:prstGeom>
        </p:spPr>
      </p:pic>
      <p:pic>
        <p:nvPicPr>
          <p:cNvPr id="6" name="Picture 5">
            <a:extLst>
              <a:ext uri="{FF2B5EF4-FFF2-40B4-BE49-F238E27FC236}">
                <a16:creationId xmlns:a16="http://schemas.microsoft.com/office/drawing/2014/main" id="{ABAC39CB-C52B-4075-8C05-B2BF0B1B7F13}"/>
              </a:ext>
            </a:extLst>
          </p:cNvPr>
          <p:cNvPicPr>
            <a:picLocks noChangeAspect="1"/>
          </p:cNvPicPr>
          <p:nvPr/>
        </p:nvPicPr>
        <p:blipFill>
          <a:blip r:embed="rId3"/>
          <a:stretch>
            <a:fillRect/>
          </a:stretch>
        </p:blipFill>
        <p:spPr>
          <a:xfrm>
            <a:off x="616227" y="0"/>
            <a:ext cx="5272944" cy="6858000"/>
          </a:xfrm>
          <a:prstGeom prst="rect">
            <a:avLst/>
          </a:prstGeom>
        </p:spPr>
      </p:pic>
    </p:spTree>
    <p:extLst>
      <p:ext uri="{BB962C8B-B14F-4D97-AF65-F5344CB8AC3E}">
        <p14:creationId xmlns:p14="http://schemas.microsoft.com/office/powerpoint/2010/main" val="38661350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6D05F5-7894-4F5A-985A-269F022CC899}"/>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0726E04-604D-4B9D-A028-18E84513B11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DF8CDD67-2D9D-4C74-8FD7-BCFF2713D2F9}"/>
              </a:ext>
            </a:extLst>
          </p:cNvPr>
          <p:cNvPicPr>
            <a:picLocks noChangeAspect="1"/>
          </p:cNvPicPr>
          <p:nvPr/>
        </p:nvPicPr>
        <p:blipFill>
          <a:blip r:embed="rId2"/>
          <a:stretch>
            <a:fillRect/>
          </a:stretch>
        </p:blipFill>
        <p:spPr>
          <a:xfrm>
            <a:off x="212309" y="1825625"/>
            <a:ext cx="11557852" cy="3048000"/>
          </a:xfrm>
          <a:prstGeom prst="rect">
            <a:avLst/>
          </a:prstGeom>
        </p:spPr>
      </p:pic>
    </p:spTree>
    <p:extLst>
      <p:ext uri="{BB962C8B-B14F-4D97-AF65-F5344CB8AC3E}">
        <p14:creationId xmlns:p14="http://schemas.microsoft.com/office/powerpoint/2010/main" val="40472598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673A0C5-71A0-475F-B4A2-EA57283C96AF}"/>
              </a:ext>
            </a:extLst>
          </p:cNvPr>
          <p:cNvSpPr>
            <a:spLocks noGrp="1"/>
          </p:cNvSpPr>
          <p:nvPr>
            <p:ph idx="1"/>
          </p:nvPr>
        </p:nvSpPr>
        <p:spPr>
          <a:xfrm>
            <a:off x="2140226" y="1659835"/>
            <a:ext cx="7911547" cy="3786809"/>
          </a:xfrm>
        </p:spPr>
        <p:txBody>
          <a:bodyPr>
            <a:normAutofit/>
            <a:scene3d>
              <a:camera prst="orthographicFront"/>
              <a:lightRig rig="soft" dir="t">
                <a:rot lat="0" lon="0" rev="15600000"/>
              </a:lightRig>
            </a:scene3d>
            <a:sp3d extrusionH="57150" prstMaterial="softEdge">
              <a:bevelT w="25400" h="38100"/>
            </a:sp3d>
          </a:bodyPr>
          <a:lstStyle/>
          <a:p>
            <a:pPr marL="0" indent="0">
              <a:lnSpc>
                <a:spcPct val="150000"/>
              </a:lnSpc>
              <a:buNone/>
            </a:pPr>
            <a:r>
              <a:rPr lang="en-US" sz="5400" b="1" dirty="0">
                <a:ln/>
                <a:solidFill>
                  <a:srgbClr val="00B0F0"/>
                </a:solidFill>
              </a:rPr>
              <a:t>What is life really like for disabled people? </a:t>
            </a:r>
          </a:p>
        </p:txBody>
      </p:sp>
    </p:spTree>
    <p:extLst>
      <p:ext uri="{BB962C8B-B14F-4D97-AF65-F5344CB8AC3E}">
        <p14:creationId xmlns:p14="http://schemas.microsoft.com/office/powerpoint/2010/main" val="28788214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5479F-1487-4205-8803-B0E81C5D88F9}"/>
              </a:ext>
            </a:extLst>
          </p:cNvPr>
          <p:cNvSpPr>
            <a:spLocks noGrp="1"/>
          </p:cNvSpPr>
          <p:nvPr>
            <p:ph type="title"/>
          </p:nvPr>
        </p:nvSpPr>
        <p:spPr/>
        <p:txBody>
          <a:bodyPr>
            <a:normAutofit/>
            <a:scene3d>
              <a:camera prst="orthographicFront"/>
              <a:lightRig rig="soft" dir="t">
                <a:rot lat="0" lon="0" rev="15600000"/>
              </a:lightRig>
            </a:scene3d>
            <a:sp3d extrusionH="57150" prstMaterial="softEdge">
              <a:bevelT w="25400" h="38100"/>
            </a:sp3d>
          </a:bodyPr>
          <a:lstStyle/>
          <a:p>
            <a:pPr algn="ctr"/>
            <a:r>
              <a:rPr lang="en-US" sz="6600" b="1" dirty="0">
                <a:ln/>
                <a:solidFill>
                  <a:schemeClr val="accent4"/>
                </a:solidFill>
              </a:rPr>
              <a:t>Scene 1</a:t>
            </a:r>
            <a:endParaRPr lang="en-IN" sz="6600" b="1" dirty="0">
              <a:ln/>
              <a:solidFill>
                <a:schemeClr val="accent4"/>
              </a:solidFill>
            </a:endParaRPr>
          </a:p>
        </p:txBody>
      </p:sp>
      <p:sp>
        <p:nvSpPr>
          <p:cNvPr id="5" name="Rectangle 4">
            <a:extLst>
              <a:ext uri="{FF2B5EF4-FFF2-40B4-BE49-F238E27FC236}">
                <a16:creationId xmlns:a16="http://schemas.microsoft.com/office/drawing/2014/main" id="{8B3343D5-0D1E-468B-ABC3-0B1689F291C8}"/>
              </a:ext>
            </a:extLst>
          </p:cNvPr>
          <p:cNvSpPr/>
          <p:nvPr/>
        </p:nvSpPr>
        <p:spPr>
          <a:xfrm>
            <a:off x="6618515" y="5004692"/>
            <a:ext cx="5410199" cy="1631216"/>
          </a:xfrm>
          <a:prstGeom prst="rect">
            <a:avLst/>
          </a:prstGeom>
        </p:spPr>
        <p:txBody>
          <a:bodyPr wrap="square">
            <a:spAutoFit/>
          </a:bodyPr>
          <a:lstStyle/>
          <a:p>
            <a:r>
              <a:rPr lang="en-US" sz="2000" b="1" dirty="0">
                <a:solidFill>
                  <a:srgbClr val="FF0000"/>
                </a:solidFill>
                <a:latin typeface="roboto"/>
              </a:rPr>
              <a:t>VOCAB:</a:t>
            </a:r>
          </a:p>
          <a:p>
            <a:r>
              <a:rPr lang="en-US" sz="2000" b="1" dirty="0">
                <a:solidFill>
                  <a:srgbClr val="000000"/>
                </a:solidFill>
                <a:latin typeface="roboto"/>
              </a:rPr>
              <a:t>Occasional: sometimes</a:t>
            </a:r>
            <a:br>
              <a:rPr lang="en-US" sz="2000" b="1" dirty="0"/>
            </a:br>
            <a:r>
              <a:rPr lang="en-US" sz="2000" b="1" dirty="0">
                <a:solidFill>
                  <a:srgbClr val="000000"/>
                </a:solidFill>
                <a:latin typeface="roboto"/>
              </a:rPr>
              <a:t>Rustling: whisper, low sound</a:t>
            </a:r>
            <a:br>
              <a:rPr lang="en-US" sz="2000" b="1" dirty="0"/>
            </a:br>
            <a:r>
              <a:rPr lang="en-US" sz="2000" b="1" dirty="0">
                <a:solidFill>
                  <a:srgbClr val="000000"/>
                </a:solidFill>
                <a:latin typeface="roboto"/>
              </a:rPr>
              <a:t>Tentatively: hesitantly, without confidence</a:t>
            </a:r>
            <a:br>
              <a:rPr lang="en-US" sz="2000" b="1" dirty="0"/>
            </a:br>
            <a:r>
              <a:rPr lang="en-US" sz="2000" b="1" dirty="0">
                <a:solidFill>
                  <a:srgbClr val="000000"/>
                </a:solidFill>
                <a:latin typeface="roboto"/>
              </a:rPr>
              <a:t>Startled: feeling a sudden shock</a:t>
            </a:r>
            <a:endParaRPr lang="en-IN" sz="2000" b="1" dirty="0"/>
          </a:p>
        </p:txBody>
      </p:sp>
      <p:sp>
        <p:nvSpPr>
          <p:cNvPr id="7" name="Content Placeholder 6">
            <a:extLst>
              <a:ext uri="{FF2B5EF4-FFF2-40B4-BE49-F238E27FC236}">
                <a16:creationId xmlns:a16="http://schemas.microsoft.com/office/drawing/2014/main" id="{058EA0F4-79A5-460B-B302-F7284EEF2426}"/>
              </a:ext>
            </a:extLst>
          </p:cNvPr>
          <p:cNvSpPr>
            <a:spLocks noGrp="1"/>
          </p:cNvSpPr>
          <p:nvPr>
            <p:ph idx="1"/>
          </p:nvPr>
        </p:nvSpPr>
        <p:spPr>
          <a:xfrm>
            <a:off x="838200" y="1499129"/>
            <a:ext cx="10515600" cy="3859742"/>
          </a:xfrm>
        </p:spPr>
        <p:txBody>
          <a:bodyPr>
            <a:normAutofit lnSpcReduction="10000"/>
            <a:scene3d>
              <a:camera prst="orthographicFront"/>
              <a:lightRig rig="soft" dir="t">
                <a:rot lat="0" lon="0" rev="15600000"/>
              </a:lightRig>
            </a:scene3d>
            <a:sp3d extrusionH="57150" prstMaterial="softEdge">
              <a:bevelT w="25400" h="38100"/>
            </a:sp3d>
          </a:bodyPr>
          <a:lstStyle/>
          <a:p>
            <a:pPr marL="0" indent="0" algn="just">
              <a:lnSpc>
                <a:spcPct val="150000"/>
              </a:lnSpc>
              <a:buNone/>
            </a:pPr>
            <a:r>
              <a:rPr lang="en-US" b="1" dirty="0">
                <a:ln/>
                <a:solidFill>
                  <a:srgbClr val="002060"/>
                </a:solidFill>
              </a:rPr>
              <a:t>Mr. Lamb’s garden [There is the </a:t>
            </a:r>
            <a:r>
              <a:rPr lang="en-US" b="1" dirty="0">
                <a:ln/>
                <a:solidFill>
                  <a:srgbClr val="FF0000"/>
                </a:solidFill>
              </a:rPr>
              <a:t>occasional</a:t>
            </a:r>
            <a:r>
              <a:rPr lang="en-US" b="1" dirty="0">
                <a:ln/>
                <a:solidFill>
                  <a:srgbClr val="002060"/>
                </a:solidFill>
              </a:rPr>
              <a:t> sound of birdsong and of tree leaves </a:t>
            </a:r>
            <a:r>
              <a:rPr lang="en-US" b="1" dirty="0">
                <a:ln/>
                <a:solidFill>
                  <a:srgbClr val="FF0000"/>
                </a:solidFill>
              </a:rPr>
              <a:t>rustling</a:t>
            </a:r>
            <a:r>
              <a:rPr lang="en-US" b="1" dirty="0">
                <a:ln/>
                <a:solidFill>
                  <a:srgbClr val="002060"/>
                </a:solidFill>
              </a:rPr>
              <a:t>. Derry’s footsteps are heard as he walks slowly and </a:t>
            </a:r>
            <a:r>
              <a:rPr lang="en-US" b="1" dirty="0">
                <a:ln/>
                <a:solidFill>
                  <a:srgbClr val="FF0000"/>
                </a:solidFill>
              </a:rPr>
              <a:t>tentatively</a:t>
            </a:r>
            <a:r>
              <a:rPr lang="en-US" b="1" dirty="0">
                <a:ln/>
                <a:solidFill>
                  <a:srgbClr val="002060"/>
                </a:solidFill>
              </a:rPr>
              <a:t> through the long grass. He pauses, then walks on again. He comes round a screen of bushes, so that when Mr. Lamb speaks to him he is close at hand and Derry is </a:t>
            </a:r>
            <a:r>
              <a:rPr lang="en-US" b="1" dirty="0">
                <a:ln/>
                <a:solidFill>
                  <a:srgbClr val="FF0000"/>
                </a:solidFill>
              </a:rPr>
              <a:t>startled</a:t>
            </a:r>
            <a:r>
              <a:rPr lang="en-US" b="1" dirty="0">
                <a:ln/>
                <a:solidFill>
                  <a:srgbClr val="002060"/>
                </a:solidFill>
              </a:rPr>
              <a:t>]</a:t>
            </a:r>
          </a:p>
        </p:txBody>
      </p:sp>
    </p:spTree>
    <p:extLst>
      <p:ext uri="{BB962C8B-B14F-4D97-AF65-F5344CB8AC3E}">
        <p14:creationId xmlns:p14="http://schemas.microsoft.com/office/powerpoint/2010/main" val="1704869625"/>
      </p:ext>
    </p:extLst>
  </p:cSld>
  <p:clrMapOvr>
    <a:masterClrMapping/>
  </p:clrMapOvr>
</p:sld>
</file>

<file path=ppt/theme/theme1.xml><?xml version="1.0" encoding="utf-8"?>
<a:theme xmlns:a="http://schemas.openxmlformats.org/drawingml/2006/main" name="ShapesVTI">
  <a:themeElements>
    <a:clrScheme name="AnalogousFromLightSeedLeftStep">
      <a:dk1>
        <a:srgbClr val="000000"/>
      </a:dk1>
      <a:lt1>
        <a:srgbClr val="FFFFFF"/>
      </a:lt1>
      <a:dk2>
        <a:srgbClr val="223C24"/>
      </a:dk2>
      <a:lt2>
        <a:srgbClr val="E8E6E2"/>
      </a:lt2>
      <a:accent1>
        <a:srgbClr val="94A3C5"/>
      </a:accent1>
      <a:accent2>
        <a:srgbClr val="7FAABA"/>
      </a:accent2>
      <a:accent3>
        <a:srgbClr val="82ACA6"/>
      </a:accent3>
      <a:accent4>
        <a:srgbClr val="77AE8F"/>
      </a:accent4>
      <a:accent5>
        <a:srgbClr val="81AD82"/>
      </a:accent5>
      <a:accent6>
        <a:srgbClr val="8AAB75"/>
      </a:accent6>
      <a:hlink>
        <a:srgbClr val="928159"/>
      </a:hlink>
      <a:folHlink>
        <a:srgbClr val="828282"/>
      </a:folHlink>
    </a:clrScheme>
    <a:fontScheme name="Festival">
      <a:majorFont>
        <a:latin typeface="Tw Cen MT"/>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hapesVTI" id="{C78D20FD-A872-4243-8597-B534C62538FF}" vid="{7CAFCCF9-7834-41D6-B6AB-7D225A18A4E9}"/>
    </a:ext>
  </a:extLst>
</a:theme>
</file>

<file path=ppt/theme/themeOverride1.xml><?xml version="1.0" encoding="utf-8"?>
<a:themeOverride xmlns:a="http://schemas.openxmlformats.org/drawingml/2006/main">
  <a:clrScheme name="AnalogousFromLightSeedLeftStep">
    <a:dk1>
      <a:srgbClr val="000000"/>
    </a:dk1>
    <a:lt1>
      <a:srgbClr val="FFFFFF"/>
    </a:lt1>
    <a:dk2>
      <a:srgbClr val="223C24"/>
    </a:dk2>
    <a:lt2>
      <a:srgbClr val="E8E6E2"/>
    </a:lt2>
    <a:accent1>
      <a:srgbClr val="94A3C5"/>
    </a:accent1>
    <a:accent2>
      <a:srgbClr val="7FAABA"/>
    </a:accent2>
    <a:accent3>
      <a:srgbClr val="82ACA6"/>
    </a:accent3>
    <a:accent4>
      <a:srgbClr val="77AE8F"/>
    </a:accent4>
    <a:accent5>
      <a:srgbClr val="81AD82"/>
    </a:accent5>
    <a:accent6>
      <a:srgbClr val="8AAB75"/>
    </a:accent6>
    <a:hlink>
      <a:srgbClr val="928159"/>
    </a:hlink>
    <a:folHlink>
      <a:srgbClr val="828282"/>
    </a:folHlink>
  </a:clrScheme>
</a:themeOverride>
</file>

<file path=docProps/app.xml><?xml version="1.0" encoding="utf-8"?>
<Properties xmlns="http://schemas.openxmlformats.org/officeDocument/2006/extended-properties" xmlns:vt="http://schemas.openxmlformats.org/officeDocument/2006/docPropsVTypes">
  <TotalTime>5107</TotalTime>
  <Words>6008</Words>
  <Application>Microsoft Office PowerPoint</Application>
  <PresentationFormat>Widescreen</PresentationFormat>
  <Paragraphs>182</Paragraphs>
  <Slides>52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52</vt:i4>
      </vt:variant>
    </vt:vector>
  </HeadingPairs>
  <TitlesOfParts>
    <vt:vector size="59" baseType="lpstr">
      <vt:lpstr>Arial</vt:lpstr>
      <vt:lpstr>Avenir Next LT Pro</vt:lpstr>
      <vt:lpstr>Calibri</vt:lpstr>
      <vt:lpstr>Monotype Corsiva</vt:lpstr>
      <vt:lpstr>roboto</vt:lpstr>
      <vt:lpstr>Tw Cen MT</vt:lpstr>
      <vt:lpstr>ShapesVTI</vt:lpstr>
      <vt:lpstr>On the Face of it</vt:lpstr>
      <vt:lpstr>How do you feel when you see something …</vt:lpstr>
      <vt:lpstr>What are your feelings when you see a specially abled person?</vt:lpstr>
      <vt:lpstr>On the Face of it</vt:lpstr>
      <vt:lpstr>About the Author – Susan Hill</vt:lpstr>
      <vt:lpstr>PowerPoint Presentation</vt:lpstr>
      <vt:lpstr>PowerPoint Presentation</vt:lpstr>
      <vt:lpstr>PowerPoint Presentation</vt:lpstr>
      <vt:lpstr>Scene 1</vt:lpstr>
      <vt:lpstr>Derry enters Mr. Lamb’s garden</vt:lpstr>
      <vt:lpstr>PowerPoint Presentation</vt:lpstr>
      <vt:lpstr>Derry : withdrawn</vt:lpstr>
      <vt:lpstr>Derry’s frustration</vt:lpstr>
      <vt:lpstr>Mr. Lamb’s routine</vt:lpstr>
      <vt:lpstr>Derry : Defiant</vt:lpstr>
      <vt:lpstr>Mr. Lamb’s love for God’s creations</vt:lpstr>
      <vt:lpstr>Derry wants to leave</vt:lpstr>
      <vt:lpstr>PowerPoint Presentation</vt:lpstr>
      <vt:lpstr>Learning so far …</vt:lpstr>
      <vt:lpstr>Derry : Dejected</vt:lpstr>
      <vt:lpstr>Derry : Self-pity</vt:lpstr>
      <vt:lpstr>Sense of inferiority</vt:lpstr>
      <vt:lpstr>Derry : pessimistic</vt:lpstr>
      <vt:lpstr>Negative feelings</vt:lpstr>
      <vt:lpstr>Derry opens up</vt:lpstr>
      <vt:lpstr>Mr. Lamb tries to change Derry’s perspective</vt:lpstr>
      <vt:lpstr>Mr. Lamb’s influence</vt:lpstr>
      <vt:lpstr>PowerPoint Presentation</vt:lpstr>
      <vt:lpstr>PowerPoint Presentation</vt:lpstr>
      <vt:lpstr>PowerPoint Presentation</vt:lpstr>
      <vt:lpstr>Mr. Lamb’s encourages Derry</vt:lpstr>
      <vt:lpstr>Mr. Lamb : Optimism</vt:lpstr>
      <vt:lpstr>Friends!!!!</vt:lpstr>
      <vt:lpstr>Hatred burns you</vt:lpstr>
      <vt:lpstr>Derry shared his feelings</vt:lpstr>
      <vt:lpstr>Learning so far …</vt:lpstr>
      <vt:lpstr>Mr. Lamb’s routine</vt:lpstr>
      <vt:lpstr>Mr. Lamb encourages Derry</vt:lpstr>
      <vt:lpstr>The Realisation</vt:lpstr>
      <vt:lpstr>Learning so far …Mr. Lamb</vt:lpstr>
      <vt:lpstr>Derry seems determined</vt:lpstr>
      <vt:lpstr>Derry’s frustration</vt:lpstr>
      <vt:lpstr>Derry leaves … determined to return</vt:lpstr>
      <vt:lpstr>Mr. Lamb to bees</vt:lpstr>
      <vt:lpstr>Scene 2 : Derry’s House</vt:lpstr>
      <vt:lpstr>Mother doesn’t want Derry to go back</vt:lpstr>
      <vt:lpstr>Derry’s perspective changes</vt:lpstr>
      <vt:lpstr>Learning so far …</vt:lpstr>
      <vt:lpstr>SCENE THREE</vt:lpstr>
      <vt:lpstr>Mr. Lamb has given a new life to Derry</vt:lpstr>
      <vt:lpstr>Learning so far …</vt:lpstr>
      <vt:lpstr>Assignment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 the Face of it</dc:title>
  <dc:creator>Dolly Dhawan</dc:creator>
  <cp:lastModifiedBy>Dolly Dhawan</cp:lastModifiedBy>
  <cp:revision>47</cp:revision>
  <dcterms:created xsi:type="dcterms:W3CDTF">2020-08-03T12:52:03Z</dcterms:created>
  <dcterms:modified xsi:type="dcterms:W3CDTF">2020-08-23T06:46:20Z</dcterms:modified>
</cp:coreProperties>
</file>