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62" r:id="rId4"/>
    <p:sldId id="264" r:id="rId5"/>
    <p:sldId id="257" r:id="rId6"/>
    <p:sldId id="258" r:id="rId7"/>
    <p:sldId id="259" r:id="rId8"/>
    <p:sldId id="260" r:id="rId9"/>
    <p:sldId id="261"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BB256-7C6D-4A0A-8B6C-705583076822}" type="datetimeFigureOut">
              <a:rPr lang="en-US" smtClean="0"/>
              <a:t>22-Apr-21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EDD31-D0BD-4525-8FA0-C02BD8238EC4}" type="slidenum">
              <a:rPr lang="en-US" smtClean="0"/>
              <a:t>‹#›</a:t>
            </a:fld>
            <a:endParaRPr lang="en-US"/>
          </a:p>
        </p:txBody>
      </p:sp>
    </p:spTree>
    <p:extLst>
      <p:ext uri="{BB962C8B-B14F-4D97-AF65-F5344CB8AC3E}">
        <p14:creationId xmlns:p14="http://schemas.microsoft.com/office/powerpoint/2010/main" val="559119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5424-A5CB-4636-8CC8-CD945B57C5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FD7FD9-366F-4415-B3BA-DA9A2AC5A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5C4F6F-7945-4707-AF56-643368DB1A05}"/>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5" name="Footer Placeholder 4">
            <a:extLst>
              <a:ext uri="{FF2B5EF4-FFF2-40B4-BE49-F238E27FC236}">
                <a16:creationId xmlns:a16="http://schemas.microsoft.com/office/drawing/2014/main" id="{BB359EA1-46F1-4A75-8468-1682D4FBB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EE76C-99D4-49FD-8624-14315512D8AD}"/>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111295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17A2-A5F9-4F4A-ACEE-50DE99821F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6A9220-3570-4598-A657-8BBF122C1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F5C01-324B-40B1-9B8E-1C27233C51EB}"/>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5" name="Footer Placeholder 4">
            <a:extLst>
              <a:ext uri="{FF2B5EF4-FFF2-40B4-BE49-F238E27FC236}">
                <a16:creationId xmlns:a16="http://schemas.microsoft.com/office/drawing/2014/main" id="{ECB74DE6-DE81-4DE3-B078-5C1ECE807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C02EA-95F6-491D-8E2B-BCD8275722CE}"/>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82000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D4283-9F76-42CD-8380-347E7414ED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35DB71-2BB0-4CEB-AA46-BE16684A5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7A14C-DF79-43B6-9F4B-F035E223BAD6}"/>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5" name="Footer Placeholder 4">
            <a:extLst>
              <a:ext uri="{FF2B5EF4-FFF2-40B4-BE49-F238E27FC236}">
                <a16:creationId xmlns:a16="http://schemas.microsoft.com/office/drawing/2014/main" id="{5F871365-0DF2-4370-8EF5-B7167FACE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4398F-98DB-4B1C-B1EA-B70DC4C66108}"/>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197721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7EF8-46FB-4EFA-A101-193326006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B7B7E-5CF5-4B2B-B689-6ACF3F93F2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29551-677F-4636-8F45-66251CCA90A6}"/>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5" name="Footer Placeholder 4">
            <a:extLst>
              <a:ext uri="{FF2B5EF4-FFF2-40B4-BE49-F238E27FC236}">
                <a16:creationId xmlns:a16="http://schemas.microsoft.com/office/drawing/2014/main" id="{9BBA0765-A2F1-46E9-81EF-72816819F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02680-B475-4DA2-A8C5-AD1B659A9A0C}"/>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101191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4FD4-60BC-4106-B9A5-3F69C246E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58AEB4-495F-4477-8A5C-C6058CE34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80D5E0-7AA3-4EA4-9491-5A346153A08A}"/>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5" name="Footer Placeholder 4">
            <a:extLst>
              <a:ext uri="{FF2B5EF4-FFF2-40B4-BE49-F238E27FC236}">
                <a16:creationId xmlns:a16="http://schemas.microsoft.com/office/drawing/2014/main" id="{4A70D2F9-4B99-40CF-8B2A-A65065F2D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8D2B7-FD67-4C84-9670-EE15E8CCFBA9}"/>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316884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0FFE-C34C-4C45-9EFB-77F967B17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9DFB0-DC2A-4E3B-B01C-143ACF24B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D21FB6-F26D-4A34-A75F-3DD1A43180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86B017-B8E5-4AF5-BB34-5AD6DC93854C}"/>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6" name="Footer Placeholder 5">
            <a:extLst>
              <a:ext uri="{FF2B5EF4-FFF2-40B4-BE49-F238E27FC236}">
                <a16:creationId xmlns:a16="http://schemas.microsoft.com/office/drawing/2014/main" id="{08B14FC3-31BC-4917-937C-CCDB5D054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4A138-BC88-40DC-85F9-CEEDC0B8D689}"/>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294728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A0AD-47C8-465E-9E74-46EB3F32E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24544-F2F6-46D3-A5BB-6CAA4B68BC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F811F3-9041-45E1-ABDE-87DE7F9CE7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978F3D-C20C-4EFE-8A87-57DD5C98D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2FF1CB-290B-4294-87F9-88E86CBB9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161C1-C011-4C3B-8FDA-0E7262AA5583}"/>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8" name="Footer Placeholder 7">
            <a:extLst>
              <a:ext uri="{FF2B5EF4-FFF2-40B4-BE49-F238E27FC236}">
                <a16:creationId xmlns:a16="http://schemas.microsoft.com/office/drawing/2014/main" id="{1849FB6D-F62C-403F-98A7-E89E72422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0B874-31C4-4AB2-814D-C5A46BB6F5E6}"/>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12890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F3C7-8AB3-487C-867C-51945A83A2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B7456-7A63-47BC-AE81-1AEEAC003EE0}"/>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4" name="Footer Placeholder 3">
            <a:extLst>
              <a:ext uri="{FF2B5EF4-FFF2-40B4-BE49-F238E27FC236}">
                <a16:creationId xmlns:a16="http://schemas.microsoft.com/office/drawing/2014/main" id="{08DBB347-ADCB-4DED-B5B2-53E7F00C0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B6FBA1-20F1-4955-8567-0F3B08A7A2F4}"/>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1895023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31E84-5700-4865-B0E4-5BA9FD273528}"/>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3" name="Footer Placeholder 2">
            <a:extLst>
              <a:ext uri="{FF2B5EF4-FFF2-40B4-BE49-F238E27FC236}">
                <a16:creationId xmlns:a16="http://schemas.microsoft.com/office/drawing/2014/main" id="{AAD24AEC-60A7-4916-AE32-142011349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C3DC9-4673-49E9-847A-A4E4141622B8}"/>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350321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A762-1A0D-4E02-A254-B223D1D7B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F900BD-604C-4700-A491-352577B97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DB9471-3532-4FC1-8FBB-A51A4C9BD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D625B-98C3-4FD6-8E14-E39C3AD1CB63}"/>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6" name="Footer Placeholder 5">
            <a:extLst>
              <a:ext uri="{FF2B5EF4-FFF2-40B4-BE49-F238E27FC236}">
                <a16:creationId xmlns:a16="http://schemas.microsoft.com/office/drawing/2014/main" id="{5DE2772E-6D79-41EC-AAEF-0AACFD4BB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7C66D-51D8-4144-94EB-B73374A9B557}"/>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334643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3922-F76F-47B1-982F-88B38D9F6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75D35-7896-4778-BABA-90B0EA81B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0E9FDF-CBC8-444B-970E-16B01B884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82A9C-E917-4538-A3B6-94281CD41412}"/>
              </a:ext>
            </a:extLst>
          </p:cNvPr>
          <p:cNvSpPr>
            <a:spLocks noGrp="1"/>
          </p:cNvSpPr>
          <p:nvPr>
            <p:ph type="dt" sz="half" idx="10"/>
          </p:nvPr>
        </p:nvSpPr>
        <p:spPr/>
        <p:txBody>
          <a:bodyPr/>
          <a:lstStyle/>
          <a:p>
            <a:fld id="{E096D1CC-40F0-4675-884F-4884E06022E5}" type="datetimeFigureOut">
              <a:rPr lang="en-US" smtClean="0"/>
              <a:t>22-Apr-21</a:t>
            </a:fld>
            <a:endParaRPr lang="en-US"/>
          </a:p>
        </p:txBody>
      </p:sp>
      <p:sp>
        <p:nvSpPr>
          <p:cNvPr id="6" name="Footer Placeholder 5">
            <a:extLst>
              <a:ext uri="{FF2B5EF4-FFF2-40B4-BE49-F238E27FC236}">
                <a16:creationId xmlns:a16="http://schemas.microsoft.com/office/drawing/2014/main" id="{5C3BB360-475E-4E4C-8873-F4A59289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E63E0-3F61-492E-A4FA-D1EA077D01A1}"/>
              </a:ext>
            </a:extLst>
          </p:cNvPr>
          <p:cNvSpPr>
            <a:spLocks noGrp="1"/>
          </p:cNvSpPr>
          <p:nvPr>
            <p:ph type="sldNum" sz="quarter" idx="12"/>
          </p:nvPr>
        </p:nvSpPr>
        <p:spPr/>
        <p:txBody>
          <a:bodyPr/>
          <a:lstStyle/>
          <a:p>
            <a:fld id="{95DF204A-8BB4-4DDB-862F-12EB9CCA5F76}" type="slidenum">
              <a:rPr lang="en-US" smtClean="0"/>
              <a:t>‹#›</a:t>
            </a:fld>
            <a:endParaRPr lang="en-US"/>
          </a:p>
        </p:txBody>
      </p:sp>
    </p:spTree>
    <p:extLst>
      <p:ext uri="{BB962C8B-B14F-4D97-AF65-F5344CB8AC3E}">
        <p14:creationId xmlns:p14="http://schemas.microsoft.com/office/powerpoint/2010/main" val="104046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B3F23D-7A41-4533-9F9F-FE6B94DC9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80C0E-CD9E-4FE0-8EDB-29FE4CB49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23ADA-8769-44D9-BAF3-D7966473D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6D1CC-40F0-4675-884F-4884E06022E5}" type="datetimeFigureOut">
              <a:rPr lang="en-US" smtClean="0"/>
              <a:t>22-Apr-21</a:t>
            </a:fld>
            <a:endParaRPr lang="en-US"/>
          </a:p>
        </p:txBody>
      </p:sp>
      <p:sp>
        <p:nvSpPr>
          <p:cNvPr id="5" name="Footer Placeholder 4">
            <a:extLst>
              <a:ext uri="{FF2B5EF4-FFF2-40B4-BE49-F238E27FC236}">
                <a16:creationId xmlns:a16="http://schemas.microsoft.com/office/drawing/2014/main" id="{6AAEE321-B2B5-4A90-9ADF-BDFF29399D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70ADC3-F078-41A2-A05B-4C8475730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F204A-8BB4-4DDB-862F-12EB9CCA5F76}" type="slidenum">
              <a:rPr lang="en-US" smtClean="0"/>
              <a:t>‹#›</a:t>
            </a:fld>
            <a:endParaRPr lang="en-US"/>
          </a:p>
        </p:txBody>
      </p:sp>
    </p:spTree>
    <p:extLst>
      <p:ext uri="{BB962C8B-B14F-4D97-AF65-F5344CB8AC3E}">
        <p14:creationId xmlns:p14="http://schemas.microsoft.com/office/powerpoint/2010/main" val="250658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F659-240E-4F68-9576-7B8987197E1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CBD4440-C851-40DA-BF7A-892D96917735}"/>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1A32D7D-A883-49E3-B653-E7582BA62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B7ED546-1AFB-485D-8B9A-200B3B704F9F}"/>
              </a:ext>
            </a:extLst>
          </p:cNvPr>
          <p:cNvSpPr txBox="1"/>
          <p:nvPr/>
        </p:nvSpPr>
        <p:spPr>
          <a:xfrm>
            <a:off x="8560904" y="383148"/>
            <a:ext cx="3498574" cy="3539430"/>
          </a:xfrm>
          <a:prstGeom prst="rect">
            <a:avLst/>
          </a:prstGeom>
          <a:noFill/>
        </p:spPr>
        <p:txBody>
          <a:bodyPr wrap="square" rtlCol="0">
            <a:spAutoFit/>
          </a:bodyPr>
          <a:lstStyle/>
          <a:p>
            <a:r>
              <a:rPr lang="en-US" sz="3200" b="1" dirty="0">
                <a:solidFill>
                  <a:srgbClr val="FFFF00"/>
                </a:solidFill>
              </a:rPr>
              <a:t>Fake News Detection within online social media using supervised artificial intelligence algorithms.</a:t>
            </a:r>
            <a:endParaRPr lang="en-US" sz="3200" dirty="0">
              <a:solidFill>
                <a:srgbClr val="FFFF00"/>
              </a:solidFill>
            </a:endParaRPr>
          </a:p>
        </p:txBody>
      </p:sp>
      <p:sp>
        <p:nvSpPr>
          <p:cNvPr id="10" name="TextBox 9">
            <a:extLst>
              <a:ext uri="{FF2B5EF4-FFF2-40B4-BE49-F238E27FC236}">
                <a16:creationId xmlns:a16="http://schemas.microsoft.com/office/drawing/2014/main" id="{2DFED63D-C705-40B5-B094-F6C9547E350F}"/>
              </a:ext>
            </a:extLst>
          </p:cNvPr>
          <p:cNvSpPr txBox="1"/>
          <p:nvPr/>
        </p:nvSpPr>
        <p:spPr>
          <a:xfrm>
            <a:off x="5393635" y="0"/>
            <a:ext cx="132522" cy="369332"/>
          </a:xfrm>
          <a:prstGeom prst="rect">
            <a:avLst/>
          </a:prstGeom>
          <a:noFill/>
        </p:spPr>
        <p:txBody>
          <a:bodyPr wrap="square" rtlCol="0">
            <a:spAutoFit/>
          </a:bodyPr>
          <a:lstStyle/>
          <a:p>
            <a:endParaRPr lang="en-US"/>
          </a:p>
        </p:txBody>
      </p:sp>
      <p:sp>
        <p:nvSpPr>
          <p:cNvPr id="13" name="TextBox 12">
            <a:extLst>
              <a:ext uri="{FF2B5EF4-FFF2-40B4-BE49-F238E27FC236}">
                <a16:creationId xmlns:a16="http://schemas.microsoft.com/office/drawing/2014/main" id="{4B3BE7EE-0C66-4B9A-A6CD-0F8E6C00B339}"/>
              </a:ext>
            </a:extLst>
          </p:cNvPr>
          <p:cNvSpPr txBox="1"/>
          <p:nvPr/>
        </p:nvSpPr>
        <p:spPr>
          <a:xfrm>
            <a:off x="0" y="5534561"/>
            <a:ext cx="6440557" cy="1323439"/>
          </a:xfrm>
          <a:prstGeom prst="rect">
            <a:avLst/>
          </a:prstGeom>
          <a:noFill/>
        </p:spPr>
        <p:txBody>
          <a:bodyPr wrap="square" rtlCol="0">
            <a:spAutoFit/>
          </a:bodyPr>
          <a:lstStyle/>
          <a:p>
            <a:r>
              <a:rPr lang="en-US" sz="2000" dirty="0">
                <a:solidFill>
                  <a:schemeClr val="bg1"/>
                </a:solidFill>
              </a:rPr>
              <a:t>Name- </a:t>
            </a:r>
            <a:r>
              <a:rPr lang="en-US" sz="2000" dirty="0" err="1">
                <a:solidFill>
                  <a:schemeClr val="bg1"/>
                </a:solidFill>
              </a:rPr>
              <a:t>Kshitij</a:t>
            </a:r>
            <a:r>
              <a:rPr lang="en-US" sz="2000" dirty="0">
                <a:solidFill>
                  <a:schemeClr val="bg1"/>
                </a:solidFill>
              </a:rPr>
              <a:t> Sarawagi-181CO229, Sumeet Bisen-181CO254</a:t>
            </a:r>
          </a:p>
          <a:p>
            <a:r>
              <a:rPr lang="en-US" sz="2000" dirty="0">
                <a:solidFill>
                  <a:schemeClr val="bg1"/>
                </a:solidFill>
              </a:rPr>
              <a:t>Section- 2</a:t>
            </a:r>
          </a:p>
          <a:p>
            <a:r>
              <a:rPr lang="en-US" sz="2000" dirty="0">
                <a:solidFill>
                  <a:schemeClr val="bg1"/>
                </a:solidFill>
              </a:rPr>
              <a:t>Date- 22/04/2021</a:t>
            </a:r>
          </a:p>
          <a:p>
            <a:r>
              <a:rPr lang="en-US" sz="2000" dirty="0">
                <a:solidFill>
                  <a:schemeClr val="bg1"/>
                </a:solidFill>
              </a:rPr>
              <a:t>Submitted To- Dr. Venkatesan Sir</a:t>
            </a:r>
          </a:p>
        </p:txBody>
      </p:sp>
    </p:spTree>
    <p:extLst>
      <p:ext uri="{BB962C8B-B14F-4D97-AF65-F5344CB8AC3E}">
        <p14:creationId xmlns:p14="http://schemas.microsoft.com/office/powerpoint/2010/main" val="2313039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6A6F96-7EF4-474F-B80F-504ACDD68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227" y="1205948"/>
            <a:ext cx="9528312" cy="5181600"/>
          </a:xfrm>
          <a:prstGeom prst="rect">
            <a:avLst/>
          </a:prstGeom>
        </p:spPr>
      </p:pic>
      <p:sp>
        <p:nvSpPr>
          <p:cNvPr id="6" name="TextBox 5">
            <a:extLst>
              <a:ext uri="{FF2B5EF4-FFF2-40B4-BE49-F238E27FC236}">
                <a16:creationId xmlns:a16="http://schemas.microsoft.com/office/drawing/2014/main" id="{0BE2C720-7B5B-4FCD-B673-12C64BA9B773}"/>
              </a:ext>
            </a:extLst>
          </p:cNvPr>
          <p:cNvSpPr txBox="1"/>
          <p:nvPr/>
        </p:nvSpPr>
        <p:spPr>
          <a:xfrm>
            <a:off x="4982817" y="344557"/>
            <a:ext cx="1431802" cy="646331"/>
          </a:xfrm>
          <a:prstGeom prst="rect">
            <a:avLst/>
          </a:prstGeom>
          <a:noFill/>
        </p:spPr>
        <p:txBody>
          <a:bodyPr wrap="none" rtlCol="0">
            <a:spAutoFit/>
          </a:bodyPr>
          <a:lstStyle/>
          <a:p>
            <a:r>
              <a:rPr lang="en-US" sz="3600" b="1" dirty="0"/>
              <a:t>Model</a:t>
            </a:r>
          </a:p>
        </p:txBody>
      </p:sp>
    </p:spTree>
    <p:extLst>
      <p:ext uri="{BB962C8B-B14F-4D97-AF65-F5344CB8AC3E}">
        <p14:creationId xmlns:p14="http://schemas.microsoft.com/office/powerpoint/2010/main" val="424475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3C4C-B0EF-4F73-9DC3-C9E14DEFDA91}"/>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10FE61DF-0D89-4F25-B879-3435D47ED4B2}"/>
              </a:ext>
            </a:extLst>
          </p:cNvPr>
          <p:cNvSpPr>
            <a:spLocks noGrp="1"/>
          </p:cNvSpPr>
          <p:nvPr>
            <p:ph idx="1"/>
          </p:nvPr>
        </p:nvSpPr>
        <p:spPr/>
        <p:txBody>
          <a:bodyPr/>
          <a:lstStyle/>
          <a:p>
            <a:r>
              <a:rPr lang="en-US" dirty="0"/>
              <a:t>In recent years, it has become difficult for users to access accurate and reliable information because of the increased amount of information on social media. </a:t>
            </a:r>
          </a:p>
          <a:p>
            <a:r>
              <a:rPr lang="en-US" dirty="0"/>
              <a:t>In this study, a model is proposed to detect fake news in social media by combining text mining methods and supervised artificial intelligence algorithms. </a:t>
            </a:r>
          </a:p>
          <a:p>
            <a:r>
              <a:rPr lang="en-US" dirty="0"/>
              <a:t>Text mining analysis and supervised artificial intelligence algorithms have been conducted separately.</a:t>
            </a:r>
          </a:p>
          <a:p>
            <a:r>
              <a:rPr lang="en-US" dirty="0"/>
              <a:t>All algorithms have accuracy more than 98%.</a:t>
            </a:r>
          </a:p>
          <a:p>
            <a:endParaRPr lang="en-US" dirty="0"/>
          </a:p>
        </p:txBody>
      </p:sp>
    </p:spTree>
    <p:extLst>
      <p:ext uri="{BB962C8B-B14F-4D97-AF65-F5344CB8AC3E}">
        <p14:creationId xmlns:p14="http://schemas.microsoft.com/office/powerpoint/2010/main" val="396524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61C80C-F3D8-4A78-8963-DB70F6784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750" y="309488"/>
            <a:ext cx="7253025" cy="6330463"/>
          </a:xfrm>
          <a:prstGeom prst="rect">
            <a:avLst/>
          </a:prstGeom>
        </p:spPr>
      </p:pic>
    </p:spTree>
    <p:extLst>
      <p:ext uri="{BB962C8B-B14F-4D97-AF65-F5344CB8AC3E}">
        <p14:creationId xmlns:p14="http://schemas.microsoft.com/office/powerpoint/2010/main" val="148898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16B4-264E-4A0F-96DE-23B42A764A57}"/>
              </a:ext>
            </a:extLst>
          </p:cNvPr>
          <p:cNvSpPr>
            <a:spLocks noGrp="1"/>
          </p:cNvSpPr>
          <p:nvPr>
            <p:ph type="title"/>
          </p:nvPr>
        </p:nvSpPr>
        <p:spPr/>
        <p:txBody>
          <a:bodyPr/>
          <a:lstStyle/>
          <a:p>
            <a:pPr algn="ctr"/>
            <a:r>
              <a:rPr lang="en-US" b="1" dirty="0"/>
              <a:t>Supervised Learning</a:t>
            </a:r>
          </a:p>
        </p:txBody>
      </p:sp>
      <p:sp>
        <p:nvSpPr>
          <p:cNvPr id="3" name="Content Placeholder 2">
            <a:extLst>
              <a:ext uri="{FF2B5EF4-FFF2-40B4-BE49-F238E27FC236}">
                <a16:creationId xmlns:a16="http://schemas.microsoft.com/office/drawing/2014/main" id="{D49D49DF-77C5-451E-86C6-89F6753E8312}"/>
              </a:ext>
            </a:extLst>
          </p:cNvPr>
          <p:cNvSpPr>
            <a:spLocks noGrp="1"/>
          </p:cNvSpPr>
          <p:nvPr>
            <p:ph idx="1"/>
          </p:nvPr>
        </p:nvSpPr>
        <p:spPr/>
        <p:txBody>
          <a:bodyPr>
            <a:normAutofit lnSpcReduction="10000"/>
          </a:bodyPr>
          <a:lstStyle/>
          <a:p>
            <a:r>
              <a:rPr lang="en-US" dirty="0"/>
              <a:t>Supervised artificial intelligence algorithms are form of learning based on the training set. </a:t>
            </a:r>
          </a:p>
          <a:p>
            <a:r>
              <a:rPr lang="en-US" dirty="0"/>
              <a:t>They assume that the labels of instances in the data sets are already known. They require a training set of labeled data and return a function that instances to the supervised data. </a:t>
            </a:r>
          </a:p>
          <a:p>
            <a:r>
              <a:rPr lang="en-US" dirty="0"/>
              <a:t>The task of the function is to estimate the output having the minimum error rate from the input. In the upcoming section, information about supervised artificial intelligence algorithms used in this study is given.</a:t>
            </a:r>
          </a:p>
          <a:p>
            <a:r>
              <a:rPr lang="en-US" dirty="0"/>
              <a:t>The TF-IDF vectorizer is used in this study to convert the terms in the data set for each document into a vector of term of weights.</a:t>
            </a:r>
          </a:p>
        </p:txBody>
      </p:sp>
    </p:spTree>
    <p:extLst>
      <p:ext uri="{BB962C8B-B14F-4D97-AF65-F5344CB8AC3E}">
        <p14:creationId xmlns:p14="http://schemas.microsoft.com/office/powerpoint/2010/main" val="179285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EF9E-8EF4-4466-9D2B-BA97689FB811}"/>
              </a:ext>
            </a:extLst>
          </p:cNvPr>
          <p:cNvSpPr>
            <a:spLocks noGrp="1"/>
          </p:cNvSpPr>
          <p:nvPr>
            <p:ph type="title"/>
          </p:nvPr>
        </p:nvSpPr>
        <p:spPr/>
        <p:txBody>
          <a:bodyPr/>
          <a:lstStyle/>
          <a:p>
            <a:pPr algn="ctr"/>
            <a:r>
              <a:rPr lang="en-US" b="1" dirty="0"/>
              <a:t>Data Pre-processing</a:t>
            </a:r>
          </a:p>
        </p:txBody>
      </p:sp>
      <p:sp>
        <p:nvSpPr>
          <p:cNvPr id="3" name="Content Placeholder 2">
            <a:extLst>
              <a:ext uri="{FF2B5EF4-FFF2-40B4-BE49-F238E27FC236}">
                <a16:creationId xmlns:a16="http://schemas.microsoft.com/office/drawing/2014/main" id="{302EE8A6-D63A-4407-A369-62AAC64E3D66}"/>
              </a:ext>
            </a:extLst>
          </p:cNvPr>
          <p:cNvSpPr>
            <a:spLocks noGrp="1"/>
          </p:cNvSpPr>
          <p:nvPr>
            <p:ph idx="1"/>
          </p:nvPr>
        </p:nvSpPr>
        <p:spPr/>
        <p:txBody>
          <a:bodyPr>
            <a:normAutofit fontScale="62500" lnSpcReduction="20000"/>
          </a:bodyPr>
          <a:lstStyle/>
          <a:p>
            <a:r>
              <a:rPr lang="en-US" b="1" dirty="0"/>
              <a:t>Tokenization</a:t>
            </a:r>
          </a:p>
          <a:p>
            <a:pPr marL="0" indent="0">
              <a:buNone/>
            </a:pPr>
            <a:r>
              <a:rPr lang="en-US" dirty="0"/>
              <a:t>	 Tokenization process divides the given text into smaller parts which are called tokens and it removes all the punctuations from the textual data. The number filter has been applied to remove terms which contain numbers. The case converter has been used to transform text data to lowercase or uppercase. In this paper, all the terms have been converted into lowercase. Finally, in this step, the N-chars filter has been used to delete the words, which consist of less than N characters. </a:t>
            </a:r>
          </a:p>
          <a:p>
            <a:r>
              <a:rPr lang="en-US" b="1" dirty="0"/>
              <a:t>Stop-words removal </a:t>
            </a:r>
          </a:p>
          <a:p>
            <a:pPr marL="0" indent="0">
              <a:buNone/>
            </a:pPr>
            <a:r>
              <a:rPr lang="en-US" dirty="0"/>
              <a:t>	Stop-words are not important words, although they are frequently used to complete the sentence structure and connect expressions. These words are language-specific words, which do not carry information. Conjunctions, pronouns, and prepositions are stop-words. There are about 400–500 stop-words in English. Some of the stop words are a, an, about, by, but, that, does, on, above, once, after, until, too, again, when, where, what, all, am, and, any, against, and so on. </a:t>
            </a:r>
          </a:p>
          <a:p>
            <a:r>
              <a:rPr lang="en-US" b="1" dirty="0"/>
              <a:t>Stemming</a:t>
            </a:r>
            <a:r>
              <a:rPr lang="en-US" dirty="0"/>
              <a:t> </a:t>
            </a:r>
          </a:p>
          <a:p>
            <a:pPr marL="0" indent="0">
              <a:buNone/>
            </a:pPr>
            <a:r>
              <a:rPr lang="en-US" dirty="0"/>
              <a:t>	In this process, different grammatical forms of a word like its adjective, adverb, noun, verb, etc. have been transformed into its root form. The aim of stemming is to obtain the basic forms of the words whose meanings are the same, but the word forms are different from each other. For example, the words, connection, connections, connective, connected, and connecting can be stemmed to the word ‘connect’. </a:t>
            </a:r>
          </a:p>
        </p:txBody>
      </p:sp>
    </p:spTree>
    <p:extLst>
      <p:ext uri="{BB962C8B-B14F-4D97-AF65-F5344CB8AC3E}">
        <p14:creationId xmlns:p14="http://schemas.microsoft.com/office/powerpoint/2010/main" val="211772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2FB08E2-07C9-4AEC-BFCA-1DF83ECC8410}"/>
              </a:ext>
            </a:extLst>
          </p:cNvPr>
          <p:cNvSpPr>
            <a:spLocks noGrp="1"/>
          </p:cNvSpPr>
          <p:nvPr>
            <p:ph idx="1"/>
          </p:nvPr>
        </p:nvSpPr>
        <p:spPr/>
        <p:txBody>
          <a:bodyPr>
            <a:normAutofit/>
          </a:bodyPr>
          <a:lstStyle/>
          <a:p>
            <a:pPr marL="0" indent="0">
              <a:buNone/>
            </a:pPr>
            <a:r>
              <a:rPr lang="en-US" dirty="0"/>
              <a:t>Three Classifiers are used in this project for news classification:</a:t>
            </a:r>
          </a:p>
          <a:p>
            <a:endParaRPr lang="en-US" dirty="0"/>
          </a:p>
          <a:p>
            <a:r>
              <a:rPr lang="en-US" dirty="0"/>
              <a:t>Logistic Regression</a:t>
            </a:r>
          </a:p>
          <a:p>
            <a:pPr marL="0" indent="0">
              <a:buNone/>
            </a:pPr>
            <a:endParaRPr lang="en-US" dirty="0"/>
          </a:p>
          <a:p>
            <a:r>
              <a:rPr lang="en-US" dirty="0"/>
              <a:t>Decision Tree</a:t>
            </a:r>
          </a:p>
          <a:p>
            <a:pPr marL="0" indent="0">
              <a:buNone/>
            </a:pPr>
            <a:endParaRPr lang="en-US" dirty="0"/>
          </a:p>
          <a:p>
            <a:r>
              <a:rPr lang="en-US" dirty="0"/>
              <a:t>Random Forest</a:t>
            </a:r>
          </a:p>
        </p:txBody>
      </p:sp>
      <p:sp>
        <p:nvSpPr>
          <p:cNvPr id="7" name="Title 6">
            <a:extLst>
              <a:ext uri="{FF2B5EF4-FFF2-40B4-BE49-F238E27FC236}">
                <a16:creationId xmlns:a16="http://schemas.microsoft.com/office/drawing/2014/main" id="{7FE0AB16-D68F-43BC-B164-78DD79C7C756}"/>
              </a:ext>
            </a:extLst>
          </p:cNvPr>
          <p:cNvSpPr>
            <a:spLocks noGrp="1"/>
          </p:cNvSpPr>
          <p:nvPr>
            <p:ph type="title"/>
          </p:nvPr>
        </p:nvSpPr>
        <p:spPr/>
        <p:txBody>
          <a:bodyPr/>
          <a:lstStyle/>
          <a:p>
            <a:pPr algn="ctr"/>
            <a:r>
              <a:rPr lang="en-US" b="1" dirty="0"/>
              <a:t>CLASSIFIERS</a:t>
            </a:r>
          </a:p>
        </p:txBody>
      </p:sp>
    </p:spTree>
    <p:extLst>
      <p:ext uri="{BB962C8B-B14F-4D97-AF65-F5344CB8AC3E}">
        <p14:creationId xmlns:p14="http://schemas.microsoft.com/office/powerpoint/2010/main" val="266390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BD6C-4066-4D93-8287-A17E82420BED}"/>
              </a:ext>
            </a:extLst>
          </p:cNvPr>
          <p:cNvSpPr>
            <a:spLocks noGrp="1"/>
          </p:cNvSpPr>
          <p:nvPr>
            <p:ph type="title"/>
          </p:nvPr>
        </p:nvSpPr>
        <p:spPr/>
        <p:txBody>
          <a:bodyPr/>
          <a:lstStyle/>
          <a:p>
            <a:pPr algn="ctr"/>
            <a:r>
              <a:rPr lang="en-US" b="1" dirty="0"/>
              <a:t>Logistic Regression</a:t>
            </a:r>
          </a:p>
        </p:txBody>
      </p:sp>
      <p:sp>
        <p:nvSpPr>
          <p:cNvPr id="3" name="Content Placeholder 2">
            <a:extLst>
              <a:ext uri="{FF2B5EF4-FFF2-40B4-BE49-F238E27FC236}">
                <a16:creationId xmlns:a16="http://schemas.microsoft.com/office/drawing/2014/main" id="{8E609D1C-6519-426C-BB37-596AC91E7178}"/>
              </a:ext>
            </a:extLst>
          </p:cNvPr>
          <p:cNvSpPr>
            <a:spLocks noGrp="1"/>
          </p:cNvSpPr>
          <p:nvPr>
            <p:ph idx="1"/>
          </p:nvPr>
        </p:nvSpPr>
        <p:spPr/>
        <p:txBody>
          <a:bodyPr/>
          <a:lstStyle/>
          <a:p>
            <a:endParaRPr lang="en-US" dirty="0"/>
          </a:p>
          <a:p>
            <a:r>
              <a:rPr lang="en-US" dirty="0"/>
              <a:t>Logistic regression is a form of regression analysis in which the outcome variable is binary or dichotomous </a:t>
            </a:r>
          </a:p>
          <a:p>
            <a:r>
              <a:rPr lang="en-US" dirty="0"/>
              <a:t>Used when the research method is focused on whether or not an event occurred, rather than when it occurred (time course information is not used).</a:t>
            </a:r>
          </a:p>
          <a:p>
            <a:pPr marL="0" indent="0">
              <a:buNone/>
            </a:pPr>
            <a:r>
              <a:rPr lang="en-US" dirty="0"/>
              <a:t>• What is the “Logistic” component? </a:t>
            </a:r>
          </a:p>
          <a:p>
            <a:pPr marL="0" indent="0">
              <a:buNone/>
            </a:pPr>
            <a:r>
              <a:rPr lang="en-US" dirty="0"/>
              <a:t>Instead of modeling the outcome, Y, directly, the method models the log odds(Y) using the logistic function.</a:t>
            </a:r>
          </a:p>
          <a:p>
            <a:endParaRPr lang="en-US" dirty="0"/>
          </a:p>
        </p:txBody>
      </p:sp>
    </p:spTree>
    <p:extLst>
      <p:ext uri="{BB962C8B-B14F-4D97-AF65-F5344CB8AC3E}">
        <p14:creationId xmlns:p14="http://schemas.microsoft.com/office/powerpoint/2010/main" val="24376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BB0B-05DE-47A9-A7F4-3DC16A58818A}"/>
              </a:ext>
            </a:extLst>
          </p:cNvPr>
          <p:cNvSpPr>
            <a:spLocks noGrp="1"/>
          </p:cNvSpPr>
          <p:nvPr>
            <p:ph type="title"/>
          </p:nvPr>
        </p:nvSpPr>
        <p:spPr/>
        <p:txBody>
          <a:bodyPr/>
          <a:lstStyle/>
          <a:p>
            <a:pPr algn="ctr"/>
            <a:r>
              <a:rPr lang="en-US" b="1" dirty="0"/>
              <a:t>Decision Tree</a:t>
            </a:r>
          </a:p>
        </p:txBody>
      </p:sp>
      <p:sp>
        <p:nvSpPr>
          <p:cNvPr id="3" name="Content Placeholder 2">
            <a:extLst>
              <a:ext uri="{FF2B5EF4-FFF2-40B4-BE49-F238E27FC236}">
                <a16:creationId xmlns:a16="http://schemas.microsoft.com/office/drawing/2014/main" id="{B64AD59D-CEEB-4AB1-82A2-00FEAE96BFEC}"/>
              </a:ext>
            </a:extLst>
          </p:cNvPr>
          <p:cNvSpPr>
            <a:spLocks noGrp="1"/>
          </p:cNvSpPr>
          <p:nvPr>
            <p:ph idx="1"/>
          </p:nvPr>
        </p:nvSpPr>
        <p:spPr/>
        <p:txBody>
          <a:bodyPr>
            <a:normAutofit/>
          </a:bodyPr>
          <a:lstStyle/>
          <a:p>
            <a:pPr marL="0" indent="0">
              <a:buNone/>
            </a:pPr>
            <a:endParaRPr lang="en-US" dirty="0"/>
          </a:p>
          <a:p>
            <a:r>
              <a:rPr lang="en-US" b="0" i="0" dirty="0">
                <a:effectLst/>
                <a:latin typeface="urw-din"/>
              </a:rPr>
              <a:t>A decision tree is a decision support tool that uses a tree-like model of decisions and their possible consequences, including chance event outcomes, resource costs, and utility. It is one way to display an algorithm that only contains conditional control statements.</a:t>
            </a:r>
          </a:p>
          <a:p>
            <a:r>
              <a:rPr lang="en-US" b="0" i="0" dirty="0">
                <a:effectLst/>
                <a:latin typeface="urw-din"/>
              </a:rPr>
              <a:t>Decision trees classify instances by sorting them down the tree from the root to some leaf node, which provides the classification of the instance.</a:t>
            </a:r>
          </a:p>
          <a:p>
            <a:r>
              <a:rPr lang="en-US" b="0" i="0" dirty="0">
                <a:effectLst/>
                <a:latin typeface="urw-din"/>
              </a:rPr>
              <a:t>Decision trees perform classification without requiring much computation.</a:t>
            </a:r>
          </a:p>
          <a:p>
            <a:endParaRPr lang="en-US" dirty="0"/>
          </a:p>
        </p:txBody>
      </p:sp>
    </p:spTree>
    <p:extLst>
      <p:ext uri="{BB962C8B-B14F-4D97-AF65-F5344CB8AC3E}">
        <p14:creationId xmlns:p14="http://schemas.microsoft.com/office/powerpoint/2010/main" val="32349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075A-6C3E-4553-ADE1-B1143475FAF2}"/>
              </a:ext>
            </a:extLst>
          </p:cNvPr>
          <p:cNvSpPr>
            <a:spLocks noGrp="1"/>
          </p:cNvSpPr>
          <p:nvPr>
            <p:ph type="title"/>
          </p:nvPr>
        </p:nvSpPr>
        <p:spPr/>
        <p:txBody>
          <a:bodyPr/>
          <a:lstStyle/>
          <a:p>
            <a:pPr algn="ctr"/>
            <a:r>
              <a:rPr lang="en-US" b="1" dirty="0"/>
              <a:t>Random Forest</a:t>
            </a:r>
          </a:p>
        </p:txBody>
      </p:sp>
      <p:sp>
        <p:nvSpPr>
          <p:cNvPr id="3" name="Content Placeholder 2">
            <a:extLst>
              <a:ext uri="{FF2B5EF4-FFF2-40B4-BE49-F238E27FC236}">
                <a16:creationId xmlns:a16="http://schemas.microsoft.com/office/drawing/2014/main" id="{C2410C83-EF17-4EF2-A920-A3AE6F0324CE}"/>
              </a:ext>
            </a:extLst>
          </p:cNvPr>
          <p:cNvSpPr>
            <a:spLocks noGrp="1"/>
          </p:cNvSpPr>
          <p:nvPr>
            <p:ph idx="1"/>
          </p:nvPr>
        </p:nvSpPr>
        <p:spPr/>
        <p:txBody>
          <a:bodyPr>
            <a:normAutofit lnSpcReduction="10000"/>
          </a:bodyPr>
          <a:lstStyle/>
          <a:p>
            <a:r>
              <a:rPr lang="en-US" b="0" i="0" dirty="0">
                <a:effectLst/>
                <a:latin typeface="urw-din"/>
              </a:rPr>
              <a:t>Random forests or random decision forests are an ensemble learning method for classification, regression and other tasks that operates by constructing a multitude of decision trees at training time and outputting the class that is the mode of the classes or mean/average prediction of the individual trees.</a:t>
            </a:r>
          </a:p>
          <a:p>
            <a:r>
              <a:rPr lang="en-US" b="0" i="0" dirty="0">
                <a:effectLst/>
                <a:latin typeface="urw-din"/>
              </a:rPr>
              <a:t>Random forest is a machine learning algorithm that uses a collection of decision trees providing more flexibility, accuracy, and ease of access in the output.</a:t>
            </a:r>
          </a:p>
          <a:p>
            <a:r>
              <a:rPr lang="en-US" b="0" i="0" dirty="0">
                <a:effectLst/>
                <a:latin typeface="urw-din"/>
              </a:rPr>
              <a:t>Random forest searches for the best feature from a random subset of features providing more randomness to the model and results in a better and accurate model.</a:t>
            </a:r>
            <a:endParaRPr lang="en-US" dirty="0">
              <a:latin typeface="urw-din"/>
            </a:endParaRPr>
          </a:p>
        </p:txBody>
      </p:sp>
    </p:spTree>
    <p:extLst>
      <p:ext uri="{BB962C8B-B14F-4D97-AF65-F5344CB8AC3E}">
        <p14:creationId xmlns:p14="http://schemas.microsoft.com/office/powerpoint/2010/main" val="178231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42C8-5910-4661-8AA9-E5390841DBDB}"/>
              </a:ext>
            </a:extLst>
          </p:cNvPr>
          <p:cNvSpPr>
            <a:spLocks noGrp="1"/>
          </p:cNvSpPr>
          <p:nvPr>
            <p:ph type="title"/>
          </p:nvPr>
        </p:nvSpPr>
        <p:spPr/>
        <p:txBody>
          <a:bodyPr/>
          <a:lstStyle/>
          <a:p>
            <a:r>
              <a:rPr lang="en-US" b="1" dirty="0">
                <a:latin typeface="Helvetica Neue"/>
              </a:rPr>
              <a:t>Dataset- </a:t>
            </a:r>
            <a:r>
              <a:rPr lang="en-US" b="0" i="0" dirty="0">
                <a:solidFill>
                  <a:srgbClr val="000000"/>
                </a:solidFill>
                <a:effectLst/>
                <a:latin typeface="Helvetica Neue"/>
              </a:rPr>
              <a:t>ISOT Fake News Dataset</a:t>
            </a:r>
            <a:endParaRPr lang="en-US" b="1" dirty="0">
              <a:latin typeface="Helvetica Neue"/>
            </a:endParaRPr>
          </a:p>
        </p:txBody>
      </p:sp>
      <p:sp>
        <p:nvSpPr>
          <p:cNvPr id="3" name="Content Placeholder 2">
            <a:extLst>
              <a:ext uri="{FF2B5EF4-FFF2-40B4-BE49-F238E27FC236}">
                <a16:creationId xmlns:a16="http://schemas.microsoft.com/office/drawing/2014/main" id="{652AFB1A-74F7-4320-9DA2-4B08552D5A3C}"/>
              </a:ext>
            </a:extLst>
          </p:cNvPr>
          <p:cNvSpPr>
            <a:spLocks noGrp="1"/>
          </p:cNvSpPr>
          <p:nvPr>
            <p:ph idx="1"/>
          </p:nvPr>
        </p:nvSpPr>
        <p:spPr/>
        <p:txBody>
          <a:bodyPr>
            <a:normAutofit/>
          </a:bodyPr>
          <a:lstStyle/>
          <a:p>
            <a:r>
              <a:rPr lang="en-US" dirty="0"/>
              <a:t>This data set contains two types of news, fake and real news. Fake and real news are obtained from real-world sources.</a:t>
            </a:r>
          </a:p>
          <a:p>
            <a:r>
              <a:rPr lang="en-US" dirty="0"/>
              <a:t>The real news articles were collected from Reuters.com, while the fake news articles were collected from unreliable various websites such as </a:t>
            </a:r>
            <a:r>
              <a:rPr lang="en-US" dirty="0" err="1"/>
              <a:t>Politifact</a:t>
            </a:r>
            <a:r>
              <a:rPr lang="en-US" dirty="0"/>
              <a:t> and Wikipedia.</a:t>
            </a:r>
          </a:p>
          <a:p>
            <a:r>
              <a:rPr lang="en-US" dirty="0"/>
              <a:t>The data set consists of a total of 44 898 data, 21 417 real-labeled data and 23 481 false-labeled data. </a:t>
            </a:r>
          </a:p>
          <a:p>
            <a:r>
              <a:rPr lang="en-US" dirty="0"/>
              <a:t>10 samples from both the classes were dropped and were made into a new dataset for manually testing them with our already trained and tested algorithms.</a:t>
            </a:r>
          </a:p>
        </p:txBody>
      </p:sp>
    </p:spTree>
    <p:extLst>
      <p:ext uri="{BB962C8B-B14F-4D97-AF65-F5344CB8AC3E}">
        <p14:creationId xmlns:p14="http://schemas.microsoft.com/office/powerpoint/2010/main" val="346875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902</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 Neue</vt:lpstr>
      <vt:lpstr>urw-din</vt:lpstr>
      <vt:lpstr>Office Theme</vt:lpstr>
      <vt:lpstr>PowerPoint Presentation</vt:lpstr>
      <vt:lpstr>PowerPoint Presentation</vt:lpstr>
      <vt:lpstr>Supervised Learning</vt:lpstr>
      <vt:lpstr>Data Pre-processing</vt:lpstr>
      <vt:lpstr>CLASSIFIERS</vt:lpstr>
      <vt:lpstr>Logistic Regression</vt:lpstr>
      <vt:lpstr>Decision Tree</vt:lpstr>
      <vt:lpstr>Random Forest</vt:lpstr>
      <vt:lpstr>Dataset- ISOT Fake News Dataset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Sumeet</dc:creator>
  <cp:lastModifiedBy>Sumeet</cp:lastModifiedBy>
  <cp:revision>11</cp:revision>
  <dcterms:created xsi:type="dcterms:W3CDTF">2021-04-21T16:43:12Z</dcterms:created>
  <dcterms:modified xsi:type="dcterms:W3CDTF">2021-04-22T14:55:17Z</dcterms:modified>
</cp:coreProperties>
</file>