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e0fdd00f9_2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e0fdd00f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e0fdd00f9_5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e0fdd00f9_5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db804a01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db804a0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db804a018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db804a0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de848b14d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de848b14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e0fdd00f9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e0fdd00f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de848b1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de848b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db804a018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4db804a01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db804a018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db804a0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db804a018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4db804a0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4e0fdd00f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4e0fdd00f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db804a01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db804a0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db804a01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db804a0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db804a01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db804a0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db804a01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db804a0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db804a018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db804a0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e0fdd00f9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e0fdd00f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3" y="1792224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4" y="3227835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10371517">
              <a:off x="263779" y="4438261"/>
              <a:ext cx="3299395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7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 rot="-589939">
              <a:off x="8490949" y="2714870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 rot="-589939">
              <a:off x="8490949" y="4185113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40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89939">
              <a:off x="8490949" y="4193579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00" cy="28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300" cy="1591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563" y="-101150"/>
            <a:ext cx="3416400" cy="8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9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 rot="5101739">
              <a:off x="6294738" y="4577733"/>
              <a:ext cx="3299410" cy="44093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29" y="2801723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850" y="2947817"/>
            <a:ext cx="4748700" cy="14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9" y="524867"/>
            <a:ext cx="4748700" cy="6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3" y="2801717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05">
              <a:off x="4698346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00" cy="22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 rot="-5677505">
              <a:off x="3140479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6" y="2801718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rot="-5677505">
              <a:off x="4203588" y="1826074"/>
              <a:ext cx="3299419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1" y="2801718"/>
              <a:ext cx="6053675" cy="1254560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200" cy="173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50"/>
              </a:srgbClr>
            </a:outerShdw>
          </a:effectLst>
        </p:spPr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rot="-589939">
              <a:off x="8490949" y="1797513"/>
              <a:ext cx="3299413" cy="440920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11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youtu.be/LLi9L2CDYnU?si=0KG0bPoJrfcwHGI3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yberyami.com/blogs/why-capture-the-flag-ctf-events-are-essential-for-cybersecurity-skills" TargetMode="External"/><Relationship Id="rId4" Type="http://schemas.openxmlformats.org/officeDocument/2006/relationships/hyperlink" Target="https://www.cyberyami.com/blogs/why-capture-the-flag-ctf-events-are-essential-for-cybersecurity-skills" TargetMode="External"/><Relationship Id="rId5" Type="http://schemas.openxmlformats.org/officeDocument/2006/relationships/hyperlink" Target="https://swimlane.com/resources/reports/sans-soc-survey/" TargetMode="External"/><Relationship Id="rId6" Type="http://schemas.openxmlformats.org/officeDocument/2006/relationships/hyperlink" Target="https://resources.hackthebox.com/cyber-attack-readiness-report-2024" TargetMode="External"/><Relationship Id="rId7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683150" y="964500"/>
            <a:ext cx="88257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en-US"/>
              <a:t>“</a:t>
            </a:r>
            <a:r>
              <a:rPr b="1" lang="en-US">
                <a:solidFill>
                  <a:srgbClr val="EE52A4"/>
                </a:solidFill>
              </a:rPr>
              <a:t>HackDome</a:t>
            </a:r>
            <a:r>
              <a:rPr b="1" lang="en-US"/>
              <a:t> – </a:t>
            </a:r>
            <a:r>
              <a:rPr lang="en-US"/>
              <a:t>A  Multiplayer CTF Platform for Secure Learning</a:t>
            </a:r>
            <a:r>
              <a:rPr b="1" lang="en-US"/>
              <a:t>”</a:t>
            </a:r>
            <a:endParaRPr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1336187" y="4201298"/>
            <a:ext cx="8825658" cy="145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 sz="2600"/>
              <a:t>GROUP-3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BISHESH DULAL (11821780)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PRADIP SAPKOTA (11821781)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UJJWAL RANA MAGAR (11753791)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SALINA KHADKA (11695006) </a:t>
            </a:r>
            <a:endParaRPr/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4650" y="4439600"/>
            <a:ext cx="2075275" cy="1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 Used (Backend):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PHP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Advanced Custom Fields (ACF)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CPT UI (Custom Post Types)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WordPress (CMS)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 Used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(Authentication &amp; Payment)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Stripe Payment Gateway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miniOrange 2FA Plugin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Essential Security </a:t>
            </a:r>
            <a:r>
              <a:rPr lang="en-US"/>
              <a:t>Measures</a:t>
            </a:r>
            <a:endParaRPr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1122854" y="2461675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SSL (HTTPS)</a:t>
            </a:r>
            <a:r>
              <a:rPr lang="en-US"/>
              <a:t>: Encrypted communication between client and server.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Password Hashing:</a:t>
            </a:r>
            <a:r>
              <a:rPr lang="en-US"/>
              <a:t> Securely stored using WordPress built-in hash algorithm.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Multi-Factor Authentication (MFA)</a:t>
            </a:r>
            <a:r>
              <a:rPr lang="en-US"/>
              <a:t>: Enabled via miniOrange plugin.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CSRF Protection</a:t>
            </a:r>
            <a:r>
              <a:rPr lang="en-US"/>
              <a:t>: Nonce fields added to forms.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Cookie Flags</a:t>
            </a:r>
            <a:r>
              <a:rPr lang="en-US"/>
              <a:t>: Secure and HttpOnly flags implemented.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Directory Protection:</a:t>
            </a:r>
            <a:r>
              <a:rPr lang="en-US"/>
              <a:t> </a:t>
            </a:r>
            <a:r>
              <a:rPr b="1" lang="en-US"/>
              <a:t>.htaccess</a:t>
            </a:r>
            <a:r>
              <a:rPr lang="en-US"/>
              <a:t> configured to deny sensitive path access.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Auto-updates Enabled</a:t>
            </a:r>
            <a:r>
              <a:rPr lang="en-US"/>
              <a:t>: Keeps WordPress, themes, and plugins patched.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Role-Based Access Control</a:t>
            </a:r>
            <a:r>
              <a:rPr lang="en-US"/>
              <a:t>: Only admins can manage critical backend features.</a:t>
            </a:r>
            <a:endParaRPr/>
          </a:p>
        </p:txBody>
      </p:sp>
      <p:pic>
        <p:nvPicPr>
          <p:cNvPr id="331" name="Google Shape;3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and Analysis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18"/>
              <a:t>Tools </a:t>
            </a:r>
            <a:r>
              <a:rPr b="1" lang="en-US" sz="2318"/>
              <a:t>used for the vulnerability assessment:</a:t>
            </a:r>
            <a:endParaRPr b="1" sz="2318"/>
          </a:p>
          <a:p>
            <a:pPr indent="-287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4473"/>
              <a:buChar char="►"/>
            </a:pPr>
            <a:r>
              <a:rPr lang="en-US" sz="2318"/>
              <a:t>WPScan (WordPress vulnerability scanner)</a:t>
            </a:r>
            <a:endParaRPr sz="2318"/>
          </a:p>
          <a:p>
            <a:pPr indent="-287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473"/>
              <a:buChar char="►"/>
            </a:pPr>
            <a:r>
              <a:rPr lang="en-US" sz="2318"/>
              <a:t>Wapiti (Web app vulnerability scanner)</a:t>
            </a:r>
            <a:endParaRPr sz="2318"/>
          </a:p>
          <a:p>
            <a:pPr indent="-287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473"/>
              <a:buChar char="►"/>
            </a:pPr>
            <a:r>
              <a:rPr lang="en-US" sz="2318"/>
              <a:t>SQLMap (SQL Injection testing)</a:t>
            </a:r>
            <a:endParaRPr sz="2318"/>
          </a:p>
          <a:p>
            <a:pPr indent="-287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473"/>
              <a:buChar char="►"/>
            </a:pPr>
            <a:r>
              <a:rPr lang="en-US" sz="2318"/>
              <a:t>Nessus</a:t>
            </a:r>
            <a:endParaRPr sz="231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1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18"/>
              <a:t>Key FIndings:</a:t>
            </a:r>
            <a:endParaRPr b="1" sz="2318"/>
          </a:p>
          <a:p>
            <a:pPr indent="-2876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473"/>
              <a:buChar char="►"/>
            </a:pPr>
            <a:r>
              <a:rPr lang="en-US" sz="2318">
                <a:solidFill>
                  <a:schemeClr val="dk1"/>
                </a:solidFill>
              </a:rPr>
              <a:t>readme.html and robots.txt revealed sensitive internal paths</a:t>
            </a:r>
            <a:endParaRPr sz="2318">
              <a:solidFill>
                <a:schemeClr val="dk1"/>
              </a:solidFill>
            </a:endParaRPr>
          </a:p>
          <a:p>
            <a:pPr indent="-287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473"/>
              <a:buFont typeface="Century Gothic"/>
              <a:buChar char="►"/>
            </a:pPr>
            <a:r>
              <a:rPr lang="en-US" sz="2318"/>
              <a:t>No CSRF tokens detected on login and registration forms</a:t>
            </a:r>
            <a:endParaRPr sz="2318"/>
          </a:p>
          <a:p>
            <a:pPr indent="-287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473"/>
              <a:buFont typeface="Century Gothic"/>
              <a:buChar char="►"/>
            </a:pPr>
            <a:r>
              <a:rPr lang="en-US" sz="2318"/>
              <a:t>Missing HTTP security headers: X-Frame-Options, X-XSS-Protection, Strict-Transport-Security</a:t>
            </a:r>
            <a:endParaRPr sz="2318"/>
          </a:p>
          <a:p>
            <a:pPr indent="-287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473"/>
              <a:buFont typeface="Century Gothic"/>
              <a:buChar char="►"/>
            </a:pPr>
            <a:r>
              <a:rPr lang="en-US" sz="2318"/>
              <a:t>HttpOnly and Secure cookie flags were not set</a:t>
            </a:r>
            <a:endParaRPr sz="2318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2094700" y="2941000"/>
            <a:ext cx="93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9" name="Google Shape;339;p31" title="Screenshot 2025-04-21 1949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901" y="2432925"/>
            <a:ext cx="4651349" cy="39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 and Analysis </a:t>
            </a:r>
            <a:endParaRPr/>
          </a:p>
        </p:txBody>
      </p:sp>
      <p:sp>
        <p:nvSpPr>
          <p:cNvPr id="346" name="Google Shape;346;p32"/>
          <p:cNvSpPr txBox="1"/>
          <p:nvPr>
            <p:ph idx="1" type="body"/>
          </p:nvPr>
        </p:nvSpPr>
        <p:spPr>
          <a:xfrm>
            <a:off x="1122850" y="2037175"/>
            <a:ext cx="8825700" cy="38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Key Findings contd:</a:t>
            </a:r>
            <a:endParaRPr b="1"/>
          </a:p>
          <a:p>
            <a:pPr indent="-3200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Username enumeration was possible via RSS feed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External access to wp-cron.php was enabled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Manual Testing: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On SQL injection using SQLMap, found the following: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2" title="Screenshot 2025-04-21 1947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800" y="4573138"/>
            <a:ext cx="1026795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 txBox="1"/>
          <p:nvPr>
            <p:ph type="title"/>
          </p:nvPr>
        </p:nvSpPr>
        <p:spPr>
          <a:xfrm>
            <a:off x="1508750" y="725500"/>
            <a:ext cx="8407800" cy="95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 and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</a:t>
            </a:r>
            <a:r>
              <a:rPr lang="en-US" sz="2300"/>
              <a:t>Wapiti and Nessus Scan</a:t>
            </a:r>
            <a:r>
              <a:rPr lang="en-US"/>
              <a:t>) </a:t>
            </a:r>
            <a:endParaRPr/>
          </a:p>
        </p:txBody>
      </p:sp>
      <p:pic>
        <p:nvPicPr>
          <p:cNvPr id="354" name="Google Shape;354;p33" title="Screenshot 2025-04-19 2109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2382275"/>
            <a:ext cx="4855574" cy="42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3" title="Screenshot 2025-04-21 2345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00" y="2382275"/>
            <a:ext cx="6632602" cy="42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Result and Analysis</a:t>
            </a:r>
            <a:endParaRPr/>
          </a:p>
        </p:txBody>
      </p:sp>
      <p:sp>
        <p:nvSpPr>
          <p:cNvPr id="361" name="Google Shape;361;p34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Fixes Implemented:</a:t>
            </a:r>
            <a:endParaRPr b="1"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Removed </a:t>
            </a:r>
            <a:r>
              <a:rPr b="1" lang="en-US"/>
              <a:t>readme.html</a:t>
            </a:r>
            <a:r>
              <a:rPr lang="en-US"/>
              <a:t> and limited directory exposure in </a:t>
            </a:r>
            <a:r>
              <a:rPr b="1" lang="en-US"/>
              <a:t>robots.txt</a:t>
            </a:r>
            <a:endParaRPr b="1"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Implemented CSRF tokens on login and registration forms using WordPress nonce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Set HTTP security headers via </a:t>
            </a:r>
            <a:r>
              <a:rPr b="1" lang="en-US"/>
              <a:t>.htaccess</a:t>
            </a:r>
            <a:r>
              <a:rPr lang="en-US"/>
              <a:t> and security plugins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Enabled HttpOnly and Secure flags for session cookies in WordPress config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Blocked author ID enumeration using </a:t>
            </a:r>
            <a:r>
              <a:rPr b="1" lang="en-US"/>
              <a:t>.htaccess</a:t>
            </a:r>
            <a:r>
              <a:rPr lang="en-US"/>
              <a:t> and security plugin features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Disabled external wp-cron.php and replaced with server-side cron job</a:t>
            </a:r>
            <a:endParaRPr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 isolated lab environments using Docker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 real-time scoring &amp; analytics for challenges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Red vs. Blue Challenge </a:t>
            </a:r>
            <a:r>
              <a:rPr lang="en-US"/>
              <a:t>Competitions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Develop AI-based challenge recommendations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 simulations for bug bounty, SQL Injection mode for advanced users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Built-in Pentesting tools for practice</a:t>
            </a:r>
            <a:endParaRPr/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AI-Powered Challenge Generator</a:t>
            </a:r>
            <a:endParaRPr/>
          </a:p>
        </p:txBody>
      </p:sp>
      <p:pic>
        <p:nvPicPr>
          <p:cNvPr id="369" name="Google Shape;3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75" name="Google Shape;375;p36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Hackdome is a secured CTF platform for cybersecurity enthusiasts to test their knowledge and hone their skills. It is a work in progress and we will be enhancing the features of this platform in the near future.</a:t>
            </a:r>
            <a:r>
              <a:rPr lang="en-US"/>
              <a:t> It will be accessible to all skill levels and focus on promoting cybersecurity awareness to the general public.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Demo Video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Click Here</a:t>
            </a:r>
            <a:endParaRPr/>
          </a:p>
        </p:txBody>
      </p:sp>
      <p:pic>
        <p:nvPicPr>
          <p:cNvPr id="376" name="Google Shape;37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82" name="Google Shape;382;p3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Pathak, S. (2025, April 21). </a:t>
            </a:r>
            <a:r>
              <a:rPr i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Capture the Flag (CTF) Events Are Essential for Cybersecurity Skills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Cyberyami.com; Cyberyami.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https://www.cyberyami.com/blogs/why-capture-the-flag-ctf-events-are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-essential-for-cybersecurity-skills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►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r>
              <a:rPr i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SANS 2024 Security Operations Center Survey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(2025, January 8). AI Security Automation; Swimlane. 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https://swimlane.com/resources/reports/sans-soc-survey/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40"/>
              <a:buChar char="►"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r>
              <a:rPr i="1"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 Attack Readiness Report 2024 | HTB Business CTF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(2024). Hackthebox.com. </a:t>
            </a:r>
            <a:r>
              <a:rPr lang="en-US" sz="13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https://resources.hackthebox.com/cyber-attack-readiness-report-2024</a:t>
            </a:r>
            <a: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chemeClr val="dk1"/>
                </a:solidFill>
              </a:rPr>
              <a:t>HackDome</a:t>
            </a:r>
            <a:r>
              <a:rPr lang="en-US"/>
              <a:t> is a secure, gamified Capture The Flag (CTF) learning platform. It is designed to help users practice ethical hacking challenges in a safe and structured environment.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What Exactly is a CTF Challenge?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CTF or Capture the Flag is a “Hacking game” where players find “flags” or “secret codes” by solving hacking puzzles.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The goal of the player is to find the flaw, exploit it and “capture the flag”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There is no real system associated in CTF hacking, it attacks fake systems and the goal is to learn cyber security.</a:t>
            </a:r>
            <a:endParaRPr/>
          </a:p>
        </p:txBody>
      </p:sp>
      <p:pic>
        <p:nvPicPr>
          <p:cNvPr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1154950" y="1483500"/>
            <a:ext cx="8825700" cy="1451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Feedback and Questions?</a:t>
            </a:r>
            <a:endParaRPr/>
          </a:p>
        </p:txBody>
      </p:sp>
      <p:sp>
        <p:nvSpPr>
          <p:cNvPr id="389" name="Google Shape;389;p38"/>
          <p:cNvSpPr txBox="1"/>
          <p:nvPr>
            <p:ph idx="1" type="body"/>
          </p:nvPr>
        </p:nvSpPr>
        <p:spPr>
          <a:xfrm>
            <a:off x="1154950" y="5020775"/>
            <a:ext cx="8825700" cy="86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We’d love your feedback!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4825" y="4779050"/>
            <a:ext cx="2075275" cy="17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How CTF Really Works?</a:t>
            </a:r>
            <a:endParaRPr/>
          </a:p>
        </p:txBody>
      </p:sp>
      <p:sp>
        <p:nvSpPr>
          <p:cNvPr id="264" name="Google Shape;264;p21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Nuts and Bolts (Explained </a:t>
            </a:r>
            <a:r>
              <a:rPr lang="en-US"/>
              <a:t>with</a:t>
            </a:r>
            <a:r>
              <a:rPr lang="en-US"/>
              <a:t> an example)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1: </a:t>
            </a:r>
            <a:r>
              <a:rPr b="1" lang="en-US"/>
              <a:t>Reconnaissance-</a:t>
            </a:r>
            <a:r>
              <a:rPr lang="en-US"/>
              <a:t> Find a </a:t>
            </a:r>
            <a:r>
              <a:rPr lang="en-US"/>
              <a:t>login</a:t>
            </a:r>
            <a:r>
              <a:rPr lang="en-US"/>
              <a:t> page, check source code,discover hint like a comment “admin:test123”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2 : </a:t>
            </a:r>
            <a:r>
              <a:rPr b="1" lang="en-US"/>
              <a:t>Exploit-</a:t>
            </a:r>
            <a:r>
              <a:rPr lang="en-US"/>
              <a:t> Login with admin:test123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 3: </a:t>
            </a:r>
            <a:r>
              <a:rPr b="1" lang="en-US"/>
              <a:t>Capture-</a:t>
            </a:r>
            <a:r>
              <a:rPr lang="en-US"/>
              <a:t> FLAG{easy_password}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Step4: </a:t>
            </a:r>
            <a:r>
              <a:rPr b="1" lang="en-US"/>
              <a:t>Level Up -</a:t>
            </a:r>
            <a:r>
              <a:rPr lang="en-US"/>
              <a:t> Next harder task like cracking a hashed </a:t>
            </a:r>
            <a:r>
              <a:rPr lang="en-US"/>
              <a:t>password</a:t>
            </a:r>
            <a:endParaRPr/>
          </a:p>
        </p:txBody>
      </p:sp>
      <p:pic>
        <p:nvPicPr>
          <p:cNvPr id="265" name="Google Shape;2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5250" y="2443750"/>
            <a:ext cx="1938525" cy="31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Exploitation in CTF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Web </a:t>
            </a:r>
            <a:r>
              <a:rPr lang="en-US"/>
              <a:t>Exploits</a:t>
            </a:r>
            <a:r>
              <a:rPr lang="en-US"/>
              <a:t>: </a:t>
            </a:r>
            <a:endParaRPr/>
          </a:p>
          <a:p>
            <a: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SQLi, XSS, Broken Auth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Goal: Hack Websites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Binary Exploits</a:t>
            </a:r>
            <a:endParaRPr/>
          </a:p>
          <a:p>
            <a: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Buffer Overflow, </a:t>
            </a:r>
            <a:r>
              <a:rPr lang="en-US"/>
              <a:t>Format</a:t>
            </a:r>
            <a:r>
              <a:rPr lang="en-US"/>
              <a:t> Strings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Goal: Control programs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Crypto: </a:t>
            </a:r>
            <a:endParaRPr/>
          </a:p>
          <a:p>
            <a: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Weak Encryption, hidden data in images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Goal: Decode messages</a:t>
            </a:r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of CTF in Real </a:t>
            </a:r>
            <a:r>
              <a:rPr lang="en-US"/>
              <a:t>world</a:t>
            </a:r>
            <a:endParaRPr/>
          </a:p>
        </p:txBody>
      </p:sp>
      <p:sp>
        <p:nvSpPr>
          <p:cNvPr id="279" name="Google Shape;279;p23"/>
          <p:cNvSpPr txBox="1"/>
          <p:nvPr>
            <p:ph idx="1" type="body"/>
          </p:nvPr>
        </p:nvSpPr>
        <p:spPr>
          <a:xfrm>
            <a:off x="1154950" y="2603500"/>
            <a:ext cx="8825700" cy="367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58"/>
              <a:t>How Capture the Flag prepares you for cyber battles ?</a:t>
            </a:r>
            <a:endParaRPr sz="2058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Improve security </a:t>
            </a:r>
            <a:r>
              <a:rPr b="1" lang="en-US"/>
              <a:t>awareness</a:t>
            </a:r>
            <a:r>
              <a:rPr b="1" lang="en-US"/>
              <a:t> </a:t>
            </a:r>
            <a:endParaRPr b="1"/>
          </a:p>
          <a:p>
            <a:pPr indent="-313288" lvl="2" marL="1371600" rtl="0" algn="l">
              <a:spcBef>
                <a:spcPts val="1000"/>
              </a:spcBef>
              <a:spcAft>
                <a:spcPts val="0"/>
              </a:spcAft>
              <a:buSzPct val="102616"/>
              <a:buChar char="►"/>
            </a:pPr>
            <a:r>
              <a:rPr lang="en-US" sz="1529"/>
              <a:t>Simulate real attacks(SQLi, phishing)</a:t>
            </a:r>
            <a:endParaRPr sz="1529"/>
          </a:p>
          <a:p>
            <a:pPr indent="-313288" lvl="2" marL="1371600" rtl="0" algn="l">
              <a:spcBef>
                <a:spcPts val="0"/>
              </a:spcBef>
              <a:spcAft>
                <a:spcPts val="0"/>
              </a:spcAft>
              <a:buSzPct val="102616"/>
              <a:buChar char="►"/>
            </a:pPr>
            <a:r>
              <a:rPr lang="en-US" sz="1529"/>
              <a:t>Learn </a:t>
            </a:r>
            <a:r>
              <a:rPr lang="en-US" sz="1529"/>
              <a:t>defensive tactics</a:t>
            </a:r>
            <a:r>
              <a:rPr lang="en-US" sz="1529"/>
              <a:t> </a:t>
            </a:r>
            <a:endParaRPr sz="1529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Develop Technical Skills</a:t>
            </a:r>
            <a:endParaRPr b="1"/>
          </a:p>
          <a:p>
            <a:pPr indent="-313288" lvl="2" marL="1371600" rtl="0" algn="l">
              <a:spcBef>
                <a:spcPts val="1000"/>
              </a:spcBef>
              <a:spcAft>
                <a:spcPts val="0"/>
              </a:spcAft>
              <a:buSzPct val="102616"/>
              <a:buChar char="►"/>
            </a:pPr>
            <a:r>
              <a:rPr lang="en-US" sz="1529"/>
              <a:t>Master Tools (Burp Suite)</a:t>
            </a:r>
            <a:endParaRPr sz="1529"/>
          </a:p>
          <a:p>
            <a:pPr indent="-313288" lvl="2" marL="1371600" rtl="0" algn="l">
              <a:spcBef>
                <a:spcPts val="0"/>
              </a:spcBef>
              <a:spcAft>
                <a:spcPts val="0"/>
              </a:spcAft>
              <a:buSzPct val="102616"/>
              <a:buChar char="►"/>
            </a:pPr>
            <a:r>
              <a:rPr lang="en-US" sz="1529"/>
              <a:t>Practice reverse engineering, cryptography</a:t>
            </a:r>
            <a:endParaRPr sz="1529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Apply Skills in Real Scenario </a:t>
            </a:r>
            <a:endParaRPr b="1"/>
          </a:p>
          <a:p>
            <a:pPr indent="-313288" lvl="2" marL="1371600" rtl="0" algn="l">
              <a:spcBef>
                <a:spcPts val="1000"/>
              </a:spcBef>
              <a:spcAft>
                <a:spcPts val="0"/>
              </a:spcAft>
              <a:buSzPct val="102616"/>
              <a:buChar char="►"/>
            </a:pPr>
            <a:r>
              <a:rPr lang="en-US" sz="1529"/>
              <a:t>Transition to jobs (pentesting)</a:t>
            </a:r>
            <a:endParaRPr sz="1529"/>
          </a:p>
          <a:p>
            <a:pPr indent="-313288" lvl="2" marL="1371600" rtl="0" algn="l">
              <a:spcBef>
                <a:spcPts val="0"/>
              </a:spcBef>
              <a:spcAft>
                <a:spcPts val="0"/>
              </a:spcAft>
              <a:buSzPct val="102616"/>
              <a:buChar char="►"/>
            </a:pPr>
            <a:r>
              <a:rPr lang="en-US" sz="1529"/>
              <a:t>Earn bug bounty (HackerOne)</a:t>
            </a:r>
            <a:endParaRPr sz="1529"/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325" y="2526225"/>
            <a:ext cx="3848875" cy="3526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/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Networks </a:t>
            </a:r>
            <a:r>
              <a:rPr lang="en-US"/>
              <a:t>Through</a:t>
            </a:r>
            <a:r>
              <a:rPr lang="en-US"/>
              <a:t> CTFs  </a:t>
            </a:r>
            <a:endParaRPr/>
          </a:p>
        </p:txBody>
      </p:sp>
      <p:sp>
        <p:nvSpPr>
          <p:cNvPr id="287" name="Google Shape;287;p24"/>
          <p:cNvSpPr txBox="1"/>
          <p:nvPr>
            <p:ph idx="1" type="body"/>
          </p:nvPr>
        </p:nvSpPr>
        <p:spPr>
          <a:xfrm>
            <a:off x="1154950" y="2603500"/>
            <a:ext cx="8825700" cy="379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Teamwork Makes the Dream Work</a:t>
            </a:r>
            <a:endParaRPr b="1"/>
          </a:p>
          <a:p>
            <a:pPr indent="-313690" lvl="0" marL="914400" rtl="0" algn="l">
              <a:spcBef>
                <a:spcPts val="1000"/>
              </a:spcBef>
              <a:spcAft>
                <a:spcPts val="0"/>
              </a:spcAft>
              <a:buSzPts val="1340"/>
              <a:buChar char="►"/>
            </a:pPr>
            <a:r>
              <a:rPr lang="en-US" sz="1700"/>
              <a:t>Splitting roles (web hacker + crypto </a:t>
            </a:r>
            <a:r>
              <a:rPr lang="en-US" sz="1700"/>
              <a:t>expert</a:t>
            </a:r>
            <a:r>
              <a:rPr lang="en-US" sz="1700"/>
              <a:t> = unstoppable)</a:t>
            </a:r>
            <a:endParaRPr sz="1700"/>
          </a:p>
          <a:p>
            <a:pPr indent="-313690" lvl="0" marL="914400" rtl="0" algn="l">
              <a:spcBef>
                <a:spcPts val="0"/>
              </a:spcBef>
              <a:spcAft>
                <a:spcPts val="0"/>
              </a:spcAft>
              <a:buSzPts val="1340"/>
              <a:buChar char="►"/>
            </a:pPr>
            <a:r>
              <a:rPr lang="en-US" sz="1700"/>
              <a:t>Real time collab in </a:t>
            </a:r>
            <a:r>
              <a:rPr lang="en-US" sz="1700"/>
              <a:t>platforms</a:t>
            </a:r>
            <a:r>
              <a:rPr lang="en-US" sz="1700"/>
              <a:t> like Discord.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Global Hacker Network</a:t>
            </a:r>
            <a:endParaRPr b="1"/>
          </a:p>
          <a:p>
            <a:pPr indent="-313690" lvl="0" marL="914400" rtl="0" algn="l">
              <a:spcBef>
                <a:spcPts val="1000"/>
              </a:spcBef>
              <a:spcAft>
                <a:spcPts val="0"/>
              </a:spcAft>
              <a:buSzPts val="1340"/>
              <a:buChar char="►"/>
            </a:pPr>
            <a:r>
              <a:rPr lang="en-US" sz="1700"/>
              <a:t>Compete and learn with/from top CTF players </a:t>
            </a:r>
            <a:r>
              <a:rPr lang="en-US" sz="1700"/>
              <a:t>worldwide.</a:t>
            </a:r>
            <a:endParaRPr sz="1700"/>
          </a:p>
          <a:p>
            <a:pPr indent="-313690" lvl="0" marL="914400" rtl="0" algn="l">
              <a:spcBef>
                <a:spcPts val="0"/>
              </a:spcBef>
              <a:spcAft>
                <a:spcPts val="0"/>
              </a:spcAft>
              <a:buSzPts val="1340"/>
              <a:buChar char="►"/>
            </a:pPr>
            <a:r>
              <a:rPr b="1" lang="en-US" sz="1700"/>
              <a:t> </a:t>
            </a:r>
            <a:r>
              <a:rPr lang="en-US" sz="1700"/>
              <a:t>Join Communities like Discord CTF servers (HTB survey: 60% of CTF players land job through connections)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Career Development Pathways</a:t>
            </a:r>
            <a:endParaRPr b="1"/>
          </a:p>
          <a:p>
            <a:pPr indent="-313690" lvl="0" marL="914400" rtl="0" algn="l">
              <a:spcBef>
                <a:spcPts val="1000"/>
              </a:spcBef>
              <a:spcAft>
                <a:spcPts val="0"/>
              </a:spcAft>
              <a:buSzPts val="1340"/>
              <a:buChar char="►"/>
            </a:pPr>
            <a:r>
              <a:rPr lang="en-US" sz="1700"/>
              <a:t>Recruiters monitor top CTF performers.</a:t>
            </a:r>
            <a:endParaRPr sz="1700"/>
          </a:p>
          <a:p>
            <a:pPr indent="-313690" lvl="0" marL="914400" rtl="0" algn="l">
              <a:spcBef>
                <a:spcPts val="0"/>
              </a:spcBef>
              <a:spcAft>
                <a:spcPts val="0"/>
              </a:spcAft>
              <a:buSzPts val="1340"/>
              <a:buChar char="►"/>
            </a:pPr>
            <a:r>
              <a:rPr b="1" lang="en-US" sz="1700"/>
              <a:t> </a:t>
            </a:r>
            <a:r>
              <a:rPr lang="en-US" sz="1700"/>
              <a:t>2023 SANS survey: 72% of cybersecurity professionals consider CTF experience useful in landing jobs.</a:t>
            </a:r>
            <a:endParaRPr sz="1700"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 txBox="1"/>
          <p:nvPr>
            <p:ph type="title"/>
          </p:nvPr>
        </p:nvSpPr>
        <p:spPr>
          <a:xfrm>
            <a:off x="8223875" y="1461575"/>
            <a:ext cx="3039600" cy="1278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/>
              <a:t>Data Flow Diagram</a:t>
            </a:r>
            <a:endParaRPr sz="3200"/>
          </a:p>
        </p:txBody>
      </p:sp>
      <p:pic>
        <p:nvPicPr>
          <p:cNvPr id="294" name="Google Shape;29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038" y="5726700"/>
            <a:ext cx="1050525" cy="90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350" y="596988"/>
            <a:ext cx="5906273" cy="590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>
            <p:ph type="title"/>
          </p:nvPr>
        </p:nvSpPr>
        <p:spPr>
          <a:xfrm>
            <a:off x="8084275" y="1862125"/>
            <a:ext cx="3391200" cy="984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</a:t>
            </a:r>
            <a:r>
              <a:rPr lang="en-US"/>
              <a:t> </a:t>
            </a:r>
            <a:r>
              <a:rPr lang="en-US"/>
              <a:t>Architecture</a:t>
            </a:r>
            <a:endParaRPr/>
          </a:p>
        </p:txBody>
      </p:sp>
      <p:pic>
        <p:nvPicPr>
          <p:cNvPr id="301" name="Google Shape;3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00" y="560150"/>
            <a:ext cx="7175799" cy="539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338" y="5741825"/>
            <a:ext cx="1050525" cy="9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6"/>
          <p:cNvSpPr txBox="1"/>
          <p:nvPr/>
        </p:nvSpPr>
        <p:spPr>
          <a:xfrm>
            <a:off x="9985550" y="6958775"/>
            <a:ext cx="814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/>
          <p:nvPr>
            <p:ph type="title"/>
          </p:nvPr>
        </p:nvSpPr>
        <p:spPr>
          <a:xfrm>
            <a:off x="1397754" y="936318"/>
            <a:ext cx="8761500" cy="70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(Frontend)</a:t>
            </a:r>
            <a:endParaRPr/>
          </a:p>
        </p:txBody>
      </p:sp>
      <p:sp>
        <p:nvSpPr>
          <p:cNvPr id="309" name="Google Shape;309;p27"/>
          <p:cNvSpPr txBox="1"/>
          <p:nvPr>
            <p:ph idx="1" type="body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HTML5, CSS3, JavaScript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Bootstrap 4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Owl Carousel (UI/UX elements)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963" y="5878075"/>
            <a:ext cx="1050525" cy="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