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93A"/>
    <a:srgbClr val="0F2080"/>
    <a:srgbClr val="A95AA1"/>
    <a:srgbClr val="004488"/>
    <a:srgbClr val="BB5566"/>
    <a:srgbClr val="44AA99"/>
    <a:srgbClr val="332288"/>
    <a:srgbClr val="88CCEE"/>
    <a:srgbClr val="DD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35"/>
    <p:restoredTop sz="96327"/>
  </p:normalViewPr>
  <p:slideViewPr>
    <p:cSldViewPr snapToGrid="0">
      <p:cViewPr varScale="1">
        <p:scale>
          <a:sx n="147" d="100"/>
          <a:sy n="147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630-4E75-E0A9-A5C1-802DD86E1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27DAA-CA43-AC89-B3CD-E4BA72CD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AB24-682D-64F7-C4CE-AEB3D37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F2A5-2F4C-E971-1B94-2E22231D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3EA1-02FC-739A-2122-55E7E6F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9E67-0414-EBB8-D259-49964B1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0595-64FF-3376-7ED2-B64C82902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2D35-B17D-C995-169C-9CA3AB70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CFC4-E213-8D98-34F5-249A0B0E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4B9E-946B-722A-C5AE-FA3D81C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D2CDA-4D68-0B4F-3C12-489B6CFD3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587A3-7935-829E-6B8A-7126F3AD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AFBB-4271-4B48-5C51-7A4AE443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20BD-AFA6-C172-0839-265D83BC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C2F7-C267-C953-54DF-EAF08DD6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0FA8-883C-DCE1-8404-457ABFC1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4F69-E0F3-6520-2A90-E2A6434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1894-7D67-8E49-5733-7BD0DFA9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C977-6542-B39E-EBAA-21C6FBE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FDBD-00EB-41BF-F791-165B0D20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21F8-EF42-D61E-014C-09E8460E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0F313-3BB1-776C-62C6-DD423E4C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0200-DD7D-8FF1-6A4D-53460B97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BFA2-75AB-B6A4-97F5-97DE1C57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D3F9-54C6-00DF-C412-FBE29CC7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E4CA-E271-16E6-E43F-376562C6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33B2-599A-922B-91D6-0C439E08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6E711-EE0A-9C4D-28DA-763C51E7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2677-44A0-0C70-F02A-036A0416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6996-21D4-E684-C2B2-A0E7B472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CF29-C53A-B20E-0AAA-244C044D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9985-CF04-2DD2-24C7-20058D24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E12CA-7F68-7AFF-FECE-A539EE99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9255-DDE9-9975-95E5-1C2ABC2B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4C9B8-62A5-A6FC-CD3B-F6314D852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23BA5-21B6-CF30-A520-DC5850FE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34415-07F8-4A51-FD12-809B3478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89762-833A-3D4D-9467-074B7F24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998DA-2C1B-FD1A-8600-73AE1DF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913-2648-BD1F-E376-C103ABB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F7C97-0A9E-243B-A7CB-023F514A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D1C92-789A-562C-C18D-4AE21544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4B3F2-5128-91B1-A3A1-BFEFE56B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ADC8B-0B80-75D6-7644-F463DE5D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A56F5-C446-D765-DF19-1C0271ED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69E2-8167-091D-B920-4AAEDD09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25E6-B676-2877-11B0-486EFA10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9444-3AD3-BE6D-6F50-E96722AD8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93CD-2044-717B-1636-125B5E18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BC09-BD00-9DE7-83B6-4551C37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4ABA-1418-64E5-B547-0575B61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8416-03E4-28E0-F111-B44115F4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5E71-4B76-53BF-0FB6-8F073B9A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20E2F-D405-D327-26D3-B7BED42D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8ACF-0E01-8E6D-C2D2-17F8C3C1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20D3-4E2E-4DF2-9F6F-7EF40D4F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C4C2F-91C5-155B-6A92-AD4C75F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14440-57AE-BA0C-3439-6209DBF9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CA784-9215-7088-CDF6-88435E7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EBE8-4F7A-4CD0-8958-F7991B54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CD01-B2F5-603A-632E-738B8363D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B5CF-EED6-0A4D-909F-B05635D9CD9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5E99-0F72-5C3E-72E3-FE45FFFE5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6D3D-7432-058D-0CEA-260E6AA7C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82B4E9-CBC0-6F18-A835-D3BB0F727002}"/>
              </a:ext>
            </a:extLst>
          </p:cNvPr>
          <p:cNvGrpSpPr/>
          <p:nvPr/>
        </p:nvGrpSpPr>
        <p:grpSpPr>
          <a:xfrm>
            <a:off x="-102947" y="0"/>
            <a:ext cx="12294947" cy="6858000"/>
            <a:chOff x="-102947" y="0"/>
            <a:chExt cx="12294947" cy="6858000"/>
          </a:xfrm>
        </p:grpSpPr>
        <p:pic>
          <p:nvPicPr>
            <p:cNvPr id="5" name="Picture 4" descr="A close-up of a graph&#10;&#10;Description automatically generated">
              <a:extLst>
                <a:ext uri="{FF2B5EF4-FFF2-40B4-BE49-F238E27FC236}">
                  <a16:creationId xmlns:a16="http://schemas.microsoft.com/office/drawing/2014/main" id="{AB02FF72-A3A7-8B19-F2D9-71693EFCA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887" y="0"/>
              <a:ext cx="12198887" cy="6858000"/>
            </a:xfrm>
            <a:prstGeom prst="rect">
              <a:avLst/>
            </a:prstGeom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D3ECD01-2049-37C7-6020-98C8D99BC153}"/>
                </a:ext>
              </a:extLst>
            </p:cNvPr>
            <p:cNvGrpSpPr/>
            <p:nvPr/>
          </p:nvGrpSpPr>
          <p:grpSpPr>
            <a:xfrm>
              <a:off x="560895" y="240703"/>
              <a:ext cx="1641246" cy="613322"/>
              <a:chOff x="337651" y="197269"/>
              <a:chExt cx="2192541" cy="839716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9CDB8643-5B2D-8D99-7003-6D2B480A5926}"/>
                  </a:ext>
                </a:extLst>
              </p:cNvPr>
              <p:cNvSpPr/>
              <p:nvPr/>
            </p:nvSpPr>
            <p:spPr>
              <a:xfrm>
                <a:off x="789138" y="197269"/>
                <a:ext cx="1302574" cy="541987"/>
              </a:xfrm>
              <a:prstGeom prst="roundRect">
                <a:avLst>
                  <a:gd name="adj" fmla="val 50000"/>
                </a:avLst>
              </a:prstGeom>
              <a:solidFill>
                <a:srgbClr val="BB55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DF00197-61AF-9C33-6118-045E34E990E1}"/>
                  </a:ext>
                </a:extLst>
              </p:cNvPr>
              <p:cNvSpPr txBox="1"/>
              <p:nvPr/>
            </p:nvSpPr>
            <p:spPr>
              <a:xfrm>
                <a:off x="337651" y="742015"/>
                <a:ext cx="2192541" cy="294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M. </a:t>
                </a:r>
                <a:r>
                  <a:rPr lang="en-US" sz="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extorquens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∆</a:t>
                </a:r>
                <a:r>
                  <a:rPr lang="en-US" sz="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hprA</a:t>
                </a:r>
                <a:endParaRPr lang="en-US" sz="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EBACA14-87F7-06F7-2BCF-631C8EC35182}"/>
                </a:ext>
              </a:extLst>
            </p:cNvPr>
            <p:cNvGrpSpPr/>
            <p:nvPr/>
          </p:nvGrpSpPr>
          <p:grpSpPr>
            <a:xfrm>
              <a:off x="2681436" y="236855"/>
              <a:ext cx="1159158" cy="621018"/>
              <a:chOff x="421851" y="197269"/>
              <a:chExt cx="1548520" cy="850252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37F9BD6-7B1D-B1DC-74E8-20E23A596717}"/>
                  </a:ext>
                </a:extLst>
              </p:cNvPr>
              <p:cNvSpPr/>
              <p:nvPr/>
            </p:nvSpPr>
            <p:spPr>
              <a:xfrm>
                <a:off x="544824" y="197269"/>
                <a:ext cx="1302574" cy="541986"/>
              </a:xfrm>
              <a:prstGeom prst="roundRect">
                <a:avLst>
                  <a:gd name="adj" fmla="val 50000"/>
                </a:avLst>
              </a:prstGeom>
              <a:solidFill>
                <a:srgbClr val="DDA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9614AE3-3E88-E8C2-E276-2DDDBB05B935}"/>
                  </a:ext>
                </a:extLst>
              </p:cNvPr>
              <p:cNvSpPr txBox="1"/>
              <p:nvPr/>
            </p:nvSpPr>
            <p:spPr>
              <a:xfrm>
                <a:off x="421851" y="752551"/>
                <a:ext cx="1548520" cy="294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S. enterica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F9382D-A8C2-121C-217C-A3D3CD236757}"/>
                </a:ext>
              </a:extLst>
            </p:cNvPr>
            <p:cNvSpPr txBox="1"/>
            <p:nvPr/>
          </p:nvSpPr>
          <p:spPr>
            <a:xfrm>
              <a:off x="1181175" y="1176648"/>
              <a:ext cx="55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NH</a:t>
              </a:r>
              <a:r>
                <a:rPr lang="en-US" sz="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8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4A83FD4-39E1-8026-C45B-6D632A07A534}"/>
                </a:ext>
              </a:extLst>
            </p:cNvPr>
            <p:cNvGrpSpPr/>
            <p:nvPr/>
          </p:nvGrpSpPr>
          <p:grpSpPr>
            <a:xfrm>
              <a:off x="1772098" y="1911239"/>
              <a:ext cx="1353493" cy="631251"/>
              <a:chOff x="536358" y="197269"/>
              <a:chExt cx="1808132" cy="864261"/>
            </a:xfrm>
          </p:grpSpPr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AA42B3F9-8AD9-18C5-CB42-4451EBEF7A2D}"/>
                  </a:ext>
                </a:extLst>
              </p:cNvPr>
              <p:cNvSpPr/>
              <p:nvPr/>
            </p:nvSpPr>
            <p:spPr>
              <a:xfrm>
                <a:off x="789138" y="197269"/>
                <a:ext cx="1302574" cy="541987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55A126A-2D14-831A-5C4D-B48EDB786756}"/>
                  </a:ext>
                </a:extLst>
              </p:cNvPr>
              <p:cNvSpPr txBox="1"/>
              <p:nvPr/>
            </p:nvSpPr>
            <p:spPr>
              <a:xfrm>
                <a:off x="536358" y="766560"/>
                <a:ext cx="1808132" cy="294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 coli ∆</a:t>
                </a:r>
                <a:r>
                  <a:rPr lang="en-US" sz="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metB</a:t>
                </a:r>
                <a:endParaRPr lang="en-US" sz="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10C9E04-BBFF-F418-FE56-929DFC2B2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8844" y="1345587"/>
              <a:ext cx="0" cy="491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210FAC7-5EE0-6F64-015F-34E85DEA9E4F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V="1">
              <a:off x="2448845" y="751958"/>
              <a:ext cx="546105" cy="4071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BE53935-3571-2970-6A52-462AE34B0325}"/>
                </a:ext>
              </a:extLst>
            </p:cNvPr>
            <p:cNvCxnSpPr>
              <a:cxnSpLocks/>
            </p:cNvCxnSpPr>
            <p:nvPr/>
          </p:nvCxnSpPr>
          <p:spPr>
            <a:xfrm>
              <a:off x="1647369" y="2135629"/>
              <a:ext cx="274762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C07D0A-580C-754B-DA71-5CBB4F75A619}"/>
                </a:ext>
              </a:extLst>
            </p:cNvPr>
            <p:cNvSpPr txBox="1"/>
            <p:nvPr/>
          </p:nvSpPr>
          <p:spPr>
            <a:xfrm>
              <a:off x="1012807" y="2027907"/>
              <a:ext cx="83672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Lactose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A8B9F15-72B1-52E0-725F-3B4BF7DEA1DC}"/>
                </a:ext>
              </a:extLst>
            </p:cNvPr>
            <p:cNvCxnSpPr>
              <a:cxnSpLocks/>
            </p:cNvCxnSpPr>
            <p:nvPr/>
          </p:nvCxnSpPr>
          <p:spPr>
            <a:xfrm>
              <a:off x="602819" y="434147"/>
              <a:ext cx="274762" cy="0"/>
            </a:xfrm>
            <a:prstGeom prst="straightConnector1">
              <a:avLst/>
            </a:prstGeom>
            <a:ln w="381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A9D413-BDDB-A8E3-7FFF-81F4A9B597AC}"/>
                </a:ext>
              </a:extLst>
            </p:cNvPr>
            <p:cNvSpPr txBox="1"/>
            <p:nvPr/>
          </p:nvSpPr>
          <p:spPr>
            <a:xfrm>
              <a:off x="-102947" y="326425"/>
              <a:ext cx="7946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Methylamine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0C6D0C3-1787-94E3-0828-8E7D432FF75F}"/>
                </a:ext>
              </a:extLst>
            </p:cNvPr>
            <p:cNvGrpSpPr/>
            <p:nvPr/>
          </p:nvGrpSpPr>
          <p:grpSpPr>
            <a:xfrm>
              <a:off x="319832" y="2957863"/>
              <a:ext cx="3663517" cy="950274"/>
              <a:chOff x="214835" y="2890495"/>
              <a:chExt cx="3663517" cy="950274"/>
            </a:xfrm>
          </p:grpSpPr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330A2E49-0249-ECBE-4D8A-7D4040FDBC5A}"/>
                  </a:ext>
                </a:extLst>
              </p:cNvPr>
              <p:cNvSpPr/>
              <p:nvPr/>
            </p:nvSpPr>
            <p:spPr>
              <a:xfrm>
                <a:off x="214835" y="2972921"/>
                <a:ext cx="975056" cy="395863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96C3E4F-E556-2CAC-DBE6-A7DA91E55AE3}"/>
                  </a:ext>
                </a:extLst>
              </p:cNvPr>
              <p:cNvSpPr txBox="1"/>
              <p:nvPr/>
            </p:nvSpPr>
            <p:spPr>
              <a:xfrm>
                <a:off x="340433" y="3379104"/>
                <a:ext cx="7238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Uninfected 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 coli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A6EFB511-21EA-EFE8-D8E5-C2A36E478F2B}"/>
                  </a:ext>
                </a:extLst>
              </p:cNvPr>
              <p:cNvSpPr/>
              <p:nvPr/>
            </p:nvSpPr>
            <p:spPr>
              <a:xfrm>
                <a:off x="1340921" y="2972921"/>
                <a:ext cx="975056" cy="395863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F128+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98B42E4-532C-AD97-2964-AE308454A66B}"/>
                  </a:ext>
                </a:extLst>
              </p:cNvPr>
              <p:cNvSpPr txBox="1"/>
              <p:nvPr/>
            </p:nvSpPr>
            <p:spPr>
              <a:xfrm>
                <a:off x="1463901" y="3379104"/>
                <a:ext cx="7290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F-infected 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 coli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F8BFF82C-6E70-CEC4-2A15-90A75277DF5B}"/>
                  </a:ext>
                </a:extLst>
              </p:cNvPr>
              <p:cNvSpPr/>
              <p:nvPr/>
            </p:nvSpPr>
            <p:spPr>
              <a:xfrm>
                <a:off x="2653726" y="2972921"/>
                <a:ext cx="975056" cy="395863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F128+ M13+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BADB688-8B01-F147-14E5-6D328A197E65}"/>
                  </a:ext>
                </a:extLst>
              </p:cNvPr>
              <p:cNvSpPr txBox="1"/>
              <p:nvPr/>
            </p:nvSpPr>
            <p:spPr>
              <a:xfrm>
                <a:off x="2720020" y="3379104"/>
                <a:ext cx="842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F-infected, M13-infected </a:t>
                </a:r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E. coli</a:t>
                </a:r>
                <a:endParaRPr 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925984B-1D09-BB47-0FA4-8580B82C23F1}"/>
                  </a:ext>
                </a:extLst>
              </p:cNvPr>
              <p:cNvSpPr/>
              <p:nvPr/>
            </p:nvSpPr>
            <p:spPr>
              <a:xfrm>
                <a:off x="2097098" y="3091952"/>
                <a:ext cx="206809" cy="165551"/>
              </a:xfrm>
              <a:prstGeom prst="ellipse">
                <a:avLst/>
              </a:prstGeom>
              <a:noFill/>
              <a:ln w="44450">
                <a:solidFill>
                  <a:srgbClr val="A95AA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830CDCA-FF47-8B0B-3D48-3AAC28A45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7782" y="3179561"/>
                <a:ext cx="249570" cy="0"/>
              </a:xfrm>
              <a:prstGeom prst="line">
                <a:avLst/>
              </a:prstGeom>
              <a:noFill/>
              <a:ln w="38100">
                <a:solidFill>
                  <a:srgbClr val="A95AA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7609CB9-EE52-55AE-9153-4F501DABEE7A}"/>
                  </a:ext>
                </a:extLst>
              </p:cNvPr>
              <p:cNvSpPr/>
              <p:nvPr/>
            </p:nvSpPr>
            <p:spPr>
              <a:xfrm>
                <a:off x="3408098" y="3091952"/>
                <a:ext cx="206809" cy="165551"/>
              </a:xfrm>
              <a:prstGeom prst="ellipse">
                <a:avLst/>
              </a:prstGeom>
              <a:noFill/>
              <a:ln w="44450">
                <a:solidFill>
                  <a:srgbClr val="A95AA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8A6B886-2E0A-BC6C-A62F-5746B0078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8782" y="3179561"/>
                <a:ext cx="249570" cy="0"/>
              </a:xfrm>
              <a:prstGeom prst="line">
                <a:avLst/>
              </a:prstGeom>
              <a:noFill/>
              <a:ln w="38100">
                <a:solidFill>
                  <a:srgbClr val="A95AA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75ADAA7C-7EA4-AD0F-2AF9-DDAFFF941E39}"/>
                  </a:ext>
                </a:extLst>
              </p:cNvPr>
              <p:cNvSpPr/>
              <p:nvPr/>
            </p:nvSpPr>
            <p:spPr>
              <a:xfrm rot="5742315">
                <a:off x="2469736" y="2950795"/>
                <a:ext cx="402912" cy="282311"/>
              </a:xfrm>
              <a:custGeom>
                <a:avLst/>
                <a:gdLst>
                  <a:gd name="connsiteX0" fmla="*/ 0 w 1465006"/>
                  <a:gd name="connsiteY0" fmla="*/ 335290 h 335290"/>
                  <a:gd name="connsiteX1" fmla="*/ 540774 w 1465006"/>
                  <a:gd name="connsiteY1" fmla="*/ 256632 h 335290"/>
                  <a:gd name="connsiteX2" fmla="*/ 884903 w 1465006"/>
                  <a:gd name="connsiteY2" fmla="*/ 10825 h 335290"/>
                  <a:gd name="connsiteX3" fmla="*/ 1455174 w 1465006"/>
                  <a:gd name="connsiteY3" fmla="*/ 40322 h 335290"/>
                  <a:gd name="connsiteX4" fmla="*/ 1455174 w 1465006"/>
                  <a:gd name="connsiteY4" fmla="*/ 40322 h 335290"/>
                  <a:gd name="connsiteX5" fmla="*/ 1465006 w 1465006"/>
                  <a:gd name="connsiteY5" fmla="*/ 59987 h 33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5006" h="335290">
                    <a:moveTo>
                      <a:pt x="0" y="335290"/>
                    </a:moveTo>
                    <a:cubicBezTo>
                      <a:pt x="196645" y="322999"/>
                      <a:pt x="393290" y="310709"/>
                      <a:pt x="540774" y="256632"/>
                    </a:cubicBezTo>
                    <a:cubicBezTo>
                      <a:pt x="688258" y="202555"/>
                      <a:pt x="732503" y="46877"/>
                      <a:pt x="884903" y="10825"/>
                    </a:cubicBezTo>
                    <a:cubicBezTo>
                      <a:pt x="1037303" y="-25227"/>
                      <a:pt x="1455174" y="40322"/>
                      <a:pt x="1455174" y="40322"/>
                    </a:cubicBezTo>
                    <a:lnTo>
                      <a:pt x="1455174" y="40322"/>
                    </a:lnTo>
                    <a:lnTo>
                      <a:pt x="1465006" y="59987"/>
                    </a:lnTo>
                  </a:path>
                </a:pathLst>
              </a:custGeom>
              <a:noFill/>
              <a:ln w="38100">
                <a:solidFill>
                  <a:srgbClr val="0F2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5" name="Right Brace 104">
              <a:extLst>
                <a:ext uri="{FF2B5EF4-FFF2-40B4-BE49-F238E27FC236}">
                  <a16:creationId xmlns:a16="http://schemas.microsoft.com/office/drawing/2014/main" id="{400596AA-15BC-B8EF-CE61-751C8AD4D181}"/>
                </a:ext>
              </a:extLst>
            </p:cNvPr>
            <p:cNvSpPr/>
            <p:nvPr/>
          </p:nvSpPr>
          <p:spPr>
            <a:xfrm rot="16200000">
              <a:off x="1688223" y="1094078"/>
              <a:ext cx="653785" cy="3541564"/>
            </a:xfrm>
            <a:prstGeom prst="rightBrace">
              <a:avLst>
                <a:gd name="adj1" fmla="val 8333"/>
                <a:gd name="adj2" fmla="val 58020"/>
              </a:avLst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A124B18-5FB4-A64E-1740-BEF41BE6BB81}"/>
                </a:ext>
              </a:extLst>
            </p:cNvPr>
            <p:cNvSpPr txBox="1"/>
            <p:nvPr/>
          </p:nvSpPr>
          <p:spPr>
            <a:xfrm>
              <a:off x="2170528" y="1159071"/>
              <a:ext cx="55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Carbon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7DB713C-5713-0015-8A32-80E2F64EEDD5}"/>
                </a:ext>
              </a:extLst>
            </p:cNvPr>
            <p:cNvCxnSpPr>
              <a:cxnSpLocks/>
              <a:stCxn id="136" idx="0"/>
            </p:cNvCxnSpPr>
            <p:nvPr/>
          </p:nvCxnSpPr>
          <p:spPr>
            <a:xfrm flipH="1" flipV="1">
              <a:off x="1883483" y="754180"/>
              <a:ext cx="565362" cy="404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FA1792E-6D0D-9C24-882E-DBC534514A63}"/>
                </a:ext>
              </a:extLst>
            </p:cNvPr>
            <p:cNvCxnSpPr>
              <a:cxnSpLocks/>
            </p:cNvCxnSpPr>
            <p:nvPr/>
          </p:nvCxnSpPr>
          <p:spPr>
            <a:xfrm>
              <a:off x="1445918" y="851864"/>
              <a:ext cx="0" cy="314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FCA50DB7-286D-38B3-D04C-CBB88CAB4A63}"/>
                </a:ext>
              </a:extLst>
            </p:cNvPr>
            <p:cNvCxnSpPr>
              <a:cxnSpLocks/>
            </p:cNvCxnSpPr>
            <p:nvPr/>
          </p:nvCxnSpPr>
          <p:spPr>
            <a:xfrm>
              <a:off x="1459491" y="1409381"/>
              <a:ext cx="527271" cy="552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729D3BD-79B1-E481-84FC-D49995F6F97B}"/>
                </a:ext>
              </a:extLst>
            </p:cNvPr>
            <p:cNvSpPr txBox="1"/>
            <p:nvPr/>
          </p:nvSpPr>
          <p:spPr>
            <a:xfrm>
              <a:off x="2919431" y="1166328"/>
              <a:ext cx="6831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Methionine</a:t>
              </a:r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9C30892-9C53-1359-BFAF-BC396B82315B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15" y="857873"/>
              <a:ext cx="0" cy="3144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8D55F2A-2993-3D1E-27D0-2101B92D025B}"/>
                </a:ext>
              </a:extLst>
            </p:cNvPr>
            <p:cNvCxnSpPr>
              <a:cxnSpLocks/>
              <a:stCxn id="161" idx="2"/>
            </p:cNvCxnSpPr>
            <p:nvPr/>
          </p:nvCxnSpPr>
          <p:spPr>
            <a:xfrm flipH="1">
              <a:off x="2887555" y="1381772"/>
              <a:ext cx="373460" cy="5802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46C6116-893A-A798-20EE-64163F22E3A2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30" y="434147"/>
              <a:ext cx="2776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0FD15C-FCE0-3844-6664-10F8A4FA97F1}"/>
                </a:ext>
              </a:extLst>
            </p:cNvPr>
            <p:cNvCxnSpPr>
              <a:cxnSpLocks/>
            </p:cNvCxnSpPr>
            <p:nvPr/>
          </p:nvCxnSpPr>
          <p:spPr>
            <a:xfrm>
              <a:off x="2448844" y="434147"/>
              <a:ext cx="2776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D1BC769-3247-BB69-8108-C7DF85CAE898}"/>
                </a:ext>
              </a:extLst>
            </p:cNvPr>
            <p:cNvSpPr txBox="1"/>
            <p:nvPr/>
          </p:nvSpPr>
          <p:spPr>
            <a:xfrm>
              <a:off x="2047153" y="326425"/>
              <a:ext cx="5566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NH</a:t>
              </a:r>
              <a:r>
                <a:rPr lang="en-US" sz="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en-US" sz="8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3F74300A-4157-6E55-A6D5-CF5740B881D9}"/>
                </a:ext>
              </a:extLst>
            </p:cNvPr>
            <p:cNvGrpSpPr/>
            <p:nvPr/>
          </p:nvGrpSpPr>
          <p:grpSpPr>
            <a:xfrm>
              <a:off x="267356" y="3987197"/>
              <a:ext cx="3974944" cy="2848384"/>
              <a:chOff x="5839351" y="1540244"/>
              <a:chExt cx="3974944" cy="2848384"/>
            </a:xfrm>
          </p:grpSpPr>
          <p:pic>
            <p:nvPicPr>
              <p:cNvPr id="346" name="Picture 345" descr="A diagram of a number of blue circles with text&#10;&#10;Description automatically generated">
                <a:extLst>
                  <a:ext uri="{FF2B5EF4-FFF2-40B4-BE49-F238E27FC236}">
                    <a16:creationId xmlns:a16="http://schemas.microsoft.com/office/drawing/2014/main" id="{D499096F-AF55-1D0C-7047-6EACF0352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2" r="-144" b="-886"/>
              <a:stretch/>
            </p:blipFill>
            <p:spPr>
              <a:xfrm>
                <a:off x="8072414" y="1621402"/>
                <a:ext cx="1741881" cy="2723067"/>
              </a:xfrm>
              <a:prstGeom prst="rect">
                <a:avLst/>
              </a:prstGeom>
            </p:spPr>
          </p:pic>
          <p:sp>
            <p:nvSpPr>
              <p:cNvPr id="347" name="Rounded Rectangle 346">
                <a:extLst>
                  <a:ext uri="{FF2B5EF4-FFF2-40B4-BE49-F238E27FC236}">
                    <a16:creationId xmlns:a16="http://schemas.microsoft.com/office/drawing/2014/main" id="{CA2B1EB2-615A-872F-7A73-7DC981E28300}"/>
                  </a:ext>
                </a:extLst>
              </p:cNvPr>
              <p:cNvSpPr/>
              <p:nvPr/>
            </p:nvSpPr>
            <p:spPr>
              <a:xfrm rot="10800000">
                <a:off x="7021675" y="2786333"/>
                <a:ext cx="989896" cy="420498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F579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rgbClr val="BB55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48" name="Graphic 347" descr="Circles with lines with solid fill">
                <a:extLst>
                  <a:ext uri="{FF2B5EF4-FFF2-40B4-BE49-F238E27FC236}">
                    <a16:creationId xmlns:a16="http://schemas.microsoft.com/office/drawing/2014/main" id="{6B25DC21-A97E-5F72-D150-7F567C9C2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651185" y="2772568"/>
                <a:ext cx="392987" cy="464500"/>
              </a:xfrm>
              <a:prstGeom prst="rect">
                <a:avLst/>
              </a:prstGeom>
            </p:spPr>
          </p:pic>
          <p:pic>
            <p:nvPicPr>
              <p:cNvPr id="349" name="Graphic 348" descr="Network with solid fill">
                <a:extLst>
                  <a:ext uri="{FF2B5EF4-FFF2-40B4-BE49-F238E27FC236}">
                    <a16:creationId xmlns:a16="http://schemas.microsoft.com/office/drawing/2014/main" id="{AFEFA1CE-FE48-1B34-1FA4-72AC07895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9591138">
                <a:off x="7414664" y="2784694"/>
                <a:ext cx="392987" cy="464500"/>
              </a:xfrm>
              <a:prstGeom prst="rect">
                <a:avLst/>
              </a:prstGeom>
            </p:spPr>
          </p:pic>
          <p:pic>
            <p:nvPicPr>
              <p:cNvPr id="350" name="Graphic 349" descr="Disconnected with solid fill">
                <a:extLst>
                  <a:ext uri="{FF2B5EF4-FFF2-40B4-BE49-F238E27FC236}">
                    <a16:creationId xmlns:a16="http://schemas.microsoft.com/office/drawing/2014/main" id="{60BB050E-6E9B-8855-8E66-550144A38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7218170" y="2742065"/>
                <a:ext cx="392987" cy="464500"/>
              </a:xfrm>
              <a:prstGeom prst="rect">
                <a:avLst/>
              </a:prstGeom>
            </p:spPr>
          </p:pic>
          <p:pic>
            <p:nvPicPr>
              <p:cNvPr id="351" name="Graphic 350" descr="Connected with solid fill">
                <a:extLst>
                  <a:ext uri="{FF2B5EF4-FFF2-40B4-BE49-F238E27FC236}">
                    <a16:creationId xmlns:a16="http://schemas.microsoft.com/office/drawing/2014/main" id="{E80C10FB-2B92-BF49-E805-D80489A07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6985920" y="2760010"/>
                <a:ext cx="464500" cy="392987"/>
              </a:xfrm>
              <a:prstGeom prst="rect">
                <a:avLst/>
              </a:prstGeom>
            </p:spPr>
          </p:pic>
          <p:pic>
            <p:nvPicPr>
              <p:cNvPr id="352" name="Graphic 351" descr="Connected with solid fill">
                <a:extLst>
                  <a:ext uri="{FF2B5EF4-FFF2-40B4-BE49-F238E27FC236}">
                    <a16:creationId xmlns:a16="http://schemas.microsoft.com/office/drawing/2014/main" id="{546731E4-ECAF-7095-7833-E3031AF5D1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7478925">
                <a:off x="7136445" y="2921128"/>
                <a:ext cx="464500" cy="392987"/>
              </a:xfrm>
              <a:prstGeom prst="rect">
                <a:avLst/>
              </a:prstGeom>
            </p:spPr>
          </p:pic>
          <p:pic>
            <p:nvPicPr>
              <p:cNvPr id="353" name="Graphic 352" descr="Connected with solid fill">
                <a:extLst>
                  <a:ext uri="{FF2B5EF4-FFF2-40B4-BE49-F238E27FC236}">
                    <a16:creationId xmlns:a16="http://schemas.microsoft.com/office/drawing/2014/main" id="{153C05F9-D8D9-F342-EB20-46A4B9704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908540" y="2608235"/>
                <a:ext cx="404507" cy="451272"/>
              </a:xfrm>
              <a:prstGeom prst="rect">
                <a:avLst/>
              </a:prstGeom>
            </p:spPr>
          </p:pic>
          <p:sp>
            <p:nvSpPr>
              <p:cNvPr id="354" name="Bent Arrow 353">
                <a:extLst>
                  <a:ext uri="{FF2B5EF4-FFF2-40B4-BE49-F238E27FC236}">
                    <a16:creationId xmlns:a16="http://schemas.microsoft.com/office/drawing/2014/main" id="{95D7E778-0988-DE3B-3882-7E8EE0F4C2C4}"/>
                  </a:ext>
                </a:extLst>
              </p:cNvPr>
              <p:cNvSpPr/>
              <p:nvPr/>
            </p:nvSpPr>
            <p:spPr>
              <a:xfrm rot="16200000">
                <a:off x="6799811" y="2593134"/>
                <a:ext cx="170301" cy="125551"/>
              </a:xfrm>
              <a:prstGeom prst="bentArrow">
                <a:avLst/>
              </a:prstGeom>
              <a:solidFill>
                <a:srgbClr val="F57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E09CF4E-E2B8-9184-CAB9-C0C7BE7F3771}"/>
                  </a:ext>
                </a:extLst>
              </p:cNvPr>
              <p:cNvSpPr txBox="1"/>
              <p:nvPr/>
            </p:nvSpPr>
            <p:spPr>
              <a:xfrm>
                <a:off x="6856019" y="2391538"/>
                <a:ext cx="101960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5793A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Bacterial biomass</a:t>
                </a:r>
              </a:p>
            </p:txBody>
          </p:sp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7056392D-E5E9-215D-536E-735658C09D81}"/>
                  </a:ext>
                </a:extLst>
              </p:cNvPr>
              <p:cNvSpPr/>
              <p:nvPr/>
            </p:nvSpPr>
            <p:spPr>
              <a:xfrm rot="10800000">
                <a:off x="6789309" y="2446774"/>
                <a:ext cx="125552" cy="78903"/>
              </a:xfrm>
              <a:prstGeom prst="roundRect">
                <a:avLst>
                  <a:gd name="adj" fmla="val 50000"/>
                </a:avLst>
              </a:prstGeom>
              <a:solidFill>
                <a:srgbClr val="F57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rgbClr val="BB55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60A85CAB-F175-5ED1-083C-ED7C521783B3}"/>
                  </a:ext>
                </a:extLst>
              </p:cNvPr>
              <p:cNvSpPr/>
              <p:nvPr/>
            </p:nvSpPr>
            <p:spPr>
              <a:xfrm rot="10800000">
                <a:off x="7788353" y="2932240"/>
                <a:ext cx="122167" cy="145156"/>
              </a:xfrm>
              <a:prstGeom prst="ellipse">
                <a:avLst/>
              </a:prstGeom>
              <a:noFill/>
              <a:ln w="44450">
                <a:solidFill>
                  <a:srgbClr val="A95AA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61D8B8F7-06FD-9611-8D8B-49F4DA653B34}"/>
                  </a:ext>
                </a:extLst>
              </p:cNvPr>
              <p:cNvSpPr txBox="1"/>
              <p:nvPr/>
            </p:nvSpPr>
            <p:spPr>
              <a:xfrm>
                <a:off x="7260361" y="2616289"/>
                <a:ext cx="989896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A95AA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Plasmid biomass</a:t>
                </a:r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3D325551-55A5-8CEA-7D93-5D0453BFA02D}"/>
                  </a:ext>
                </a:extLst>
              </p:cNvPr>
              <p:cNvCxnSpPr/>
              <p:nvPr/>
            </p:nvCxnSpPr>
            <p:spPr>
              <a:xfrm flipV="1">
                <a:off x="6660166" y="3016943"/>
                <a:ext cx="368621" cy="1"/>
              </a:xfrm>
              <a:prstGeom prst="line">
                <a:avLst/>
              </a:prstGeom>
              <a:ln w="38100">
                <a:solidFill>
                  <a:srgbClr val="A95AA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9E550022-C685-5E8A-6DD9-DEB57BC2A646}"/>
                  </a:ext>
                </a:extLst>
              </p:cNvPr>
              <p:cNvSpPr/>
              <p:nvPr/>
            </p:nvSpPr>
            <p:spPr>
              <a:xfrm rot="13832213">
                <a:off x="6853737" y="4140200"/>
                <a:ext cx="358576" cy="138280"/>
              </a:xfrm>
              <a:custGeom>
                <a:avLst/>
                <a:gdLst>
                  <a:gd name="connsiteX0" fmla="*/ 0 w 1465006"/>
                  <a:gd name="connsiteY0" fmla="*/ 335290 h 335290"/>
                  <a:gd name="connsiteX1" fmla="*/ 540774 w 1465006"/>
                  <a:gd name="connsiteY1" fmla="*/ 256632 h 335290"/>
                  <a:gd name="connsiteX2" fmla="*/ 884903 w 1465006"/>
                  <a:gd name="connsiteY2" fmla="*/ 10825 h 335290"/>
                  <a:gd name="connsiteX3" fmla="*/ 1455174 w 1465006"/>
                  <a:gd name="connsiteY3" fmla="*/ 40322 h 335290"/>
                  <a:gd name="connsiteX4" fmla="*/ 1455174 w 1465006"/>
                  <a:gd name="connsiteY4" fmla="*/ 40322 h 335290"/>
                  <a:gd name="connsiteX5" fmla="*/ 1465006 w 1465006"/>
                  <a:gd name="connsiteY5" fmla="*/ 59987 h 33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5006" h="335290">
                    <a:moveTo>
                      <a:pt x="0" y="335290"/>
                    </a:moveTo>
                    <a:cubicBezTo>
                      <a:pt x="196645" y="322999"/>
                      <a:pt x="393290" y="310709"/>
                      <a:pt x="540774" y="256632"/>
                    </a:cubicBezTo>
                    <a:cubicBezTo>
                      <a:pt x="688258" y="202555"/>
                      <a:pt x="732503" y="46877"/>
                      <a:pt x="884903" y="10825"/>
                    </a:cubicBezTo>
                    <a:cubicBezTo>
                      <a:pt x="1037303" y="-25227"/>
                      <a:pt x="1455174" y="40322"/>
                      <a:pt x="1455174" y="40322"/>
                    </a:cubicBezTo>
                    <a:lnTo>
                      <a:pt x="1455174" y="40322"/>
                    </a:lnTo>
                    <a:lnTo>
                      <a:pt x="1465006" y="59987"/>
                    </a:lnTo>
                  </a:path>
                </a:pathLst>
              </a:custGeom>
              <a:noFill/>
              <a:ln w="38100">
                <a:solidFill>
                  <a:srgbClr val="0F208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FD647002-9371-A68B-E1DC-F78795C4195B}"/>
                  </a:ext>
                </a:extLst>
              </p:cNvPr>
              <p:cNvSpPr/>
              <p:nvPr/>
            </p:nvSpPr>
            <p:spPr>
              <a:xfrm rot="10800000">
                <a:off x="7021675" y="3617359"/>
                <a:ext cx="989896" cy="420498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F579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rgbClr val="BB55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62" name="Graphic 361" descr="Circles with lines with solid fill">
                <a:extLst>
                  <a:ext uri="{FF2B5EF4-FFF2-40B4-BE49-F238E27FC236}">
                    <a16:creationId xmlns:a16="http://schemas.microsoft.com/office/drawing/2014/main" id="{68D82813-B1FC-4026-79A0-2B43A556A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0800000">
                <a:off x="7651185" y="3603594"/>
                <a:ext cx="392987" cy="464500"/>
              </a:xfrm>
              <a:prstGeom prst="rect">
                <a:avLst/>
              </a:prstGeom>
            </p:spPr>
          </p:pic>
          <p:pic>
            <p:nvPicPr>
              <p:cNvPr id="363" name="Graphic 362" descr="Network with solid fill">
                <a:extLst>
                  <a:ext uri="{FF2B5EF4-FFF2-40B4-BE49-F238E27FC236}">
                    <a16:creationId xmlns:a16="http://schemas.microsoft.com/office/drawing/2014/main" id="{F933A3E1-2603-F652-248D-C8FD54D5A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9591138">
                <a:off x="7414664" y="3615720"/>
                <a:ext cx="392987" cy="464500"/>
              </a:xfrm>
              <a:prstGeom prst="rect">
                <a:avLst/>
              </a:prstGeom>
            </p:spPr>
          </p:pic>
          <p:pic>
            <p:nvPicPr>
              <p:cNvPr id="364" name="Graphic 363" descr="Disconnected with solid fill">
                <a:extLst>
                  <a:ext uri="{FF2B5EF4-FFF2-40B4-BE49-F238E27FC236}">
                    <a16:creationId xmlns:a16="http://schemas.microsoft.com/office/drawing/2014/main" id="{0CBDFC91-B763-7B22-F161-7F71CD931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0800000">
                <a:off x="7218170" y="3573091"/>
                <a:ext cx="392987" cy="464500"/>
              </a:xfrm>
              <a:prstGeom prst="rect">
                <a:avLst/>
              </a:prstGeom>
            </p:spPr>
          </p:pic>
          <p:pic>
            <p:nvPicPr>
              <p:cNvPr id="365" name="Graphic 364" descr="Connected with solid fill">
                <a:extLst>
                  <a:ext uri="{FF2B5EF4-FFF2-40B4-BE49-F238E27FC236}">
                    <a16:creationId xmlns:a16="http://schemas.microsoft.com/office/drawing/2014/main" id="{1D72AE6F-75B9-C852-5113-729821373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6985920" y="3591036"/>
                <a:ext cx="464500" cy="392987"/>
              </a:xfrm>
              <a:prstGeom prst="rect">
                <a:avLst/>
              </a:prstGeom>
            </p:spPr>
          </p:pic>
          <p:pic>
            <p:nvPicPr>
              <p:cNvPr id="366" name="Graphic 365" descr="Connected with solid fill">
                <a:extLst>
                  <a:ext uri="{FF2B5EF4-FFF2-40B4-BE49-F238E27FC236}">
                    <a16:creationId xmlns:a16="http://schemas.microsoft.com/office/drawing/2014/main" id="{E928E84E-C2F8-A9FE-3FB8-A9EECB070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7478925">
                <a:off x="7136445" y="3752154"/>
                <a:ext cx="464500" cy="392987"/>
              </a:xfrm>
              <a:prstGeom prst="rect">
                <a:avLst/>
              </a:prstGeom>
            </p:spPr>
          </p:pic>
          <p:pic>
            <p:nvPicPr>
              <p:cNvPr id="367" name="Graphic 366" descr="Connected with solid fill">
                <a:extLst>
                  <a:ext uri="{FF2B5EF4-FFF2-40B4-BE49-F238E27FC236}">
                    <a16:creationId xmlns:a16="http://schemas.microsoft.com/office/drawing/2014/main" id="{0F895167-D233-9005-0881-F96EE1552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908540" y="3433784"/>
                <a:ext cx="404507" cy="451272"/>
              </a:xfrm>
              <a:prstGeom prst="rect">
                <a:avLst/>
              </a:prstGeom>
            </p:spPr>
          </p:pic>
          <p:sp>
            <p:nvSpPr>
              <p:cNvPr id="368" name="Bent Arrow 367">
                <a:extLst>
                  <a:ext uri="{FF2B5EF4-FFF2-40B4-BE49-F238E27FC236}">
                    <a16:creationId xmlns:a16="http://schemas.microsoft.com/office/drawing/2014/main" id="{CC3C8F20-15A6-E9CD-45C1-4504E24B8F7E}"/>
                  </a:ext>
                </a:extLst>
              </p:cNvPr>
              <p:cNvSpPr/>
              <p:nvPr/>
            </p:nvSpPr>
            <p:spPr>
              <a:xfrm rot="16200000">
                <a:off x="6799811" y="3418683"/>
                <a:ext cx="170301" cy="125551"/>
              </a:xfrm>
              <a:prstGeom prst="bentArrow">
                <a:avLst/>
              </a:prstGeom>
              <a:solidFill>
                <a:srgbClr val="F57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B23C21D-C68E-4035-B6D2-17FE984B88E6}"/>
                  </a:ext>
                </a:extLst>
              </p:cNvPr>
              <p:cNvSpPr txBox="1"/>
              <p:nvPr/>
            </p:nvSpPr>
            <p:spPr>
              <a:xfrm>
                <a:off x="6862853" y="3225005"/>
                <a:ext cx="984825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5793A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Bacterial biomass</a:t>
                </a: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03D7E42F-85DB-0DD1-E776-1E362CD758B0}"/>
                  </a:ext>
                </a:extLst>
              </p:cNvPr>
              <p:cNvSpPr/>
              <p:nvPr/>
            </p:nvSpPr>
            <p:spPr>
              <a:xfrm rot="10800000">
                <a:off x="6789309" y="3272323"/>
                <a:ext cx="125552" cy="78903"/>
              </a:xfrm>
              <a:prstGeom prst="roundRect">
                <a:avLst>
                  <a:gd name="adj" fmla="val 50000"/>
                </a:avLst>
              </a:prstGeom>
              <a:solidFill>
                <a:srgbClr val="F57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rgbClr val="BB55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548058D8-E092-AFB7-A199-088A1E1343CE}"/>
                  </a:ext>
                </a:extLst>
              </p:cNvPr>
              <p:cNvSpPr/>
              <p:nvPr/>
            </p:nvSpPr>
            <p:spPr>
              <a:xfrm rot="10800000">
                <a:off x="7788353" y="3757789"/>
                <a:ext cx="122167" cy="145156"/>
              </a:xfrm>
              <a:prstGeom prst="ellipse">
                <a:avLst/>
              </a:prstGeom>
              <a:noFill/>
              <a:ln w="44450">
                <a:solidFill>
                  <a:srgbClr val="A95AA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TextBox 371">
                <a:extLst>
                  <a:ext uri="{FF2B5EF4-FFF2-40B4-BE49-F238E27FC236}">
                    <a16:creationId xmlns:a16="http://schemas.microsoft.com/office/drawing/2014/main" id="{270CE556-D2FD-063D-2400-35CD74AC2684}"/>
                  </a:ext>
                </a:extLst>
              </p:cNvPr>
              <p:cNvSpPr txBox="1"/>
              <p:nvPr/>
            </p:nvSpPr>
            <p:spPr>
              <a:xfrm>
                <a:off x="7309547" y="3441955"/>
                <a:ext cx="98989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A95AA1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Plasmid biomass</a:t>
                </a:r>
              </a:p>
            </p:txBody>
          </p: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4220D637-C906-7998-6DFE-FEE4B5E6B639}"/>
                  </a:ext>
                </a:extLst>
              </p:cNvPr>
              <p:cNvCxnSpPr/>
              <p:nvPr/>
            </p:nvCxnSpPr>
            <p:spPr>
              <a:xfrm flipV="1">
                <a:off x="6660166" y="3842493"/>
                <a:ext cx="368621" cy="1"/>
              </a:xfrm>
              <a:prstGeom prst="line">
                <a:avLst/>
              </a:prstGeom>
              <a:ln w="38100">
                <a:solidFill>
                  <a:srgbClr val="A95AA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74" name="Graphic 373" descr="Connected with solid fill">
                <a:extLst>
                  <a:ext uri="{FF2B5EF4-FFF2-40B4-BE49-F238E27FC236}">
                    <a16:creationId xmlns:a16="http://schemas.microsoft.com/office/drawing/2014/main" id="{5DC5F0C2-B849-70DA-6497-57B52CFFA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5400000">
                <a:off x="6874336" y="3694328"/>
                <a:ext cx="464499" cy="392987"/>
              </a:xfrm>
              <a:prstGeom prst="rect">
                <a:avLst/>
              </a:prstGeom>
            </p:spPr>
          </p:pic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EF50987D-53F6-54BE-559E-816D0E95C67A}"/>
                  </a:ext>
                </a:extLst>
              </p:cNvPr>
              <p:cNvSpPr/>
              <p:nvPr/>
            </p:nvSpPr>
            <p:spPr>
              <a:xfrm rot="10800000">
                <a:off x="7021675" y="1932423"/>
                <a:ext cx="989895" cy="420498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F5793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rgbClr val="BB55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76" name="Graphic 375" descr="Circles with lines with solid fill">
                <a:extLst>
                  <a:ext uri="{FF2B5EF4-FFF2-40B4-BE49-F238E27FC236}">
                    <a16:creationId xmlns:a16="http://schemas.microsoft.com/office/drawing/2014/main" id="{04E942BC-E702-9B52-2558-ED19B8493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10800000">
                <a:off x="7651184" y="1918658"/>
                <a:ext cx="392987" cy="464500"/>
              </a:xfrm>
              <a:prstGeom prst="rect">
                <a:avLst/>
              </a:prstGeom>
            </p:spPr>
          </p:pic>
          <p:pic>
            <p:nvPicPr>
              <p:cNvPr id="377" name="Graphic 376" descr="Network with solid fill">
                <a:extLst>
                  <a:ext uri="{FF2B5EF4-FFF2-40B4-BE49-F238E27FC236}">
                    <a16:creationId xmlns:a16="http://schemas.microsoft.com/office/drawing/2014/main" id="{3FCC04B0-B24F-847A-CA4D-0D675B270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 rot="9591138">
                <a:off x="7414664" y="1930784"/>
                <a:ext cx="392987" cy="464500"/>
              </a:xfrm>
              <a:prstGeom prst="rect">
                <a:avLst/>
              </a:prstGeom>
            </p:spPr>
          </p:pic>
          <p:pic>
            <p:nvPicPr>
              <p:cNvPr id="378" name="Graphic 377" descr="Disconnected with solid fill">
                <a:extLst>
                  <a:ext uri="{FF2B5EF4-FFF2-40B4-BE49-F238E27FC236}">
                    <a16:creationId xmlns:a16="http://schemas.microsoft.com/office/drawing/2014/main" id="{C8B2B107-F2CB-EDEC-AD54-226CA1912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10800000">
                <a:off x="7218170" y="1888155"/>
                <a:ext cx="392987" cy="464500"/>
              </a:xfrm>
              <a:prstGeom prst="rect">
                <a:avLst/>
              </a:prstGeom>
            </p:spPr>
          </p:pic>
          <p:pic>
            <p:nvPicPr>
              <p:cNvPr id="379" name="Graphic 378" descr="Connected with solid fill">
                <a:extLst>
                  <a:ext uri="{FF2B5EF4-FFF2-40B4-BE49-F238E27FC236}">
                    <a16:creationId xmlns:a16="http://schemas.microsoft.com/office/drawing/2014/main" id="{5C4A2023-7632-3FDB-594A-8BA39BC27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5400000">
                <a:off x="6985919" y="1906101"/>
                <a:ext cx="464500" cy="392987"/>
              </a:xfrm>
              <a:prstGeom prst="rect">
                <a:avLst/>
              </a:prstGeom>
            </p:spPr>
          </p:pic>
          <p:pic>
            <p:nvPicPr>
              <p:cNvPr id="380" name="Graphic 379" descr="Connected with solid fill">
                <a:extLst>
                  <a:ext uri="{FF2B5EF4-FFF2-40B4-BE49-F238E27FC236}">
                    <a16:creationId xmlns:a16="http://schemas.microsoft.com/office/drawing/2014/main" id="{F924E306-66A0-8488-5A61-C9777EC50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 rot="7478925">
                <a:off x="7136445" y="2067218"/>
                <a:ext cx="464500" cy="392987"/>
              </a:xfrm>
              <a:prstGeom prst="rect">
                <a:avLst/>
              </a:prstGeom>
            </p:spPr>
          </p:pic>
          <p:pic>
            <p:nvPicPr>
              <p:cNvPr id="381" name="Graphic 380" descr="Connected with solid fill">
                <a:extLst>
                  <a:ext uri="{FF2B5EF4-FFF2-40B4-BE49-F238E27FC236}">
                    <a16:creationId xmlns:a16="http://schemas.microsoft.com/office/drawing/2014/main" id="{773219C5-BF52-5634-2917-E4B987F9D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908540" y="1754324"/>
                <a:ext cx="404507" cy="451272"/>
              </a:xfrm>
              <a:prstGeom prst="rect">
                <a:avLst/>
              </a:prstGeom>
            </p:spPr>
          </p:pic>
          <p:sp>
            <p:nvSpPr>
              <p:cNvPr id="382" name="Bent Arrow 381">
                <a:extLst>
                  <a:ext uri="{FF2B5EF4-FFF2-40B4-BE49-F238E27FC236}">
                    <a16:creationId xmlns:a16="http://schemas.microsoft.com/office/drawing/2014/main" id="{981B1D14-2B60-F1DA-4189-0646C446CD03}"/>
                  </a:ext>
                </a:extLst>
              </p:cNvPr>
              <p:cNvSpPr/>
              <p:nvPr/>
            </p:nvSpPr>
            <p:spPr>
              <a:xfrm rot="16200000">
                <a:off x="6799811" y="1739223"/>
                <a:ext cx="170301" cy="125551"/>
              </a:xfrm>
              <a:prstGeom prst="bentArrow">
                <a:avLst/>
              </a:prstGeom>
              <a:solidFill>
                <a:srgbClr val="F57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CC316E64-F0B2-4DEC-952B-3024248A94E2}"/>
                  </a:ext>
                </a:extLst>
              </p:cNvPr>
              <p:cNvSpPr txBox="1"/>
              <p:nvPr/>
            </p:nvSpPr>
            <p:spPr>
              <a:xfrm>
                <a:off x="6791372" y="1540244"/>
                <a:ext cx="111063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F5793A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Bacterial biomass</a:t>
                </a:r>
              </a:p>
            </p:txBody>
          </p: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87025EE3-0743-F10E-0A2D-A2B95B0ADC0C}"/>
                  </a:ext>
                </a:extLst>
              </p:cNvPr>
              <p:cNvSpPr/>
              <p:nvPr/>
            </p:nvSpPr>
            <p:spPr>
              <a:xfrm rot="10800000">
                <a:off x="6789309" y="1592864"/>
                <a:ext cx="125552" cy="78903"/>
              </a:xfrm>
              <a:prstGeom prst="roundRect">
                <a:avLst>
                  <a:gd name="adj" fmla="val 50000"/>
                </a:avLst>
              </a:prstGeom>
              <a:solidFill>
                <a:srgbClr val="F579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rgbClr val="BB556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668DF9BD-1BD6-8145-19E0-4C27B7880780}"/>
                  </a:ext>
                </a:extLst>
              </p:cNvPr>
              <p:cNvSpPr txBox="1"/>
              <p:nvPr/>
            </p:nvSpPr>
            <p:spPr>
              <a:xfrm>
                <a:off x="5839351" y="1991598"/>
                <a:ext cx="8765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uninf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1D8BFAA5-01AD-9EDD-512B-01C42067DDBC}"/>
                  </a:ext>
                </a:extLst>
              </p:cNvPr>
              <p:cNvSpPr txBox="1"/>
              <p:nvPr/>
            </p:nvSpPr>
            <p:spPr>
              <a:xfrm>
                <a:off x="5894541" y="2859178"/>
                <a:ext cx="7661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F128+</a:t>
                </a:r>
              </a:p>
            </p:txBody>
          </p: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9BF20875-C5C5-3E7B-7B39-43B9969DABBD}"/>
                  </a:ext>
                </a:extLst>
              </p:cNvPr>
              <p:cNvSpPr txBox="1"/>
              <p:nvPr/>
            </p:nvSpPr>
            <p:spPr>
              <a:xfrm>
                <a:off x="5894541" y="3624362"/>
                <a:ext cx="7661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F128+</a:t>
                </a:r>
              </a:p>
              <a:p>
                <a:pPr algn="ctr"/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M13+</a:t>
                </a: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AC23260-FC18-344D-AD68-337565CA41B4}"/>
                  </a:ext>
                </a:extLst>
              </p:cNvPr>
              <p:cNvSpPr txBox="1"/>
              <p:nvPr/>
            </p:nvSpPr>
            <p:spPr>
              <a:xfrm>
                <a:off x="7119521" y="4155764"/>
                <a:ext cx="86265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b="1" dirty="0">
                    <a:solidFill>
                      <a:srgbClr val="0F2080"/>
                    </a:solidFill>
                    <a:latin typeface="Arial" panose="020B0604020202020204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Phage biomass</a:t>
                </a:r>
              </a:p>
            </p:txBody>
          </p:sp>
          <p:sp>
            <p:nvSpPr>
              <p:cNvPr id="389" name="Bent Arrow 388">
                <a:extLst>
                  <a:ext uri="{FF2B5EF4-FFF2-40B4-BE49-F238E27FC236}">
                    <a16:creationId xmlns:a16="http://schemas.microsoft.com/office/drawing/2014/main" id="{6E0D5D86-8AD3-49D6-9EFA-DB43321E12B0}"/>
                  </a:ext>
                </a:extLst>
              </p:cNvPr>
              <p:cNvSpPr/>
              <p:nvPr/>
            </p:nvSpPr>
            <p:spPr>
              <a:xfrm rot="5400000">
                <a:off x="7027734" y="4044493"/>
                <a:ext cx="170301" cy="125551"/>
              </a:xfrm>
              <a:prstGeom prst="bentArrow">
                <a:avLst/>
              </a:prstGeom>
              <a:solidFill>
                <a:srgbClr val="0F208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rgbClr val="33228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5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64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12</cp:revision>
  <dcterms:created xsi:type="dcterms:W3CDTF">2024-01-30T14:18:40Z</dcterms:created>
  <dcterms:modified xsi:type="dcterms:W3CDTF">2024-11-27T23:30:46Z</dcterms:modified>
</cp:coreProperties>
</file>