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733"/>
    <a:srgbClr val="88CCEE"/>
    <a:srgbClr val="F5793A"/>
    <a:srgbClr val="0F2080"/>
    <a:srgbClr val="A95AA1"/>
    <a:srgbClr val="004488"/>
    <a:srgbClr val="BB5566"/>
    <a:srgbClr val="44AA99"/>
    <a:srgbClr val="332288"/>
    <a:srgbClr val="DDA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/>
    <p:restoredTop sz="96327"/>
  </p:normalViewPr>
  <p:slideViewPr>
    <p:cSldViewPr snapToGrid="0">
      <p:cViewPr varScale="1">
        <p:scale>
          <a:sx n="131" d="100"/>
          <a:sy n="131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B630-4E75-E0A9-A5C1-802DD86E1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27DAA-CA43-AC89-B3CD-E4BA72CD8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1AB24-682D-64F7-C4CE-AEB3D374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DF2A5-2F4C-E971-1B94-2E22231D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C3EA1-02FC-739A-2122-55E7E6F4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9E67-0414-EBB8-D259-49964B19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A0595-64FF-3376-7ED2-B64C82902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B2D35-B17D-C995-169C-9CA3AB70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CFC4-E213-8D98-34F5-249A0B0E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A4B9E-946B-722A-C5AE-FA3D81C0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2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0D2CDA-4D68-0B4F-3C12-489B6CFD3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587A3-7935-829E-6B8A-7126F3AD6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3AFBB-4271-4B48-5C51-7A4AE443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120BD-AFA6-C172-0839-265D83BC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2C2F7-C267-C953-54DF-EAF08DD6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0FA8-883C-DCE1-8404-457ABFC1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04F69-E0F3-6520-2A90-E2A6434B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C1894-7D67-8E49-5733-7BD0DFA9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3C977-6542-B39E-EBAA-21C6FBEF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4FDBD-00EB-41BF-F791-165B0D20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7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21F8-EF42-D61E-014C-09E8460E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0F313-3BB1-776C-62C6-DD423E4CF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10200-DD7D-8FF1-6A4D-53460B97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7BFA2-75AB-B6A4-97F5-97DE1C57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FD3F9-54C6-00DF-C412-FBE29CC7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0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E4CA-E271-16E6-E43F-376562C6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233B2-599A-922B-91D6-0C439E08D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6E711-EE0A-9C4D-28DA-763C51E71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02677-44A0-0C70-F02A-036A0416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36996-21D4-E684-C2B2-A0E7B472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4CF29-C53A-B20E-0AAA-244C044D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4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9985-CF04-2DD2-24C7-20058D24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E12CA-7F68-7AFF-FECE-A539EE99B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69255-DDE9-9975-95E5-1C2ABC2BA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4C9B8-62A5-A6FC-CD3B-F6314D852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23BA5-21B6-CF30-A520-DC5850FEB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34415-07F8-4A51-FD12-809B3478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89762-833A-3D4D-9467-074B7F24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998DA-2C1B-FD1A-8600-73AE1DFE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B913-2648-BD1F-E376-C103ABB8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F7C97-0A9E-243B-A7CB-023F514A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D1C92-789A-562C-C18D-4AE21544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4B3F2-5128-91B1-A3A1-BFEFE56B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2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ADC8B-0B80-75D6-7644-F463DE5D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A56F5-C446-D765-DF19-1C0271ED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769E2-8167-091D-B920-4AAEDD09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3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25E6-B676-2877-11B0-486EFA10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79444-3AD3-BE6D-6F50-E96722AD8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C93CD-2044-717B-1636-125B5E18C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0BC09-BD00-9DE7-83B6-4551C375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4ABA-1418-64E5-B547-0575B61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78416-03E4-28E0-F111-B44115F4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0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5E71-4B76-53BF-0FB6-8F073B9A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20E2F-D405-D327-26D3-B7BED42D7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F8ACF-0E01-8E6D-C2D2-17F8C3C15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720D3-4E2E-4DF2-9F6F-7EF40D4F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C4C2F-91C5-155B-6A92-AD4C75F3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14440-57AE-BA0C-3439-6209DBF9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3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CA784-9215-7088-CDF6-88435E75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9EBE8-4F7A-4CD0-8958-F7991B546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3CD01-B2F5-603A-632E-738B8363D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1B5CF-EED6-0A4D-909F-B05635D9CD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45E99-0F72-5C3E-72E3-FE45FFFE5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76D3D-7432-058D-0CEA-260E6AA7C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7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graph&#10;&#10;AI-generated content may be incorrect.">
            <a:extLst>
              <a:ext uri="{FF2B5EF4-FFF2-40B4-BE49-F238E27FC236}">
                <a16:creationId xmlns:a16="http://schemas.microsoft.com/office/drawing/2014/main" id="{C7FE9A49-721B-3837-59D8-20A80D9A2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8" y="0"/>
            <a:ext cx="12060623" cy="68580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4D3ECD01-2049-37C7-6020-98C8D99BC153}"/>
              </a:ext>
            </a:extLst>
          </p:cNvPr>
          <p:cNvGrpSpPr/>
          <p:nvPr/>
        </p:nvGrpSpPr>
        <p:grpSpPr>
          <a:xfrm>
            <a:off x="560895" y="240703"/>
            <a:ext cx="1641246" cy="613322"/>
            <a:chOff x="337651" y="197269"/>
            <a:chExt cx="2192541" cy="839716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9CDB8643-5B2D-8D99-7003-6D2B480A5926}"/>
                </a:ext>
              </a:extLst>
            </p:cNvPr>
            <p:cNvSpPr/>
            <p:nvPr/>
          </p:nvSpPr>
          <p:spPr>
            <a:xfrm>
              <a:off x="789138" y="197269"/>
              <a:ext cx="1302574" cy="541987"/>
            </a:xfrm>
            <a:prstGeom prst="roundRect">
              <a:avLst>
                <a:gd name="adj" fmla="val 50000"/>
              </a:avLst>
            </a:prstGeom>
            <a:solidFill>
              <a:srgbClr val="BB55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DF00197-61AF-9C33-6118-045E34E990E1}"/>
                </a:ext>
              </a:extLst>
            </p:cNvPr>
            <p:cNvSpPr txBox="1"/>
            <p:nvPr/>
          </p:nvSpPr>
          <p:spPr>
            <a:xfrm>
              <a:off x="337651" y="742015"/>
              <a:ext cx="2192541" cy="294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M. </a:t>
              </a:r>
              <a:r>
                <a:rPr lang="en-US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extorquens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 ∆</a:t>
              </a:r>
              <a:r>
                <a:rPr lang="en-US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hprA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EBACA14-87F7-06F7-2BCF-631C8EC35182}"/>
              </a:ext>
            </a:extLst>
          </p:cNvPr>
          <p:cNvGrpSpPr/>
          <p:nvPr/>
        </p:nvGrpSpPr>
        <p:grpSpPr>
          <a:xfrm>
            <a:off x="2681436" y="236855"/>
            <a:ext cx="1159158" cy="621018"/>
            <a:chOff x="421851" y="197269"/>
            <a:chExt cx="1548520" cy="850252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737F9BD6-7B1D-B1DC-74E8-20E23A596717}"/>
                </a:ext>
              </a:extLst>
            </p:cNvPr>
            <p:cNvSpPr/>
            <p:nvPr/>
          </p:nvSpPr>
          <p:spPr>
            <a:xfrm>
              <a:off x="544824" y="197269"/>
              <a:ext cx="1302574" cy="541986"/>
            </a:xfrm>
            <a:prstGeom prst="roundRect">
              <a:avLst>
                <a:gd name="adj" fmla="val 50000"/>
              </a:avLst>
            </a:prstGeom>
            <a:solidFill>
              <a:srgbClr val="DDAA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9614AE3-3E88-E8C2-E276-2DDDBB05B935}"/>
                </a:ext>
              </a:extLst>
            </p:cNvPr>
            <p:cNvSpPr txBox="1"/>
            <p:nvPr/>
          </p:nvSpPr>
          <p:spPr>
            <a:xfrm>
              <a:off x="421851" y="752551"/>
              <a:ext cx="1548520" cy="294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S. enterica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1F9382D-A8C2-121C-217C-A3D3CD236757}"/>
              </a:ext>
            </a:extLst>
          </p:cNvPr>
          <p:cNvSpPr txBox="1"/>
          <p:nvPr/>
        </p:nvSpPr>
        <p:spPr>
          <a:xfrm>
            <a:off x="1181175" y="1176648"/>
            <a:ext cx="556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en-US" sz="8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4A83FD4-39E1-8026-C45B-6D632A07A534}"/>
              </a:ext>
            </a:extLst>
          </p:cNvPr>
          <p:cNvGrpSpPr/>
          <p:nvPr/>
        </p:nvGrpSpPr>
        <p:grpSpPr>
          <a:xfrm>
            <a:off x="1772098" y="1911239"/>
            <a:ext cx="1353493" cy="631251"/>
            <a:chOff x="536358" y="197269"/>
            <a:chExt cx="1808132" cy="864261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AA42B3F9-8AD9-18C5-CB42-4451EBEF7A2D}"/>
                </a:ext>
              </a:extLst>
            </p:cNvPr>
            <p:cNvSpPr/>
            <p:nvPr/>
          </p:nvSpPr>
          <p:spPr>
            <a:xfrm>
              <a:off x="789138" y="197269"/>
              <a:ext cx="1302574" cy="541987"/>
            </a:xfrm>
            <a:prstGeom prst="roundRect">
              <a:avLst>
                <a:gd name="adj" fmla="val 50000"/>
              </a:avLst>
            </a:prstGeom>
            <a:solidFill>
              <a:srgbClr val="00448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55A126A-2D14-831A-5C4D-B48EDB786756}"/>
                </a:ext>
              </a:extLst>
            </p:cNvPr>
            <p:cNvSpPr txBox="1"/>
            <p:nvPr/>
          </p:nvSpPr>
          <p:spPr>
            <a:xfrm>
              <a:off x="536358" y="766560"/>
              <a:ext cx="1808132" cy="294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E. coli ∆</a:t>
              </a:r>
              <a:r>
                <a:rPr lang="en-US" sz="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metB</a:t>
              </a:r>
              <a:endParaRPr lang="en-US" sz="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0C9E04-BBFF-F418-FE56-929DFC2B2095}"/>
              </a:ext>
            </a:extLst>
          </p:cNvPr>
          <p:cNvCxnSpPr>
            <a:cxnSpLocks/>
          </p:cNvCxnSpPr>
          <p:nvPr/>
        </p:nvCxnSpPr>
        <p:spPr>
          <a:xfrm flipV="1">
            <a:off x="2448844" y="1345587"/>
            <a:ext cx="0" cy="491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210FAC7-5EE0-6F64-015F-34E85DEA9E4F}"/>
              </a:ext>
            </a:extLst>
          </p:cNvPr>
          <p:cNvCxnSpPr>
            <a:cxnSpLocks/>
            <a:stCxn id="136" idx="0"/>
          </p:cNvCxnSpPr>
          <p:nvPr/>
        </p:nvCxnSpPr>
        <p:spPr>
          <a:xfrm flipV="1">
            <a:off x="2448845" y="751958"/>
            <a:ext cx="546105" cy="40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BE53935-3571-2970-6A52-462AE34B0325}"/>
              </a:ext>
            </a:extLst>
          </p:cNvPr>
          <p:cNvCxnSpPr>
            <a:cxnSpLocks/>
          </p:cNvCxnSpPr>
          <p:nvPr/>
        </p:nvCxnSpPr>
        <p:spPr>
          <a:xfrm>
            <a:off x="1647369" y="2135629"/>
            <a:ext cx="274762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EC07D0A-580C-754B-DA71-5CBB4F75A619}"/>
              </a:ext>
            </a:extLst>
          </p:cNvPr>
          <p:cNvSpPr txBox="1"/>
          <p:nvPr/>
        </p:nvSpPr>
        <p:spPr>
          <a:xfrm>
            <a:off x="1012807" y="2027907"/>
            <a:ext cx="8367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Lactose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A8B9F15-72B1-52E0-725F-3B4BF7DEA1DC}"/>
              </a:ext>
            </a:extLst>
          </p:cNvPr>
          <p:cNvCxnSpPr>
            <a:cxnSpLocks/>
          </p:cNvCxnSpPr>
          <p:nvPr/>
        </p:nvCxnSpPr>
        <p:spPr>
          <a:xfrm>
            <a:off x="602819" y="434147"/>
            <a:ext cx="274762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4A9D413-BDDB-A8E3-7FFF-81F4A9B597AC}"/>
              </a:ext>
            </a:extLst>
          </p:cNvPr>
          <p:cNvSpPr txBox="1"/>
          <p:nvPr/>
        </p:nvSpPr>
        <p:spPr>
          <a:xfrm>
            <a:off x="-102947" y="326425"/>
            <a:ext cx="7946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Methylamine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0C6D0C3-1787-94E3-0828-8E7D432FF75F}"/>
              </a:ext>
            </a:extLst>
          </p:cNvPr>
          <p:cNvGrpSpPr/>
          <p:nvPr/>
        </p:nvGrpSpPr>
        <p:grpSpPr>
          <a:xfrm>
            <a:off x="319832" y="2957863"/>
            <a:ext cx="3663517" cy="950274"/>
            <a:chOff x="214835" y="2890495"/>
            <a:chExt cx="3663517" cy="950274"/>
          </a:xfrm>
        </p:grpSpPr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330A2E49-0249-ECBE-4D8A-7D4040FDBC5A}"/>
                </a:ext>
              </a:extLst>
            </p:cNvPr>
            <p:cNvSpPr/>
            <p:nvPr/>
          </p:nvSpPr>
          <p:spPr>
            <a:xfrm>
              <a:off x="214835" y="2972921"/>
              <a:ext cx="975056" cy="395863"/>
            </a:xfrm>
            <a:prstGeom prst="roundRect">
              <a:avLst>
                <a:gd name="adj" fmla="val 50000"/>
              </a:avLst>
            </a:prstGeom>
            <a:solidFill>
              <a:srgbClr val="00448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6C3E4F-E556-2CAC-DBE6-A7DA91E55AE3}"/>
                </a:ext>
              </a:extLst>
            </p:cNvPr>
            <p:cNvSpPr txBox="1"/>
            <p:nvPr/>
          </p:nvSpPr>
          <p:spPr>
            <a:xfrm>
              <a:off x="340433" y="3379104"/>
              <a:ext cx="7238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Uninfected 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E. coli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A6EFB511-21EA-EFE8-D8E5-C2A36E478F2B}"/>
                </a:ext>
              </a:extLst>
            </p:cNvPr>
            <p:cNvSpPr/>
            <p:nvPr/>
          </p:nvSpPr>
          <p:spPr>
            <a:xfrm>
              <a:off x="1340921" y="2972921"/>
              <a:ext cx="975056" cy="395863"/>
            </a:xfrm>
            <a:prstGeom prst="roundRect">
              <a:avLst>
                <a:gd name="adj" fmla="val 50000"/>
              </a:avLst>
            </a:prstGeom>
            <a:solidFill>
              <a:srgbClr val="00448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F128+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98B42E4-532C-AD97-2964-AE308454A66B}"/>
                </a:ext>
              </a:extLst>
            </p:cNvPr>
            <p:cNvSpPr txBox="1"/>
            <p:nvPr/>
          </p:nvSpPr>
          <p:spPr>
            <a:xfrm>
              <a:off x="1463901" y="3379104"/>
              <a:ext cx="729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F-infected 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E. coli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F8BFF82C-6E70-CEC4-2A15-90A75277DF5B}"/>
                </a:ext>
              </a:extLst>
            </p:cNvPr>
            <p:cNvSpPr/>
            <p:nvPr/>
          </p:nvSpPr>
          <p:spPr>
            <a:xfrm>
              <a:off x="2653726" y="2972921"/>
              <a:ext cx="975056" cy="395863"/>
            </a:xfrm>
            <a:prstGeom prst="roundRect">
              <a:avLst>
                <a:gd name="adj" fmla="val 50000"/>
              </a:avLst>
            </a:prstGeom>
            <a:solidFill>
              <a:srgbClr val="00448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F128+ M13+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BADB688-8B01-F147-14E5-6D328A197E65}"/>
                </a:ext>
              </a:extLst>
            </p:cNvPr>
            <p:cNvSpPr txBox="1"/>
            <p:nvPr/>
          </p:nvSpPr>
          <p:spPr>
            <a:xfrm>
              <a:off x="2720020" y="3379104"/>
              <a:ext cx="842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F-infected, M13-infected </a:t>
              </a:r>
              <a:r>
                <a:rPr lang="en-US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E. coli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925984B-1D09-BB47-0FA4-8580B82C23F1}"/>
                </a:ext>
              </a:extLst>
            </p:cNvPr>
            <p:cNvSpPr/>
            <p:nvPr/>
          </p:nvSpPr>
          <p:spPr>
            <a:xfrm>
              <a:off x="2097098" y="3091952"/>
              <a:ext cx="206809" cy="165551"/>
            </a:xfrm>
            <a:prstGeom prst="ellipse">
              <a:avLst/>
            </a:prstGeom>
            <a:noFill/>
            <a:ln w="44450">
              <a:solidFill>
                <a:srgbClr val="1177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830CDCA-FF47-8B0B-3D48-3AAC28A4524E}"/>
                </a:ext>
              </a:extLst>
            </p:cNvPr>
            <p:cNvCxnSpPr>
              <a:cxnSpLocks/>
            </p:cNvCxnSpPr>
            <p:nvPr/>
          </p:nvCxnSpPr>
          <p:spPr>
            <a:xfrm>
              <a:off x="2317782" y="3179561"/>
              <a:ext cx="249570" cy="0"/>
            </a:xfrm>
            <a:prstGeom prst="line">
              <a:avLst/>
            </a:prstGeom>
            <a:noFill/>
            <a:ln w="38100">
              <a:solidFill>
                <a:srgbClr val="11773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67609CB9-EE52-55AE-9153-4F501DABEE7A}"/>
                </a:ext>
              </a:extLst>
            </p:cNvPr>
            <p:cNvSpPr/>
            <p:nvPr/>
          </p:nvSpPr>
          <p:spPr>
            <a:xfrm>
              <a:off x="3408098" y="3091952"/>
              <a:ext cx="206809" cy="165551"/>
            </a:xfrm>
            <a:prstGeom prst="ellipse">
              <a:avLst/>
            </a:prstGeom>
            <a:noFill/>
            <a:ln w="44450">
              <a:solidFill>
                <a:srgbClr val="1177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8A6B886-2E0A-BC6C-A62F-5746B0078DE4}"/>
                </a:ext>
              </a:extLst>
            </p:cNvPr>
            <p:cNvCxnSpPr>
              <a:cxnSpLocks/>
            </p:cNvCxnSpPr>
            <p:nvPr/>
          </p:nvCxnSpPr>
          <p:spPr>
            <a:xfrm>
              <a:off x="3628782" y="3179561"/>
              <a:ext cx="249570" cy="0"/>
            </a:xfrm>
            <a:prstGeom prst="line">
              <a:avLst/>
            </a:prstGeom>
            <a:noFill/>
            <a:ln w="38100">
              <a:solidFill>
                <a:srgbClr val="11773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75ADAA7C-7EA4-AD0F-2AF9-DDAFFF941E39}"/>
                </a:ext>
              </a:extLst>
            </p:cNvPr>
            <p:cNvSpPr/>
            <p:nvPr/>
          </p:nvSpPr>
          <p:spPr>
            <a:xfrm rot="5742315">
              <a:off x="2469736" y="2950795"/>
              <a:ext cx="402912" cy="282311"/>
            </a:xfrm>
            <a:custGeom>
              <a:avLst/>
              <a:gdLst>
                <a:gd name="connsiteX0" fmla="*/ 0 w 1465006"/>
                <a:gd name="connsiteY0" fmla="*/ 335290 h 335290"/>
                <a:gd name="connsiteX1" fmla="*/ 540774 w 1465006"/>
                <a:gd name="connsiteY1" fmla="*/ 256632 h 335290"/>
                <a:gd name="connsiteX2" fmla="*/ 884903 w 1465006"/>
                <a:gd name="connsiteY2" fmla="*/ 10825 h 335290"/>
                <a:gd name="connsiteX3" fmla="*/ 1455174 w 1465006"/>
                <a:gd name="connsiteY3" fmla="*/ 40322 h 335290"/>
                <a:gd name="connsiteX4" fmla="*/ 1455174 w 1465006"/>
                <a:gd name="connsiteY4" fmla="*/ 40322 h 335290"/>
                <a:gd name="connsiteX5" fmla="*/ 1465006 w 1465006"/>
                <a:gd name="connsiteY5" fmla="*/ 59987 h 33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5006" h="335290">
                  <a:moveTo>
                    <a:pt x="0" y="335290"/>
                  </a:moveTo>
                  <a:cubicBezTo>
                    <a:pt x="196645" y="322999"/>
                    <a:pt x="393290" y="310709"/>
                    <a:pt x="540774" y="256632"/>
                  </a:cubicBezTo>
                  <a:cubicBezTo>
                    <a:pt x="688258" y="202555"/>
                    <a:pt x="732503" y="46877"/>
                    <a:pt x="884903" y="10825"/>
                  </a:cubicBezTo>
                  <a:cubicBezTo>
                    <a:pt x="1037303" y="-25227"/>
                    <a:pt x="1455174" y="40322"/>
                    <a:pt x="1455174" y="40322"/>
                  </a:cubicBezTo>
                  <a:lnTo>
                    <a:pt x="1455174" y="40322"/>
                  </a:lnTo>
                  <a:lnTo>
                    <a:pt x="1465006" y="59987"/>
                  </a:lnTo>
                </a:path>
              </a:pathLst>
            </a:custGeom>
            <a:noFill/>
            <a:ln w="38100">
              <a:solidFill>
                <a:srgbClr val="88CC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5" name="Right Brace 104">
            <a:extLst>
              <a:ext uri="{FF2B5EF4-FFF2-40B4-BE49-F238E27FC236}">
                <a16:creationId xmlns:a16="http://schemas.microsoft.com/office/drawing/2014/main" id="{400596AA-15BC-B8EF-CE61-751C8AD4D181}"/>
              </a:ext>
            </a:extLst>
          </p:cNvPr>
          <p:cNvSpPr/>
          <p:nvPr/>
        </p:nvSpPr>
        <p:spPr>
          <a:xfrm rot="16200000">
            <a:off x="1688223" y="1094078"/>
            <a:ext cx="653785" cy="3541564"/>
          </a:xfrm>
          <a:prstGeom prst="rightBrace">
            <a:avLst>
              <a:gd name="adj1" fmla="val 8333"/>
              <a:gd name="adj2" fmla="val 58020"/>
            </a:avLst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A124B18-5FB4-A64E-1740-BEF41BE6BB81}"/>
              </a:ext>
            </a:extLst>
          </p:cNvPr>
          <p:cNvSpPr txBox="1"/>
          <p:nvPr/>
        </p:nvSpPr>
        <p:spPr>
          <a:xfrm>
            <a:off x="2170528" y="1159071"/>
            <a:ext cx="556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Carbon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7DB713C-5713-0015-8A32-80E2F64EEDD5}"/>
              </a:ext>
            </a:extLst>
          </p:cNvPr>
          <p:cNvCxnSpPr>
            <a:cxnSpLocks/>
            <a:stCxn id="136" idx="0"/>
          </p:cNvCxnSpPr>
          <p:nvPr/>
        </p:nvCxnSpPr>
        <p:spPr>
          <a:xfrm flipH="1" flipV="1">
            <a:off x="1883483" y="754180"/>
            <a:ext cx="565362" cy="404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FA1792E-6D0D-9C24-882E-DBC534514A63}"/>
              </a:ext>
            </a:extLst>
          </p:cNvPr>
          <p:cNvCxnSpPr>
            <a:cxnSpLocks/>
          </p:cNvCxnSpPr>
          <p:nvPr/>
        </p:nvCxnSpPr>
        <p:spPr>
          <a:xfrm>
            <a:off x="1445918" y="851864"/>
            <a:ext cx="0" cy="31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CA50DB7-286D-38B3-D04C-CBB88CAB4A63}"/>
              </a:ext>
            </a:extLst>
          </p:cNvPr>
          <p:cNvCxnSpPr>
            <a:cxnSpLocks/>
          </p:cNvCxnSpPr>
          <p:nvPr/>
        </p:nvCxnSpPr>
        <p:spPr>
          <a:xfrm>
            <a:off x="1459491" y="1409381"/>
            <a:ext cx="527271" cy="5526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729D3BD-79B1-E481-84FC-D49995F6F97B}"/>
              </a:ext>
            </a:extLst>
          </p:cNvPr>
          <p:cNvSpPr txBox="1"/>
          <p:nvPr/>
        </p:nvSpPr>
        <p:spPr>
          <a:xfrm>
            <a:off x="2919431" y="1166328"/>
            <a:ext cx="683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Methionine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9C30892-9C53-1359-BFAF-BC396B82315B}"/>
              </a:ext>
            </a:extLst>
          </p:cNvPr>
          <p:cNvCxnSpPr>
            <a:cxnSpLocks/>
          </p:cNvCxnSpPr>
          <p:nvPr/>
        </p:nvCxnSpPr>
        <p:spPr>
          <a:xfrm>
            <a:off x="3261015" y="857873"/>
            <a:ext cx="0" cy="31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38D55F2A-2993-3D1E-27D0-2101B92D025B}"/>
              </a:ext>
            </a:extLst>
          </p:cNvPr>
          <p:cNvCxnSpPr>
            <a:cxnSpLocks/>
            <a:stCxn id="161" idx="2"/>
          </p:cNvCxnSpPr>
          <p:nvPr/>
        </p:nvCxnSpPr>
        <p:spPr>
          <a:xfrm flipH="1">
            <a:off x="2887555" y="1381772"/>
            <a:ext cx="373460" cy="580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846C6116-893A-A798-20EE-64163F22E3A2}"/>
              </a:ext>
            </a:extLst>
          </p:cNvPr>
          <p:cNvCxnSpPr>
            <a:cxnSpLocks/>
          </p:cNvCxnSpPr>
          <p:nvPr/>
        </p:nvCxnSpPr>
        <p:spPr>
          <a:xfrm>
            <a:off x="1924430" y="434147"/>
            <a:ext cx="277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40FD15C-FCE0-3844-6664-10F8A4FA97F1}"/>
              </a:ext>
            </a:extLst>
          </p:cNvPr>
          <p:cNvCxnSpPr>
            <a:cxnSpLocks/>
          </p:cNvCxnSpPr>
          <p:nvPr/>
        </p:nvCxnSpPr>
        <p:spPr>
          <a:xfrm>
            <a:off x="2448844" y="434147"/>
            <a:ext cx="277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8D1BC769-3247-BB69-8108-C7DF85CAE898}"/>
              </a:ext>
            </a:extLst>
          </p:cNvPr>
          <p:cNvSpPr txBox="1"/>
          <p:nvPr/>
        </p:nvSpPr>
        <p:spPr>
          <a:xfrm>
            <a:off x="2047153" y="326425"/>
            <a:ext cx="556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en-US" sz="8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Rounded Rectangle 346">
            <a:extLst>
              <a:ext uri="{FF2B5EF4-FFF2-40B4-BE49-F238E27FC236}">
                <a16:creationId xmlns:a16="http://schemas.microsoft.com/office/drawing/2014/main" id="{CA2B1EB2-615A-872F-7A73-7DC981E28300}"/>
              </a:ext>
            </a:extLst>
          </p:cNvPr>
          <p:cNvSpPr/>
          <p:nvPr/>
        </p:nvSpPr>
        <p:spPr>
          <a:xfrm rot="10800000">
            <a:off x="1449680" y="5233286"/>
            <a:ext cx="989896" cy="42049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rgbClr val="BB55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8" name="Graphic 347" descr="Circles with lines with solid fill">
            <a:extLst>
              <a:ext uri="{FF2B5EF4-FFF2-40B4-BE49-F238E27FC236}">
                <a16:creationId xmlns:a16="http://schemas.microsoft.com/office/drawing/2014/main" id="{6B25DC21-A97E-5F72-D150-7F567C9C2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079190" y="5219521"/>
            <a:ext cx="392987" cy="464500"/>
          </a:xfrm>
          <a:prstGeom prst="rect">
            <a:avLst/>
          </a:prstGeom>
        </p:spPr>
      </p:pic>
      <p:pic>
        <p:nvPicPr>
          <p:cNvPr id="349" name="Graphic 348" descr="Network with solid fill">
            <a:extLst>
              <a:ext uri="{FF2B5EF4-FFF2-40B4-BE49-F238E27FC236}">
                <a16:creationId xmlns:a16="http://schemas.microsoft.com/office/drawing/2014/main" id="{AFEFA1CE-FE48-1B34-1FA4-72AC07895B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591138">
            <a:off x="1842669" y="5231647"/>
            <a:ext cx="392987" cy="464500"/>
          </a:xfrm>
          <a:prstGeom prst="rect">
            <a:avLst/>
          </a:prstGeom>
        </p:spPr>
      </p:pic>
      <p:pic>
        <p:nvPicPr>
          <p:cNvPr id="350" name="Graphic 349" descr="Disconnected with solid fill">
            <a:extLst>
              <a:ext uri="{FF2B5EF4-FFF2-40B4-BE49-F238E27FC236}">
                <a16:creationId xmlns:a16="http://schemas.microsoft.com/office/drawing/2014/main" id="{60BB050E-6E9B-8855-8E66-550144A38F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1646175" y="5189018"/>
            <a:ext cx="392987" cy="464500"/>
          </a:xfrm>
          <a:prstGeom prst="rect">
            <a:avLst/>
          </a:prstGeom>
        </p:spPr>
      </p:pic>
      <p:pic>
        <p:nvPicPr>
          <p:cNvPr id="351" name="Graphic 350" descr="Connected with solid fill">
            <a:extLst>
              <a:ext uri="{FF2B5EF4-FFF2-40B4-BE49-F238E27FC236}">
                <a16:creationId xmlns:a16="http://schemas.microsoft.com/office/drawing/2014/main" id="{E80C10FB-2B92-BF49-E805-D80489A07B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1413925" y="5206963"/>
            <a:ext cx="464500" cy="392987"/>
          </a:xfrm>
          <a:prstGeom prst="rect">
            <a:avLst/>
          </a:prstGeom>
        </p:spPr>
      </p:pic>
      <p:pic>
        <p:nvPicPr>
          <p:cNvPr id="352" name="Graphic 351" descr="Connected with solid fill">
            <a:extLst>
              <a:ext uri="{FF2B5EF4-FFF2-40B4-BE49-F238E27FC236}">
                <a16:creationId xmlns:a16="http://schemas.microsoft.com/office/drawing/2014/main" id="{546731E4-ECAF-7095-7833-E3031AF5D1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7478925">
            <a:off x="1564450" y="5368081"/>
            <a:ext cx="464500" cy="392987"/>
          </a:xfrm>
          <a:prstGeom prst="rect">
            <a:avLst/>
          </a:prstGeom>
        </p:spPr>
      </p:pic>
      <p:pic>
        <p:nvPicPr>
          <p:cNvPr id="353" name="Graphic 352" descr="Connected with solid fill">
            <a:extLst>
              <a:ext uri="{FF2B5EF4-FFF2-40B4-BE49-F238E27FC236}">
                <a16:creationId xmlns:a16="http://schemas.microsoft.com/office/drawing/2014/main" id="{153C05F9-D8D9-F342-EB20-46A4B97048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36545" y="5055188"/>
            <a:ext cx="404507" cy="451272"/>
          </a:xfrm>
          <a:prstGeom prst="rect">
            <a:avLst/>
          </a:prstGeom>
        </p:spPr>
      </p:pic>
      <p:sp>
        <p:nvSpPr>
          <p:cNvPr id="354" name="Bent Arrow 353">
            <a:extLst>
              <a:ext uri="{FF2B5EF4-FFF2-40B4-BE49-F238E27FC236}">
                <a16:creationId xmlns:a16="http://schemas.microsoft.com/office/drawing/2014/main" id="{95D7E778-0988-DE3B-3882-7E8EE0F4C2C4}"/>
              </a:ext>
            </a:extLst>
          </p:cNvPr>
          <p:cNvSpPr/>
          <p:nvPr/>
        </p:nvSpPr>
        <p:spPr>
          <a:xfrm rot="16200000">
            <a:off x="1227816" y="5040087"/>
            <a:ext cx="170301" cy="125551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7E09CF4E-E2B8-9184-CAB9-C0C7BE7F3771}"/>
              </a:ext>
            </a:extLst>
          </p:cNvPr>
          <p:cNvSpPr txBox="1"/>
          <p:nvPr/>
        </p:nvSpPr>
        <p:spPr>
          <a:xfrm>
            <a:off x="1284024" y="4838491"/>
            <a:ext cx="10196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ysClr val="windowText" lastClr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Bacterial</a:t>
            </a:r>
            <a:r>
              <a:rPr lang="en-US" sz="700" b="1" dirty="0">
                <a:solidFill>
                  <a:srgbClr val="F5793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700" b="1" dirty="0">
                <a:solidFill>
                  <a:sysClr val="windowText" lastClr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biomass</a:t>
            </a:r>
          </a:p>
        </p:txBody>
      </p:sp>
      <p:sp>
        <p:nvSpPr>
          <p:cNvPr id="356" name="Rounded Rectangle 355">
            <a:extLst>
              <a:ext uri="{FF2B5EF4-FFF2-40B4-BE49-F238E27FC236}">
                <a16:creationId xmlns:a16="http://schemas.microsoft.com/office/drawing/2014/main" id="{7056392D-E5E9-215D-536E-735658C09D81}"/>
              </a:ext>
            </a:extLst>
          </p:cNvPr>
          <p:cNvSpPr/>
          <p:nvPr/>
        </p:nvSpPr>
        <p:spPr>
          <a:xfrm rot="10800000">
            <a:off x="1217314" y="4893727"/>
            <a:ext cx="125552" cy="7890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rgbClr val="BB55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60A85CAB-F175-5ED1-083C-ED7C521783B3}"/>
              </a:ext>
            </a:extLst>
          </p:cNvPr>
          <p:cNvSpPr/>
          <p:nvPr/>
        </p:nvSpPr>
        <p:spPr>
          <a:xfrm rot="10800000">
            <a:off x="2216358" y="5379193"/>
            <a:ext cx="122167" cy="145156"/>
          </a:xfrm>
          <a:prstGeom prst="ellipse">
            <a:avLst/>
          </a:prstGeom>
          <a:noFill/>
          <a:ln w="44450">
            <a:solidFill>
              <a:srgbClr val="117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61D8B8F7-06FD-9611-8D8B-49F4DA653B34}"/>
              </a:ext>
            </a:extLst>
          </p:cNvPr>
          <p:cNvSpPr txBox="1"/>
          <p:nvPr/>
        </p:nvSpPr>
        <p:spPr>
          <a:xfrm>
            <a:off x="1688366" y="5063242"/>
            <a:ext cx="989896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117733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Plasmid biomass</a:t>
            </a:r>
          </a:p>
        </p:txBody>
      </p: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3D325551-55A5-8CEA-7D93-5D0453BFA02D}"/>
              </a:ext>
            </a:extLst>
          </p:cNvPr>
          <p:cNvCxnSpPr/>
          <p:nvPr/>
        </p:nvCxnSpPr>
        <p:spPr>
          <a:xfrm flipV="1">
            <a:off x="1088171" y="5463896"/>
            <a:ext cx="368621" cy="1"/>
          </a:xfrm>
          <a:prstGeom prst="line">
            <a:avLst/>
          </a:prstGeom>
          <a:ln w="38100">
            <a:solidFill>
              <a:srgbClr val="1177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0" name="Freeform 359">
            <a:extLst>
              <a:ext uri="{FF2B5EF4-FFF2-40B4-BE49-F238E27FC236}">
                <a16:creationId xmlns:a16="http://schemas.microsoft.com/office/drawing/2014/main" id="{9E550022-C685-5E8A-6DD9-DEB57BC2A646}"/>
              </a:ext>
            </a:extLst>
          </p:cNvPr>
          <p:cNvSpPr/>
          <p:nvPr/>
        </p:nvSpPr>
        <p:spPr>
          <a:xfrm rot="13832213">
            <a:off x="1281742" y="6587153"/>
            <a:ext cx="358576" cy="138280"/>
          </a:xfrm>
          <a:custGeom>
            <a:avLst/>
            <a:gdLst>
              <a:gd name="connsiteX0" fmla="*/ 0 w 1465006"/>
              <a:gd name="connsiteY0" fmla="*/ 335290 h 335290"/>
              <a:gd name="connsiteX1" fmla="*/ 540774 w 1465006"/>
              <a:gd name="connsiteY1" fmla="*/ 256632 h 335290"/>
              <a:gd name="connsiteX2" fmla="*/ 884903 w 1465006"/>
              <a:gd name="connsiteY2" fmla="*/ 10825 h 335290"/>
              <a:gd name="connsiteX3" fmla="*/ 1455174 w 1465006"/>
              <a:gd name="connsiteY3" fmla="*/ 40322 h 335290"/>
              <a:gd name="connsiteX4" fmla="*/ 1455174 w 1465006"/>
              <a:gd name="connsiteY4" fmla="*/ 40322 h 335290"/>
              <a:gd name="connsiteX5" fmla="*/ 1465006 w 1465006"/>
              <a:gd name="connsiteY5" fmla="*/ 59987 h 33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5006" h="335290">
                <a:moveTo>
                  <a:pt x="0" y="335290"/>
                </a:moveTo>
                <a:cubicBezTo>
                  <a:pt x="196645" y="322999"/>
                  <a:pt x="393290" y="310709"/>
                  <a:pt x="540774" y="256632"/>
                </a:cubicBezTo>
                <a:cubicBezTo>
                  <a:pt x="688258" y="202555"/>
                  <a:pt x="732503" y="46877"/>
                  <a:pt x="884903" y="10825"/>
                </a:cubicBezTo>
                <a:cubicBezTo>
                  <a:pt x="1037303" y="-25227"/>
                  <a:pt x="1455174" y="40322"/>
                  <a:pt x="1455174" y="40322"/>
                </a:cubicBezTo>
                <a:lnTo>
                  <a:pt x="1455174" y="40322"/>
                </a:lnTo>
                <a:lnTo>
                  <a:pt x="1465006" y="59987"/>
                </a:lnTo>
              </a:path>
            </a:pathLst>
          </a:custGeom>
          <a:noFill/>
          <a:ln w="38100">
            <a:solidFill>
              <a:srgbClr val="88CC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88CCE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Rounded Rectangle 360">
            <a:extLst>
              <a:ext uri="{FF2B5EF4-FFF2-40B4-BE49-F238E27FC236}">
                <a16:creationId xmlns:a16="http://schemas.microsoft.com/office/drawing/2014/main" id="{FD647002-9371-A68B-E1DC-F78795C4195B}"/>
              </a:ext>
            </a:extLst>
          </p:cNvPr>
          <p:cNvSpPr/>
          <p:nvPr/>
        </p:nvSpPr>
        <p:spPr>
          <a:xfrm rot="10800000">
            <a:off x="1449680" y="6064312"/>
            <a:ext cx="989896" cy="42049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rgbClr val="BB55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2" name="Graphic 361" descr="Circles with lines with solid fill">
            <a:extLst>
              <a:ext uri="{FF2B5EF4-FFF2-40B4-BE49-F238E27FC236}">
                <a16:creationId xmlns:a16="http://schemas.microsoft.com/office/drawing/2014/main" id="{68D82813-B1FC-4026-79A0-2B43A556A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079190" y="6050547"/>
            <a:ext cx="392987" cy="464500"/>
          </a:xfrm>
          <a:prstGeom prst="rect">
            <a:avLst/>
          </a:prstGeom>
        </p:spPr>
      </p:pic>
      <p:pic>
        <p:nvPicPr>
          <p:cNvPr id="363" name="Graphic 362" descr="Network with solid fill">
            <a:extLst>
              <a:ext uri="{FF2B5EF4-FFF2-40B4-BE49-F238E27FC236}">
                <a16:creationId xmlns:a16="http://schemas.microsoft.com/office/drawing/2014/main" id="{F933A3E1-2603-F652-248D-C8FD54D5AE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591138">
            <a:off x="1842669" y="6062673"/>
            <a:ext cx="392987" cy="464500"/>
          </a:xfrm>
          <a:prstGeom prst="rect">
            <a:avLst/>
          </a:prstGeom>
        </p:spPr>
      </p:pic>
      <p:pic>
        <p:nvPicPr>
          <p:cNvPr id="364" name="Graphic 363" descr="Disconnected with solid fill">
            <a:extLst>
              <a:ext uri="{FF2B5EF4-FFF2-40B4-BE49-F238E27FC236}">
                <a16:creationId xmlns:a16="http://schemas.microsoft.com/office/drawing/2014/main" id="{0CBDFC91-B763-7B22-F161-7F71CD9316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1646175" y="6020044"/>
            <a:ext cx="392987" cy="464500"/>
          </a:xfrm>
          <a:prstGeom prst="rect">
            <a:avLst/>
          </a:prstGeom>
        </p:spPr>
      </p:pic>
      <p:pic>
        <p:nvPicPr>
          <p:cNvPr id="365" name="Graphic 364" descr="Connected with solid fill">
            <a:extLst>
              <a:ext uri="{FF2B5EF4-FFF2-40B4-BE49-F238E27FC236}">
                <a16:creationId xmlns:a16="http://schemas.microsoft.com/office/drawing/2014/main" id="{1D72AE6F-75B9-C852-5113-7298213734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1413925" y="6037989"/>
            <a:ext cx="464500" cy="392987"/>
          </a:xfrm>
          <a:prstGeom prst="rect">
            <a:avLst/>
          </a:prstGeom>
        </p:spPr>
      </p:pic>
      <p:pic>
        <p:nvPicPr>
          <p:cNvPr id="366" name="Graphic 365" descr="Connected with solid fill">
            <a:extLst>
              <a:ext uri="{FF2B5EF4-FFF2-40B4-BE49-F238E27FC236}">
                <a16:creationId xmlns:a16="http://schemas.microsoft.com/office/drawing/2014/main" id="{E928E84E-C2F8-A9FE-3FB8-A9EECB0706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7478925">
            <a:off x="1564450" y="6199107"/>
            <a:ext cx="464500" cy="392987"/>
          </a:xfrm>
          <a:prstGeom prst="rect">
            <a:avLst/>
          </a:prstGeom>
        </p:spPr>
      </p:pic>
      <p:pic>
        <p:nvPicPr>
          <p:cNvPr id="367" name="Graphic 366" descr="Connected with solid fill">
            <a:extLst>
              <a:ext uri="{FF2B5EF4-FFF2-40B4-BE49-F238E27FC236}">
                <a16:creationId xmlns:a16="http://schemas.microsoft.com/office/drawing/2014/main" id="{0F895167-D233-9005-0881-F96EE1552B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6545" y="5880737"/>
            <a:ext cx="404507" cy="451272"/>
          </a:xfrm>
          <a:prstGeom prst="rect">
            <a:avLst/>
          </a:prstGeom>
        </p:spPr>
      </p:pic>
      <p:sp>
        <p:nvSpPr>
          <p:cNvPr id="368" name="Bent Arrow 367">
            <a:extLst>
              <a:ext uri="{FF2B5EF4-FFF2-40B4-BE49-F238E27FC236}">
                <a16:creationId xmlns:a16="http://schemas.microsoft.com/office/drawing/2014/main" id="{CC3C8F20-15A6-E9CD-45C1-4504E24B8F7E}"/>
              </a:ext>
            </a:extLst>
          </p:cNvPr>
          <p:cNvSpPr/>
          <p:nvPr/>
        </p:nvSpPr>
        <p:spPr>
          <a:xfrm rot="16200000">
            <a:off x="1227816" y="5865636"/>
            <a:ext cx="170301" cy="125551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B23C21D-C68E-4035-B6D2-17FE984B88E6}"/>
              </a:ext>
            </a:extLst>
          </p:cNvPr>
          <p:cNvSpPr txBox="1"/>
          <p:nvPr/>
        </p:nvSpPr>
        <p:spPr>
          <a:xfrm>
            <a:off x="1290858" y="5671958"/>
            <a:ext cx="984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ysClr val="windowText" lastClr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Bacterial</a:t>
            </a:r>
            <a:r>
              <a:rPr lang="en-US" sz="700" b="1" dirty="0">
                <a:solidFill>
                  <a:srgbClr val="F5793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700" b="1" dirty="0">
                <a:solidFill>
                  <a:sysClr val="windowText" lastClr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biomass</a:t>
            </a:r>
          </a:p>
        </p:txBody>
      </p:sp>
      <p:sp>
        <p:nvSpPr>
          <p:cNvPr id="370" name="Rounded Rectangle 369">
            <a:extLst>
              <a:ext uri="{FF2B5EF4-FFF2-40B4-BE49-F238E27FC236}">
                <a16:creationId xmlns:a16="http://schemas.microsoft.com/office/drawing/2014/main" id="{03D7E42F-85DB-0DD1-E776-1E362CD758B0}"/>
              </a:ext>
            </a:extLst>
          </p:cNvPr>
          <p:cNvSpPr/>
          <p:nvPr/>
        </p:nvSpPr>
        <p:spPr>
          <a:xfrm rot="10800000">
            <a:off x="1217314" y="5719276"/>
            <a:ext cx="125552" cy="7890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rgbClr val="BB55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548058D8-E092-AFB7-A199-088A1E1343CE}"/>
              </a:ext>
            </a:extLst>
          </p:cNvPr>
          <p:cNvSpPr/>
          <p:nvPr/>
        </p:nvSpPr>
        <p:spPr>
          <a:xfrm rot="10800000">
            <a:off x="2216358" y="6204742"/>
            <a:ext cx="122167" cy="145156"/>
          </a:xfrm>
          <a:prstGeom prst="ellipse">
            <a:avLst/>
          </a:prstGeom>
          <a:noFill/>
          <a:ln w="44450">
            <a:solidFill>
              <a:srgbClr val="117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270CE556-D2FD-063D-2400-35CD74AC2684}"/>
              </a:ext>
            </a:extLst>
          </p:cNvPr>
          <p:cNvSpPr txBox="1"/>
          <p:nvPr/>
        </p:nvSpPr>
        <p:spPr>
          <a:xfrm>
            <a:off x="1737552" y="5888908"/>
            <a:ext cx="9898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117733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Plasmid biomass</a:t>
            </a:r>
          </a:p>
        </p:txBody>
      </p: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4220D637-C906-7998-6DFE-FEE4B5E6B639}"/>
              </a:ext>
            </a:extLst>
          </p:cNvPr>
          <p:cNvCxnSpPr/>
          <p:nvPr/>
        </p:nvCxnSpPr>
        <p:spPr>
          <a:xfrm flipV="1">
            <a:off x="1088171" y="6289446"/>
            <a:ext cx="368621" cy="1"/>
          </a:xfrm>
          <a:prstGeom prst="line">
            <a:avLst/>
          </a:prstGeom>
          <a:ln w="38100">
            <a:solidFill>
              <a:srgbClr val="1177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4" name="Graphic 373" descr="Connected with solid fill">
            <a:extLst>
              <a:ext uri="{FF2B5EF4-FFF2-40B4-BE49-F238E27FC236}">
                <a16:creationId xmlns:a16="http://schemas.microsoft.com/office/drawing/2014/main" id="{5DC5F0C2-B849-70DA-6497-57B52CFFA62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1302341" y="6141281"/>
            <a:ext cx="464499" cy="392987"/>
          </a:xfrm>
          <a:prstGeom prst="rect">
            <a:avLst/>
          </a:prstGeom>
        </p:spPr>
      </p:pic>
      <p:sp>
        <p:nvSpPr>
          <p:cNvPr id="375" name="Rounded Rectangle 374">
            <a:extLst>
              <a:ext uri="{FF2B5EF4-FFF2-40B4-BE49-F238E27FC236}">
                <a16:creationId xmlns:a16="http://schemas.microsoft.com/office/drawing/2014/main" id="{EF50987D-53F6-54BE-559E-816D0E95C67A}"/>
              </a:ext>
            </a:extLst>
          </p:cNvPr>
          <p:cNvSpPr/>
          <p:nvPr/>
        </p:nvSpPr>
        <p:spPr>
          <a:xfrm rot="10800000">
            <a:off x="1449680" y="4379376"/>
            <a:ext cx="989895" cy="42049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rgbClr val="BB55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6" name="Graphic 375" descr="Circles with lines with solid fill">
            <a:extLst>
              <a:ext uri="{FF2B5EF4-FFF2-40B4-BE49-F238E27FC236}">
                <a16:creationId xmlns:a16="http://schemas.microsoft.com/office/drawing/2014/main" id="{04E942BC-E702-9B52-2558-ED19B8493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079189" y="4365611"/>
            <a:ext cx="392987" cy="464500"/>
          </a:xfrm>
          <a:prstGeom prst="rect">
            <a:avLst/>
          </a:prstGeom>
        </p:spPr>
      </p:pic>
      <p:pic>
        <p:nvPicPr>
          <p:cNvPr id="377" name="Graphic 376" descr="Network with solid fill">
            <a:extLst>
              <a:ext uri="{FF2B5EF4-FFF2-40B4-BE49-F238E27FC236}">
                <a16:creationId xmlns:a16="http://schemas.microsoft.com/office/drawing/2014/main" id="{3FCC04B0-B24F-847A-CA4D-0D675B2702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591138">
            <a:off x="1842669" y="4377737"/>
            <a:ext cx="392987" cy="464500"/>
          </a:xfrm>
          <a:prstGeom prst="rect">
            <a:avLst/>
          </a:prstGeom>
        </p:spPr>
      </p:pic>
      <p:pic>
        <p:nvPicPr>
          <p:cNvPr id="378" name="Graphic 377" descr="Disconnected with solid fill">
            <a:extLst>
              <a:ext uri="{FF2B5EF4-FFF2-40B4-BE49-F238E27FC236}">
                <a16:creationId xmlns:a16="http://schemas.microsoft.com/office/drawing/2014/main" id="{C8B2B107-F2CB-EDEC-AD54-226CA191279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800000">
            <a:off x="1646175" y="4335108"/>
            <a:ext cx="392987" cy="464500"/>
          </a:xfrm>
          <a:prstGeom prst="rect">
            <a:avLst/>
          </a:prstGeom>
        </p:spPr>
      </p:pic>
      <p:pic>
        <p:nvPicPr>
          <p:cNvPr id="379" name="Graphic 378" descr="Connected with solid fill">
            <a:extLst>
              <a:ext uri="{FF2B5EF4-FFF2-40B4-BE49-F238E27FC236}">
                <a16:creationId xmlns:a16="http://schemas.microsoft.com/office/drawing/2014/main" id="{5C4A2023-7632-3FDB-594A-8BA39BC27E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1413924" y="4353054"/>
            <a:ext cx="464500" cy="392987"/>
          </a:xfrm>
          <a:prstGeom prst="rect">
            <a:avLst/>
          </a:prstGeom>
        </p:spPr>
      </p:pic>
      <p:pic>
        <p:nvPicPr>
          <p:cNvPr id="380" name="Graphic 379" descr="Connected with solid fill">
            <a:extLst>
              <a:ext uri="{FF2B5EF4-FFF2-40B4-BE49-F238E27FC236}">
                <a16:creationId xmlns:a16="http://schemas.microsoft.com/office/drawing/2014/main" id="{F924E306-66A0-8488-5A61-C9777EC507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7478925">
            <a:off x="1564450" y="4514171"/>
            <a:ext cx="464500" cy="392987"/>
          </a:xfrm>
          <a:prstGeom prst="rect">
            <a:avLst/>
          </a:prstGeom>
        </p:spPr>
      </p:pic>
      <p:pic>
        <p:nvPicPr>
          <p:cNvPr id="381" name="Graphic 380" descr="Connected with solid fill">
            <a:extLst>
              <a:ext uri="{FF2B5EF4-FFF2-40B4-BE49-F238E27FC236}">
                <a16:creationId xmlns:a16="http://schemas.microsoft.com/office/drawing/2014/main" id="{773219C5-BF52-5634-2917-E4B987F9D8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36545" y="4201277"/>
            <a:ext cx="404507" cy="451272"/>
          </a:xfrm>
          <a:prstGeom prst="rect">
            <a:avLst/>
          </a:prstGeom>
        </p:spPr>
      </p:pic>
      <p:sp>
        <p:nvSpPr>
          <p:cNvPr id="382" name="Bent Arrow 381">
            <a:extLst>
              <a:ext uri="{FF2B5EF4-FFF2-40B4-BE49-F238E27FC236}">
                <a16:creationId xmlns:a16="http://schemas.microsoft.com/office/drawing/2014/main" id="{981B1D14-2B60-F1DA-4189-0646C446CD03}"/>
              </a:ext>
            </a:extLst>
          </p:cNvPr>
          <p:cNvSpPr/>
          <p:nvPr/>
        </p:nvSpPr>
        <p:spPr>
          <a:xfrm rot="16200000">
            <a:off x="1227816" y="4186176"/>
            <a:ext cx="170301" cy="125551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CC316E64-F0B2-4DEC-952B-3024248A94E2}"/>
              </a:ext>
            </a:extLst>
          </p:cNvPr>
          <p:cNvSpPr txBox="1"/>
          <p:nvPr/>
        </p:nvSpPr>
        <p:spPr>
          <a:xfrm>
            <a:off x="1219377" y="3987197"/>
            <a:ext cx="1110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Bacterial biomass</a:t>
            </a:r>
          </a:p>
        </p:txBody>
      </p:sp>
      <p:sp>
        <p:nvSpPr>
          <p:cNvPr id="384" name="Rounded Rectangle 383">
            <a:extLst>
              <a:ext uri="{FF2B5EF4-FFF2-40B4-BE49-F238E27FC236}">
                <a16:creationId xmlns:a16="http://schemas.microsoft.com/office/drawing/2014/main" id="{87025EE3-0743-F10E-0A2D-A2B95B0ADC0C}"/>
              </a:ext>
            </a:extLst>
          </p:cNvPr>
          <p:cNvSpPr/>
          <p:nvPr/>
        </p:nvSpPr>
        <p:spPr>
          <a:xfrm rot="10800000">
            <a:off x="1217314" y="4039817"/>
            <a:ext cx="125552" cy="7890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rgbClr val="BB55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68DF9BD-1BD6-8145-19E0-4C27B7880780}"/>
              </a:ext>
            </a:extLst>
          </p:cNvPr>
          <p:cNvSpPr txBox="1"/>
          <p:nvPr/>
        </p:nvSpPr>
        <p:spPr>
          <a:xfrm>
            <a:off x="267356" y="4438551"/>
            <a:ext cx="876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uninf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1D8BFAA5-01AD-9EDD-512B-01C42067DDBC}"/>
              </a:ext>
            </a:extLst>
          </p:cNvPr>
          <p:cNvSpPr txBox="1"/>
          <p:nvPr/>
        </p:nvSpPr>
        <p:spPr>
          <a:xfrm>
            <a:off x="322546" y="5306131"/>
            <a:ext cx="766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F128+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9BF20875-C5C5-3E7B-7B39-43B9969DABBD}"/>
              </a:ext>
            </a:extLst>
          </p:cNvPr>
          <p:cNvSpPr txBox="1"/>
          <p:nvPr/>
        </p:nvSpPr>
        <p:spPr>
          <a:xfrm>
            <a:off x="322546" y="6071315"/>
            <a:ext cx="76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F128+</a:t>
            </a: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M13+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5AC23260-FC18-344D-AD68-337565CA41B4}"/>
              </a:ext>
            </a:extLst>
          </p:cNvPr>
          <p:cNvSpPr txBox="1"/>
          <p:nvPr/>
        </p:nvSpPr>
        <p:spPr>
          <a:xfrm>
            <a:off x="1547526" y="6602717"/>
            <a:ext cx="8626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88CCEE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Phage</a:t>
            </a:r>
            <a:r>
              <a:rPr lang="en-US" sz="700" b="1" dirty="0">
                <a:solidFill>
                  <a:srgbClr val="0F208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700" b="1" dirty="0">
                <a:solidFill>
                  <a:srgbClr val="88CCEE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biomass</a:t>
            </a:r>
          </a:p>
        </p:txBody>
      </p:sp>
      <p:sp>
        <p:nvSpPr>
          <p:cNvPr id="389" name="Bent Arrow 388">
            <a:extLst>
              <a:ext uri="{FF2B5EF4-FFF2-40B4-BE49-F238E27FC236}">
                <a16:creationId xmlns:a16="http://schemas.microsoft.com/office/drawing/2014/main" id="{6E0D5D86-8AD3-49D6-9EFA-DB43321E12B0}"/>
              </a:ext>
            </a:extLst>
          </p:cNvPr>
          <p:cNvSpPr/>
          <p:nvPr/>
        </p:nvSpPr>
        <p:spPr>
          <a:xfrm rot="5400000">
            <a:off x="1455739" y="6491446"/>
            <a:ext cx="170301" cy="125551"/>
          </a:xfrm>
          <a:prstGeom prst="bentArrow">
            <a:avLst/>
          </a:prstGeom>
          <a:solidFill>
            <a:srgbClr val="0F208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3322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diagram of a number of blue circles with text&#10;&#10;AI-generated content may be incorrect.">
            <a:extLst>
              <a:ext uri="{FF2B5EF4-FFF2-40B4-BE49-F238E27FC236}">
                <a16:creationId xmlns:a16="http://schemas.microsoft.com/office/drawing/2014/main" id="{3752EB78-676B-32C1-1722-294EE468715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638362" y="4108992"/>
            <a:ext cx="1545789" cy="266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3608</TotalTime>
  <Words>64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 Bisesi</dc:creator>
  <cp:lastModifiedBy>Ave Bisesi</cp:lastModifiedBy>
  <cp:revision>23</cp:revision>
  <dcterms:created xsi:type="dcterms:W3CDTF">2024-01-30T14:18:40Z</dcterms:created>
  <dcterms:modified xsi:type="dcterms:W3CDTF">2025-01-24T21:22:47Z</dcterms:modified>
</cp:coreProperties>
</file>