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733"/>
    <a:srgbClr val="88CCEE"/>
    <a:srgbClr val="F5793A"/>
    <a:srgbClr val="0F2080"/>
    <a:srgbClr val="A95AA1"/>
    <a:srgbClr val="004488"/>
    <a:srgbClr val="BB5566"/>
    <a:srgbClr val="44AA99"/>
    <a:srgbClr val="332288"/>
    <a:srgbClr val="DD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327"/>
  </p:normalViewPr>
  <p:slideViewPr>
    <p:cSldViewPr snapToGrid="0">
      <p:cViewPr varScale="1">
        <p:scale>
          <a:sx n="114" d="100"/>
          <a:sy n="114" d="100"/>
        </p:scale>
        <p:origin x="1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630-4E75-E0A9-A5C1-802DD86E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7DAA-CA43-AC89-B3CD-E4BA72C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AB24-682D-64F7-C4CE-AEB3D3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F2A5-2F4C-E971-1B94-2E22231D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3EA1-02FC-739A-2122-55E7E6F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E67-0414-EBB8-D259-49964B1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0595-64FF-3376-7ED2-B64C8290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2D35-B17D-C995-169C-9CA3AB70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CFC4-E213-8D98-34F5-249A0B0E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4B9E-946B-722A-C5AE-FA3D81C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D2CDA-4D68-0B4F-3C12-489B6CFD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587A3-7935-829E-6B8A-7126F3A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AFBB-4271-4B48-5C51-7A4AE44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20BD-AFA6-C172-0839-265D83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C2F7-C267-C953-54DF-EAF08DD6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FA8-883C-DCE1-8404-457ABFC1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4F69-E0F3-6520-2A90-E2A6434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1894-7D67-8E49-5733-7BD0DFA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977-6542-B39E-EBAA-21C6FBE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FDBD-00EB-41BF-F791-165B0D20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21F8-EF42-D61E-014C-09E8460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F313-3BB1-776C-62C6-DD423E4C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0200-DD7D-8FF1-6A4D-53460B9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BFA2-75AB-B6A4-97F5-97DE1C57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D3F9-54C6-00DF-C412-FBE29CC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E4CA-E271-16E6-E43F-376562C6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3B2-599A-922B-91D6-0C439E08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E711-EE0A-9C4D-28DA-763C51E7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2677-44A0-0C70-F02A-036A041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6996-21D4-E684-C2B2-A0E7B472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CF29-C53A-B20E-0AAA-244C044D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9985-CF04-2DD2-24C7-20058D24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12CA-7F68-7AFF-FECE-A539EE99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9255-DDE9-9975-95E5-1C2ABC2B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C9B8-62A5-A6FC-CD3B-F6314D85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3BA5-21B6-CF30-A520-DC5850FE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34415-07F8-4A51-FD12-809B347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89762-833A-3D4D-9467-074B7F24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998DA-2C1B-FD1A-8600-73AE1DF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913-2648-BD1F-E376-C103ABB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F7C97-0A9E-243B-A7CB-023F514A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D1C92-789A-562C-C18D-4AE2154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B3F2-5128-91B1-A3A1-BFEFE56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DC8B-0B80-75D6-7644-F463DE5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A56F5-C446-D765-DF19-1C0271E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69E2-8167-091D-B920-4AAEDD0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25E6-B676-2877-11B0-486EFA1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444-3AD3-BE6D-6F50-E96722AD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93CD-2044-717B-1636-125B5E18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BC09-BD00-9DE7-83B6-4551C37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ABA-1418-64E5-B547-0575B61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8416-03E4-28E0-F111-B44115F4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5E71-4B76-53BF-0FB6-8F073B9A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20E2F-D405-D327-26D3-B7BED42D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8ACF-0E01-8E6D-C2D2-17F8C3C1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20D3-4E2E-4DF2-9F6F-7EF40D4F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4C2F-91C5-155B-6A92-AD4C75F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4440-57AE-BA0C-3439-6209DBF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A784-9215-7088-CDF6-88435E7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EBE8-4F7A-4CD0-8958-F7991B54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CD01-B2F5-603A-632E-738B8363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B5CF-EED6-0A4D-909F-B05635D9CD95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E99-0F72-5C3E-72E3-FE45FFFE5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6D3D-7432-058D-0CEA-260E6AA7C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hart&#10;&#10;AI-generated content may be incorrect.">
            <a:extLst>
              <a:ext uri="{FF2B5EF4-FFF2-40B4-BE49-F238E27FC236}">
                <a16:creationId xmlns:a16="http://schemas.microsoft.com/office/drawing/2014/main" id="{FECC19C6-29C6-BA1E-1D3F-31828419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67"/>
            <a:ext cx="11179192" cy="687950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1094A9-BA15-9461-FCC9-301493F2C16E}"/>
              </a:ext>
            </a:extLst>
          </p:cNvPr>
          <p:cNvGrpSpPr/>
          <p:nvPr/>
        </p:nvGrpSpPr>
        <p:grpSpPr>
          <a:xfrm>
            <a:off x="-102947" y="236855"/>
            <a:ext cx="4086296" cy="3671282"/>
            <a:chOff x="-102947" y="236855"/>
            <a:chExt cx="4086296" cy="367128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3ECD01-2049-37C7-6020-98C8D99BC153}"/>
                </a:ext>
              </a:extLst>
            </p:cNvPr>
            <p:cNvGrpSpPr/>
            <p:nvPr/>
          </p:nvGrpSpPr>
          <p:grpSpPr>
            <a:xfrm>
              <a:off x="560895" y="240703"/>
              <a:ext cx="1641246" cy="613322"/>
              <a:chOff x="337651" y="197269"/>
              <a:chExt cx="2192541" cy="839716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CDB8643-5B2D-8D99-7003-6D2B480A5926}"/>
                  </a:ext>
                </a:extLst>
              </p:cNvPr>
              <p:cNvSpPr/>
              <p:nvPr/>
            </p:nvSpPr>
            <p:spPr>
              <a:xfrm>
                <a:off x="789138" y="197269"/>
                <a:ext cx="1302574" cy="541987"/>
              </a:xfrm>
              <a:prstGeom prst="roundRect">
                <a:avLst>
                  <a:gd name="adj" fmla="val 50000"/>
                </a:avLst>
              </a:prstGeom>
              <a:solidFill>
                <a:srgbClr val="BB55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F00197-61AF-9C33-6118-045E34E990E1}"/>
                  </a:ext>
                </a:extLst>
              </p:cNvPr>
              <p:cNvSpPr txBox="1"/>
              <p:nvPr/>
            </p:nvSpPr>
            <p:spPr>
              <a:xfrm>
                <a:off x="337651" y="742015"/>
                <a:ext cx="2192541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M. 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extorquens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∆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hprA</a:t>
                </a:r>
                <a:endParaRPr 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BACA14-87F7-06F7-2BCF-631C8EC35182}"/>
                </a:ext>
              </a:extLst>
            </p:cNvPr>
            <p:cNvGrpSpPr/>
            <p:nvPr/>
          </p:nvGrpSpPr>
          <p:grpSpPr>
            <a:xfrm>
              <a:off x="2681436" y="236855"/>
              <a:ext cx="1159158" cy="621018"/>
              <a:chOff x="421851" y="197269"/>
              <a:chExt cx="1548520" cy="850252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37F9BD6-7B1D-B1DC-74E8-20E23A596717}"/>
                  </a:ext>
                </a:extLst>
              </p:cNvPr>
              <p:cNvSpPr/>
              <p:nvPr/>
            </p:nvSpPr>
            <p:spPr>
              <a:xfrm>
                <a:off x="544824" y="197269"/>
                <a:ext cx="1302574" cy="541986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614AE3-3E88-E8C2-E276-2DDDBB05B935}"/>
                  </a:ext>
                </a:extLst>
              </p:cNvPr>
              <p:cNvSpPr txBox="1"/>
              <p:nvPr/>
            </p:nvSpPr>
            <p:spPr>
              <a:xfrm>
                <a:off x="421851" y="752551"/>
                <a:ext cx="1548520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enterica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F9382D-A8C2-121C-217C-A3D3CD236757}"/>
                </a:ext>
              </a:extLst>
            </p:cNvPr>
            <p:cNvSpPr txBox="1"/>
            <p:nvPr/>
          </p:nvSpPr>
          <p:spPr>
            <a:xfrm>
              <a:off x="1181175" y="1176648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8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4A83FD4-39E1-8026-C45B-6D632A07A534}"/>
                </a:ext>
              </a:extLst>
            </p:cNvPr>
            <p:cNvGrpSpPr/>
            <p:nvPr/>
          </p:nvGrpSpPr>
          <p:grpSpPr>
            <a:xfrm>
              <a:off x="1772098" y="1911239"/>
              <a:ext cx="1353493" cy="631251"/>
              <a:chOff x="536358" y="197269"/>
              <a:chExt cx="1808132" cy="864262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AA42B3F9-8AD9-18C5-CB42-4451EBEF7A2D}"/>
                  </a:ext>
                </a:extLst>
              </p:cNvPr>
              <p:cNvSpPr/>
              <p:nvPr/>
            </p:nvSpPr>
            <p:spPr>
              <a:xfrm>
                <a:off x="789138" y="197269"/>
                <a:ext cx="1302574" cy="541987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55A126A-2D14-831A-5C4D-B48EDB786756}"/>
                  </a:ext>
                </a:extLst>
              </p:cNvPr>
              <p:cNvSpPr txBox="1"/>
              <p:nvPr/>
            </p:nvSpPr>
            <p:spPr>
              <a:xfrm>
                <a:off x="536358" y="766561"/>
                <a:ext cx="1808132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 ∆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metB</a:t>
                </a:r>
                <a:endParaRPr 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10C9E04-BBFF-F418-FE56-929DFC2B2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844" y="1345587"/>
              <a:ext cx="0" cy="491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10FAC7-5EE0-6F64-015F-34E85DEA9E4F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448845" y="751958"/>
              <a:ext cx="546105" cy="407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E53935-3571-2970-6A52-462AE34B032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369" y="2135629"/>
              <a:ext cx="274762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C07D0A-580C-754B-DA71-5CBB4F75A619}"/>
                </a:ext>
              </a:extLst>
            </p:cNvPr>
            <p:cNvSpPr txBox="1"/>
            <p:nvPr/>
          </p:nvSpPr>
          <p:spPr>
            <a:xfrm>
              <a:off x="1012808" y="2027906"/>
              <a:ext cx="8367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Lactose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A8B9F15-72B1-52E0-725F-3B4BF7DEA1DC}"/>
                </a:ext>
              </a:extLst>
            </p:cNvPr>
            <p:cNvCxnSpPr>
              <a:cxnSpLocks/>
            </p:cNvCxnSpPr>
            <p:nvPr/>
          </p:nvCxnSpPr>
          <p:spPr>
            <a:xfrm>
              <a:off x="602819" y="434147"/>
              <a:ext cx="274762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A9D413-BDDB-A8E3-7FFF-81F4A9B597AC}"/>
                </a:ext>
              </a:extLst>
            </p:cNvPr>
            <p:cNvSpPr txBox="1"/>
            <p:nvPr/>
          </p:nvSpPr>
          <p:spPr>
            <a:xfrm>
              <a:off x="-102947" y="326424"/>
              <a:ext cx="794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Methylamine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0C6D0C3-1787-94E3-0828-8E7D432FF75F}"/>
                </a:ext>
              </a:extLst>
            </p:cNvPr>
            <p:cNvGrpSpPr/>
            <p:nvPr/>
          </p:nvGrpSpPr>
          <p:grpSpPr>
            <a:xfrm>
              <a:off x="319832" y="2957863"/>
              <a:ext cx="3663517" cy="950274"/>
              <a:chOff x="214835" y="2890495"/>
              <a:chExt cx="3663517" cy="950274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330A2E49-0249-ECBE-4D8A-7D4040FDBC5A}"/>
                  </a:ext>
                </a:extLst>
              </p:cNvPr>
              <p:cNvSpPr/>
              <p:nvPr/>
            </p:nvSpPr>
            <p:spPr>
              <a:xfrm>
                <a:off x="214835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6C3E4F-E556-2CAC-DBE6-A7DA91E55AE3}"/>
                  </a:ext>
                </a:extLst>
              </p:cNvPr>
              <p:cNvSpPr txBox="1"/>
              <p:nvPr/>
            </p:nvSpPr>
            <p:spPr>
              <a:xfrm>
                <a:off x="340433" y="3379104"/>
                <a:ext cx="72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Wild-type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A6EFB511-21EA-EFE8-D8E5-C2A36E478F2B}"/>
                  </a:ext>
                </a:extLst>
              </p:cNvPr>
              <p:cNvSpPr/>
              <p:nvPr/>
            </p:nvSpPr>
            <p:spPr>
              <a:xfrm>
                <a:off x="1340921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F128+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8B42E4-532C-AD97-2964-AE308454A66B}"/>
                  </a:ext>
                </a:extLst>
              </p:cNvPr>
              <p:cNvSpPr txBox="1"/>
              <p:nvPr/>
            </p:nvSpPr>
            <p:spPr>
              <a:xfrm>
                <a:off x="1463901" y="3379104"/>
                <a:ext cx="729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F-positive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8BFF82C-6E70-CEC4-2A15-90A75277DF5B}"/>
                  </a:ext>
                </a:extLst>
              </p:cNvPr>
              <p:cNvSpPr/>
              <p:nvPr/>
            </p:nvSpPr>
            <p:spPr>
              <a:xfrm>
                <a:off x="2653726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F128+ M13+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ADB688-8B01-F147-14E5-6D328A197E65}"/>
                  </a:ext>
                </a:extLst>
              </p:cNvPr>
              <p:cNvSpPr txBox="1"/>
              <p:nvPr/>
            </p:nvSpPr>
            <p:spPr>
              <a:xfrm>
                <a:off x="2720020" y="3379104"/>
                <a:ext cx="842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F-positive, M13-positive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925984B-1D09-BB47-0FA4-8580B82C23F1}"/>
                  </a:ext>
                </a:extLst>
              </p:cNvPr>
              <p:cNvSpPr/>
              <p:nvPr/>
            </p:nvSpPr>
            <p:spPr>
              <a:xfrm>
                <a:off x="2097098" y="3091952"/>
                <a:ext cx="206809" cy="165551"/>
              </a:xfrm>
              <a:prstGeom prst="ellipse">
                <a:avLst/>
              </a:prstGeom>
              <a:noFill/>
              <a:ln w="44450">
                <a:solidFill>
                  <a:srgbClr val="1177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830CDCA-FF47-8B0B-3D48-3AAC28A45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7782" y="3179561"/>
                <a:ext cx="249570" cy="0"/>
              </a:xfrm>
              <a:prstGeom prst="line">
                <a:avLst/>
              </a:prstGeom>
              <a:noFill/>
              <a:ln w="38100">
                <a:solidFill>
                  <a:srgbClr val="11773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7609CB9-EE52-55AE-9153-4F501DABEE7A}"/>
                  </a:ext>
                </a:extLst>
              </p:cNvPr>
              <p:cNvSpPr/>
              <p:nvPr/>
            </p:nvSpPr>
            <p:spPr>
              <a:xfrm>
                <a:off x="3408098" y="3091952"/>
                <a:ext cx="206809" cy="165551"/>
              </a:xfrm>
              <a:prstGeom prst="ellipse">
                <a:avLst/>
              </a:prstGeom>
              <a:noFill/>
              <a:ln w="44450">
                <a:solidFill>
                  <a:srgbClr val="1177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8A6B886-2E0A-BC6C-A62F-5746B0078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8782" y="3179561"/>
                <a:ext cx="249570" cy="0"/>
              </a:xfrm>
              <a:prstGeom prst="line">
                <a:avLst/>
              </a:prstGeom>
              <a:noFill/>
              <a:ln w="38100">
                <a:solidFill>
                  <a:srgbClr val="11773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5ADAA7C-7EA4-AD0F-2AF9-DDAFFF941E39}"/>
                  </a:ext>
                </a:extLst>
              </p:cNvPr>
              <p:cNvSpPr/>
              <p:nvPr/>
            </p:nvSpPr>
            <p:spPr>
              <a:xfrm rot="5742315">
                <a:off x="2469736" y="2950795"/>
                <a:ext cx="402912" cy="282311"/>
              </a:xfrm>
              <a:custGeom>
                <a:avLst/>
                <a:gdLst>
                  <a:gd name="connsiteX0" fmla="*/ 0 w 1465006"/>
                  <a:gd name="connsiteY0" fmla="*/ 335290 h 335290"/>
                  <a:gd name="connsiteX1" fmla="*/ 540774 w 1465006"/>
                  <a:gd name="connsiteY1" fmla="*/ 256632 h 335290"/>
                  <a:gd name="connsiteX2" fmla="*/ 884903 w 1465006"/>
                  <a:gd name="connsiteY2" fmla="*/ 10825 h 335290"/>
                  <a:gd name="connsiteX3" fmla="*/ 1455174 w 1465006"/>
                  <a:gd name="connsiteY3" fmla="*/ 40322 h 335290"/>
                  <a:gd name="connsiteX4" fmla="*/ 1455174 w 1465006"/>
                  <a:gd name="connsiteY4" fmla="*/ 40322 h 335290"/>
                  <a:gd name="connsiteX5" fmla="*/ 1465006 w 1465006"/>
                  <a:gd name="connsiteY5" fmla="*/ 59987 h 33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5006" h="335290">
                    <a:moveTo>
                      <a:pt x="0" y="335290"/>
                    </a:moveTo>
                    <a:cubicBezTo>
                      <a:pt x="196645" y="322999"/>
                      <a:pt x="393290" y="310709"/>
                      <a:pt x="540774" y="256632"/>
                    </a:cubicBezTo>
                    <a:cubicBezTo>
                      <a:pt x="688258" y="202555"/>
                      <a:pt x="732503" y="46877"/>
                      <a:pt x="884903" y="10825"/>
                    </a:cubicBezTo>
                    <a:cubicBezTo>
                      <a:pt x="1037303" y="-25227"/>
                      <a:pt x="1455174" y="40322"/>
                      <a:pt x="1455174" y="40322"/>
                    </a:cubicBezTo>
                    <a:lnTo>
                      <a:pt x="1455174" y="40322"/>
                    </a:lnTo>
                    <a:lnTo>
                      <a:pt x="1465006" y="59987"/>
                    </a:lnTo>
                  </a:path>
                </a:pathLst>
              </a:custGeom>
              <a:noFill/>
              <a:ln w="38100">
                <a:solidFill>
                  <a:srgbClr val="88CC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400596AA-15BC-B8EF-CE61-751C8AD4D181}"/>
                </a:ext>
              </a:extLst>
            </p:cNvPr>
            <p:cNvSpPr/>
            <p:nvPr/>
          </p:nvSpPr>
          <p:spPr>
            <a:xfrm rot="16200000">
              <a:off x="1688223" y="1094078"/>
              <a:ext cx="653785" cy="3541564"/>
            </a:xfrm>
            <a:prstGeom prst="rightBrace">
              <a:avLst>
                <a:gd name="adj1" fmla="val 8333"/>
                <a:gd name="adj2" fmla="val 58020"/>
              </a:avLst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A124B18-5FB4-A64E-1740-BEF41BE6BB81}"/>
                </a:ext>
              </a:extLst>
            </p:cNvPr>
            <p:cNvSpPr txBox="1"/>
            <p:nvPr/>
          </p:nvSpPr>
          <p:spPr>
            <a:xfrm>
              <a:off x="2170528" y="1159071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Carbon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DB713C-5713-0015-8A32-80E2F64EEDD5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H="1" flipV="1">
              <a:off x="1883483" y="754180"/>
              <a:ext cx="565362" cy="404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FA1792E-6D0D-9C24-882E-DBC534514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45918" y="851864"/>
              <a:ext cx="0" cy="31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CA50DB7-286D-38B3-D04C-CBB88CAB4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59491" y="1409381"/>
              <a:ext cx="527271" cy="552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729D3BD-79B1-E481-84FC-D49995F6F97B}"/>
                </a:ext>
              </a:extLst>
            </p:cNvPr>
            <p:cNvSpPr txBox="1"/>
            <p:nvPr/>
          </p:nvSpPr>
          <p:spPr>
            <a:xfrm>
              <a:off x="2919431" y="1166328"/>
              <a:ext cx="683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Methionine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9C30892-9C53-1359-BFAF-BC396B823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15" y="857873"/>
              <a:ext cx="0" cy="31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8D55F2A-2993-3D1E-27D0-2101B92D025B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 flipH="1">
              <a:off x="2887555" y="1381772"/>
              <a:ext cx="373460" cy="580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46C6116-893A-A798-20EE-64163F22E3A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30" y="434147"/>
              <a:ext cx="2776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0FD15C-FCE0-3844-6664-10F8A4FA97F1}"/>
                </a:ext>
              </a:extLst>
            </p:cNvPr>
            <p:cNvCxnSpPr>
              <a:cxnSpLocks/>
            </p:cNvCxnSpPr>
            <p:nvPr/>
          </p:nvCxnSpPr>
          <p:spPr>
            <a:xfrm>
              <a:off x="2448844" y="434147"/>
              <a:ext cx="2776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D1BC769-3247-BB69-8108-C7DF85CAE898}"/>
                </a:ext>
              </a:extLst>
            </p:cNvPr>
            <p:cNvSpPr txBox="1"/>
            <p:nvPr/>
          </p:nvSpPr>
          <p:spPr>
            <a:xfrm>
              <a:off x="2047153" y="326424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8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79B837-42E0-2D1B-8472-377323195A77}"/>
              </a:ext>
            </a:extLst>
          </p:cNvPr>
          <p:cNvGrpSpPr/>
          <p:nvPr/>
        </p:nvGrpSpPr>
        <p:grpSpPr>
          <a:xfrm>
            <a:off x="-117651" y="3987197"/>
            <a:ext cx="2460092" cy="2848384"/>
            <a:chOff x="199981" y="3987197"/>
            <a:chExt cx="2460092" cy="2848384"/>
          </a:xfrm>
        </p:grpSpPr>
        <p:sp>
          <p:nvSpPr>
            <p:cNvPr id="347" name="Rounded Rectangle 346">
              <a:extLst>
                <a:ext uri="{FF2B5EF4-FFF2-40B4-BE49-F238E27FC236}">
                  <a16:creationId xmlns:a16="http://schemas.microsoft.com/office/drawing/2014/main" id="{CA2B1EB2-615A-872F-7A73-7DC981E28300}"/>
                </a:ext>
              </a:extLst>
            </p:cNvPr>
            <p:cNvSpPr/>
            <p:nvPr/>
          </p:nvSpPr>
          <p:spPr>
            <a:xfrm rot="10800000">
              <a:off x="1382305" y="5233286"/>
              <a:ext cx="989896" cy="42049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8" name="Graphic 347" descr="Circles with lines with solid fill">
              <a:extLst>
                <a:ext uri="{FF2B5EF4-FFF2-40B4-BE49-F238E27FC236}">
                  <a16:creationId xmlns:a16="http://schemas.microsoft.com/office/drawing/2014/main" id="{6B25DC21-A97E-5F72-D150-7F567C9C2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011815" y="5219521"/>
              <a:ext cx="392987" cy="464500"/>
            </a:xfrm>
            <a:prstGeom prst="rect">
              <a:avLst/>
            </a:prstGeom>
          </p:spPr>
        </p:pic>
        <p:pic>
          <p:nvPicPr>
            <p:cNvPr id="349" name="Graphic 348" descr="Network with solid fill">
              <a:extLst>
                <a:ext uri="{FF2B5EF4-FFF2-40B4-BE49-F238E27FC236}">
                  <a16:creationId xmlns:a16="http://schemas.microsoft.com/office/drawing/2014/main" id="{AFEFA1CE-FE48-1B34-1FA4-72AC07895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9591138">
              <a:off x="1775294" y="5231647"/>
              <a:ext cx="392987" cy="464500"/>
            </a:xfrm>
            <a:prstGeom prst="rect">
              <a:avLst/>
            </a:prstGeom>
          </p:spPr>
        </p:pic>
        <p:pic>
          <p:nvPicPr>
            <p:cNvPr id="350" name="Graphic 349" descr="Disconnected with solid fill">
              <a:extLst>
                <a:ext uri="{FF2B5EF4-FFF2-40B4-BE49-F238E27FC236}">
                  <a16:creationId xmlns:a16="http://schemas.microsoft.com/office/drawing/2014/main" id="{60BB050E-6E9B-8855-8E66-550144A38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578800" y="5189018"/>
              <a:ext cx="392987" cy="464500"/>
            </a:xfrm>
            <a:prstGeom prst="rect">
              <a:avLst/>
            </a:prstGeom>
          </p:spPr>
        </p:pic>
        <p:pic>
          <p:nvPicPr>
            <p:cNvPr id="351" name="Graphic 350" descr="Connected with solid fill">
              <a:extLst>
                <a:ext uri="{FF2B5EF4-FFF2-40B4-BE49-F238E27FC236}">
                  <a16:creationId xmlns:a16="http://schemas.microsoft.com/office/drawing/2014/main" id="{E80C10FB-2B92-BF49-E805-D80489A07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1346550" y="5206963"/>
              <a:ext cx="464500" cy="392987"/>
            </a:xfrm>
            <a:prstGeom prst="rect">
              <a:avLst/>
            </a:prstGeom>
          </p:spPr>
        </p:pic>
        <p:pic>
          <p:nvPicPr>
            <p:cNvPr id="352" name="Graphic 351" descr="Connected with solid fill">
              <a:extLst>
                <a:ext uri="{FF2B5EF4-FFF2-40B4-BE49-F238E27FC236}">
                  <a16:creationId xmlns:a16="http://schemas.microsoft.com/office/drawing/2014/main" id="{546731E4-ECAF-7095-7833-E3031AF5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7478925">
              <a:off x="1497075" y="5368081"/>
              <a:ext cx="464500" cy="392987"/>
            </a:xfrm>
            <a:prstGeom prst="rect">
              <a:avLst/>
            </a:prstGeom>
          </p:spPr>
        </p:pic>
        <p:pic>
          <p:nvPicPr>
            <p:cNvPr id="353" name="Graphic 352" descr="Connected with solid fill">
              <a:extLst>
                <a:ext uri="{FF2B5EF4-FFF2-40B4-BE49-F238E27FC236}">
                  <a16:creationId xmlns:a16="http://schemas.microsoft.com/office/drawing/2014/main" id="{153C05F9-D8D9-F342-EB20-46A4B970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9170" y="5055188"/>
              <a:ext cx="404507" cy="451272"/>
            </a:xfrm>
            <a:prstGeom prst="rect">
              <a:avLst/>
            </a:prstGeom>
          </p:spPr>
        </p:pic>
        <p:sp>
          <p:nvSpPr>
            <p:cNvPr id="354" name="Bent Arrow 353">
              <a:extLst>
                <a:ext uri="{FF2B5EF4-FFF2-40B4-BE49-F238E27FC236}">
                  <a16:creationId xmlns:a16="http://schemas.microsoft.com/office/drawing/2014/main" id="{95D7E778-0988-DE3B-3882-7E8EE0F4C2C4}"/>
                </a:ext>
              </a:extLst>
            </p:cNvPr>
            <p:cNvSpPr/>
            <p:nvPr/>
          </p:nvSpPr>
          <p:spPr>
            <a:xfrm rot="16200000">
              <a:off x="1160441" y="5040087"/>
              <a:ext cx="170301" cy="12555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E09CF4E-E2B8-9184-CAB9-C0C7BE7F3771}"/>
                </a:ext>
              </a:extLst>
            </p:cNvPr>
            <p:cNvSpPr txBox="1"/>
            <p:nvPr/>
          </p:nvSpPr>
          <p:spPr>
            <a:xfrm>
              <a:off x="1216649" y="4838491"/>
              <a:ext cx="101960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Bacterial</a:t>
              </a:r>
              <a:r>
                <a:rPr lang="en-US" sz="700" b="1" dirty="0">
                  <a:solidFill>
                    <a:srgbClr val="F5793A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biomass</a:t>
              </a:r>
            </a:p>
          </p:txBody>
        </p:sp>
        <p:sp>
          <p:nvSpPr>
            <p:cNvPr id="356" name="Rounded Rectangle 355">
              <a:extLst>
                <a:ext uri="{FF2B5EF4-FFF2-40B4-BE49-F238E27FC236}">
                  <a16:creationId xmlns:a16="http://schemas.microsoft.com/office/drawing/2014/main" id="{7056392D-E5E9-215D-536E-735658C09D81}"/>
                </a:ext>
              </a:extLst>
            </p:cNvPr>
            <p:cNvSpPr/>
            <p:nvPr/>
          </p:nvSpPr>
          <p:spPr>
            <a:xfrm rot="10800000">
              <a:off x="1149939" y="4893727"/>
              <a:ext cx="125552" cy="7890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0A85CAB-F175-5ED1-083C-ED7C521783B3}"/>
                </a:ext>
              </a:extLst>
            </p:cNvPr>
            <p:cNvSpPr/>
            <p:nvPr/>
          </p:nvSpPr>
          <p:spPr>
            <a:xfrm rot="10800000">
              <a:off x="2148983" y="5379193"/>
              <a:ext cx="122167" cy="145156"/>
            </a:xfrm>
            <a:prstGeom prst="ellipse">
              <a:avLst/>
            </a:prstGeom>
            <a:noFill/>
            <a:ln w="44450">
              <a:solidFill>
                <a:srgbClr val="117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1D8B8F7-06FD-9611-8D8B-49F4DA653B34}"/>
                </a:ext>
              </a:extLst>
            </p:cNvPr>
            <p:cNvSpPr txBox="1"/>
            <p:nvPr/>
          </p:nvSpPr>
          <p:spPr>
            <a:xfrm>
              <a:off x="1620991" y="5063242"/>
              <a:ext cx="989896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117733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Plasmid biomass</a:t>
              </a:r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D325551-55A5-8CEA-7D93-5D0453BFA02D}"/>
                </a:ext>
              </a:extLst>
            </p:cNvPr>
            <p:cNvCxnSpPr/>
            <p:nvPr/>
          </p:nvCxnSpPr>
          <p:spPr>
            <a:xfrm flipV="1">
              <a:off x="1020796" y="5463896"/>
              <a:ext cx="368621" cy="1"/>
            </a:xfrm>
            <a:prstGeom prst="line">
              <a:avLst/>
            </a:prstGeom>
            <a:ln w="38100">
              <a:solidFill>
                <a:srgbClr val="1177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9E550022-C685-5E8A-6DD9-DEB57BC2A646}"/>
                </a:ext>
              </a:extLst>
            </p:cNvPr>
            <p:cNvSpPr/>
            <p:nvPr/>
          </p:nvSpPr>
          <p:spPr>
            <a:xfrm rot="13832213">
              <a:off x="1214367" y="6587153"/>
              <a:ext cx="358576" cy="138280"/>
            </a:xfrm>
            <a:custGeom>
              <a:avLst/>
              <a:gdLst>
                <a:gd name="connsiteX0" fmla="*/ 0 w 1465006"/>
                <a:gd name="connsiteY0" fmla="*/ 335290 h 335290"/>
                <a:gd name="connsiteX1" fmla="*/ 540774 w 1465006"/>
                <a:gd name="connsiteY1" fmla="*/ 256632 h 335290"/>
                <a:gd name="connsiteX2" fmla="*/ 884903 w 1465006"/>
                <a:gd name="connsiteY2" fmla="*/ 10825 h 335290"/>
                <a:gd name="connsiteX3" fmla="*/ 1455174 w 1465006"/>
                <a:gd name="connsiteY3" fmla="*/ 40322 h 335290"/>
                <a:gd name="connsiteX4" fmla="*/ 1455174 w 1465006"/>
                <a:gd name="connsiteY4" fmla="*/ 40322 h 335290"/>
                <a:gd name="connsiteX5" fmla="*/ 1465006 w 1465006"/>
                <a:gd name="connsiteY5" fmla="*/ 59987 h 33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006" h="335290">
                  <a:moveTo>
                    <a:pt x="0" y="335290"/>
                  </a:moveTo>
                  <a:cubicBezTo>
                    <a:pt x="196645" y="322999"/>
                    <a:pt x="393290" y="310709"/>
                    <a:pt x="540774" y="256632"/>
                  </a:cubicBezTo>
                  <a:cubicBezTo>
                    <a:pt x="688258" y="202555"/>
                    <a:pt x="732503" y="46877"/>
                    <a:pt x="884903" y="10825"/>
                  </a:cubicBezTo>
                  <a:cubicBezTo>
                    <a:pt x="1037303" y="-25227"/>
                    <a:pt x="1455174" y="40322"/>
                    <a:pt x="1455174" y="40322"/>
                  </a:cubicBezTo>
                  <a:lnTo>
                    <a:pt x="1455174" y="40322"/>
                  </a:lnTo>
                  <a:lnTo>
                    <a:pt x="1465006" y="59987"/>
                  </a:lnTo>
                </a:path>
              </a:pathLst>
            </a:custGeom>
            <a:noFill/>
            <a:ln w="38100">
              <a:solidFill>
                <a:srgbClr val="88CC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88CCE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FD647002-9371-A68B-E1DC-F78795C4195B}"/>
                </a:ext>
              </a:extLst>
            </p:cNvPr>
            <p:cNvSpPr/>
            <p:nvPr/>
          </p:nvSpPr>
          <p:spPr>
            <a:xfrm rot="10800000">
              <a:off x="1382305" y="6064312"/>
              <a:ext cx="989896" cy="42049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2" name="Graphic 361" descr="Circles with lines with solid fill">
              <a:extLst>
                <a:ext uri="{FF2B5EF4-FFF2-40B4-BE49-F238E27FC236}">
                  <a16:creationId xmlns:a16="http://schemas.microsoft.com/office/drawing/2014/main" id="{68D82813-B1FC-4026-79A0-2B43A556A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011815" y="6050547"/>
              <a:ext cx="392987" cy="464500"/>
            </a:xfrm>
            <a:prstGeom prst="rect">
              <a:avLst/>
            </a:prstGeom>
          </p:spPr>
        </p:pic>
        <p:pic>
          <p:nvPicPr>
            <p:cNvPr id="363" name="Graphic 362" descr="Network with solid fill">
              <a:extLst>
                <a:ext uri="{FF2B5EF4-FFF2-40B4-BE49-F238E27FC236}">
                  <a16:creationId xmlns:a16="http://schemas.microsoft.com/office/drawing/2014/main" id="{F933A3E1-2603-F652-248D-C8FD54D5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9591138">
              <a:off x="1775294" y="6062673"/>
              <a:ext cx="392987" cy="464500"/>
            </a:xfrm>
            <a:prstGeom prst="rect">
              <a:avLst/>
            </a:prstGeom>
          </p:spPr>
        </p:pic>
        <p:pic>
          <p:nvPicPr>
            <p:cNvPr id="364" name="Graphic 363" descr="Disconnected with solid fill">
              <a:extLst>
                <a:ext uri="{FF2B5EF4-FFF2-40B4-BE49-F238E27FC236}">
                  <a16:creationId xmlns:a16="http://schemas.microsoft.com/office/drawing/2014/main" id="{0CBDFC91-B763-7B22-F161-7F71CD931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1578800" y="6020044"/>
              <a:ext cx="392987" cy="464500"/>
            </a:xfrm>
            <a:prstGeom prst="rect">
              <a:avLst/>
            </a:prstGeom>
          </p:spPr>
        </p:pic>
        <p:pic>
          <p:nvPicPr>
            <p:cNvPr id="365" name="Graphic 364" descr="Connected with solid fill">
              <a:extLst>
                <a:ext uri="{FF2B5EF4-FFF2-40B4-BE49-F238E27FC236}">
                  <a16:creationId xmlns:a16="http://schemas.microsoft.com/office/drawing/2014/main" id="{1D72AE6F-75B9-C852-5113-7298213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1346550" y="6037989"/>
              <a:ext cx="464500" cy="392987"/>
            </a:xfrm>
            <a:prstGeom prst="rect">
              <a:avLst/>
            </a:prstGeom>
          </p:spPr>
        </p:pic>
        <p:pic>
          <p:nvPicPr>
            <p:cNvPr id="366" name="Graphic 365" descr="Connected with solid fill">
              <a:extLst>
                <a:ext uri="{FF2B5EF4-FFF2-40B4-BE49-F238E27FC236}">
                  <a16:creationId xmlns:a16="http://schemas.microsoft.com/office/drawing/2014/main" id="{E928E84E-C2F8-A9FE-3FB8-A9EECB07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7478925">
              <a:off x="1497075" y="6199107"/>
              <a:ext cx="464500" cy="392987"/>
            </a:xfrm>
            <a:prstGeom prst="rect">
              <a:avLst/>
            </a:prstGeom>
          </p:spPr>
        </p:pic>
        <p:pic>
          <p:nvPicPr>
            <p:cNvPr id="367" name="Graphic 366" descr="Connected with solid fill">
              <a:extLst>
                <a:ext uri="{FF2B5EF4-FFF2-40B4-BE49-F238E27FC236}">
                  <a16:creationId xmlns:a16="http://schemas.microsoft.com/office/drawing/2014/main" id="{0F895167-D233-9005-0881-F96EE155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69170" y="5880737"/>
              <a:ext cx="404507" cy="451272"/>
            </a:xfrm>
            <a:prstGeom prst="rect">
              <a:avLst/>
            </a:prstGeom>
          </p:spPr>
        </p:pic>
        <p:sp>
          <p:nvSpPr>
            <p:cNvPr id="368" name="Bent Arrow 367">
              <a:extLst>
                <a:ext uri="{FF2B5EF4-FFF2-40B4-BE49-F238E27FC236}">
                  <a16:creationId xmlns:a16="http://schemas.microsoft.com/office/drawing/2014/main" id="{CC3C8F20-15A6-E9CD-45C1-4504E24B8F7E}"/>
                </a:ext>
              </a:extLst>
            </p:cNvPr>
            <p:cNvSpPr/>
            <p:nvPr/>
          </p:nvSpPr>
          <p:spPr>
            <a:xfrm rot="16200000">
              <a:off x="1160441" y="5865636"/>
              <a:ext cx="170301" cy="12555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EB23C21D-C68E-4035-B6D2-17FE984B88E6}"/>
                </a:ext>
              </a:extLst>
            </p:cNvPr>
            <p:cNvSpPr txBox="1"/>
            <p:nvPr/>
          </p:nvSpPr>
          <p:spPr>
            <a:xfrm>
              <a:off x="1223483" y="5671958"/>
              <a:ext cx="9848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Bacterial</a:t>
              </a:r>
              <a:r>
                <a:rPr lang="en-US" sz="700" b="1" dirty="0">
                  <a:solidFill>
                    <a:srgbClr val="F5793A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biomass</a:t>
              </a:r>
            </a:p>
          </p:txBody>
        </p:sp>
        <p:sp>
          <p:nvSpPr>
            <p:cNvPr id="370" name="Rounded Rectangle 369">
              <a:extLst>
                <a:ext uri="{FF2B5EF4-FFF2-40B4-BE49-F238E27FC236}">
                  <a16:creationId xmlns:a16="http://schemas.microsoft.com/office/drawing/2014/main" id="{03D7E42F-85DB-0DD1-E776-1E362CD758B0}"/>
                </a:ext>
              </a:extLst>
            </p:cNvPr>
            <p:cNvSpPr/>
            <p:nvPr/>
          </p:nvSpPr>
          <p:spPr>
            <a:xfrm rot="10800000">
              <a:off x="1149939" y="5719276"/>
              <a:ext cx="125552" cy="7890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48058D8-E092-AFB7-A199-088A1E1343CE}"/>
                </a:ext>
              </a:extLst>
            </p:cNvPr>
            <p:cNvSpPr/>
            <p:nvPr/>
          </p:nvSpPr>
          <p:spPr>
            <a:xfrm rot="10800000">
              <a:off x="2148983" y="6204742"/>
              <a:ext cx="122167" cy="145156"/>
            </a:xfrm>
            <a:prstGeom prst="ellipse">
              <a:avLst/>
            </a:prstGeom>
            <a:noFill/>
            <a:ln w="44450">
              <a:solidFill>
                <a:srgbClr val="117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70CE556-D2FD-063D-2400-35CD74AC2684}"/>
                </a:ext>
              </a:extLst>
            </p:cNvPr>
            <p:cNvSpPr txBox="1"/>
            <p:nvPr/>
          </p:nvSpPr>
          <p:spPr>
            <a:xfrm>
              <a:off x="1670177" y="5888908"/>
              <a:ext cx="9898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117733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Plasmid biomass</a:t>
              </a:r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220D637-C906-7998-6DFE-FEE4B5E6B639}"/>
                </a:ext>
              </a:extLst>
            </p:cNvPr>
            <p:cNvCxnSpPr/>
            <p:nvPr/>
          </p:nvCxnSpPr>
          <p:spPr>
            <a:xfrm flipV="1">
              <a:off x="1020796" y="6289446"/>
              <a:ext cx="368621" cy="1"/>
            </a:xfrm>
            <a:prstGeom prst="line">
              <a:avLst/>
            </a:prstGeom>
            <a:ln w="38100">
              <a:solidFill>
                <a:srgbClr val="1177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4" name="Graphic 373" descr="Connected with solid fill">
              <a:extLst>
                <a:ext uri="{FF2B5EF4-FFF2-40B4-BE49-F238E27FC236}">
                  <a16:creationId xmlns:a16="http://schemas.microsoft.com/office/drawing/2014/main" id="{5DC5F0C2-B849-70DA-6497-57B52CFFA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5400000">
              <a:off x="1234966" y="6141281"/>
              <a:ext cx="464499" cy="392987"/>
            </a:xfrm>
            <a:prstGeom prst="rect">
              <a:avLst/>
            </a:prstGeom>
          </p:spPr>
        </p:pic>
        <p:sp>
          <p:nvSpPr>
            <p:cNvPr id="375" name="Rounded Rectangle 374">
              <a:extLst>
                <a:ext uri="{FF2B5EF4-FFF2-40B4-BE49-F238E27FC236}">
                  <a16:creationId xmlns:a16="http://schemas.microsoft.com/office/drawing/2014/main" id="{EF50987D-53F6-54BE-559E-816D0E95C67A}"/>
                </a:ext>
              </a:extLst>
            </p:cNvPr>
            <p:cNvSpPr/>
            <p:nvPr/>
          </p:nvSpPr>
          <p:spPr>
            <a:xfrm rot="10800000">
              <a:off x="1382305" y="4379376"/>
              <a:ext cx="989895" cy="42049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Graphic 375" descr="Circles with lines with solid fill">
              <a:extLst>
                <a:ext uri="{FF2B5EF4-FFF2-40B4-BE49-F238E27FC236}">
                  <a16:creationId xmlns:a16="http://schemas.microsoft.com/office/drawing/2014/main" id="{04E942BC-E702-9B52-2558-ED19B849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011814" y="4365611"/>
              <a:ext cx="392987" cy="464500"/>
            </a:xfrm>
            <a:prstGeom prst="rect">
              <a:avLst/>
            </a:prstGeom>
          </p:spPr>
        </p:pic>
        <p:pic>
          <p:nvPicPr>
            <p:cNvPr id="377" name="Graphic 376" descr="Network with solid fill">
              <a:extLst>
                <a:ext uri="{FF2B5EF4-FFF2-40B4-BE49-F238E27FC236}">
                  <a16:creationId xmlns:a16="http://schemas.microsoft.com/office/drawing/2014/main" id="{3FCC04B0-B24F-847A-CA4D-0D675B27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9591138">
              <a:off x="1775294" y="4377737"/>
              <a:ext cx="392987" cy="464500"/>
            </a:xfrm>
            <a:prstGeom prst="rect">
              <a:avLst/>
            </a:prstGeom>
          </p:spPr>
        </p:pic>
        <p:pic>
          <p:nvPicPr>
            <p:cNvPr id="378" name="Graphic 377" descr="Disconnected with solid fill">
              <a:extLst>
                <a:ext uri="{FF2B5EF4-FFF2-40B4-BE49-F238E27FC236}">
                  <a16:creationId xmlns:a16="http://schemas.microsoft.com/office/drawing/2014/main" id="{C8B2B107-F2CB-EDEC-AD54-226CA1912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1578800" y="4335108"/>
              <a:ext cx="392987" cy="464500"/>
            </a:xfrm>
            <a:prstGeom prst="rect">
              <a:avLst/>
            </a:prstGeom>
          </p:spPr>
        </p:pic>
        <p:pic>
          <p:nvPicPr>
            <p:cNvPr id="379" name="Graphic 378" descr="Connected with solid fill">
              <a:extLst>
                <a:ext uri="{FF2B5EF4-FFF2-40B4-BE49-F238E27FC236}">
                  <a16:creationId xmlns:a16="http://schemas.microsoft.com/office/drawing/2014/main" id="{5C4A2023-7632-3FDB-594A-8BA39BC2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1346549" y="4353054"/>
              <a:ext cx="464500" cy="392987"/>
            </a:xfrm>
            <a:prstGeom prst="rect">
              <a:avLst/>
            </a:prstGeom>
          </p:spPr>
        </p:pic>
        <p:pic>
          <p:nvPicPr>
            <p:cNvPr id="380" name="Graphic 379" descr="Connected with solid fill">
              <a:extLst>
                <a:ext uri="{FF2B5EF4-FFF2-40B4-BE49-F238E27FC236}">
                  <a16:creationId xmlns:a16="http://schemas.microsoft.com/office/drawing/2014/main" id="{F924E306-66A0-8488-5A61-C9777EC50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7478925">
              <a:off x="1497075" y="4514171"/>
              <a:ext cx="464500" cy="392987"/>
            </a:xfrm>
            <a:prstGeom prst="rect">
              <a:avLst/>
            </a:prstGeom>
          </p:spPr>
        </p:pic>
        <p:pic>
          <p:nvPicPr>
            <p:cNvPr id="381" name="Graphic 380" descr="Connected with solid fill">
              <a:extLst>
                <a:ext uri="{FF2B5EF4-FFF2-40B4-BE49-F238E27FC236}">
                  <a16:creationId xmlns:a16="http://schemas.microsoft.com/office/drawing/2014/main" id="{773219C5-BF52-5634-2917-E4B987F9D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9170" y="4201277"/>
              <a:ext cx="404507" cy="451272"/>
            </a:xfrm>
            <a:prstGeom prst="rect">
              <a:avLst/>
            </a:prstGeom>
          </p:spPr>
        </p:pic>
        <p:sp>
          <p:nvSpPr>
            <p:cNvPr id="382" name="Bent Arrow 381">
              <a:extLst>
                <a:ext uri="{FF2B5EF4-FFF2-40B4-BE49-F238E27FC236}">
                  <a16:creationId xmlns:a16="http://schemas.microsoft.com/office/drawing/2014/main" id="{981B1D14-2B60-F1DA-4189-0646C446CD03}"/>
                </a:ext>
              </a:extLst>
            </p:cNvPr>
            <p:cNvSpPr/>
            <p:nvPr/>
          </p:nvSpPr>
          <p:spPr>
            <a:xfrm rot="16200000">
              <a:off x="1160441" y="4186176"/>
              <a:ext cx="170301" cy="125551"/>
            </a:xfrm>
            <a:prstGeom prst="ben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C316E64-F0B2-4DEC-952B-3024248A94E2}"/>
                </a:ext>
              </a:extLst>
            </p:cNvPr>
            <p:cNvSpPr txBox="1"/>
            <p:nvPr/>
          </p:nvSpPr>
          <p:spPr>
            <a:xfrm>
              <a:off x="1152002" y="3987197"/>
              <a:ext cx="11106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Bacterial biomass</a:t>
              </a:r>
            </a:p>
          </p:txBody>
        </p:sp>
        <p:sp>
          <p:nvSpPr>
            <p:cNvPr id="384" name="Rounded Rectangle 383">
              <a:extLst>
                <a:ext uri="{FF2B5EF4-FFF2-40B4-BE49-F238E27FC236}">
                  <a16:creationId xmlns:a16="http://schemas.microsoft.com/office/drawing/2014/main" id="{87025EE3-0743-F10E-0A2D-A2B95B0ADC0C}"/>
                </a:ext>
              </a:extLst>
            </p:cNvPr>
            <p:cNvSpPr/>
            <p:nvPr/>
          </p:nvSpPr>
          <p:spPr>
            <a:xfrm rot="10800000">
              <a:off x="1149939" y="4039817"/>
              <a:ext cx="125552" cy="7890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BB55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668DF9BD-1BD6-8145-19E0-4C27B7880780}"/>
                </a:ext>
              </a:extLst>
            </p:cNvPr>
            <p:cNvSpPr txBox="1"/>
            <p:nvPr/>
          </p:nvSpPr>
          <p:spPr>
            <a:xfrm>
              <a:off x="199981" y="4438551"/>
              <a:ext cx="876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WT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1D8BFAA5-01AD-9EDD-512B-01C42067DDBC}"/>
                </a:ext>
              </a:extLst>
            </p:cNvPr>
            <p:cNvSpPr txBox="1"/>
            <p:nvPr/>
          </p:nvSpPr>
          <p:spPr>
            <a:xfrm>
              <a:off x="255171" y="5306131"/>
              <a:ext cx="766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F128+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9BF20875-C5C5-3E7B-7B39-43B9969DABBD}"/>
                </a:ext>
              </a:extLst>
            </p:cNvPr>
            <p:cNvSpPr txBox="1"/>
            <p:nvPr/>
          </p:nvSpPr>
          <p:spPr>
            <a:xfrm>
              <a:off x="255171" y="6071315"/>
              <a:ext cx="766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F128+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M13+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AC23260-FC18-344D-AD68-337565CA41B4}"/>
                </a:ext>
              </a:extLst>
            </p:cNvPr>
            <p:cNvSpPr txBox="1"/>
            <p:nvPr/>
          </p:nvSpPr>
          <p:spPr>
            <a:xfrm>
              <a:off x="1480151" y="6602717"/>
              <a:ext cx="8626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88CCEE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Phage</a:t>
              </a:r>
              <a:r>
                <a:rPr lang="en-US" sz="700" b="1" dirty="0">
                  <a:solidFill>
                    <a:srgbClr val="0F208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rgbClr val="88CCEE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biomass</a:t>
              </a:r>
            </a:p>
          </p:txBody>
        </p:sp>
        <p:sp>
          <p:nvSpPr>
            <p:cNvPr id="389" name="Bent Arrow 388">
              <a:extLst>
                <a:ext uri="{FF2B5EF4-FFF2-40B4-BE49-F238E27FC236}">
                  <a16:creationId xmlns:a16="http://schemas.microsoft.com/office/drawing/2014/main" id="{6E0D5D86-8AD3-49D6-9EFA-DB43321E12B0}"/>
                </a:ext>
              </a:extLst>
            </p:cNvPr>
            <p:cNvSpPr/>
            <p:nvPr/>
          </p:nvSpPr>
          <p:spPr>
            <a:xfrm rot="5400000">
              <a:off x="1388364" y="6491446"/>
              <a:ext cx="170301" cy="125551"/>
            </a:xfrm>
            <a:prstGeom prst="bentArrow">
              <a:avLst/>
            </a:prstGeom>
            <a:solidFill>
              <a:srgbClr val="0F208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33228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5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64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28</cp:revision>
  <dcterms:created xsi:type="dcterms:W3CDTF">2024-01-30T14:18:40Z</dcterms:created>
  <dcterms:modified xsi:type="dcterms:W3CDTF">2025-06-20T15:37:46Z</dcterms:modified>
</cp:coreProperties>
</file>