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Nixie One"/>
      <p:regular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aABmyYr+HHDsCjZ/bRez6BbeB4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4B8A965-8059-4D7B-8261-5CFD33E72197}">
  <a:tblStyle styleId="{84B8A965-8059-4D7B-8261-5CFD33E72197}" styleName="Table_0">
    <a:wholeTbl>
      <a:tcTxStyle b="off" i="off">
        <a:font>
          <a:latin typeface="Arial"/>
          <a:ea typeface="Arial"/>
          <a:cs typeface="Arial"/>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CDD7E6"/>
          </a:solidFill>
        </a:fill>
      </a:tcStyle>
    </a:wholeTbl>
    <a:band1H>
      <a:tcTxStyle b="off" i="off"/>
    </a:band1H>
    <a:band2H>
      <a:tcTxStyle b="off" i="off"/>
      <a:tcStyle>
        <a:fill>
          <a:solidFill>
            <a:srgbClr val="E7ECF3"/>
          </a:solidFill>
        </a:fill>
      </a:tcStyle>
    </a:band2H>
    <a:band1V>
      <a:tcTxStyle b="off" i="off"/>
    </a:band1V>
    <a:band2V>
      <a:tcTxStyle b="off" i="off"/>
    </a:band2V>
    <a:lastCol>
      <a:tcTxStyle b="off" i="off"/>
    </a:lastCol>
    <a:firstCol>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Col>
    <a:la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381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lastRow>
    <a:seCell>
      <a:tcTxStyle b="off" i="off"/>
    </a:seCell>
    <a:swCell>
      <a:tcTxStyle b="off" i="off"/>
    </a:swCell>
    <a:firstRow>
      <a:tcTxStyle b="on" i="off">
        <a:font>
          <a:latin typeface="Arial"/>
          <a:ea typeface="Arial"/>
          <a:cs typeface="Arial"/>
        </a:font>
        <a:srgbClr val="FFFFFF"/>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381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HelveticaNeue-regular.fntdata"/><Relationship Id="rId21" Type="http://schemas.openxmlformats.org/officeDocument/2006/relationships/font" Target="fonts/NixieOne-regular.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eba53c6cb_6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32eba53c6cb_6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eba53c6cb_6_10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2eba53c6cb_6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_1" showMasterSp="0" type="tx">
  <p:cSld name="TITLE_AND_BODY">
    <p:spTree>
      <p:nvGrpSpPr>
        <p:cNvPr id="19" name="Shape 19"/>
        <p:cNvGrpSpPr/>
        <p:nvPr/>
      </p:nvGrpSpPr>
      <p:grpSpPr>
        <a:xfrm>
          <a:off x="0" y="0"/>
          <a:ext cx="0" cy="0"/>
          <a:chOff x="0" y="0"/>
          <a:chExt cx="0" cy="0"/>
        </a:xfrm>
      </p:grpSpPr>
      <p:sp>
        <p:nvSpPr>
          <p:cNvPr id="20" name="Google Shape;20;p16"/>
          <p:cNvSpPr/>
          <p:nvPr/>
        </p:nvSpPr>
        <p:spPr>
          <a:xfrm rot="5400000">
            <a:off x="499599" y="157100"/>
            <a:ext cx="1146001" cy="132330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 name="Google Shape;21;p16"/>
          <p:cNvSpPr txBox="1"/>
          <p:nvPr>
            <p:ph type="title"/>
          </p:nvPr>
        </p:nvSpPr>
        <p:spPr>
          <a:xfrm>
            <a:off x="1732700" y="1735600"/>
            <a:ext cx="4944301" cy="6453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19BBD5"/>
              </a:buClr>
              <a:buSzPts val="1800"/>
              <a:buNone/>
              <a:defRPr/>
            </a:lvl1pPr>
            <a:lvl2pPr lvl="1" algn="l">
              <a:lnSpc>
                <a:spcPct val="100000"/>
              </a:lnSpc>
              <a:spcBef>
                <a:spcPts val="0"/>
              </a:spcBef>
              <a:spcAft>
                <a:spcPts val="0"/>
              </a:spcAft>
              <a:buClr>
                <a:srgbClr val="19BBD5"/>
              </a:buClr>
              <a:buSzPts val="1800"/>
              <a:buNone/>
              <a:defRPr/>
            </a:lvl2pPr>
            <a:lvl3pPr lvl="2" algn="l">
              <a:lnSpc>
                <a:spcPct val="100000"/>
              </a:lnSpc>
              <a:spcBef>
                <a:spcPts val="0"/>
              </a:spcBef>
              <a:spcAft>
                <a:spcPts val="0"/>
              </a:spcAft>
              <a:buClr>
                <a:srgbClr val="19BBD5"/>
              </a:buClr>
              <a:buSzPts val="1800"/>
              <a:buNone/>
              <a:defRPr/>
            </a:lvl3pPr>
            <a:lvl4pPr lvl="3" algn="l">
              <a:lnSpc>
                <a:spcPct val="100000"/>
              </a:lnSpc>
              <a:spcBef>
                <a:spcPts val="0"/>
              </a:spcBef>
              <a:spcAft>
                <a:spcPts val="0"/>
              </a:spcAft>
              <a:buClr>
                <a:srgbClr val="19BBD5"/>
              </a:buClr>
              <a:buSzPts val="1800"/>
              <a:buNone/>
              <a:defRPr/>
            </a:lvl4pPr>
            <a:lvl5pPr lvl="4" algn="l">
              <a:lnSpc>
                <a:spcPct val="100000"/>
              </a:lnSpc>
              <a:spcBef>
                <a:spcPts val="0"/>
              </a:spcBef>
              <a:spcAft>
                <a:spcPts val="0"/>
              </a:spcAft>
              <a:buClr>
                <a:srgbClr val="19BBD5"/>
              </a:buClr>
              <a:buSzPts val="1800"/>
              <a:buNone/>
              <a:defRPr/>
            </a:lvl5pPr>
            <a:lvl6pPr lvl="5" algn="l">
              <a:lnSpc>
                <a:spcPct val="100000"/>
              </a:lnSpc>
              <a:spcBef>
                <a:spcPts val="0"/>
              </a:spcBef>
              <a:spcAft>
                <a:spcPts val="0"/>
              </a:spcAft>
              <a:buClr>
                <a:srgbClr val="19BBD5"/>
              </a:buClr>
              <a:buSzPts val="1800"/>
              <a:buNone/>
              <a:defRPr/>
            </a:lvl6pPr>
            <a:lvl7pPr lvl="6" algn="l">
              <a:lnSpc>
                <a:spcPct val="100000"/>
              </a:lnSpc>
              <a:spcBef>
                <a:spcPts val="0"/>
              </a:spcBef>
              <a:spcAft>
                <a:spcPts val="0"/>
              </a:spcAft>
              <a:buClr>
                <a:srgbClr val="19BBD5"/>
              </a:buClr>
              <a:buSzPts val="1800"/>
              <a:buNone/>
              <a:defRPr/>
            </a:lvl7pPr>
            <a:lvl8pPr lvl="7" algn="l">
              <a:lnSpc>
                <a:spcPct val="100000"/>
              </a:lnSpc>
              <a:spcBef>
                <a:spcPts val="0"/>
              </a:spcBef>
              <a:spcAft>
                <a:spcPts val="0"/>
              </a:spcAft>
              <a:buClr>
                <a:srgbClr val="19BBD5"/>
              </a:buClr>
              <a:buSzPts val="1800"/>
              <a:buNone/>
              <a:defRPr/>
            </a:lvl8pPr>
            <a:lvl9pPr lvl="8" algn="l">
              <a:lnSpc>
                <a:spcPct val="100000"/>
              </a:lnSpc>
              <a:spcBef>
                <a:spcPts val="0"/>
              </a:spcBef>
              <a:spcAft>
                <a:spcPts val="0"/>
              </a:spcAft>
              <a:buClr>
                <a:srgbClr val="19BBD5"/>
              </a:buClr>
              <a:buSzPts val="1800"/>
              <a:buNone/>
              <a:defRPr/>
            </a:lvl9pPr>
          </a:lstStyle>
          <a:p/>
        </p:txBody>
      </p:sp>
      <p:sp>
        <p:nvSpPr>
          <p:cNvPr id="22" name="Google Shape;22;p16"/>
          <p:cNvSpPr txBox="1"/>
          <p:nvPr>
            <p:ph idx="1" type="body"/>
          </p:nvPr>
        </p:nvSpPr>
        <p:spPr>
          <a:xfrm>
            <a:off x="1732700" y="2380900"/>
            <a:ext cx="2176801" cy="2544901"/>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600"/>
              </a:spcBef>
              <a:spcAft>
                <a:spcPts val="0"/>
              </a:spcAft>
              <a:buSzPts val="1400"/>
              <a:buChar char="￭"/>
              <a:defRPr/>
            </a:lvl2pPr>
            <a:lvl3pPr indent="-317500" lvl="2" marL="1371600" algn="l">
              <a:lnSpc>
                <a:spcPct val="100000"/>
              </a:lnSpc>
              <a:spcBef>
                <a:spcPts val="600"/>
              </a:spcBef>
              <a:spcAft>
                <a:spcPts val="0"/>
              </a:spcAft>
              <a:buSzPts val="1400"/>
              <a:buChar char="￮"/>
              <a:defRPr/>
            </a:lvl3pPr>
            <a:lvl4pPr indent="-317500" lvl="3" marL="1828800" algn="l">
              <a:lnSpc>
                <a:spcPct val="100000"/>
              </a:lnSpc>
              <a:spcBef>
                <a:spcPts val="600"/>
              </a:spcBef>
              <a:spcAft>
                <a:spcPts val="0"/>
              </a:spcAft>
              <a:buSzPts val="1400"/>
              <a:buChar char="●"/>
              <a:defRPr/>
            </a:lvl4pPr>
            <a:lvl5pPr indent="-317500" lvl="4" marL="2286000" algn="l">
              <a:lnSpc>
                <a:spcPct val="100000"/>
              </a:lnSpc>
              <a:spcBef>
                <a:spcPts val="600"/>
              </a:spcBef>
              <a:spcAft>
                <a:spcPts val="0"/>
              </a:spcAft>
              <a:buSzPts val="1400"/>
              <a:buChar char="○"/>
              <a:defRPr/>
            </a:lvl5pPr>
            <a:lvl6pPr indent="-317500" lvl="5" marL="2743200" algn="l">
              <a:lnSpc>
                <a:spcPct val="100000"/>
              </a:lnSpc>
              <a:spcBef>
                <a:spcPts val="600"/>
              </a:spcBef>
              <a:spcAft>
                <a:spcPts val="0"/>
              </a:spcAft>
              <a:buSzPts val="1400"/>
              <a:buChar char="■"/>
              <a:defRPr/>
            </a:lvl6pPr>
            <a:lvl7pPr indent="-317500" lvl="6" marL="3200400" algn="l">
              <a:lnSpc>
                <a:spcPct val="100000"/>
              </a:lnSpc>
              <a:spcBef>
                <a:spcPts val="600"/>
              </a:spcBef>
              <a:spcAft>
                <a:spcPts val="0"/>
              </a:spcAft>
              <a:buSzPts val="1400"/>
              <a:buChar char="●"/>
              <a:defRPr/>
            </a:lvl7pPr>
            <a:lvl8pPr indent="-317500" lvl="7" marL="3657600" algn="l">
              <a:lnSpc>
                <a:spcPct val="100000"/>
              </a:lnSpc>
              <a:spcBef>
                <a:spcPts val="600"/>
              </a:spcBef>
              <a:spcAft>
                <a:spcPts val="0"/>
              </a:spcAft>
              <a:buSzPts val="1400"/>
              <a:buChar char="○"/>
              <a:defRPr/>
            </a:lvl8pPr>
            <a:lvl9pPr indent="-317500" lvl="8" marL="4114800" algn="l">
              <a:lnSpc>
                <a:spcPct val="100000"/>
              </a:lnSpc>
              <a:spcBef>
                <a:spcPts val="600"/>
              </a:spcBef>
              <a:spcAft>
                <a:spcPts val="0"/>
              </a:spcAft>
              <a:buSzPts val="1400"/>
              <a:buChar char="■"/>
              <a:defRPr/>
            </a:lvl9pPr>
          </a:lstStyle>
          <a:p/>
        </p:txBody>
      </p:sp>
      <p:sp>
        <p:nvSpPr>
          <p:cNvPr id="23" name="Google Shape;23;p16"/>
          <p:cNvSpPr txBox="1"/>
          <p:nvPr>
            <p:ph idx="2" type="body"/>
          </p:nvPr>
        </p:nvSpPr>
        <p:spPr>
          <a:xfrm>
            <a:off x="4020971" y="2380899"/>
            <a:ext cx="2176802" cy="2544902"/>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600"/>
              </a:spcBef>
              <a:spcAft>
                <a:spcPts val="0"/>
              </a:spcAft>
              <a:buSzPts val="1400"/>
              <a:buChar char="￭"/>
              <a:defRPr/>
            </a:lvl2pPr>
            <a:lvl3pPr indent="-317500" lvl="2" marL="1371600" algn="l">
              <a:lnSpc>
                <a:spcPct val="100000"/>
              </a:lnSpc>
              <a:spcBef>
                <a:spcPts val="600"/>
              </a:spcBef>
              <a:spcAft>
                <a:spcPts val="0"/>
              </a:spcAft>
              <a:buSzPts val="1400"/>
              <a:buChar char="￮"/>
              <a:defRPr/>
            </a:lvl3pPr>
            <a:lvl4pPr indent="-317500" lvl="3" marL="1828800" algn="l">
              <a:lnSpc>
                <a:spcPct val="100000"/>
              </a:lnSpc>
              <a:spcBef>
                <a:spcPts val="600"/>
              </a:spcBef>
              <a:spcAft>
                <a:spcPts val="0"/>
              </a:spcAft>
              <a:buSzPts val="1400"/>
              <a:buChar char="●"/>
              <a:defRPr/>
            </a:lvl4pPr>
            <a:lvl5pPr indent="-317500" lvl="4" marL="2286000" algn="l">
              <a:lnSpc>
                <a:spcPct val="100000"/>
              </a:lnSpc>
              <a:spcBef>
                <a:spcPts val="600"/>
              </a:spcBef>
              <a:spcAft>
                <a:spcPts val="0"/>
              </a:spcAft>
              <a:buSzPts val="1400"/>
              <a:buChar char="○"/>
              <a:defRPr/>
            </a:lvl5pPr>
            <a:lvl6pPr indent="-317500" lvl="5" marL="2743200" algn="l">
              <a:lnSpc>
                <a:spcPct val="100000"/>
              </a:lnSpc>
              <a:spcBef>
                <a:spcPts val="600"/>
              </a:spcBef>
              <a:spcAft>
                <a:spcPts val="0"/>
              </a:spcAft>
              <a:buSzPts val="1400"/>
              <a:buChar char="■"/>
              <a:defRPr/>
            </a:lvl6pPr>
            <a:lvl7pPr indent="-317500" lvl="6" marL="3200400" algn="l">
              <a:lnSpc>
                <a:spcPct val="100000"/>
              </a:lnSpc>
              <a:spcBef>
                <a:spcPts val="600"/>
              </a:spcBef>
              <a:spcAft>
                <a:spcPts val="0"/>
              </a:spcAft>
              <a:buSzPts val="1400"/>
              <a:buChar char="●"/>
              <a:defRPr/>
            </a:lvl7pPr>
            <a:lvl8pPr indent="-317500" lvl="7" marL="3657600" algn="l">
              <a:lnSpc>
                <a:spcPct val="100000"/>
              </a:lnSpc>
              <a:spcBef>
                <a:spcPts val="600"/>
              </a:spcBef>
              <a:spcAft>
                <a:spcPts val="0"/>
              </a:spcAft>
              <a:buSzPts val="1400"/>
              <a:buChar char="○"/>
              <a:defRPr/>
            </a:lvl8pPr>
            <a:lvl9pPr indent="-317500" lvl="8" marL="4114800" algn="l">
              <a:lnSpc>
                <a:spcPct val="100000"/>
              </a:lnSpc>
              <a:spcBef>
                <a:spcPts val="600"/>
              </a:spcBef>
              <a:spcAft>
                <a:spcPts val="0"/>
              </a:spcAft>
              <a:buSzPts val="1400"/>
              <a:buChar char="■"/>
              <a:defRPr/>
            </a:lvl9pPr>
          </a:lstStyle>
          <a:p/>
        </p:txBody>
      </p:sp>
      <p:sp>
        <p:nvSpPr>
          <p:cNvPr id="24" name="Google Shape;24;p16"/>
          <p:cNvSpPr txBox="1"/>
          <p:nvPr>
            <p:ph idx="3" type="body"/>
          </p:nvPr>
        </p:nvSpPr>
        <p:spPr>
          <a:xfrm>
            <a:off x="6309245" y="2380899"/>
            <a:ext cx="2176801" cy="2544902"/>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600"/>
              </a:spcBef>
              <a:spcAft>
                <a:spcPts val="0"/>
              </a:spcAft>
              <a:buSzPts val="1400"/>
              <a:buChar char="￭"/>
              <a:defRPr/>
            </a:lvl2pPr>
            <a:lvl3pPr indent="-317500" lvl="2" marL="1371600" algn="l">
              <a:lnSpc>
                <a:spcPct val="100000"/>
              </a:lnSpc>
              <a:spcBef>
                <a:spcPts val="600"/>
              </a:spcBef>
              <a:spcAft>
                <a:spcPts val="0"/>
              </a:spcAft>
              <a:buSzPts val="1400"/>
              <a:buChar char="￮"/>
              <a:defRPr/>
            </a:lvl3pPr>
            <a:lvl4pPr indent="-317500" lvl="3" marL="1828800" algn="l">
              <a:lnSpc>
                <a:spcPct val="100000"/>
              </a:lnSpc>
              <a:spcBef>
                <a:spcPts val="600"/>
              </a:spcBef>
              <a:spcAft>
                <a:spcPts val="0"/>
              </a:spcAft>
              <a:buSzPts val="1400"/>
              <a:buChar char="●"/>
              <a:defRPr/>
            </a:lvl4pPr>
            <a:lvl5pPr indent="-317500" lvl="4" marL="2286000" algn="l">
              <a:lnSpc>
                <a:spcPct val="100000"/>
              </a:lnSpc>
              <a:spcBef>
                <a:spcPts val="600"/>
              </a:spcBef>
              <a:spcAft>
                <a:spcPts val="0"/>
              </a:spcAft>
              <a:buSzPts val="1400"/>
              <a:buChar char="○"/>
              <a:defRPr/>
            </a:lvl5pPr>
            <a:lvl6pPr indent="-317500" lvl="5" marL="2743200" algn="l">
              <a:lnSpc>
                <a:spcPct val="100000"/>
              </a:lnSpc>
              <a:spcBef>
                <a:spcPts val="600"/>
              </a:spcBef>
              <a:spcAft>
                <a:spcPts val="0"/>
              </a:spcAft>
              <a:buSzPts val="1400"/>
              <a:buChar char="■"/>
              <a:defRPr/>
            </a:lvl6pPr>
            <a:lvl7pPr indent="-317500" lvl="6" marL="3200400" algn="l">
              <a:lnSpc>
                <a:spcPct val="100000"/>
              </a:lnSpc>
              <a:spcBef>
                <a:spcPts val="600"/>
              </a:spcBef>
              <a:spcAft>
                <a:spcPts val="0"/>
              </a:spcAft>
              <a:buSzPts val="1400"/>
              <a:buChar char="●"/>
              <a:defRPr/>
            </a:lvl7pPr>
            <a:lvl8pPr indent="-317500" lvl="7" marL="3657600" algn="l">
              <a:lnSpc>
                <a:spcPct val="100000"/>
              </a:lnSpc>
              <a:spcBef>
                <a:spcPts val="600"/>
              </a:spcBef>
              <a:spcAft>
                <a:spcPts val="0"/>
              </a:spcAft>
              <a:buSzPts val="1400"/>
              <a:buChar char="○"/>
              <a:defRPr/>
            </a:lvl8pPr>
            <a:lvl9pPr indent="-317500" lvl="8" marL="4114800" algn="l">
              <a:lnSpc>
                <a:spcPct val="100000"/>
              </a:lnSpc>
              <a:spcBef>
                <a:spcPts val="600"/>
              </a:spcBef>
              <a:spcAft>
                <a:spcPts val="0"/>
              </a:spcAft>
              <a:buSzPts val="1400"/>
              <a:buChar char="■"/>
              <a:defRPr/>
            </a:lvl9pPr>
          </a:lstStyle>
          <a:p/>
        </p:txBody>
      </p:sp>
      <p:sp>
        <p:nvSpPr>
          <p:cNvPr id="25" name="Google Shape;25;p16"/>
          <p:cNvSpPr/>
          <p:nvPr/>
        </p:nvSpPr>
        <p:spPr>
          <a:xfrm flipH="1" rot="10800000">
            <a:off x="-123826" y="1058975"/>
            <a:ext cx="819900" cy="710101"/>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9525">
            <a:solidFill>
              <a:srgbClr val="19BBD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6"/>
          <p:cNvSpPr/>
          <p:nvPr/>
        </p:nvSpPr>
        <p:spPr>
          <a:xfrm flipH="1" rot="10800000">
            <a:off x="638175" y="1440099"/>
            <a:ext cx="428701" cy="371101"/>
          </a:xfrm>
          <a:custGeom>
            <a:rect b="b" l="l" r="r" t="t"/>
            <a:pathLst>
              <a:path extrusionOk="0" h="21600" w="21600">
                <a:moveTo>
                  <a:pt x="0" y="10800"/>
                </a:moveTo>
                <a:lnTo>
                  <a:pt x="5362" y="0"/>
                </a:lnTo>
                <a:lnTo>
                  <a:pt x="16238" y="0"/>
                </a:lnTo>
                <a:lnTo>
                  <a:pt x="21600" y="10800"/>
                </a:lnTo>
                <a:lnTo>
                  <a:pt x="16238" y="21600"/>
                </a:lnTo>
                <a:lnTo>
                  <a:pt x="5362" y="2160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6"/>
          <p:cNvSpPr/>
          <p:nvPr/>
        </p:nvSpPr>
        <p:spPr>
          <a:xfrm flipH="1" rot="10800000">
            <a:off x="1495424" y="-131650"/>
            <a:ext cx="819900" cy="710101"/>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76200">
            <a:solidFill>
              <a:srgbClr val="184769"/>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6"/>
          <p:cNvSpPr/>
          <p:nvPr/>
        </p:nvSpPr>
        <p:spPr>
          <a:xfrm flipH="1" rot="10800000">
            <a:off x="327800" y="88924"/>
            <a:ext cx="358801" cy="310501"/>
          </a:xfrm>
          <a:custGeom>
            <a:rect b="b" l="l" r="r" t="t"/>
            <a:pathLst>
              <a:path extrusionOk="0" h="21600" w="21600">
                <a:moveTo>
                  <a:pt x="0" y="10800"/>
                </a:moveTo>
                <a:lnTo>
                  <a:pt x="5361" y="0"/>
                </a:lnTo>
                <a:lnTo>
                  <a:pt x="16239" y="0"/>
                </a:lnTo>
                <a:lnTo>
                  <a:pt x="21600" y="10800"/>
                </a:lnTo>
                <a:lnTo>
                  <a:pt x="16239" y="21600"/>
                </a:lnTo>
                <a:lnTo>
                  <a:pt x="5361" y="21600"/>
                </a:lnTo>
                <a:close/>
              </a:path>
            </a:pathLst>
          </a:custGeom>
          <a:solidFill>
            <a:srgbClr val="00E1C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9" name="Google Shape;29;p16"/>
          <p:cNvGrpSpPr/>
          <p:nvPr/>
        </p:nvGrpSpPr>
        <p:grpSpPr>
          <a:xfrm>
            <a:off x="1729804" y="61088"/>
            <a:ext cx="351186" cy="324644"/>
            <a:chOff x="20" y="20"/>
            <a:chExt cx="351185" cy="324642"/>
          </a:xfrm>
        </p:grpSpPr>
        <p:sp>
          <p:nvSpPr>
            <p:cNvPr id="30" name="Google Shape;30;p16"/>
            <p:cNvSpPr/>
            <p:nvPr/>
          </p:nvSpPr>
          <p:spPr>
            <a:xfrm>
              <a:off x="20" y="123038"/>
              <a:ext cx="82180" cy="184256"/>
            </a:xfrm>
            <a:custGeom>
              <a:rect b="b" l="l" r="r" t="t"/>
              <a:pathLst>
                <a:path extrusionOk="0" h="21600" w="21600">
                  <a:moveTo>
                    <a:pt x="13278" y="2453"/>
                  </a:moveTo>
                  <a:lnTo>
                    <a:pt x="14085" y="2514"/>
                  </a:lnTo>
                  <a:lnTo>
                    <a:pt x="14755" y="2631"/>
                  </a:lnTo>
                  <a:lnTo>
                    <a:pt x="15425" y="2751"/>
                  </a:lnTo>
                  <a:lnTo>
                    <a:pt x="16502" y="3232"/>
                  </a:lnTo>
                  <a:lnTo>
                    <a:pt x="16903" y="3531"/>
                  </a:lnTo>
                  <a:lnTo>
                    <a:pt x="17035" y="3829"/>
                  </a:lnTo>
                  <a:lnTo>
                    <a:pt x="17172" y="4187"/>
                  </a:lnTo>
                  <a:lnTo>
                    <a:pt x="17035" y="4547"/>
                  </a:lnTo>
                  <a:lnTo>
                    <a:pt x="16903" y="4846"/>
                  </a:lnTo>
                  <a:lnTo>
                    <a:pt x="16502" y="5145"/>
                  </a:lnTo>
                  <a:lnTo>
                    <a:pt x="15964" y="5444"/>
                  </a:lnTo>
                  <a:lnTo>
                    <a:pt x="15425" y="5625"/>
                  </a:lnTo>
                  <a:lnTo>
                    <a:pt x="14755" y="5804"/>
                  </a:lnTo>
                  <a:lnTo>
                    <a:pt x="14085" y="5863"/>
                  </a:lnTo>
                  <a:lnTo>
                    <a:pt x="13278" y="5924"/>
                  </a:lnTo>
                  <a:lnTo>
                    <a:pt x="12475" y="5863"/>
                  </a:lnTo>
                  <a:lnTo>
                    <a:pt x="11805" y="5804"/>
                  </a:lnTo>
                  <a:lnTo>
                    <a:pt x="11135" y="5625"/>
                  </a:lnTo>
                  <a:lnTo>
                    <a:pt x="10597" y="5444"/>
                  </a:lnTo>
                  <a:lnTo>
                    <a:pt x="10058" y="5145"/>
                  </a:lnTo>
                  <a:lnTo>
                    <a:pt x="9657" y="4846"/>
                  </a:lnTo>
                  <a:lnTo>
                    <a:pt x="9526" y="4547"/>
                  </a:lnTo>
                  <a:lnTo>
                    <a:pt x="9388" y="4187"/>
                  </a:lnTo>
                  <a:lnTo>
                    <a:pt x="9526" y="3829"/>
                  </a:lnTo>
                  <a:lnTo>
                    <a:pt x="9657" y="3531"/>
                  </a:lnTo>
                  <a:lnTo>
                    <a:pt x="10058" y="3232"/>
                  </a:lnTo>
                  <a:lnTo>
                    <a:pt x="11135" y="2751"/>
                  </a:lnTo>
                  <a:lnTo>
                    <a:pt x="11805" y="2631"/>
                  </a:lnTo>
                  <a:lnTo>
                    <a:pt x="12475" y="2514"/>
                  </a:lnTo>
                  <a:lnTo>
                    <a:pt x="13278" y="2453"/>
                  </a:lnTo>
                  <a:close/>
                  <a:moveTo>
                    <a:pt x="0" y="0"/>
                  </a:moveTo>
                  <a:lnTo>
                    <a:pt x="0" y="21600"/>
                  </a:lnTo>
                  <a:lnTo>
                    <a:pt x="21600" y="21600"/>
                  </a:lnTo>
                  <a:lnTo>
                    <a:pt x="21600"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6"/>
            <p:cNvSpPr/>
            <p:nvPr/>
          </p:nvSpPr>
          <p:spPr>
            <a:xfrm>
              <a:off x="94447" y="20"/>
              <a:ext cx="256758" cy="324642"/>
            </a:xfrm>
            <a:custGeom>
              <a:rect b="b" l="l" r="r" t="t"/>
              <a:pathLst>
                <a:path extrusionOk="0" h="21600" w="21600">
                  <a:moveTo>
                    <a:pt x="11121" y="0"/>
                  </a:moveTo>
                  <a:lnTo>
                    <a:pt x="10477" y="33"/>
                  </a:lnTo>
                  <a:lnTo>
                    <a:pt x="10048" y="102"/>
                  </a:lnTo>
                  <a:lnTo>
                    <a:pt x="9704" y="203"/>
                  </a:lnTo>
                  <a:lnTo>
                    <a:pt x="9447" y="306"/>
                  </a:lnTo>
                  <a:lnTo>
                    <a:pt x="8760" y="2037"/>
                  </a:lnTo>
                  <a:lnTo>
                    <a:pt x="8417" y="2819"/>
                  </a:lnTo>
                  <a:lnTo>
                    <a:pt x="8072" y="3532"/>
                  </a:lnTo>
                  <a:lnTo>
                    <a:pt x="7729" y="4177"/>
                  </a:lnTo>
                  <a:lnTo>
                    <a:pt x="7386" y="4721"/>
                  </a:lnTo>
                  <a:lnTo>
                    <a:pt x="7086" y="5128"/>
                  </a:lnTo>
                  <a:lnTo>
                    <a:pt x="6827" y="5468"/>
                  </a:lnTo>
                  <a:lnTo>
                    <a:pt x="5839" y="6249"/>
                  </a:lnTo>
                  <a:lnTo>
                    <a:pt x="4422" y="7302"/>
                  </a:lnTo>
                  <a:lnTo>
                    <a:pt x="2534" y="8661"/>
                  </a:lnTo>
                  <a:lnTo>
                    <a:pt x="0" y="8661"/>
                  </a:lnTo>
                  <a:lnTo>
                    <a:pt x="0" y="18678"/>
                  </a:lnTo>
                  <a:lnTo>
                    <a:pt x="2662" y="18678"/>
                  </a:lnTo>
                  <a:lnTo>
                    <a:pt x="3522" y="19019"/>
                  </a:lnTo>
                  <a:lnTo>
                    <a:pt x="4723" y="19427"/>
                  </a:lnTo>
                  <a:lnTo>
                    <a:pt x="6270" y="19902"/>
                  </a:lnTo>
                  <a:lnTo>
                    <a:pt x="7988" y="20411"/>
                  </a:lnTo>
                  <a:lnTo>
                    <a:pt x="9834" y="20853"/>
                  </a:lnTo>
                  <a:lnTo>
                    <a:pt x="10778" y="21056"/>
                  </a:lnTo>
                  <a:lnTo>
                    <a:pt x="11722" y="21226"/>
                  </a:lnTo>
                  <a:lnTo>
                    <a:pt x="12624" y="21396"/>
                  </a:lnTo>
                  <a:lnTo>
                    <a:pt x="13526" y="21498"/>
                  </a:lnTo>
                  <a:lnTo>
                    <a:pt x="14342" y="21565"/>
                  </a:lnTo>
                  <a:lnTo>
                    <a:pt x="15158" y="21600"/>
                  </a:lnTo>
                  <a:lnTo>
                    <a:pt x="16533" y="21600"/>
                  </a:lnTo>
                  <a:lnTo>
                    <a:pt x="17262" y="21565"/>
                  </a:lnTo>
                  <a:lnTo>
                    <a:pt x="17950" y="21498"/>
                  </a:lnTo>
                  <a:lnTo>
                    <a:pt x="18852" y="21294"/>
                  </a:lnTo>
                  <a:lnTo>
                    <a:pt x="19066" y="21226"/>
                  </a:lnTo>
                  <a:lnTo>
                    <a:pt x="19281" y="21124"/>
                  </a:lnTo>
                  <a:lnTo>
                    <a:pt x="19451" y="20988"/>
                  </a:lnTo>
                  <a:lnTo>
                    <a:pt x="19538" y="20853"/>
                  </a:lnTo>
                  <a:lnTo>
                    <a:pt x="19624" y="20682"/>
                  </a:lnTo>
                  <a:lnTo>
                    <a:pt x="19752" y="19698"/>
                  </a:lnTo>
                  <a:lnTo>
                    <a:pt x="19710" y="19460"/>
                  </a:lnTo>
                  <a:lnTo>
                    <a:pt x="19624" y="19257"/>
                  </a:lnTo>
                  <a:lnTo>
                    <a:pt x="19451" y="19052"/>
                  </a:lnTo>
                  <a:lnTo>
                    <a:pt x="19195" y="18883"/>
                  </a:lnTo>
                  <a:lnTo>
                    <a:pt x="19409" y="18849"/>
                  </a:lnTo>
                  <a:lnTo>
                    <a:pt x="19838" y="18713"/>
                  </a:lnTo>
                  <a:lnTo>
                    <a:pt x="20011" y="18577"/>
                  </a:lnTo>
                  <a:lnTo>
                    <a:pt x="20139" y="18442"/>
                  </a:lnTo>
                  <a:lnTo>
                    <a:pt x="20267" y="18271"/>
                  </a:lnTo>
                  <a:lnTo>
                    <a:pt x="20353" y="18068"/>
                  </a:lnTo>
                  <a:lnTo>
                    <a:pt x="20397" y="17898"/>
                  </a:lnTo>
                  <a:lnTo>
                    <a:pt x="20526" y="16676"/>
                  </a:lnTo>
                  <a:lnTo>
                    <a:pt x="20526" y="16370"/>
                  </a:lnTo>
                  <a:lnTo>
                    <a:pt x="20484" y="16200"/>
                  </a:lnTo>
                  <a:lnTo>
                    <a:pt x="20397" y="16064"/>
                  </a:lnTo>
                  <a:lnTo>
                    <a:pt x="20183" y="15826"/>
                  </a:lnTo>
                  <a:lnTo>
                    <a:pt x="20053" y="15725"/>
                  </a:lnTo>
                  <a:lnTo>
                    <a:pt x="19924" y="15622"/>
                  </a:lnTo>
                  <a:lnTo>
                    <a:pt x="20139" y="15588"/>
                  </a:lnTo>
                  <a:lnTo>
                    <a:pt x="20311" y="15520"/>
                  </a:lnTo>
                  <a:lnTo>
                    <a:pt x="20484" y="15419"/>
                  </a:lnTo>
                  <a:lnTo>
                    <a:pt x="20654" y="15283"/>
                  </a:lnTo>
                  <a:lnTo>
                    <a:pt x="20784" y="15146"/>
                  </a:lnTo>
                  <a:lnTo>
                    <a:pt x="20869" y="15011"/>
                  </a:lnTo>
                  <a:lnTo>
                    <a:pt x="20955" y="14842"/>
                  </a:lnTo>
                  <a:lnTo>
                    <a:pt x="20999" y="14637"/>
                  </a:lnTo>
                  <a:lnTo>
                    <a:pt x="21127" y="13448"/>
                  </a:lnTo>
                  <a:lnTo>
                    <a:pt x="21127" y="13109"/>
                  </a:lnTo>
                  <a:lnTo>
                    <a:pt x="21085" y="12939"/>
                  </a:lnTo>
                  <a:lnTo>
                    <a:pt x="20999" y="12803"/>
                  </a:lnTo>
                  <a:lnTo>
                    <a:pt x="20913" y="12668"/>
                  </a:lnTo>
                  <a:lnTo>
                    <a:pt x="20784" y="12565"/>
                  </a:lnTo>
                  <a:lnTo>
                    <a:pt x="20654" y="12464"/>
                  </a:lnTo>
                  <a:lnTo>
                    <a:pt x="20484" y="12362"/>
                  </a:lnTo>
                  <a:lnTo>
                    <a:pt x="20654" y="12328"/>
                  </a:lnTo>
                  <a:lnTo>
                    <a:pt x="20999" y="12125"/>
                  </a:lnTo>
                  <a:lnTo>
                    <a:pt x="21127" y="12023"/>
                  </a:lnTo>
                  <a:lnTo>
                    <a:pt x="21255" y="11887"/>
                  </a:lnTo>
                  <a:lnTo>
                    <a:pt x="21342" y="11750"/>
                  </a:lnTo>
                  <a:lnTo>
                    <a:pt x="21384" y="11581"/>
                  </a:lnTo>
                  <a:lnTo>
                    <a:pt x="21428" y="11411"/>
                  </a:lnTo>
                  <a:lnTo>
                    <a:pt x="21600" y="10189"/>
                  </a:lnTo>
                  <a:lnTo>
                    <a:pt x="21556" y="10019"/>
                  </a:lnTo>
                  <a:lnTo>
                    <a:pt x="21514" y="9848"/>
                  </a:lnTo>
                  <a:lnTo>
                    <a:pt x="21428" y="9713"/>
                  </a:lnTo>
                  <a:lnTo>
                    <a:pt x="21342" y="9577"/>
                  </a:lnTo>
                  <a:lnTo>
                    <a:pt x="21213" y="9441"/>
                  </a:lnTo>
                  <a:lnTo>
                    <a:pt x="21041" y="9339"/>
                  </a:lnTo>
                  <a:lnTo>
                    <a:pt x="20654" y="9136"/>
                  </a:lnTo>
                  <a:lnTo>
                    <a:pt x="20225" y="8965"/>
                  </a:lnTo>
                  <a:lnTo>
                    <a:pt x="19710" y="8830"/>
                  </a:lnTo>
                  <a:lnTo>
                    <a:pt x="19151" y="8729"/>
                  </a:lnTo>
                  <a:lnTo>
                    <a:pt x="18593" y="8661"/>
                  </a:lnTo>
                  <a:lnTo>
                    <a:pt x="17391" y="8524"/>
                  </a:lnTo>
                  <a:lnTo>
                    <a:pt x="15545" y="8388"/>
                  </a:lnTo>
                  <a:lnTo>
                    <a:pt x="13354" y="8287"/>
                  </a:lnTo>
                  <a:lnTo>
                    <a:pt x="11121" y="8185"/>
                  </a:lnTo>
                  <a:lnTo>
                    <a:pt x="11422" y="7778"/>
                  </a:lnTo>
                  <a:lnTo>
                    <a:pt x="11680" y="7302"/>
                  </a:lnTo>
                  <a:lnTo>
                    <a:pt x="11937" y="6792"/>
                  </a:lnTo>
                  <a:lnTo>
                    <a:pt x="12109" y="6249"/>
                  </a:lnTo>
                  <a:lnTo>
                    <a:pt x="12281" y="5706"/>
                  </a:lnTo>
                  <a:lnTo>
                    <a:pt x="12452" y="5128"/>
                  </a:lnTo>
                  <a:lnTo>
                    <a:pt x="12624" y="4008"/>
                  </a:lnTo>
                  <a:lnTo>
                    <a:pt x="12753" y="2988"/>
                  </a:lnTo>
                  <a:lnTo>
                    <a:pt x="12839" y="2139"/>
                  </a:lnTo>
                  <a:lnTo>
                    <a:pt x="12839" y="1121"/>
                  </a:lnTo>
                  <a:lnTo>
                    <a:pt x="12710" y="848"/>
                  </a:lnTo>
                  <a:lnTo>
                    <a:pt x="12582" y="645"/>
                  </a:lnTo>
                  <a:lnTo>
                    <a:pt x="12367" y="441"/>
                  </a:lnTo>
                  <a:lnTo>
                    <a:pt x="12109" y="238"/>
                  </a:lnTo>
                  <a:lnTo>
                    <a:pt x="11808" y="135"/>
                  </a:lnTo>
                  <a:lnTo>
                    <a:pt x="11465" y="33"/>
                  </a:lnTo>
                  <a:lnTo>
                    <a:pt x="11121"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 name="Google Shape;32;p16"/>
          <p:cNvSpPr/>
          <p:nvPr/>
        </p:nvSpPr>
        <p:spPr>
          <a:xfrm>
            <a:off x="203099" y="1270177"/>
            <a:ext cx="166063" cy="287705"/>
          </a:xfrm>
          <a:custGeom>
            <a:rect b="b" l="l" r="r" t="t"/>
            <a:pathLst>
              <a:path extrusionOk="0" h="21600" w="21600">
                <a:moveTo>
                  <a:pt x="11466" y="1026"/>
                </a:moveTo>
                <a:lnTo>
                  <a:pt x="11688" y="1052"/>
                </a:lnTo>
                <a:lnTo>
                  <a:pt x="11823" y="1129"/>
                </a:lnTo>
                <a:lnTo>
                  <a:pt x="11956" y="1206"/>
                </a:lnTo>
                <a:lnTo>
                  <a:pt x="11999" y="1334"/>
                </a:lnTo>
                <a:lnTo>
                  <a:pt x="11956" y="1437"/>
                </a:lnTo>
                <a:lnTo>
                  <a:pt x="11823" y="1540"/>
                </a:lnTo>
                <a:lnTo>
                  <a:pt x="11688" y="1591"/>
                </a:lnTo>
                <a:lnTo>
                  <a:pt x="11466" y="1616"/>
                </a:lnTo>
                <a:lnTo>
                  <a:pt x="10134" y="1616"/>
                </a:lnTo>
                <a:lnTo>
                  <a:pt x="9910" y="1591"/>
                </a:lnTo>
                <a:lnTo>
                  <a:pt x="9777" y="1540"/>
                </a:lnTo>
                <a:lnTo>
                  <a:pt x="9644" y="1437"/>
                </a:lnTo>
                <a:lnTo>
                  <a:pt x="9601" y="1334"/>
                </a:lnTo>
                <a:lnTo>
                  <a:pt x="9644" y="1206"/>
                </a:lnTo>
                <a:lnTo>
                  <a:pt x="9910" y="1052"/>
                </a:lnTo>
                <a:lnTo>
                  <a:pt x="10134" y="1026"/>
                </a:lnTo>
                <a:close/>
                <a:moveTo>
                  <a:pt x="19243" y="2694"/>
                </a:moveTo>
                <a:lnTo>
                  <a:pt x="19243" y="17547"/>
                </a:lnTo>
                <a:lnTo>
                  <a:pt x="2357" y="17547"/>
                </a:lnTo>
                <a:lnTo>
                  <a:pt x="2357" y="2694"/>
                </a:lnTo>
                <a:close/>
                <a:moveTo>
                  <a:pt x="10800" y="18675"/>
                </a:moveTo>
                <a:lnTo>
                  <a:pt x="11111" y="18701"/>
                </a:lnTo>
                <a:lnTo>
                  <a:pt x="11422" y="18753"/>
                </a:lnTo>
                <a:lnTo>
                  <a:pt x="11688" y="18829"/>
                </a:lnTo>
                <a:lnTo>
                  <a:pt x="11910" y="18932"/>
                </a:lnTo>
                <a:lnTo>
                  <a:pt x="12088" y="19060"/>
                </a:lnTo>
                <a:lnTo>
                  <a:pt x="12221" y="19214"/>
                </a:lnTo>
                <a:lnTo>
                  <a:pt x="12310" y="19393"/>
                </a:lnTo>
                <a:lnTo>
                  <a:pt x="12356" y="19573"/>
                </a:lnTo>
                <a:lnTo>
                  <a:pt x="12310" y="19752"/>
                </a:lnTo>
                <a:lnTo>
                  <a:pt x="12221" y="19932"/>
                </a:lnTo>
                <a:lnTo>
                  <a:pt x="12088" y="20086"/>
                </a:lnTo>
                <a:lnTo>
                  <a:pt x="11910" y="20215"/>
                </a:lnTo>
                <a:lnTo>
                  <a:pt x="11688" y="20316"/>
                </a:lnTo>
                <a:lnTo>
                  <a:pt x="11422" y="20394"/>
                </a:lnTo>
                <a:lnTo>
                  <a:pt x="11111" y="20445"/>
                </a:lnTo>
                <a:lnTo>
                  <a:pt x="10800" y="20471"/>
                </a:lnTo>
                <a:lnTo>
                  <a:pt x="10489" y="20445"/>
                </a:lnTo>
                <a:lnTo>
                  <a:pt x="10178" y="20394"/>
                </a:lnTo>
                <a:lnTo>
                  <a:pt x="9910" y="20316"/>
                </a:lnTo>
                <a:lnTo>
                  <a:pt x="9688" y="20215"/>
                </a:lnTo>
                <a:lnTo>
                  <a:pt x="9512" y="20086"/>
                </a:lnTo>
                <a:lnTo>
                  <a:pt x="9377" y="19932"/>
                </a:lnTo>
                <a:lnTo>
                  <a:pt x="9290" y="19752"/>
                </a:lnTo>
                <a:lnTo>
                  <a:pt x="9244" y="19573"/>
                </a:lnTo>
                <a:lnTo>
                  <a:pt x="9290" y="19393"/>
                </a:lnTo>
                <a:lnTo>
                  <a:pt x="9377" y="19214"/>
                </a:lnTo>
                <a:lnTo>
                  <a:pt x="9512" y="19060"/>
                </a:lnTo>
                <a:lnTo>
                  <a:pt x="9688" y="18932"/>
                </a:lnTo>
                <a:lnTo>
                  <a:pt x="9910" y="18829"/>
                </a:lnTo>
                <a:lnTo>
                  <a:pt x="10178" y="18753"/>
                </a:lnTo>
                <a:lnTo>
                  <a:pt x="10489" y="18701"/>
                </a:lnTo>
                <a:lnTo>
                  <a:pt x="10800" y="18675"/>
                </a:lnTo>
                <a:close/>
                <a:moveTo>
                  <a:pt x="2357" y="0"/>
                </a:moveTo>
                <a:lnTo>
                  <a:pt x="1867" y="26"/>
                </a:lnTo>
                <a:lnTo>
                  <a:pt x="1423" y="103"/>
                </a:lnTo>
                <a:lnTo>
                  <a:pt x="1023" y="231"/>
                </a:lnTo>
                <a:lnTo>
                  <a:pt x="666" y="385"/>
                </a:lnTo>
                <a:lnTo>
                  <a:pt x="400" y="590"/>
                </a:lnTo>
                <a:lnTo>
                  <a:pt x="178" y="821"/>
                </a:lnTo>
                <a:lnTo>
                  <a:pt x="45" y="1078"/>
                </a:lnTo>
                <a:lnTo>
                  <a:pt x="0" y="1360"/>
                </a:lnTo>
                <a:lnTo>
                  <a:pt x="0" y="20240"/>
                </a:lnTo>
                <a:lnTo>
                  <a:pt x="45" y="20522"/>
                </a:lnTo>
                <a:lnTo>
                  <a:pt x="178" y="20779"/>
                </a:lnTo>
                <a:lnTo>
                  <a:pt x="400" y="21010"/>
                </a:lnTo>
                <a:lnTo>
                  <a:pt x="666" y="21215"/>
                </a:lnTo>
                <a:lnTo>
                  <a:pt x="1023" y="21369"/>
                </a:lnTo>
                <a:lnTo>
                  <a:pt x="1423" y="21497"/>
                </a:lnTo>
                <a:lnTo>
                  <a:pt x="1867" y="21574"/>
                </a:lnTo>
                <a:lnTo>
                  <a:pt x="2357" y="21600"/>
                </a:lnTo>
                <a:lnTo>
                  <a:pt x="19243" y="21600"/>
                </a:lnTo>
                <a:lnTo>
                  <a:pt x="19733" y="21574"/>
                </a:lnTo>
                <a:lnTo>
                  <a:pt x="20177" y="21497"/>
                </a:lnTo>
                <a:lnTo>
                  <a:pt x="20577" y="21369"/>
                </a:lnTo>
                <a:lnTo>
                  <a:pt x="20932" y="21215"/>
                </a:lnTo>
                <a:lnTo>
                  <a:pt x="21200" y="21010"/>
                </a:lnTo>
                <a:lnTo>
                  <a:pt x="21422" y="20779"/>
                </a:lnTo>
                <a:lnTo>
                  <a:pt x="21555" y="20522"/>
                </a:lnTo>
                <a:lnTo>
                  <a:pt x="21600" y="20240"/>
                </a:lnTo>
                <a:lnTo>
                  <a:pt x="21600" y="1360"/>
                </a:lnTo>
                <a:lnTo>
                  <a:pt x="21555" y="1078"/>
                </a:lnTo>
                <a:lnTo>
                  <a:pt x="21422" y="821"/>
                </a:lnTo>
                <a:lnTo>
                  <a:pt x="21200" y="590"/>
                </a:lnTo>
                <a:lnTo>
                  <a:pt x="20932" y="385"/>
                </a:lnTo>
                <a:lnTo>
                  <a:pt x="20577" y="231"/>
                </a:lnTo>
                <a:lnTo>
                  <a:pt x="20177" y="103"/>
                </a:lnTo>
                <a:lnTo>
                  <a:pt x="19733" y="26"/>
                </a:lnTo>
                <a:lnTo>
                  <a:pt x="19243" y="0"/>
                </a:lnTo>
                <a:close/>
              </a:path>
            </a:pathLst>
          </a:custGeom>
          <a:solidFill>
            <a:srgbClr val="19BBD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16"/>
          <p:cNvGrpSpPr/>
          <p:nvPr/>
        </p:nvGrpSpPr>
        <p:grpSpPr>
          <a:xfrm>
            <a:off x="904275" y="515229"/>
            <a:ext cx="382960" cy="607038"/>
            <a:chOff x="-1" y="37"/>
            <a:chExt cx="382959" cy="607037"/>
          </a:xfrm>
        </p:grpSpPr>
        <p:sp>
          <p:nvSpPr>
            <p:cNvPr id="34" name="Google Shape;34;p16"/>
            <p:cNvSpPr/>
            <p:nvPr/>
          </p:nvSpPr>
          <p:spPr>
            <a:xfrm>
              <a:off x="115245" y="529056"/>
              <a:ext cx="152468" cy="33570"/>
            </a:xfrm>
            <a:prstGeom prst="rect">
              <a:avLst/>
            </a:pr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6"/>
            <p:cNvSpPr/>
            <p:nvPr/>
          </p:nvSpPr>
          <p:spPr>
            <a:xfrm>
              <a:off x="115245" y="494556"/>
              <a:ext cx="152468" cy="33570"/>
            </a:xfrm>
            <a:prstGeom prst="rect">
              <a:avLst/>
            </a:pr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6"/>
            <p:cNvSpPr/>
            <p:nvPr/>
          </p:nvSpPr>
          <p:spPr>
            <a:xfrm>
              <a:off x="115245" y="562625"/>
              <a:ext cx="152468" cy="44449"/>
            </a:xfrm>
            <a:custGeom>
              <a:rect b="b" l="l" r="r" t="t"/>
              <a:pathLst>
                <a:path extrusionOk="0" h="21600" w="21600">
                  <a:moveTo>
                    <a:pt x="0" y="0"/>
                  </a:moveTo>
                  <a:lnTo>
                    <a:pt x="0" y="3078"/>
                  </a:lnTo>
                  <a:lnTo>
                    <a:pt x="127" y="5739"/>
                  </a:lnTo>
                  <a:lnTo>
                    <a:pt x="517" y="8383"/>
                  </a:lnTo>
                  <a:lnTo>
                    <a:pt x="1029" y="10574"/>
                  </a:lnTo>
                  <a:lnTo>
                    <a:pt x="1800" y="11913"/>
                  </a:lnTo>
                  <a:lnTo>
                    <a:pt x="9897" y="21165"/>
                  </a:lnTo>
                  <a:lnTo>
                    <a:pt x="10800" y="21600"/>
                  </a:lnTo>
                  <a:lnTo>
                    <a:pt x="11697" y="21165"/>
                  </a:lnTo>
                  <a:lnTo>
                    <a:pt x="19800" y="11913"/>
                  </a:lnTo>
                  <a:lnTo>
                    <a:pt x="20571" y="10574"/>
                  </a:lnTo>
                  <a:lnTo>
                    <a:pt x="21083" y="8383"/>
                  </a:lnTo>
                  <a:lnTo>
                    <a:pt x="21468" y="5739"/>
                  </a:lnTo>
                  <a:lnTo>
                    <a:pt x="21600" y="3078"/>
                  </a:lnTo>
                  <a:lnTo>
                    <a:pt x="21600" y="0"/>
                  </a:lnTo>
                  <a:lnTo>
                    <a:pt x="0" y="0"/>
                  </a:lnTo>
                  <a:close/>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6"/>
            <p:cNvSpPr/>
            <p:nvPr/>
          </p:nvSpPr>
          <p:spPr>
            <a:xfrm>
              <a:off x="98925" y="209647"/>
              <a:ext cx="52612" cy="248621"/>
            </a:xfrm>
            <a:custGeom>
              <a:rect b="b" l="l" r="r" t="t"/>
              <a:pathLst>
                <a:path extrusionOk="0" h="21600" w="21600">
                  <a:moveTo>
                    <a:pt x="21600" y="21600"/>
                  </a:moveTo>
                  <a:lnTo>
                    <a:pt x="8934" y="9222"/>
                  </a:lnTo>
                  <a:lnTo>
                    <a:pt x="0" y="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6"/>
            <p:cNvSpPr/>
            <p:nvPr/>
          </p:nvSpPr>
          <p:spPr>
            <a:xfrm>
              <a:off x="-1" y="37"/>
              <a:ext cx="382959" cy="458231"/>
            </a:xfrm>
            <a:custGeom>
              <a:rect b="b" l="l" r="r" t="t"/>
              <a:pathLst>
                <a:path extrusionOk="0" h="21600" w="21600">
                  <a:moveTo>
                    <a:pt x="15100" y="21600"/>
                  </a:moveTo>
                  <a:lnTo>
                    <a:pt x="15356" y="20659"/>
                  </a:lnTo>
                  <a:lnTo>
                    <a:pt x="15713" y="19761"/>
                  </a:lnTo>
                  <a:lnTo>
                    <a:pt x="16123" y="18906"/>
                  </a:lnTo>
                  <a:lnTo>
                    <a:pt x="16584" y="18135"/>
                  </a:lnTo>
                  <a:lnTo>
                    <a:pt x="17096" y="17408"/>
                  </a:lnTo>
                  <a:lnTo>
                    <a:pt x="17607" y="16681"/>
                  </a:lnTo>
                  <a:lnTo>
                    <a:pt x="18733" y="15313"/>
                  </a:lnTo>
                  <a:lnTo>
                    <a:pt x="19297" y="14628"/>
                  </a:lnTo>
                  <a:lnTo>
                    <a:pt x="19807" y="13945"/>
                  </a:lnTo>
                  <a:lnTo>
                    <a:pt x="20270" y="13260"/>
                  </a:lnTo>
                  <a:lnTo>
                    <a:pt x="20730" y="12490"/>
                  </a:lnTo>
                  <a:lnTo>
                    <a:pt x="21087" y="11719"/>
                  </a:lnTo>
                  <a:lnTo>
                    <a:pt x="21344" y="10864"/>
                  </a:lnTo>
                  <a:lnTo>
                    <a:pt x="21497" y="9967"/>
                  </a:lnTo>
                  <a:lnTo>
                    <a:pt x="21547" y="9496"/>
                  </a:lnTo>
                  <a:lnTo>
                    <a:pt x="21600" y="9025"/>
                  </a:lnTo>
                  <a:lnTo>
                    <a:pt x="21497" y="8084"/>
                  </a:lnTo>
                  <a:lnTo>
                    <a:pt x="21344" y="7187"/>
                  </a:lnTo>
                  <a:lnTo>
                    <a:pt x="21087" y="6329"/>
                  </a:lnTo>
                  <a:lnTo>
                    <a:pt x="20730" y="5518"/>
                  </a:lnTo>
                  <a:lnTo>
                    <a:pt x="20270" y="4705"/>
                  </a:lnTo>
                  <a:lnTo>
                    <a:pt x="19757" y="3978"/>
                  </a:lnTo>
                  <a:lnTo>
                    <a:pt x="19091" y="3293"/>
                  </a:lnTo>
                  <a:lnTo>
                    <a:pt x="18427" y="2652"/>
                  </a:lnTo>
                  <a:lnTo>
                    <a:pt x="17657" y="2053"/>
                  </a:lnTo>
                  <a:lnTo>
                    <a:pt x="16840" y="1540"/>
                  </a:lnTo>
                  <a:lnTo>
                    <a:pt x="15917" y="1112"/>
                  </a:lnTo>
                  <a:lnTo>
                    <a:pt x="14997" y="727"/>
                  </a:lnTo>
                  <a:lnTo>
                    <a:pt x="14024" y="427"/>
                  </a:lnTo>
                  <a:lnTo>
                    <a:pt x="12950" y="170"/>
                  </a:lnTo>
                  <a:lnTo>
                    <a:pt x="11926" y="42"/>
                  </a:lnTo>
                  <a:lnTo>
                    <a:pt x="10800" y="0"/>
                  </a:lnTo>
                  <a:lnTo>
                    <a:pt x="9674" y="42"/>
                  </a:lnTo>
                  <a:lnTo>
                    <a:pt x="8650" y="170"/>
                  </a:lnTo>
                  <a:lnTo>
                    <a:pt x="7576" y="427"/>
                  </a:lnTo>
                  <a:lnTo>
                    <a:pt x="6603" y="727"/>
                  </a:lnTo>
                  <a:lnTo>
                    <a:pt x="5681" y="1112"/>
                  </a:lnTo>
                  <a:lnTo>
                    <a:pt x="4760" y="1540"/>
                  </a:lnTo>
                  <a:lnTo>
                    <a:pt x="3940" y="2053"/>
                  </a:lnTo>
                  <a:lnTo>
                    <a:pt x="3173" y="2652"/>
                  </a:lnTo>
                  <a:lnTo>
                    <a:pt x="2507" y="3293"/>
                  </a:lnTo>
                  <a:lnTo>
                    <a:pt x="1843" y="3978"/>
                  </a:lnTo>
                  <a:lnTo>
                    <a:pt x="1330" y="4705"/>
                  </a:lnTo>
                  <a:lnTo>
                    <a:pt x="870" y="5518"/>
                  </a:lnTo>
                  <a:lnTo>
                    <a:pt x="513" y="6329"/>
                  </a:lnTo>
                  <a:lnTo>
                    <a:pt x="256" y="7187"/>
                  </a:lnTo>
                  <a:lnTo>
                    <a:pt x="103" y="8084"/>
                  </a:lnTo>
                  <a:lnTo>
                    <a:pt x="0" y="9025"/>
                  </a:lnTo>
                  <a:lnTo>
                    <a:pt x="50" y="9496"/>
                  </a:lnTo>
                  <a:lnTo>
                    <a:pt x="103" y="9967"/>
                  </a:lnTo>
                  <a:lnTo>
                    <a:pt x="256" y="10864"/>
                  </a:lnTo>
                  <a:lnTo>
                    <a:pt x="513" y="11719"/>
                  </a:lnTo>
                  <a:lnTo>
                    <a:pt x="870" y="12490"/>
                  </a:lnTo>
                  <a:lnTo>
                    <a:pt x="1330" y="13260"/>
                  </a:lnTo>
                  <a:lnTo>
                    <a:pt x="1791" y="13945"/>
                  </a:lnTo>
                  <a:lnTo>
                    <a:pt x="2303" y="14628"/>
                  </a:lnTo>
                  <a:lnTo>
                    <a:pt x="2867" y="15313"/>
                  </a:lnTo>
                  <a:lnTo>
                    <a:pt x="3993" y="16681"/>
                  </a:lnTo>
                  <a:lnTo>
                    <a:pt x="4504" y="17408"/>
                  </a:lnTo>
                  <a:lnTo>
                    <a:pt x="5016" y="18135"/>
                  </a:lnTo>
                  <a:lnTo>
                    <a:pt x="5477" y="18906"/>
                  </a:lnTo>
                  <a:lnTo>
                    <a:pt x="5887" y="19761"/>
                  </a:lnTo>
                  <a:lnTo>
                    <a:pt x="6244" y="20659"/>
                  </a:lnTo>
                  <a:lnTo>
                    <a:pt x="6500" y="2160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6"/>
            <p:cNvSpPr/>
            <p:nvPr/>
          </p:nvSpPr>
          <p:spPr>
            <a:xfrm>
              <a:off x="231421" y="209647"/>
              <a:ext cx="52612" cy="248621"/>
            </a:xfrm>
            <a:custGeom>
              <a:rect b="b" l="l" r="r" t="t"/>
              <a:pathLst>
                <a:path extrusionOk="0" h="21600" w="21600">
                  <a:moveTo>
                    <a:pt x="21600" y="0"/>
                  </a:moveTo>
                  <a:lnTo>
                    <a:pt x="12666" y="9222"/>
                  </a:lnTo>
                  <a:lnTo>
                    <a:pt x="0" y="2160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6"/>
            <p:cNvSpPr/>
            <p:nvPr/>
          </p:nvSpPr>
          <p:spPr>
            <a:xfrm>
              <a:off x="124336" y="200557"/>
              <a:ext cx="134286" cy="29061"/>
            </a:xfrm>
            <a:custGeom>
              <a:rect b="b" l="l" r="r" t="t"/>
              <a:pathLst>
                <a:path extrusionOk="0" h="21600" w="21600">
                  <a:moveTo>
                    <a:pt x="0" y="2022"/>
                  </a:moveTo>
                  <a:lnTo>
                    <a:pt x="4962" y="21600"/>
                  </a:lnTo>
                  <a:lnTo>
                    <a:pt x="9925" y="2022"/>
                  </a:lnTo>
                  <a:lnTo>
                    <a:pt x="10362" y="692"/>
                  </a:lnTo>
                  <a:lnTo>
                    <a:pt x="10800" y="0"/>
                  </a:lnTo>
                  <a:lnTo>
                    <a:pt x="11238" y="692"/>
                  </a:lnTo>
                  <a:lnTo>
                    <a:pt x="11675" y="2022"/>
                  </a:lnTo>
                  <a:lnTo>
                    <a:pt x="16638" y="21600"/>
                  </a:lnTo>
                  <a:lnTo>
                    <a:pt x="21600" y="2022"/>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16"/>
            <p:cNvCxnSpPr/>
            <p:nvPr/>
          </p:nvCxnSpPr>
          <p:spPr>
            <a:xfrm>
              <a:off x="115245" y="461918"/>
              <a:ext cx="152468" cy="1"/>
            </a:xfrm>
            <a:prstGeom prst="straightConnector1">
              <a:avLst/>
            </a:prstGeom>
            <a:noFill/>
            <a:ln cap="rnd" cmpd="sng" w="12175">
              <a:solidFill>
                <a:srgbClr val="FFFFFF"/>
              </a:solidFill>
              <a:prstDash val="solid"/>
              <a:round/>
              <a:headEnd len="sm" w="sm" type="none"/>
              <a:tailEnd len="sm" w="sm" type="none"/>
            </a:ln>
          </p:spPr>
        </p:cxnSp>
      </p:grpSp>
      <p:grpSp>
        <p:nvGrpSpPr>
          <p:cNvPr id="42" name="Google Shape;42;p16"/>
          <p:cNvGrpSpPr/>
          <p:nvPr/>
        </p:nvGrpSpPr>
        <p:grpSpPr>
          <a:xfrm>
            <a:off x="335758" y="1840551"/>
            <a:ext cx="342885" cy="350029"/>
            <a:chOff x="-1" y="20"/>
            <a:chExt cx="342884" cy="350027"/>
          </a:xfrm>
        </p:grpSpPr>
        <p:sp>
          <p:nvSpPr>
            <p:cNvPr id="43" name="Google Shape;43;p16"/>
            <p:cNvSpPr/>
            <p:nvPr/>
          </p:nvSpPr>
          <p:spPr>
            <a:xfrm>
              <a:off x="-1" y="20"/>
              <a:ext cx="264591" cy="264570"/>
            </a:xfrm>
            <a:custGeom>
              <a:rect b="b" l="l" r="r" t="t"/>
              <a:pathLst>
                <a:path extrusionOk="0" h="21600" w="21600">
                  <a:moveTo>
                    <a:pt x="10779" y="0"/>
                  </a:moveTo>
                  <a:lnTo>
                    <a:pt x="10236" y="41"/>
                  </a:lnTo>
                  <a:lnTo>
                    <a:pt x="9694" y="82"/>
                  </a:lnTo>
                  <a:lnTo>
                    <a:pt x="9150" y="125"/>
                  </a:lnTo>
                  <a:lnTo>
                    <a:pt x="8606" y="250"/>
                  </a:lnTo>
                  <a:lnTo>
                    <a:pt x="7604" y="501"/>
                  </a:lnTo>
                  <a:lnTo>
                    <a:pt x="7103" y="667"/>
                  </a:lnTo>
                  <a:lnTo>
                    <a:pt x="6601" y="877"/>
                  </a:lnTo>
                  <a:lnTo>
                    <a:pt x="6100" y="1086"/>
                  </a:lnTo>
                  <a:lnTo>
                    <a:pt x="5180" y="1587"/>
                  </a:lnTo>
                  <a:lnTo>
                    <a:pt x="4764" y="1837"/>
                  </a:lnTo>
                  <a:lnTo>
                    <a:pt x="3928" y="2463"/>
                  </a:lnTo>
                  <a:lnTo>
                    <a:pt x="3175" y="3175"/>
                  </a:lnTo>
                  <a:lnTo>
                    <a:pt x="2465" y="3927"/>
                  </a:lnTo>
                  <a:lnTo>
                    <a:pt x="1839" y="4762"/>
                  </a:lnTo>
                  <a:lnTo>
                    <a:pt x="1546" y="5222"/>
                  </a:lnTo>
                  <a:lnTo>
                    <a:pt x="1045" y="6142"/>
                  </a:lnTo>
                  <a:lnTo>
                    <a:pt x="835" y="6601"/>
                  </a:lnTo>
                  <a:lnTo>
                    <a:pt x="669" y="7102"/>
                  </a:lnTo>
                  <a:lnTo>
                    <a:pt x="501" y="7603"/>
                  </a:lnTo>
                  <a:lnTo>
                    <a:pt x="334" y="8104"/>
                  </a:lnTo>
                  <a:lnTo>
                    <a:pt x="209" y="8648"/>
                  </a:lnTo>
                  <a:lnTo>
                    <a:pt x="125" y="9149"/>
                  </a:lnTo>
                  <a:lnTo>
                    <a:pt x="43" y="9693"/>
                  </a:lnTo>
                  <a:lnTo>
                    <a:pt x="0" y="10236"/>
                  </a:lnTo>
                  <a:lnTo>
                    <a:pt x="0" y="11364"/>
                  </a:lnTo>
                  <a:lnTo>
                    <a:pt x="43" y="11907"/>
                  </a:lnTo>
                  <a:lnTo>
                    <a:pt x="125" y="12449"/>
                  </a:lnTo>
                  <a:lnTo>
                    <a:pt x="209" y="12993"/>
                  </a:lnTo>
                  <a:lnTo>
                    <a:pt x="334" y="13494"/>
                  </a:lnTo>
                  <a:lnTo>
                    <a:pt x="501" y="14038"/>
                  </a:lnTo>
                  <a:lnTo>
                    <a:pt x="669" y="14539"/>
                  </a:lnTo>
                  <a:lnTo>
                    <a:pt x="835" y="14999"/>
                  </a:lnTo>
                  <a:lnTo>
                    <a:pt x="1045" y="15500"/>
                  </a:lnTo>
                  <a:lnTo>
                    <a:pt x="1546" y="16419"/>
                  </a:lnTo>
                  <a:lnTo>
                    <a:pt x="1839" y="16838"/>
                  </a:lnTo>
                  <a:lnTo>
                    <a:pt x="2465" y="17673"/>
                  </a:lnTo>
                  <a:lnTo>
                    <a:pt x="3175" y="18425"/>
                  </a:lnTo>
                  <a:lnTo>
                    <a:pt x="3928" y="19135"/>
                  </a:lnTo>
                  <a:lnTo>
                    <a:pt x="4764" y="19761"/>
                  </a:lnTo>
                  <a:lnTo>
                    <a:pt x="5180" y="20054"/>
                  </a:lnTo>
                  <a:lnTo>
                    <a:pt x="6100" y="20555"/>
                  </a:lnTo>
                  <a:lnTo>
                    <a:pt x="6601" y="20765"/>
                  </a:lnTo>
                  <a:lnTo>
                    <a:pt x="7103" y="20931"/>
                  </a:lnTo>
                  <a:lnTo>
                    <a:pt x="7604" y="21099"/>
                  </a:lnTo>
                  <a:lnTo>
                    <a:pt x="8105" y="21265"/>
                  </a:lnTo>
                  <a:lnTo>
                    <a:pt x="8606" y="21391"/>
                  </a:lnTo>
                  <a:lnTo>
                    <a:pt x="9694" y="21559"/>
                  </a:lnTo>
                  <a:lnTo>
                    <a:pt x="10236" y="21600"/>
                  </a:lnTo>
                  <a:lnTo>
                    <a:pt x="11364" y="21600"/>
                  </a:lnTo>
                  <a:lnTo>
                    <a:pt x="11906" y="21559"/>
                  </a:lnTo>
                  <a:lnTo>
                    <a:pt x="12450" y="21475"/>
                  </a:lnTo>
                  <a:lnTo>
                    <a:pt x="12951" y="21391"/>
                  </a:lnTo>
                  <a:lnTo>
                    <a:pt x="13495" y="21265"/>
                  </a:lnTo>
                  <a:lnTo>
                    <a:pt x="13996" y="21099"/>
                  </a:lnTo>
                  <a:lnTo>
                    <a:pt x="14497" y="20931"/>
                  </a:lnTo>
                  <a:lnTo>
                    <a:pt x="14999" y="20765"/>
                  </a:lnTo>
                  <a:lnTo>
                    <a:pt x="15459" y="20555"/>
                  </a:lnTo>
                  <a:lnTo>
                    <a:pt x="15917" y="20305"/>
                  </a:lnTo>
                  <a:lnTo>
                    <a:pt x="16377" y="20054"/>
                  </a:lnTo>
                  <a:lnTo>
                    <a:pt x="16836" y="19761"/>
                  </a:lnTo>
                  <a:lnTo>
                    <a:pt x="17672" y="19135"/>
                  </a:lnTo>
                  <a:lnTo>
                    <a:pt x="18425" y="18425"/>
                  </a:lnTo>
                  <a:lnTo>
                    <a:pt x="19135" y="17673"/>
                  </a:lnTo>
                  <a:lnTo>
                    <a:pt x="19761" y="16838"/>
                  </a:lnTo>
                  <a:lnTo>
                    <a:pt x="20012" y="16419"/>
                  </a:lnTo>
                  <a:lnTo>
                    <a:pt x="20512" y="15500"/>
                  </a:lnTo>
                  <a:lnTo>
                    <a:pt x="20722" y="14999"/>
                  </a:lnTo>
                  <a:lnTo>
                    <a:pt x="20931" y="14539"/>
                  </a:lnTo>
                  <a:lnTo>
                    <a:pt x="21097" y="14038"/>
                  </a:lnTo>
                  <a:lnTo>
                    <a:pt x="21266" y="13494"/>
                  </a:lnTo>
                  <a:lnTo>
                    <a:pt x="21350" y="12993"/>
                  </a:lnTo>
                  <a:lnTo>
                    <a:pt x="21475" y="12449"/>
                  </a:lnTo>
                  <a:lnTo>
                    <a:pt x="21516" y="11907"/>
                  </a:lnTo>
                  <a:lnTo>
                    <a:pt x="21557" y="11364"/>
                  </a:lnTo>
                  <a:lnTo>
                    <a:pt x="21600" y="10820"/>
                  </a:lnTo>
                  <a:lnTo>
                    <a:pt x="21557" y="10236"/>
                  </a:lnTo>
                  <a:lnTo>
                    <a:pt x="21475" y="9149"/>
                  </a:lnTo>
                  <a:lnTo>
                    <a:pt x="21350" y="8648"/>
                  </a:lnTo>
                  <a:lnTo>
                    <a:pt x="21266" y="8104"/>
                  </a:lnTo>
                  <a:lnTo>
                    <a:pt x="21097" y="7603"/>
                  </a:lnTo>
                  <a:lnTo>
                    <a:pt x="20931" y="7102"/>
                  </a:lnTo>
                  <a:lnTo>
                    <a:pt x="20722" y="6601"/>
                  </a:lnTo>
                  <a:lnTo>
                    <a:pt x="20512" y="6142"/>
                  </a:lnTo>
                  <a:lnTo>
                    <a:pt x="19761" y="4762"/>
                  </a:lnTo>
                  <a:lnTo>
                    <a:pt x="19135" y="3927"/>
                  </a:lnTo>
                  <a:lnTo>
                    <a:pt x="18425" y="3175"/>
                  </a:lnTo>
                  <a:lnTo>
                    <a:pt x="17672" y="2463"/>
                  </a:lnTo>
                  <a:lnTo>
                    <a:pt x="16836" y="1837"/>
                  </a:lnTo>
                  <a:lnTo>
                    <a:pt x="15917" y="1336"/>
                  </a:lnTo>
                  <a:lnTo>
                    <a:pt x="15459" y="1086"/>
                  </a:lnTo>
                  <a:lnTo>
                    <a:pt x="14999" y="877"/>
                  </a:lnTo>
                  <a:lnTo>
                    <a:pt x="14497" y="667"/>
                  </a:lnTo>
                  <a:lnTo>
                    <a:pt x="13996" y="501"/>
                  </a:lnTo>
                  <a:lnTo>
                    <a:pt x="13495" y="376"/>
                  </a:lnTo>
                  <a:lnTo>
                    <a:pt x="12951" y="250"/>
                  </a:lnTo>
                  <a:lnTo>
                    <a:pt x="12450" y="125"/>
                  </a:lnTo>
                  <a:lnTo>
                    <a:pt x="11906" y="82"/>
                  </a:lnTo>
                  <a:lnTo>
                    <a:pt x="11364" y="41"/>
                  </a:lnTo>
                  <a:lnTo>
                    <a:pt x="10779" y="0"/>
                  </a:lnTo>
                  <a:close/>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6"/>
            <p:cNvSpPr/>
            <p:nvPr/>
          </p:nvSpPr>
          <p:spPr>
            <a:xfrm>
              <a:off x="30720" y="30720"/>
              <a:ext cx="203150" cy="203170"/>
            </a:xfrm>
            <a:custGeom>
              <a:rect b="b" l="l" r="r" t="t"/>
              <a:pathLst>
                <a:path extrusionOk="0" h="21600" w="21600">
                  <a:moveTo>
                    <a:pt x="10773" y="0"/>
                  </a:moveTo>
                  <a:lnTo>
                    <a:pt x="9685" y="54"/>
                  </a:lnTo>
                  <a:lnTo>
                    <a:pt x="8597" y="217"/>
                  </a:lnTo>
                  <a:lnTo>
                    <a:pt x="7563" y="489"/>
                  </a:lnTo>
                  <a:lnTo>
                    <a:pt x="6582" y="871"/>
                  </a:lnTo>
                  <a:lnTo>
                    <a:pt x="5657" y="1305"/>
                  </a:lnTo>
                  <a:lnTo>
                    <a:pt x="4788" y="1850"/>
                  </a:lnTo>
                  <a:lnTo>
                    <a:pt x="3917" y="2502"/>
                  </a:lnTo>
                  <a:lnTo>
                    <a:pt x="3155" y="3210"/>
                  </a:lnTo>
                  <a:lnTo>
                    <a:pt x="2446" y="3972"/>
                  </a:lnTo>
                  <a:lnTo>
                    <a:pt x="1850" y="4787"/>
                  </a:lnTo>
                  <a:lnTo>
                    <a:pt x="1305" y="5659"/>
                  </a:lnTo>
                  <a:lnTo>
                    <a:pt x="869" y="6637"/>
                  </a:lnTo>
                  <a:lnTo>
                    <a:pt x="489" y="7618"/>
                  </a:lnTo>
                  <a:lnTo>
                    <a:pt x="217" y="8650"/>
                  </a:lnTo>
                  <a:lnTo>
                    <a:pt x="54" y="9684"/>
                  </a:lnTo>
                  <a:lnTo>
                    <a:pt x="0" y="10826"/>
                  </a:lnTo>
                  <a:lnTo>
                    <a:pt x="54" y="11916"/>
                  </a:lnTo>
                  <a:lnTo>
                    <a:pt x="217" y="13004"/>
                  </a:lnTo>
                  <a:lnTo>
                    <a:pt x="489" y="14036"/>
                  </a:lnTo>
                  <a:lnTo>
                    <a:pt x="869" y="15017"/>
                  </a:lnTo>
                  <a:lnTo>
                    <a:pt x="1305" y="15941"/>
                  </a:lnTo>
                  <a:lnTo>
                    <a:pt x="1850" y="16813"/>
                  </a:lnTo>
                  <a:lnTo>
                    <a:pt x="2446" y="17682"/>
                  </a:lnTo>
                  <a:lnTo>
                    <a:pt x="3155" y="18443"/>
                  </a:lnTo>
                  <a:lnTo>
                    <a:pt x="3917" y="19152"/>
                  </a:lnTo>
                  <a:lnTo>
                    <a:pt x="4788" y="19750"/>
                  </a:lnTo>
                  <a:lnTo>
                    <a:pt x="5657" y="20293"/>
                  </a:lnTo>
                  <a:lnTo>
                    <a:pt x="6582" y="20729"/>
                  </a:lnTo>
                  <a:lnTo>
                    <a:pt x="7563" y="21111"/>
                  </a:lnTo>
                  <a:lnTo>
                    <a:pt x="8597" y="21381"/>
                  </a:lnTo>
                  <a:lnTo>
                    <a:pt x="9685" y="21544"/>
                  </a:lnTo>
                  <a:lnTo>
                    <a:pt x="10773" y="21600"/>
                  </a:lnTo>
                  <a:lnTo>
                    <a:pt x="11915" y="21544"/>
                  </a:lnTo>
                  <a:lnTo>
                    <a:pt x="12949" y="21381"/>
                  </a:lnTo>
                  <a:lnTo>
                    <a:pt x="13984" y="21111"/>
                  </a:lnTo>
                  <a:lnTo>
                    <a:pt x="14962" y="20729"/>
                  </a:lnTo>
                  <a:lnTo>
                    <a:pt x="15941" y="20293"/>
                  </a:lnTo>
                  <a:lnTo>
                    <a:pt x="16812" y="19750"/>
                  </a:lnTo>
                  <a:lnTo>
                    <a:pt x="17630" y="19152"/>
                  </a:lnTo>
                  <a:lnTo>
                    <a:pt x="18389" y="18443"/>
                  </a:lnTo>
                  <a:lnTo>
                    <a:pt x="19098" y="17682"/>
                  </a:lnTo>
                  <a:lnTo>
                    <a:pt x="19750" y="16813"/>
                  </a:lnTo>
                  <a:lnTo>
                    <a:pt x="20295" y="15941"/>
                  </a:lnTo>
                  <a:lnTo>
                    <a:pt x="20731" y="15017"/>
                  </a:lnTo>
                  <a:lnTo>
                    <a:pt x="21111" y="14036"/>
                  </a:lnTo>
                  <a:lnTo>
                    <a:pt x="21383" y="13004"/>
                  </a:lnTo>
                  <a:lnTo>
                    <a:pt x="21546" y="11916"/>
                  </a:lnTo>
                  <a:lnTo>
                    <a:pt x="21600" y="10826"/>
                  </a:lnTo>
                  <a:lnTo>
                    <a:pt x="21546" y="9684"/>
                  </a:lnTo>
                  <a:lnTo>
                    <a:pt x="21383" y="8650"/>
                  </a:lnTo>
                  <a:lnTo>
                    <a:pt x="21111" y="7618"/>
                  </a:lnTo>
                  <a:lnTo>
                    <a:pt x="20731" y="6637"/>
                  </a:lnTo>
                  <a:lnTo>
                    <a:pt x="20295" y="5659"/>
                  </a:lnTo>
                  <a:lnTo>
                    <a:pt x="19750" y="4787"/>
                  </a:lnTo>
                  <a:lnTo>
                    <a:pt x="19098" y="3972"/>
                  </a:lnTo>
                  <a:lnTo>
                    <a:pt x="18389" y="3210"/>
                  </a:lnTo>
                  <a:lnTo>
                    <a:pt x="17630" y="2502"/>
                  </a:lnTo>
                  <a:lnTo>
                    <a:pt x="16812" y="1850"/>
                  </a:lnTo>
                  <a:lnTo>
                    <a:pt x="15941" y="1305"/>
                  </a:lnTo>
                  <a:lnTo>
                    <a:pt x="14962" y="871"/>
                  </a:lnTo>
                  <a:lnTo>
                    <a:pt x="13984" y="489"/>
                  </a:lnTo>
                  <a:lnTo>
                    <a:pt x="12949" y="217"/>
                  </a:lnTo>
                  <a:lnTo>
                    <a:pt x="11915" y="54"/>
                  </a:lnTo>
                  <a:lnTo>
                    <a:pt x="10773"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6"/>
            <p:cNvSpPr/>
            <p:nvPr/>
          </p:nvSpPr>
          <p:spPr>
            <a:xfrm>
              <a:off x="60894" y="61419"/>
              <a:ext cx="71149" cy="71128"/>
            </a:xfrm>
            <a:custGeom>
              <a:rect b="b" l="l" r="r" t="t"/>
              <a:pathLst>
                <a:path extrusionOk="0" h="21600" w="21600">
                  <a:moveTo>
                    <a:pt x="0" y="21600"/>
                  </a:moveTo>
                  <a:lnTo>
                    <a:pt x="159" y="19271"/>
                  </a:lnTo>
                  <a:lnTo>
                    <a:pt x="472" y="17254"/>
                  </a:lnTo>
                  <a:lnTo>
                    <a:pt x="938" y="15079"/>
                  </a:lnTo>
                  <a:lnTo>
                    <a:pt x="1710" y="13209"/>
                  </a:lnTo>
                  <a:lnTo>
                    <a:pt x="2641" y="11192"/>
                  </a:lnTo>
                  <a:lnTo>
                    <a:pt x="3732" y="9482"/>
                  </a:lnTo>
                  <a:lnTo>
                    <a:pt x="4976" y="7772"/>
                  </a:lnTo>
                  <a:lnTo>
                    <a:pt x="6373" y="6215"/>
                  </a:lnTo>
                  <a:lnTo>
                    <a:pt x="7929" y="4818"/>
                  </a:lnTo>
                  <a:lnTo>
                    <a:pt x="9633" y="3573"/>
                  </a:lnTo>
                  <a:lnTo>
                    <a:pt x="11342" y="2489"/>
                  </a:lnTo>
                  <a:lnTo>
                    <a:pt x="13211" y="1557"/>
                  </a:lnTo>
                  <a:lnTo>
                    <a:pt x="15227" y="932"/>
                  </a:lnTo>
                  <a:lnTo>
                    <a:pt x="17249" y="313"/>
                  </a:lnTo>
                  <a:lnTo>
                    <a:pt x="19425" y="0"/>
                  </a:lnTo>
                  <a:lnTo>
                    <a:pt x="21600"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6"/>
            <p:cNvSpPr/>
            <p:nvPr/>
          </p:nvSpPr>
          <p:spPr>
            <a:xfrm>
              <a:off x="213402" y="221093"/>
              <a:ext cx="129481" cy="128954"/>
            </a:xfrm>
            <a:custGeom>
              <a:rect b="b" l="l" r="r" t="t"/>
              <a:pathLst>
                <a:path extrusionOk="0" h="21600" w="21600">
                  <a:moveTo>
                    <a:pt x="0" y="3601"/>
                  </a:moveTo>
                  <a:lnTo>
                    <a:pt x="17418" y="21086"/>
                  </a:lnTo>
                  <a:lnTo>
                    <a:pt x="17930" y="21431"/>
                  </a:lnTo>
                  <a:lnTo>
                    <a:pt x="18270" y="21516"/>
                  </a:lnTo>
                  <a:lnTo>
                    <a:pt x="18613" y="21600"/>
                  </a:lnTo>
                  <a:lnTo>
                    <a:pt x="18953" y="21516"/>
                  </a:lnTo>
                  <a:lnTo>
                    <a:pt x="19209" y="21431"/>
                  </a:lnTo>
                  <a:lnTo>
                    <a:pt x="19549" y="21259"/>
                  </a:lnTo>
                  <a:lnTo>
                    <a:pt x="19809" y="21086"/>
                  </a:lnTo>
                  <a:lnTo>
                    <a:pt x="21344" y="19545"/>
                  </a:lnTo>
                  <a:lnTo>
                    <a:pt x="21516" y="19200"/>
                  </a:lnTo>
                  <a:lnTo>
                    <a:pt x="21600" y="18858"/>
                  </a:lnTo>
                  <a:lnTo>
                    <a:pt x="21600" y="18256"/>
                  </a:lnTo>
                  <a:lnTo>
                    <a:pt x="21516" y="17915"/>
                  </a:lnTo>
                  <a:lnTo>
                    <a:pt x="21344" y="17658"/>
                  </a:lnTo>
                  <a:lnTo>
                    <a:pt x="21088" y="17317"/>
                  </a:lnTo>
                  <a:lnTo>
                    <a:pt x="3758"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16"/>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lvl1pPr indent="0" lvl="0"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showMasterSp="0" type="twoColTx">
  <p:cSld name="TITLE_AND_TWO_COLUMNS">
    <p:spTree>
      <p:nvGrpSpPr>
        <p:cNvPr id="48" name="Shape 48"/>
        <p:cNvGrpSpPr/>
        <p:nvPr/>
      </p:nvGrpSpPr>
      <p:grpSpPr>
        <a:xfrm>
          <a:off x="0" y="0"/>
          <a:ext cx="0" cy="0"/>
          <a:chOff x="0" y="0"/>
          <a:chExt cx="0" cy="0"/>
        </a:xfrm>
      </p:grpSpPr>
      <p:sp>
        <p:nvSpPr>
          <p:cNvPr id="49" name="Google Shape;49;p17"/>
          <p:cNvSpPr/>
          <p:nvPr/>
        </p:nvSpPr>
        <p:spPr>
          <a:xfrm flipH="1" rot="10800000">
            <a:off x="7663674" y="3684808"/>
            <a:ext cx="1034701" cy="895801"/>
          </a:xfrm>
          <a:custGeom>
            <a:rect b="b" l="l" r="r" t="t"/>
            <a:pathLst>
              <a:path extrusionOk="0" h="21600" w="21600">
                <a:moveTo>
                  <a:pt x="5400" y="0"/>
                </a:moveTo>
                <a:lnTo>
                  <a:pt x="0" y="10799"/>
                </a:lnTo>
                <a:lnTo>
                  <a:pt x="5400" y="21600"/>
                </a:lnTo>
                <a:lnTo>
                  <a:pt x="16200" y="21600"/>
                </a:lnTo>
                <a:lnTo>
                  <a:pt x="21600" y="10799"/>
                </a:lnTo>
                <a:lnTo>
                  <a:pt x="16200" y="0"/>
                </a:lnTo>
                <a:lnTo>
                  <a:pt x="5400" y="0"/>
                </a:lnTo>
                <a:close/>
                <a:moveTo>
                  <a:pt x="6926" y="3051"/>
                </a:moveTo>
                <a:lnTo>
                  <a:pt x="14674" y="3051"/>
                </a:lnTo>
                <a:lnTo>
                  <a:pt x="18546" y="10799"/>
                </a:lnTo>
                <a:lnTo>
                  <a:pt x="14674" y="18547"/>
                </a:lnTo>
                <a:lnTo>
                  <a:pt x="6926" y="18547"/>
                </a:lnTo>
                <a:lnTo>
                  <a:pt x="3052" y="10799"/>
                </a:lnTo>
                <a:lnTo>
                  <a:pt x="6926" y="3051"/>
                </a:lnTo>
                <a:close/>
              </a:path>
            </a:pathLst>
          </a:custGeom>
          <a:gradFill>
            <a:gsLst>
              <a:gs pos="0">
                <a:srgbClr val="3393E2"/>
              </a:gs>
              <a:gs pos="100000">
                <a:srgbClr val="00E2C7"/>
              </a:gs>
            </a:gsLst>
            <a:lin ang="6983783"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17"/>
          <p:cNvSpPr/>
          <p:nvPr/>
        </p:nvSpPr>
        <p:spPr>
          <a:xfrm rot="5400000">
            <a:off x="499599" y="157100"/>
            <a:ext cx="1146001" cy="132330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17"/>
          <p:cNvSpPr txBox="1"/>
          <p:nvPr>
            <p:ph type="title"/>
          </p:nvPr>
        </p:nvSpPr>
        <p:spPr>
          <a:xfrm>
            <a:off x="1732700" y="1735600"/>
            <a:ext cx="4944301" cy="645301"/>
          </a:xfrm>
          <a:prstGeom prst="rect">
            <a:avLst/>
          </a:prstGeom>
          <a:noFill/>
          <a:ln>
            <a:noFill/>
          </a:ln>
        </p:spPr>
        <p:txBody>
          <a:bodyPr anchorCtr="0" anchor="b" bIns="91400" lIns="91400" spcFirstLastPara="1" rIns="91400" wrap="square" tIns="91400">
            <a:normAutofit/>
          </a:bodyPr>
          <a:lstStyle>
            <a:lvl1pPr lvl="0" algn="l">
              <a:lnSpc>
                <a:spcPct val="100000"/>
              </a:lnSpc>
              <a:spcBef>
                <a:spcPts val="0"/>
              </a:spcBef>
              <a:spcAft>
                <a:spcPts val="0"/>
              </a:spcAft>
              <a:buClr>
                <a:srgbClr val="19BBD5"/>
              </a:buClr>
              <a:buSzPts val="1800"/>
              <a:buNone/>
              <a:defRPr/>
            </a:lvl1pPr>
            <a:lvl2pPr lvl="1" algn="l">
              <a:lnSpc>
                <a:spcPct val="100000"/>
              </a:lnSpc>
              <a:spcBef>
                <a:spcPts val="0"/>
              </a:spcBef>
              <a:spcAft>
                <a:spcPts val="0"/>
              </a:spcAft>
              <a:buClr>
                <a:srgbClr val="19BBD5"/>
              </a:buClr>
              <a:buSzPts val="1800"/>
              <a:buNone/>
              <a:defRPr/>
            </a:lvl2pPr>
            <a:lvl3pPr lvl="2" algn="l">
              <a:lnSpc>
                <a:spcPct val="100000"/>
              </a:lnSpc>
              <a:spcBef>
                <a:spcPts val="0"/>
              </a:spcBef>
              <a:spcAft>
                <a:spcPts val="0"/>
              </a:spcAft>
              <a:buClr>
                <a:srgbClr val="19BBD5"/>
              </a:buClr>
              <a:buSzPts val="1800"/>
              <a:buNone/>
              <a:defRPr/>
            </a:lvl3pPr>
            <a:lvl4pPr lvl="3" algn="l">
              <a:lnSpc>
                <a:spcPct val="100000"/>
              </a:lnSpc>
              <a:spcBef>
                <a:spcPts val="0"/>
              </a:spcBef>
              <a:spcAft>
                <a:spcPts val="0"/>
              </a:spcAft>
              <a:buClr>
                <a:srgbClr val="19BBD5"/>
              </a:buClr>
              <a:buSzPts val="1800"/>
              <a:buNone/>
              <a:defRPr/>
            </a:lvl4pPr>
            <a:lvl5pPr lvl="4" algn="l">
              <a:lnSpc>
                <a:spcPct val="100000"/>
              </a:lnSpc>
              <a:spcBef>
                <a:spcPts val="0"/>
              </a:spcBef>
              <a:spcAft>
                <a:spcPts val="0"/>
              </a:spcAft>
              <a:buClr>
                <a:srgbClr val="19BBD5"/>
              </a:buClr>
              <a:buSzPts val="1800"/>
              <a:buNone/>
              <a:defRPr/>
            </a:lvl5pPr>
            <a:lvl6pPr lvl="5" algn="l">
              <a:lnSpc>
                <a:spcPct val="100000"/>
              </a:lnSpc>
              <a:spcBef>
                <a:spcPts val="0"/>
              </a:spcBef>
              <a:spcAft>
                <a:spcPts val="0"/>
              </a:spcAft>
              <a:buClr>
                <a:srgbClr val="19BBD5"/>
              </a:buClr>
              <a:buSzPts val="1800"/>
              <a:buNone/>
              <a:defRPr/>
            </a:lvl6pPr>
            <a:lvl7pPr lvl="6" algn="l">
              <a:lnSpc>
                <a:spcPct val="100000"/>
              </a:lnSpc>
              <a:spcBef>
                <a:spcPts val="0"/>
              </a:spcBef>
              <a:spcAft>
                <a:spcPts val="0"/>
              </a:spcAft>
              <a:buClr>
                <a:srgbClr val="19BBD5"/>
              </a:buClr>
              <a:buSzPts val="1800"/>
              <a:buNone/>
              <a:defRPr/>
            </a:lvl7pPr>
            <a:lvl8pPr lvl="7" algn="l">
              <a:lnSpc>
                <a:spcPct val="100000"/>
              </a:lnSpc>
              <a:spcBef>
                <a:spcPts val="0"/>
              </a:spcBef>
              <a:spcAft>
                <a:spcPts val="0"/>
              </a:spcAft>
              <a:buClr>
                <a:srgbClr val="19BBD5"/>
              </a:buClr>
              <a:buSzPts val="1800"/>
              <a:buNone/>
              <a:defRPr/>
            </a:lvl8pPr>
            <a:lvl9pPr lvl="8" algn="l">
              <a:lnSpc>
                <a:spcPct val="100000"/>
              </a:lnSpc>
              <a:spcBef>
                <a:spcPts val="0"/>
              </a:spcBef>
              <a:spcAft>
                <a:spcPts val="0"/>
              </a:spcAft>
              <a:buClr>
                <a:srgbClr val="19BBD5"/>
              </a:buClr>
              <a:buSzPts val="1800"/>
              <a:buNone/>
              <a:defRPr/>
            </a:lvl9pPr>
          </a:lstStyle>
          <a:p/>
        </p:txBody>
      </p:sp>
      <p:sp>
        <p:nvSpPr>
          <p:cNvPr id="52" name="Google Shape;52;p17"/>
          <p:cNvSpPr txBox="1"/>
          <p:nvPr>
            <p:ph idx="1" type="body"/>
          </p:nvPr>
        </p:nvSpPr>
        <p:spPr>
          <a:xfrm>
            <a:off x="1733999" y="2414449"/>
            <a:ext cx="2667301" cy="2663701"/>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600"/>
              </a:spcBef>
              <a:spcAft>
                <a:spcPts val="0"/>
              </a:spcAft>
              <a:buSzPts val="1400"/>
              <a:buChar char="￭"/>
              <a:defRPr/>
            </a:lvl2pPr>
            <a:lvl3pPr indent="-317500" lvl="2" marL="1371600" algn="l">
              <a:lnSpc>
                <a:spcPct val="100000"/>
              </a:lnSpc>
              <a:spcBef>
                <a:spcPts val="600"/>
              </a:spcBef>
              <a:spcAft>
                <a:spcPts val="0"/>
              </a:spcAft>
              <a:buSzPts val="1400"/>
              <a:buChar char="￮"/>
              <a:defRPr/>
            </a:lvl3pPr>
            <a:lvl4pPr indent="-317500" lvl="3" marL="1828800" algn="l">
              <a:lnSpc>
                <a:spcPct val="100000"/>
              </a:lnSpc>
              <a:spcBef>
                <a:spcPts val="600"/>
              </a:spcBef>
              <a:spcAft>
                <a:spcPts val="0"/>
              </a:spcAft>
              <a:buSzPts val="1400"/>
              <a:buChar char="●"/>
              <a:defRPr/>
            </a:lvl4pPr>
            <a:lvl5pPr indent="-317500" lvl="4" marL="2286000" algn="l">
              <a:lnSpc>
                <a:spcPct val="100000"/>
              </a:lnSpc>
              <a:spcBef>
                <a:spcPts val="600"/>
              </a:spcBef>
              <a:spcAft>
                <a:spcPts val="0"/>
              </a:spcAft>
              <a:buSzPts val="1400"/>
              <a:buChar char="○"/>
              <a:defRPr/>
            </a:lvl5pPr>
            <a:lvl6pPr indent="-317500" lvl="5" marL="2743200" algn="l">
              <a:lnSpc>
                <a:spcPct val="100000"/>
              </a:lnSpc>
              <a:spcBef>
                <a:spcPts val="600"/>
              </a:spcBef>
              <a:spcAft>
                <a:spcPts val="0"/>
              </a:spcAft>
              <a:buSzPts val="1400"/>
              <a:buChar char="■"/>
              <a:defRPr/>
            </a:lvl6pPr>
            <a:lvl7pPr indent="-317500" lvl="6" marL="3200400" algn="l">
              <a:lnSpc>
                <a:spcPct val="100000"/>
              </a:lnSpc>
              <a:spcBef>
                <a:spcPts val="600"/>
              </a:spcBef>
              <a:spcAft>
                <a:spcPts val="0"/>
              </a:spcAft>
              <a:buSzPts val="1400"/>
              <a:buChar char="●"/>
              <a:defRPr/>
            </a:lvl7pPr>
            <a:lvl8pPr indent="-317500" lvl="7" marL="3657600" algn="l">
              <a:lnSpc>
                <a:spcPct val="100000"/>
              </a:lnSpc>
              <a:spcBef>
                <a:spcPts val="600"/>
              </a:spcBef>
              <a:spcAft>
                <a:spcPts val="0"/>
              </a:spcAft>
              <a:buSzPts val="1400"/>
              <a:buChar char="○"/>
              <a:defRPr/>
            </a:lvl8pPr>
            <a:lvl9pPr indent="-317500" lvl="8" marL="4114800" algn="l">
              <a:lnSpc>
                <a:spcPct val="100000"/>
              </a:lnSpc>
              <a:spcBef>
                <a:spcPts val="600"/>
              </a:spcBef>
              <a:spcAft>
                <a:spcPts val="0"/>
              </a:spcAft>
              <a:buSzPts val="1400"/>
              <a:buChar char="■"/>
              <a:defRPr/>
            </a:lvl9pPr>
          </a:lstStyle>
          <a:p/>
        </p:txBody>
      </p:sp>
      <p:sp>
        <p:nvSpPr>
          <p:cNvPr id="53" name="Google Shape;53;p17"/>
          <p:cNvSpPr txBox="1"/>
          <p:nvPr>
            <p:ph idx="2" type="body"/>
          </p:nvPr>
        </p:nvSpPr>
        <p:spPr>
          <a:xfrm>
            <a:off x="4562087" y="2414449"/>
            <a:ext cx="2667301" cy="2663701"/>
          </a:xfrm>
          <a:prstGeom prst="rect">
            <a:avLst/>
          </a:prstGeom>
          <a:noFill/>
          <a:ln>
            <a:noFill/>
          </a:ln>
        </p:spPr>
        <p:txBody>
          <a:bodyPr anchorCtr="0" anchor="t" bIns="91400" lIns="91400" spcFirstLastPara="1" rIns="91400" wrap="square" tIns="91400">
            <a:norm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600"/>
              </a:spcBef>
              <a:spcAft>
                <a:spcPts val="0"/>
              </a:spcAft>
              <a:buSzPts val="1400"/>
              <a:buChar char="￭"/>
              <a:defRPr/>
            </a:lvl2pPr>
            <a:lvl3pPr indent="-317500" lvl="2" marL="1371600" algn="l">
              <a:lnSpc>
                <a:spcPct val="100000"/>
              </a:lnSpc>
              <a:spcBef>
                <a:spcPts val="600"/>
              </a:spcBef>
              <a:spcAft>
                <a:spcPts val="0"/>
              </a:spcAft>
              <a:buSzPts val="1400"/>
              <a:buChar char="￮"/>
              <a:defRPr/>
            </a:lvl3pPr>
            <a:lvl4pPr indent="-317500" lvl="3" marL="1828800" algn="l">
              <a:lnSpc>
                <a:spcPct val="100000"/>
              </a:lnSpc>
              <a:spcBef>
                <a:spcPts val="600"/>
              </a:spcBef>
              <a:spcAft>
                <a:spcPts val="0"/>
              </a:spcAft>
              <a:buSzPts val="1400"/>
              <a:buChar char="●"/>
              <a:defRPr/>
            </a:lvl4pPr>
            <a:lvl5pPr indent="-317500" lvl="4" marL="2286000" algn="l">
              <a:lnSpc>
                <a:spcPct val="100000"/>
              </a:lnSpc>
              <a:spcBef>
                <a:spcPts val="600"/>
              </a:spcBef>
              <a:spcAft>
                <a:spcPts val="0"/>
              </a:spcAft>
              <a:buSzPts val="1400"/>
              <a:buChar char="○"/>
              <a:defRPr/>
            </a:lvl5pPr>
            <a:lvl6pPr indent="-317500" lvl="5" marL="2743200" algn="l">
              <a:lnSpc>
                <a:spcPct val="100000"/>
              </a:lnSpc>
              <a:spcBef>
                <a:spcPts val="600"/>
              </a:spcBef>
              <a:spcAft>
                <a:spcPts val="0"/>
              </a:spcAft>
              <a:buSzPts val="1400"/>
              <a:buChar char="■"/>
              <a:defRPr/>
            </a:lvl6pPr>
            <a:lvl7pPr indent="-317500" lvl="6" marL="3200400" algn="l">
              <a:lnSpc>
                <a:spcPct val="100000"/>
              </a:lnSpc>
              <a:spcBef>
                <a:spcPts val="600"/>
              </a:spcBef>
              <a:spcAft>
                <a:spcPts val="0"/>
              </a:spcAft>
              <a:buSzPts val="1400"/>
              <a:buChar char="●"/>
              <a:defRPr/>
            </a:lvl7pPr>
            <a:lvl8pPr indent="-317500" lvl="7" marL="3657600" algn="l">
              <a:lnSpc>
                <a:spcPct val="100000"/>
              </a:lnSpc>
              <a:spcBef>
                <a:spcPts val="600"/>
              </a:spcBef>
              <a:spcAft>
                <a:spcPts val="0"/>
              </a:spcAft>
              <a:buSzPts val="1400"/>
              <a:buChar char="○"/>
              <a:defRPr/>
            </a:lvl8pPr>
            <a:lvl9pPr indent="-317500" lvl="8" marL="4114800" algn="l">
              <a:lnSpc>
                <a:spcPct val="100000"/>
              </a:lnSpc>
              <a:spcBef>
                <a:spcPts val="600"/>
              </a:spcBef>
              <a:spcAft>
                <a:spcPts val="0"/>
              </a:spcAft>
              <a:buSzPts val="1400"/>
              <a:buChar char="■"/>
              <a:defRPr/>
            </a:lvl9pPr>
          </a:lstStyle>
          <a:p/>
        </p:txBody>
      </p:sp>
      <p:sp>
        <p:nvSpPr>
          <p:cNvPr id="54" name="Google Shape;54;p17"/>
          <p:cNvSpPr/>
          <p:nvPr/>
        </p:nvSpPr>
        <p:spPr>
          <a:xfrm flipH="1" rot="10800000">
            <a:off x="-123826" y="1058975"/>
            <a:ext cx="819900" cy="710101"/>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9525">
            <a:solidFill>
              <a:srgbClr val="19BBD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7"/>
          <p:cNvSpPr/>
          <p:nvPr/>
        </p:nvSpPr>
        <p:spPr>
          <a:xfrm flipH="1" rot="10800000">
            <a:off x="638175" y="1440099"/>
            <a:ext cx="428701" cy="371101"/>
          </a:xfrm>
          <a:custGeom>
            <a:rect b="b" l="l" r="r" t="t"/>
            <a:pathLst>
              <a:path extrusionOk="0" h="21600" w="21600">
                <a:moveTo>
                  <a:pt x="0" y="10800"/>
                </a:moveTo>
                <a:lnTo>
                  <a:pt x="5362" y="0"/>
                </a:lnTo>
                <a:lnTo>
                  <a:pt x="16238" y="0"/>
                </a:lnTo>
                <a:lnTo>
                  <a:pt x="21600" y="10800"/>
                </a:lnTo>
                <a:lnTo>
                  <a:pt x="16238" y="21600"/>
                </a:lnTo>
                <a:lnTo>
                  <a:pt x="5362" y="2160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7"/>
          <p:cNvSpPr/>
          <p:nvPr/>
        </p:nvSpPr>
        <p:spPr>
          <a:xfrm flipH="1" rot="10800000">
            <a:off x="1495424" y="-131650"/>
            <a:ext cx="819900" cy="710101"/>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76200">
            <a:solidFill>
              <a:srgbClr val="184769"/>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7"/>
          <p:cNvSpPr/>
          <p:nvPr/>
        </p:nvSpPr>
        <p:spPr>
          <a:xfrm flipH="1" rot="10800000">
            <a:off x="327800" y="88924"/>
            <a:ext cx="358801" cy="310501"/>
          </a:xfrm>
          <a:custGeom>
            <a:rect b="b" l="l" r="r" t="t"/>
            <a:pathLst>
              <a:path extrusionOk="0" h="21600" w="21600">
                <a:moveTo>
                  <a:pt x="0" y="10800"/>
                </a:moveTo>
                <a:lnTo>
                  <a:pt x="5361" y="0"/>
                </a:lnTo>
                <a:lnTo>
                  <a:pt x="16239" y="0"/>
                </a:lnTo>
                <a:lnTo>
                  <a:pt x="21600" y="10800"/>
                </a:lnTo>
                <a:lnTo>
                  <a:pt x="16239" y="21600"/>
                </a:lnTo>
                <a:lnTo>
                  <a:pt x="5361" y="21600"/>
                </a:lnTo>
                <a:close/>
              </a:path>
            </a:pathLst>
          </a:custGeom>
          <a:solidFill>
            <a:srgbClr val="00E1C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8" name="Google Shape;58;p17"/>
          <p:cNvGrpSpPr/>
          <p:nvPr/>
        </p:nvGrpSpPr>
        <p:grpSpPr>
          <a:xfrm>
            <a:off x="1729804" y="61088"/>
            <a:ext cx="351186" cy="324644"/>
            <a:chOff x="20" y="20"/>
            <a:chExt cx="351185" cy="324642"/>
          </a:xfrm>
        </p:grpSpPr>
        <p:sp>
          <p:nvSpPr>
            <p:cNvPr id="59" name="Google Shape;59;p17"/>
            <p:cNvSpPr/>
            <p:nvPr/>
          </p:nvSpPr>
          <p:spPr>
            <a:xfrm>
              <a:off x="20" y="123038"/>
              <a:ext cx="82180" cy="184256"/>
            </a:xfrm>
            <a:custGeom>
              <a:rect b="b" l="l" r="r" t="t"/>
              <a:pathLst>
                <a:path extrusionOk="0" h="21600" w="21600">
                  <a:moveTo>
                    <a:pt x="13278" y="2453"/>
                  </a:moveTo>
                  <a:lnTo>
                    <a:pt x="14085" y="2514"/>
                  </a:lnTo>
                  <a:lnTo>
                    <a:pt x="14755" y="2631"/>
                  </a:lnTo>
                  <a:lnTo>
                    <a:pt x="15425" y="2751"/>
                  </a:lnTo>
                  <a:lnTo>
                    <a:pt x="16502" y="3232"/>
                  </a:lnTo>
                  <a:lnTo>
                    <a:pt x="16903" y="3531"/>
                  </a:lnTo>
                  <a:lnTo>
                    <a:pt x="17035" y="3829"/>
                  </a:lnTo>
                  <a:lnTo>
                    <a:pt x="17172" y="4187"/>
                  </a:lnTo>
                  <a:lnTo>
                    <a:pt x="17035" y="4547"/>
                  </a:lnTo>
                  <a:lnTo>
                    <a:pt x="16903" y="4846"/>
                  </a:lnTo>
                  <a:lnTo>
                    <a:pt x="16502" y="5145"/>
                  </a:lnTo>
                  <a:lnTo>
                    <a:pt x="15964" y="5444"/>
                  </a:lnTo>
                  <a:lnTo>
                    <a:pt x="15425" y="5625"/>
                  </a:lnTo>
                  <a:lnTo>
                    <a:pt x="14755" y="5804"/>
                  </a:lnTo>
                  <a:lnTo>
                    <a:pt x="14085" y="5863"/>
                  </a:lnTo>
                  <a:lnTo>
                    <a:pt x="13278" y="5924"/>
                  </a:lnTo>
                  <a:lnTo>
                    <a:pt x="12475" y="5863"/>
                  </a:lnTo>
                  <a:lnTo>
                    <a:pt x="11805" y="5804"/>
                  </a:lnTo>
                  <a:lnTo>
                    <a:pt x="11135" y="5625"/>
                  </a:lnTo>
                  <a:lnTo>
                    <a:pt x="10597" y="5444"/>
                  </a:lnTo>
                  <a:lnTo>
                    <a:pt x="10058" y="5145"/>
                  </a:lnTo>
                  <a:lnTo>
                    <a:pt x="9657" y="4846"/>
                  </a:lnTo>
                  <a:lnTo>
                    <a:pt x="9526" y="4547"/>
                  </a:lnTo>
                  <a:lnTo>
                    <a:pt x="9388" y="4187"/>
                  </a:lnTo>
                  <a:lnTo>
                    <a:pt x="9526" y="3829"/>
                  </a:lnTo>
                  <a:lnTo>
                    <a:pt x="9657" y="3531"/>
                  </a:lnTo>
                  <a:lnTo>
                    <a:pt x="10058" y="3232"/>
                  </a:lnTo>
                  <a:lnTo>
                    <a:pt x="11135" y="2751"/>
                  </a:lnTo>
                  <a:lnTo>
                    <a:pt x="11805" y="2631"/>
                  </a:lnTo>
                  <a:lnTo>
                    <a:pt x="12475" y="2514"/>
                  </a:lnTo>
                  <a:lnTo>
                    <a:pt x="13278" y="2453"/>
                  </a:lnTo>
                  <a:close/>
                  <a:moveTo>
                    <a:pt x="0" y="0"/>
                  </a:moveTo>
                  <a:lnTo>
                    <a:pt x="0" y="21600"/>
                  </a:lnTo>
                  <a:lnTo>
                    <a:pt x="21600" y="21600"/>
                  </a:lnTo>
                  <a:lnTo>
                    <a:pt x="21600"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7"/>
            <p:cNvSpPr/>
            <p:nvPr/>
          </p:nvSpPr>
          <p:spPr>
            <a:xfrm>
              <a:off x="94447" y="20"/>
              <a:ext cx="256758" cy="324642"/>
            </a:xfrm>
            <a:custGeom>
              <a:rect b="b" l="l" r="r" t="t"/>
              <a:pathLst>
                <a:path extrusionOk="0" h="21600" w="21600">
                  <a:moveTo>
                    <a:pt x="11121" y="0"/>
                  </a:moveTo>
                  <a:lnTo>
                    <a:pt x="10477" y="33"/>
                  </a:lnTo>
                  <a:lnTo>
                    <a:pt x="10048" y="102"/>
                  </a:lnTo>
                  <a:lnTo>
                    <a:pt x="9704" y="203"/>
                  </a:lnTo>
                  <a:lnTo>
                    <a:pt x="9447" y="306"/>
                  </a:lnTo>
                  <a:lnTo>
                    <a:pt x="8760" y="2037"/>
                  </a:lnTo>
                  <a:lnTo>
                    <a:pt x="8417" y="2819"/>
                  </a:lnTo>
                  <a:lnTo>
                    <a:pt x="8072" y="3532"/>
                  </a:lnTo>
                  <a:lnTo>
                    <a:pt x="7729" y="4177"/>
                  </a:lnTo>
                  <a:lnTo>
                    <a:pt x="7386" y="4721"/>
                  </a:lnTo>
                  <a:lnTo>
                    <a:pt x="7086" y="5128"/>
                  </a:lnTo>
                  <a:lnTo>
                    <a:pt x="6827" y="5468"/>
                  </a:lnTo>
                  <a:lnTo>
                    <a:pt x="5839" y="6249"/>
                  </a:lnTo>
                  <a:lnTo>
                    <a:pt x="4422" y="7302"/>
                  </a:lnTo>
                  <a:lnTo>
                    <a:pt x="2534" y="8661"/>
                  </a:lnTo>
                  <a:lnTo>
                    <a:pt x="0" y="8661"/>
                  </a:lnTo>
                  <a:lnTo>
                    <a:pt x="0" y="18678"/>
                  </a:lnTo>
                  <a:lnTo>
                    <a:pt x="2662" y="18678"/>
                  </a:lnTo>
                  <a:lnTo>
                    <a:pt x="3522" y="19019"/>
                  </a:lnTo>
                  <a:lnTo>
                    <a:pt x="4723" y="19427"/>
                  </a:lnTo>
                  <a:lnTo>
                    <a:pt x="6270" y="19902"/>
                  </a:lnTo>
                  <a:lnTo>
                    <a:pt x="7988" y="20411"/>
                  </a:lnTo>
                  <a:lnTo>
                    <a:pt x="9834" y="20853"/>
                  </a:lnTo>
                  <a:lnTo>
                    <a:pt x="10778" y="21056"/>
                  </a:lnTo>
                  <a:lnTo>
                    <a:pt x="11722" y="21226"/>
                  </a:lnTo>
                  <a:lnTo>
                    <a:pt x="12624" y="21396"/>
                  </a:lnTo>
                  <a:lnTo>
                    <a:pt x="13526" y="21498"/>
                  </a:lnTo>
                  <a:lnTo>
                    <a:pt x="14342" y="21565"/>
                  </a:lnTo>
                  <a:lnTo>
                    <a:pt x="15158" y="21600"/>
                  </a:lnTo>
                  <a:lnTo>
                    <a:pt x="16533" y="21600"/>
                  </a:lnTo>
                  <a:lnTo>
                    <a:pt x="17262" y="21565"/>
                  </a:lnTo>
                  <a:lnTo>
                    <a:pt x="17950" y="21498"/>
                  </a:lnTo>
                  <a:lnTo>
                    <a:pt x="18852" y="21294"/>
                  </a:lnTo>
                  <a:lnTo>
                    <a:pt x="19066" y="21226"/>
                  </a:lnTo>
                  <a:lnTo>
                    <a:pt x="19281" y="21124"/>
                  </a:lnTo>
                  <a:lnTo>
                    <a:pt x="19451" y="20988"/>
                  </a:lnTo>
                  <a:lnTo>
                    <a:pt x="19538" y="20853"/>
                  </a:lnTo>
                  <a:lnTo>
                    <a:pt x="19624" y="20682"/>
                  </a:lnTo>
                  <a:lnTo>
                    <a:pt x="19752" y="19698"/>
                  </a:lnTo>
                  <a:lnTo>
                    <a:pt x="19710" y="19460"/>
                  </a:lnTo>
                  <a:lnTo>
                    <a:pt x="19624" y="19257"/>
                  </a:lnTo>
                  <a:lnTo>
                    <a:pt x="19451" y="19052"/>
                  </a:lnTo>
                  <a:lnTo>
                    <a:pt x="19195" y="18883"/>
                  </a:lnTo>
                  <a:lnTo>
                    <a:pt x="19409" y="18849"/>
                  </a:lnTo>
                  <a:lnTo>
                    <a:pt x="19838" y="18713"/>
                  </a:lnTo>
                  <a:lnTo>
                    <a:pt x="20011" y="18577"/>
                  </a:lnTo>
                  <a:lnTo>
                    <a:pt x="20139" y="18442"/>
                  </a:lnTo>
                  <a:lnTo>
                    <a:pt x="20267" y="18271"/>
                  </a:lnTo>
                  <a:lnTo>
                    <a:pt x="20353" y="18068"/>
                  </a:lnTo>
                  <a:lnTo>
                    <a:pt x="20397" y="17898"/>
                  </a:lnTo>
                  <a:lnTo>
                    <a:pt x="20526" y="16676"/>
                  </a:lnTo>
                  <a:lnTo>
                    <a:pt x="20526" y="16370"/>
                  </a:lnTo>
                  <a:lnTo>
                    <a:pt x="20484" y="16200"/>
                  </a:lnTo>
                  <a:lnTo>
                    <a:pt x="20397" y="16064"/>
                  </a:lnTo>
                  <a:lnTo>
                    <a:pt x="20183" y="15826"/>
                  </a:lnTo>
                  <a:lnTo>
                    <a:pt x="20053" y="15725"/>
                  </a:lnTo>
                  <a:lnTo>
                    <a:pt x="19924" y="15622"/>
                  </a:lnTo>
                  <a:lnTo>
                    <a:pt x="20139" y="15588"/>
                  </a:lnTo>
                  <a:lnTo>
                    <a:pt x="20311" y="15520"/>
                  </a:lnTo>
                  <a:lnTo>
                    <a:pt x="20484" y="15419"/>
                  </a:lnTo>
                  <a:lnTo>
                    <a:pt x="20654" y="15283"/>
                  </a:lnTo>
                  <a:lnTo>
                    <a:pt x="20784" y="15146"/>
                  </a:lnTo>
                  <a:lnTo>
                    <a:pt x="20869" y="15011"/>
                  </a:lnTo>
                  <a:lnTo>
                    <a:pt x="20955" y="14842"/>
                  </a:lnTo>
                  <a:lnTo>
                    <a:pt x="20999" y="14637"/>
                  </a:lnTo>
                  <a:lnTo>
                    <a:pt x="21127" y="13448"/>
                  </a:lnTo>
                  <a:lnTo>
                    <a:pt x="21127" y="13109"/>
                  </a:lnTo>
                  <a:lnTo>
                    <a:pt x="21085" y="12939"/>
                  </a:lnTo>
                  <a:lnTo>
                    <a:pt x="20999" y="12803"/>
                  </a:lnTo>
                  <a:lnTo>
                    <a:pt x="20913" y="12668"/>
                  </a:lnTo>
                  <a:lnTo>
                    <a:pt x="20784" y="12565"/>
                  </a:lnTo>
                  <a:lnTo>
                    <a:pt x="20654" y="12464"/>
                  </a:lnTo>
                  <a:lnTo>
                    <a:pt x="20484" y="12362"/>
                  </a:lnTo>
                  <a:lnTo>
                    <a:pt x="20654" y="12328"/>
                  </a:lnTo>
                  <a:lnTo>
                    <a:pt x="20999" y="12125"/>
                  </a:lnTo>
                  <a:lnTo>
                    <a:pt x="21127" y="12023"/>
                  </a:lnTo>
                  <a:lnTo>
                    <a:pt x="21255" y="11887"/>
                  </a:lnTo>
                  <a:lnTo>
                    <a:pt x="21342" y="11750"/>
                  </a:lnTo>
                  <a:lnTo>
                    <a:pt x="21384" y="11581"/>
                  </a:lnTo>
                  <a:lnTo>
                    <a:pt x="21428" y="11411"/>
                  </a:lnTo>
                  <a:lnTo>
                    <a:pt x="21600" y="10189"/>
                  </a:lnTo>
                  <a:lnTo>
                    <a:pt x="21556" y="10019"/>
                  </a:lnTo>
                  <a:lnTo>
                    <a:pt x="21514" y="9848"/>
                  </a:lnTo>
                  <a:lnTo>
                    <a:pt x="21428" y="9713"/>
                  </a:lnTo>
                  <a:lnTo>
                    <a:pt x="21342" y="9577"/>
                  </a:lnTo>
                  <a:lnTo>
                    <a:pt x="21213" y="9441"/>
                  </a:lnTo>
                  <a:lnTo>
                    <a:pt x="21041" y="9339"/>
                  </a:lnTo>
                  <a:lnTo>
                    <a:pt x="20654" y="9136"/>
                  </a:lnTo>
                  <a:lnTo>
                    <a:pt x="20225" y="8965"/>
                  </a:lnTo>
                  <a:lnTo>
                    <a:pt x="19710" y="8830"/>
                  </a:lnTo>
                  <a:lnTo>
                    <a:pt x="19151" y="8729"/>
                  </a:lnTo>
                  <a:lnTo>
                    <a:pt x="18593" y="8661"/>
                  </a:lnTo>
                  <a:lnTo>
                    <a:pt x="17391" y="8524"/>
                  </a:lnTo>
                  <a:lnTo>
                    <a:pt x="15545" y="8388"/>
                  </a:lnTo>
                  <a:lnTo>
                    <a:pt x="13354" y="8287"/>
                  </a:lnTo>
                  <a:lnTo>
                    <a:pt x="11121" y="8185"/>
                  </a:lnTo>
                  <a:lnTo>
                    <a:pt x="11422" y="7778"/>
                  </a:lnTo>
                  <a:lnTo>
                    <a:pt x="11680" y="7302"/>
                  </a:lnTo>
                  <a:lnTo>
                    <a:pt x="11937" y="6792"/>
                  </a:lnTo>
                  <a:lnTo>
                    <a:pt x="12109" y="6249"/>
                  </a:lnTo>
                  <a:lnTo>
                    <a:pt x="12281" y="5706"/>
                  </a:lnTo>
                  <a:lnTo>
                    <a:pt x="12452" y="5128"/>
                  </a:lnTo>
                  <a:lnTo>
                    <a:pt x="12624" y="4008"/>
                  </a:lnTo>
                  <a:lnTo>
                    <a:pt x="12753" y="2988"/>
                  </a:lnTo>
                  <a:lnTo>
                    <a:pt x="12839" y="2139"/>
                  </a:lnTo>
                  <a:lnTo>
                    <a:pt x="12839" y="1121"/>
                  </a:lnTo>
                  <a:lnTo>
                    <a:pt x="12710" y="848"/>
                  </a:lnTo>
                  <a:lnTo>
                    <a:pt x="12582" y="645"/>
                  </a:lnTo>
                  <a:lnTo>
                    <a:pt x="12367" y="441"/>
                  </a:lnTo>
                  <a:lnTo>
                    <a:pt x="12109" y="238"/>
                  </a:lnTo>
                  <a:lnTo>
                    <a:pt x="11808" y="135"/>
                  </a:lnTo>
                  <a:lnTo>
                    <a:pt x="11465" y="33"/>
                  </a:lnTo>
                  <a:lnTo>
                    <a:pt x="11121"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17"/>
          <p:cNvSpPr/>
          <p:nvPr/>
        </p:nvSpPr>
        <p:spPr>
          <a:xfrm>
            <a:off x="203099" y="1270177"/>
            <a:ext cx="166063" cy="287705"/>
          </a:xfrm>
          <a:custGeom>
            <a:rect b="b" l="l" r="r" t="t"/>
            <a:pathLst>
              <a:path extrusionOk="0" h="21600" w="21600">
                <a:moveTo>
                  <a:pt x="11466" y="1026"/>
                </a:moveTo>
                <a:lnTo>
                  <a:pt x="11688" y="1052"/>
                </a:lnTo>
                <a:lnTo>
                  <a:pt x="11823" y="1129"/>
                </a:lnTo>
                <a:lnTo>
                  <a:pt x="11956" y="1206"/>
                </a:lnTo>
                <a:lnTo>
                  <a:pt x="11999" y="1334"/>
                </a:lnTo>
                <a:lnTo>
                  <a:pt x="11956" y="1437"/>
                </a:lnTo>
                <a:lnTo>
                  <a:pt x="11823" y="1540"/>
                </a:lnTo>
                <a:lnTo>
                  <a:pt x="11688" y="1591"/>
                </a:lnTo>
                <a:lnTo>
                  <a:pt x="11466" y="1616"/>
                </a:lnTo>
                <a:lnTo>
                  <a:pt x="10134" y="1616"/>
                </a:lnTo>
                <a:lnTo>
                  <a:pt x="9910" y="1591"/>
                </a:lnTo>
                <a:lnTo>
                  <a:pt x="9777" y="1540"/>
                </a:lnTo>
                <a:lnTo>
                  <a:pt x="9644" y="1437"/>
                </a:lnTo>
                <a:lnTo>
                  <a:pt x="9601" y="1334"/>
                </a:lnTo>
                <a:lnTo>
                  <a:pt x="9644" y="1206"/>
                </a:lnTo>
                <a:lnTo>
                  <a:pt x="9910" y="1052"/>
                </a:lnTo>
                <a:lnTo>
                  <a:pt x="10134" y="1026"/>
                </a:lnTo>
                <a:close/>
                <a:moveTo>
                  <a:pt x="19243" y="2694"/>
                </a:moveTo>
                <a:lnTo>
                  <a:pt x="19243" y="17547"/>
                </a:lnTo>
                <a:lnTo>
                  <a:pt x="2357" y="17547"/>
                </a:lnTo>
                <a:lnTo>
                  <a:pt x="2357" y="2694"/>
                </a:lnTo>
                <a:close/>
                <a:moveTo>
                  <a:pt x="10800" y="18675"/>
                </a:moveTo>
                <a:lnTo>
                  <a:pt x="11111" y="18701"/>
                </a:lnTo>
                <a:lnTo>
                  <a:pt x="11422" y="18753"/>
                </a:lnTo>
                <a:lnTo>
                  <a:pt x="11688" y="18829"/>
                </a:lnTo>
                <a:lnTo>
                  <a:pt x="11910" y="18932"/>
                </a:lnTo>
                <a:lnTo>
                  <a:pt x="12088" y="19060"/>
                </a:lnTo>
                <a:lnTo>
                  <a:pt x="12221" y="19214"/>
                </a:lnTo>
                <a:lnTo>
                  <a:pt x="12310" y="19393"/>
                </a:lnTo>
                <a:lnTo>
                  <a:pt x="12356" y="19573"/>
                </a:lnTo>
                <a:lnTo>
                  <a:pt x="12310" y="19752"/>
                </a:lnTo>
                <a:lnTo>
                  <a:pt x="12221" y="19932"/>
                </a:lnTo>
                <a:lnTo>
                  <a:pt x="12088" y="20086"/>
                </a:lnTo>
                <a:lnTo>
                  <a:pt x="11910" y="20215"/>
                </a:lnTo>
                <a:lnTo>
                  <a:pt x="11688" y="20316"/>
                </a:lnTo>
                <a:lnTo>
                  <a:pt x="11422" y="20394"/>
                </a:lnTo>
                <a:lnTo>
                  <a:pt x="11111" y="20445"/>
                </a:lnTo>
                <a:lnTo>
                  <a:pt x="10800" y="20471"/>
                </a:lnTo>
                <a:lnTo>
                  <a:pt x="10489" y="20445"/>
                </a:lnTo>
                <a:lnTo>
                  <a:pt x="10178" y="20394"/>
                </a:lnTo>
                <a:lnTo>
                  <a:pt x="9910" y="20316"/>
                </a:lnTo>
                <a:lnTo>
                  <a:pt x="9688" y="20215"/>
                </a:lnTo>
                <a:lnTo>
                  <a:pt x="9512" y="20086"/>
                </a:lnTo>
                <a:lnTo>
                  <a:pt x="9377" y="19932"/>
                </a:lnTo>
                <a:lnTo>
                  <a:pt x="9290" y="19752"/>
                </a:lnTo>
                <a:lnTo>
                  <a:pt x="9244" y="19573"/>
                </a:lnTo>
                <a:lnTo>
                  <a:pt x="9290" y="19393"/>
                </a:lnTo>
                <a:lnTo>
                  <a:pt x="9377" y="19214"/>
                </a:lnTo>
                <a:lnTo>
                  <a:pt x="9512" y="19060"/>
                </a:lnTo>
                <a:lnTo>
                  <a:pt x="9688" y="18932"/>
                </a:lnTo>
                <a:lnTo>
                  <a:pt x="9910" y="18829"/>
                </a:lnTo>
                <a:lnTo>
                  <a:pt x="10178" y="18753"/>
                </a:lnTo>
                <a:lnTo>
                  <a:pt x="10489" y="18701"/>
                </a:lnTo>
                <a:lnTo>
                  <a:pt x="10800" y="18675"/>
                </a:lnTo>
                <a:close/>
                <a:moveTo>
                  <a:pt x="2357" y="0"/>
                </a:moveTo>
                <a:lnTo>
                  <a:pt x="1867" y="26"/>
                </a:lnTo>
                <a:lnTo>
                  <a:pt x="1423" y="103"/>
                </a:lnTo>
                <a:lnTo>
                  <a:pt x="1023" y="231"/>
                </a:lnTo>
                <a:lnTo>
                  <a:pt x="666" y="385"/>
                </a:lnTo>
                <a:lnTo>
                  <a:pt x="400" y="590"/>
                </a:lnTo>
                <a:lnTo>
                  <a:pt x="178" y="821"/>
                </a:lnTo>
                <a:lnTo>
                  <a:pt x="45" y="1078"/>
                </a:lnTo>
                <a:lnTo>
                  <a:pt x="0" y="1360"/>
                </a:lnTo>
                <a:lnTo>
                  <a:pt x="0" y="20240"/>
                </a:lnTo>
                <a:lnTo>
                  <a:pt x="45" y="20522"/>
                </a:lnTo>
                <a:lnTo>
                  <a:pt x="178" y="20779"/>
                </a:lnTo>
                <a:lnTo>
                  <a:pt x="400" y="21010"/>
                </a:lnTo>
                <a:lnTo>
                  <a:pt x="666" y="21215"/>
                </a:lnTo>
                <a:lnTo>
                  <a:pt x="1023" y="21369"/>
                </a:lnTo>
                <a:lnTo>
                  <a:pt x="1423" y="21497"/>
                </a:lnTo>
                <a:lnTo>
                  <a:pt x="1867" y="21574"/>
                </a:lnTo>
                <a:lnTo>
                  <a:pt x="2357" y="21600"/>
                </a:lnTo>
                <a:lnTo>
                  <a:pt x="19243" y="21600"/>
                </a:lnTo>
                <a:lnTo>
                  <a:pt x="19733" y="21574"/>
                </a:lnTo>
                <a:lnTo>
                  <a:pt x="20177" y="21497"/>
                </a:lnTo>
                <a:lnTo>
                  <a:pt x="20577" y="21369"/>
                </a:lnTo>
                <a:lnTo>
                  <a:pt x="20932" y="21215"/>
                </a:lnTo>
                <a:lnTo>
                  <a:pt x="21200" y="21010"/>
                </a:lnTo>
                <a:lnTo>
                  <a:pt x="21422" y="20779"/>
                </a:lnTo>
                <a:lnTo>
                  <a:pt x="21555" y="20522"/>
                </a:lnTo>
                <a:lnTo>
                  <a:pt x="21600" y="20240"/>
                </a:lnTo>
                <a:lnTo>
                  <a:pt x="21600" y="1360"/>
                </a:lnTo>
                <a:lnTo>
                  <a:pt x="21555" y="1078"/>
                </a:lnTo>
                <a:lnTo>
                  <a:pt x="21422" y="821"/>
                </a:lnTo>
                <a:lnTo>
                  <a:pt x="21200" y="590"/>
                </a:lnTo>
                <a:lnTo>
                  <a:pt x="20932" y="385"/>
                </a:lnTo>
                <a:lnTo>
                  <a:pt x="20577" y="231"/>
                </a:lnTo>
                <a:lnTo>
                  <a:pt x="20177" y="103"/>
                </a:lnTo>
                <a:lnTo>
                  <a:pt x="19733" y="26"/>
                </a:lnTo>
                <a:lnTo>
                  <a:pt x="19243" y="0"/>
                </a:lnTo>
                <a:close/>
              </a:path>
            </a:pathLst>
          </a:custGeom>
          <a:solidFill>
            <a:srgbClr val="19BBD5"/>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2" name="Google Shape;62;p17"/>
          <p:cNvGrpSpPr/>
          <p:nvPr/>
        </p:nvGrpSpPr>
        <p:grpSpPr>
          <a:xfrm>
            <a:off x="904275" y="515229"/>
            <a:ext cx="382960" cy="607038"/>
            <a:chOff x="-1" y="37"/>
            <a:chExt cx="382959" cy="607037"/>
          </a:xfrm>
        </p:grpSpPr>
        <p:sp>
          <p:nvSpPr>
            <p:cNvPr id="63" name="Google Shape;63;p17"/>
            <p:cNvSpPr/>
            <p:nvPr/>
          </p:nvSpPr>
          <p:spPr>
            <a:xfrm>
              <a:off x="115245" y="529056"/>
              <a:ext cx="152468" cy="33570"/>
            </a:xfrm>
            <a:prstGeom prst="rect">
              <a:avLst/>
            </a:pr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7"/>
            <p:cNvSpPr/>
            <p:nvPr/>
          </p:nvSpPr>
          <p:spPr>
            <a:xfrm>
              <a:off x="115245" y="494556"/>
              <a:ext cx="152468" cy="33570"/>
            </a:xfrm>
            <a:prstGeom prst="rect">
              <a:avLst/>
            </a:pr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7"/>
            <p:cNvSpPr/>
            <p:nvPr/>
          </p:nvSpPr>
          <p:spPr>
            <a:xfrm>
              <a:off x="115245" y="562625"/>
              <a:ext cx="152468" cy="44449"/>
            </a:xfrm>
            <a:custGeom>
              <a:rect b="b" l="l" r="r" t="t"/>
              <a:pathLst>
                <a:path extrusionOk="0" h="21600" w="21600">
                  <a:moveTo>
                    <a:pt x="0" y="0"/>
                  </a:moveTo>
                  <a:lnTo>
                    <a:pt x="0" y="3078"/>
                  </a:lnTo>
                  <a:lnTo>
                    <a:pt x="127" y="5739"/>
                  </a:lnTo>
                  <a:lnTo>
                    <a:pt x="517" y="8383"/>
                  </a:lnTo>
                  <a:lnTo>
                    <a:pt x="1029" y="10574"/>
                  </a:lnTo>
                  <a:lnTo>
                    <a:pt x="1800" y="11913"/>
                  </a:lnTo>
                  <a:lnTo>
                    <a:pt x="9897" y="21165"/>
                  </a:lnTo>
                  <a:lnTo>
                    <a:pt x="10800" y="21600"/>
                  </a:lnTo>
                  <a:lnTo>
                    <a:pt x="11697" y="21165"/>
                  </a:lnTo>
                  <a:lnTo>
                    <a:pt x="19800" y="11913"/>
                  </a:lnTo>
                  <a:lnTo>
                    <a:pt x="20571" y="10574"/>
                  </a:lnTo>
                  <a:lnTo>
                    <a:pt x="21083" y="8383"/>
                  </a:lnTo>
                  <a:lnTo>
                    <a:pt x="21468" y="5739"/>
                  </a:lnTo>
                  <a:lnTo>
                    <a:pt x="21600" y="3078"/>
                  </a:lnTo>
                  <a:lnTo>
                    <a:pt x="21600" y="0"/>
                  </a:lnTo>
                  <a:lnTo>
                    <a:pt x="0" y="0"/>
                  </a:lnTo>
                  <a:close/>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7"/>
            <p:cNvSpPr/>
            <p:nvPr/>
          </p:nvSpPr>
          <p:spPr>
            <a:xfrm>
              <a:off x="98925" y="209647"/>
              <a:ext cx="52612" cy="248621"/>
            </a:xfrm>
            <a:custGeom>
              <a:rect b="b" l="l" r="r" t="t"/>
              <a:pathLst>
                <a:path extrusionOk="0" h="21600" w="21600">
                  <a:moveTo>
                    <a:pt x="21600" y="21600"/>
                  </a:moveTo>
                  <a:lnTo>
                    <a:pt x="8934" y="9222"/>
                  </a:lnTo>
                  <a:lnTo>
                    <a:pt x="0" y="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7"/>
            <p:cNvSpPr/>
            <p:nvPr/>
          </p:nvSpPr>
          <p:spPr>
            <a:xfrm>
              <a:off x="-1" y="37"/>
              <a:ext cx="382959" cy="458231"/>
            </a:xfrm>
            <a:custGeom>
              <a:rect b="b" l="l" r="r" t="t"/>
              <a:pathLst>
                <a:path extrusionOk="0" h="21600" w="21600">
                  <a:moveTo>
                    <a:pt x="15100" y="21600"/>
                  </a:moveTo>
                  <a:lnTo>
                    <a:pt x="15356" y="20659"/>
                  </a:lnTo>
                  <a:lnTo>
                    <a:pt x="15713" y="19761"/>
                  </a:lnTo>
                  <a:lnTo>
                    <a:pt x="16123" y="18906"/>
                  </a:lnTo>
                  <a:lnTo>
                    <a:pt x="16584" y="18135"/>
                  </a:lnTo>
                  <a:lnTo>
                    <a:pt x="17096" y="17408"/>
                  </a:lnTo>
                  <a:lnTo>
                    <a:pt x="17607" y="16681"/>
                  </a:lnTo>
                  <a:lnTo>
                    <a:pt x="18733" y="15313"/>
                  </a:lnTo>
                  <a:lnTo>
                    <a:pt x="19297" y="14628"/>
                  </a:lnTo>
                  <a:lnTo>
                    <a:pt x="19807" y="13945"/>
                  </a:lnTo>
                  <a:lnTo>
                    <a:pt x="20270" y="13260"/>
                  </a:lnTo>
                  <a:lnTo>
                    <a:pt x="20730" y="12490"/>
                  </a:lnTo>
                  <a:lnTo>
                    <a:pt x="21087" y="11719"/>
                  </a:lnTo>
                  <a:lnTo>
                    <a:pt x="21344" y="10864"/>
                  </a:lnTo>
                  <a:lnTo>
                    <a:pt x="21497" y="9967"/>
                  </a:lnTo>
                  <a:lnTo>
                    <a:pt x="21547" y="9496"/>
                  </a:lnTo>
                  <a:lnTo>
                    <a:pt x="21600" y="9025"/>
                  </a:lnTo>
                  <a:lnTo>
                    <a:pt x="21497" y="8084"/>
                  </a:lnTo>
                  <a:lnTo>
                    <a:pt x="21344" y="7187"/>
                  </a:lnTo>
                  <a:lnTo>
                    <a:pt x="21087" y="6329"/>
                  </a:lnTo>
                  <a:lnTo>
                    <a:pt x="20730" y="5518"/>
                  </a:lnTo>
                  <a:lnTo>
                    <a:pt x="20270" y="4705"/>
                  </a:lnTo>
                  <a:lnTo>
                    <a:pt x="19757" y="3978"/>
                  </a:lnTo>
                  <a:lnTo>
                    <a:pt x="19091" y="3293"/>
                  </a:lnTo>
                  <a:lnTo>
                    <a:pt x="18427" y="2652"/>
                  </a:lnTo>
                  <a:lnTo>
                    <a:pt x="17657" y="2053"/>
                  </a:lnTo>
                  <a:lnTo>
                    <a:pt x="16840" y="1540"/>
                  </a:lnTo>
                  <a:lnTo>
                    <a:pt x="15917" y="1112"/>
                  </a:lnTo>
                  <a:lnTo>
                    <a:pt x="14997" y="727"/>
                  </a:lnTo>
                  <a:lnTo>
                    <a:pt x="14024" y="427"/>
                  </a:lnTo>
                  <a:lnTo>
                    <a:pt x="12950" y="170"/>
                  </a:lnTo>
                  <a:lnTo>
                    <a:pt x="11926" y="42"/>
                  </a:lnTo>
                  <a:lnTo>
                    <a:pt x="10800" y="0"/>
                  </a:lnTo>
                  <a:lnTo>
                    <a:pt x="9674" y="42"/>
                  </a:lnTo>
                  <a:lnTo>
                    <a:pt x="8650" y="170"/>
                  </a:lnTo>
                  <a:lnTo>
                    <a:pt x="7576" y="427"/>
                  </a:lnTo>
                  <a:lnTo>
                    <a:pt x="6603" y="727"/>
                  </a:lnTo>
                  <a:lnTo>
                    <a:pt x="5681" y="1112"/>
                  </a:lnTo>
                  <a:lnTo>
                    <a:pt x="4760" y="1540"/>
                  </a:lnTo>
                  <a:lnTo>
                    <a:pt x="3940" y="2053"/>
                  </a:lnTo>
                  <a:lnTo>
                    <a:pt x="3173" y="2652"/>
                  </a:lnTo>
                  <a:lnTo>
                    <a:pt x="2507" y="3293"/>
                  </a:lnTo>
                  <a:lnTo>
                    <a:pt x="1843" y="3978"/>
                  </a:lnTo>
                  <a:lnTo>
                    <a:pt x="1330" y="4705"/>
                  </a:lnTo>
                  <a:lnTo>
                    <a:pt x="870" y="5518"/>
                  </a:lnTo>
                  <a:lnTo>
                    <a:pt x="513" y="6329"/>
                  </a:lnTo>
                  <a:lnTo>
                    <a:pt x="256" y="7187"/>
                  </a:lnTo>
                  <a:lnTo>
                    <a:pt x="103" y="8084"/>
                  </a:lnTo>
                  <a:lnTo>
                    <a:pt x="0" y="9025"/>
                  </a:lnTo>
                  <a:lnTo>
                    <a:pt x="50" y="9496"/>
                  </a:lnTo>
                  <a:lnTo>
                    <a:pt x="103" y="9967"/>
                  </a:lnTo>
                  <a:lnTo>
                    <a:pt x="256" y="10864"/>
                  </a:lnTo>
                  <a:lnTo>
                    <a:pt x="513" y="11719"/>
                  </a:lnTo>
                  <a:lnTo>
                    <a:pt x="870" y="12490"/>
                  </a:lnTo>
                  <a:lnTo>
                    <a:pt x="1330" y="13260"/>
                  </a:lnTo>
                  <a:lnTo>
                    <a:pt x="1791" y="13945"/>
                  </a:lnTo>
                  <a:lnTo>
                    <a:pt x="2303" y="14628"/>
                  </a:lnTo>
                  <a:lnTo>
                    <a:pt x="2867" y="15313"/>
                  </a:lnTo>
                  <a:lnTo>
                    <a:pt x="3993" y="16681"/>
                  </a:lnTo>
                  <a:lnTo>
                    <a:pt x="4504" y="17408"/>
                  </a:lnTo>
                  <a:lnTo>
                    <a:pt x="5016" y="18135"/>
                  </a:lnTo>
                  <a:lnTo>
                    <a:pt x="5477" y="18906"/>
                  </a:lnTo>
                  <a:lnTo>
                    <a:pt x="5887" y="19761"/>
                  </a:lnTo>
                  <a:lnTo>
                    <a:pt x="6244" y="20659"/>
                  </a:lnTo>
                  <a:lnTo>
                    <a:pt x="6500" y="2160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7"/>
            <p:cNvSpPr/>
            <p:nvPr/>
          </p:nvSpPr>
          <p:spPr>
            <a:xfrm>
              <a:off x="231421" y="209647"/>
              <a:ext cx="52612" cy="248621"/>
            </a:xfrm>
            <a:custGeom>
              <a:rect b="b" l="l" r="r" t="t"/>
              <a:pathLst>
                <a:path extrusionOk="0" h="21600" w="21600">
                  <a:moveTo>
                    <a:pt x="21600" y="0"/>
                  </a:moveTo>
                  <a:lnTo>
                    <a:pt x="12666" y="9222"/>
                  </a:lnTo>
                  <a:lnTo>
                    <a:pt x="0" y="21600"/>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7"/>
            <p:cNvSpPr/>
            <p:nvPr/>
          </p:nvSpPr>
          <p:spPr>
            <a:xfrm>
              <a:off x="124336" y="200557"/>
              <a:ext cx="134286" cy="29061"/>
            </a:xfrm>
            <a:custGeom>
              <a:rect b="b" l="l" r="r" t="t"/>
              <a:pathLst>
                <a:path extrusionOk="0" h="21600" w="21600">
                  <a:moveTo>
                    <a:pt x="0" y="2022"/>
                  </a:moveTo>
                  <a:lnTo>
                    <a:pt x="4962" y="21600"/>
                  </a:lnTo>
                  <a:lnTo>
                    <a:pt x="9925" y="2022"/>
                  </a:lnTo>
                  <a:lnTo>
                    <a:pt x="10362" y="692"/>
                  </a:lnTo>
                  <a:lnTo>
                    <a:pt x="10800" y="0"/>
                  </a:lnTo>
                  <a:lnTo>
                    <a:pt x="11238" y="692"/>
                  </a:lnTo>
                  <a:lnTo>
                    <a:pt x="11675" y="2022"/>
                  </a:lnTo>
                  <a:lnTo>
                    <a:pt x="16638" y="21600"/>
                  </a:lnTo>
                  <a:lnTo>
                    <a:pt x="21600" y="2022"/>
                  </a:lnTo>
                </a:path>
              </a:pathLst>
            </a:custGeom>
            <a:noFill/>
            <a:ln cap="rnd" cmpd="sng" w="12175">
              <a:solidFill>
                <a:srgbClr val="FFFFF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0" name="Google Shape;70;p17"/>
            <p:cNvCxnSpPr/>
            <p:nvPr/>
          </p:nvCxnSpPr>
          <p:spPr>
            <a:xfrm>
              <a:off x="115245" y="461918"/>
              <a:ext cx="152468" cy="1"/>
            </a:xfrm>
            <a:prstGeom prst="straightConnector1">
              <a:avLst/>
            </a:prstGeom>
            <a:noFill/>
            <a:ln cap="rnd" cmpd="sng" w="12175">
              <a:solidFill>
                <a:srgbClr val="FFFFFF"/>
              </a:solidFill>
              <a:prstDash val="solid"/>
              <a:round/>
              <a:headEnd len="sm" w="sm" type="none"/>
              <a:tailEnd len="sm" w="sm" type="none"/>
            </a:ln>
          </p:spPr>
        </p:cxnSp>
      </p:grpSp>
      <p:grpSp>
        <p:nvGrpSpPr>
          <p:cNvPr id="71" name="Google Shape;71;p17"/>
          <p:cNvGrpSpPr/>
          <p:nvPr/>
        </p:nvGrpSpPr>
        <p:grpSpPr>
          <a:xfrm>
            <a:off x="335758" y="1840551"/>
            <a:ext cx="342885" cy="350029"/>
            <a:chOff x="-1" y="20"/>
            <a:chExt cx="342884" cy="350027"/>
          </a:xfrm>
        </p:grpSpPr>
        <p:sp>
          <p:nvSpPr>
            <p:cNvPr id="72" name="Google Shape;72;p17"/>
            <p:cNvSpPr/>
            <p:nvPr/>
          </p:nvSpPr>
          <p:spPr>
            <a:xfrm>
              <a:off x="-1" y="20"/>
              <a:ext cx="264591" cy="264570"/>
            </a:xfrm>
            <a:custGeom>
              <a:rect b="b" l="l" r="r" t="t"/>
              <a:pathLst>
                <a:path extrusionOk="0" h="21600" w="21600">
                  <a:moveTo>
                    <a:pt x="10779" y="0"/>
                  </a:moveTo>
                  <a:lnTo>
                    <a:pt x="10236" y="41"/>
                  </a:lnTo>
                  <a:lnTo>
                    <a:pt x="9694" y="82"/>
                  </a:lnTo>
                  <a:lnTo>
                    <a:pt x="9150" y="125"/>
                  </a:lnTo>
                  <a:lnTo>
                    <a:pt x="8606" y="250"/>
                  </a:lnTo>
                  <a:lnTo>
                    <a:pt x="7604" y="501"/>
                  </a:lnTo>
                  <a:lnTo>
                    <a:pt x="7103" y="667"/>
                  </a:lnTo>
                  <a:lnTo>
                    <a:pt x="6601" y="877"/>
                  </a:lnTo>
                  <a:lnTo>
                    <a:pt x="6100" y="1086"/>
                  </a:lnTo>
                  <a:lnTo>
                    <a:pt x="5180" y="1587"/>
                  </a:lnTo>
                  <a:lnTo>
                    <a:pt x="4764" y="1837"/>
                  </a:lnTo>
                  <a:lnTo>
                    <a:pt x="3928" y="2463"/>
                  </a:lnTo>
                  <a:lnTo>
                    <a:pt x="3175" y="3175"/>
                  </a:lnTo>
                  <a:lnTo>
                    <a:pt x="2465" y="3927"/>
                  </a:lnTo>
                  <a:lnTo>
                    <a:pt x="1839" y="4762"/>
                  </a:lnTo>
                  <a:lnTo>
                    <a:pt x="1546" y="5222"/>
                  </a:lnTo>
                  <a:lnTo>
                    <a:pt x="1045" y="6142"/>
                  </a:lnTo>
                  <a:lnTo>
                    <a:pt x="835" y="6601"/>
                  </a:lnTo>
                  <a:lnTo>
                    <a:pt x="669" y="7102"/>
                  </a:lnTo>
                  <a:lnTo>
                    <a:pt x="501" y="7603"/>
                  </a:lnTo>
                  <a:lnTo>
                    <a:pt x="334" y="8104"/>
                  </a:lnTo>
                  <a:lnTo>
                    <a:pt x="209" y="8648"/>
                  </a:lnTo>
                  <a:lnTo>
                    <a:pt x="125" y="9149"/>
                  </a:lnTo>
                  <a:lnTo>
                    <a:pt x="43" y="9693"/>
                  </a:lnTo>
                  <a:lnTo>
                    <a:pt x="0" y="10236"/>
                  </a:lnTo>
                  <a:lnTo>
                    <a:pt x="0" y="11364"/>
                  </a:lnTo>
                  <a:lnTo>
                    <a:pt x="43" y="11907"/>
                  </a:lnTo>
                  <a:lnTo>
                    <a:pt x="125" y="12449"/>
                  </a:lnTo>
                  <a:lnTo>
                    <a:pt x="209" y="12993"/>
                  </a:lnTo>
                  <a:lnTo>
                    <a:pt x="334" y="13494"/>
                  </a:lnTo>
                  <a:lnTo>
                    <a:pt x="501" y="14038"/>
                  </a:lnTo>
                  <a:lnTo>
                    <a:pt x="669" y="14539"/>
                  </a:lnTo>
                  <a:lnTo>
                    <a:pt x="835" y="14999"/>
                  </a:lnTo>
                  <a:lnTo>
                    <a:pt x="1045" y="15500"/>
                  </a:lnTo>
                  <a:lnTo>
                    <a:pt x="1546" y="16419"/>
                  </a:lnTo>
                  <a:lnTo>
                    <a:pt x="1839" y="16838"/>
                  </a:lnTo>
                  <a:lnTo>
                    <a:pt x="2465" y="17673"/>
                  </a:lnTo>
                  <a:lnTo>
                    <a:pt x="3175" y="18425"/>
                  </a:lnTo>
                  <a:lnTo>
                    <a:pt x="3928" y="19135"/>
                  </a:lnTo>
                  <a:lnTo>
                    <a:pt x="4764" y="19761"/>
                  </a:lnTo>
                  <a:lnTo>
                    <a:pt x="5180" y="20054"/>
                  </a:lnTo>
                  <a:lnTo>
                    <a:pt x="6100" y="20555"/>
                  </a:lnTo>
                  <a:lnTo>
                    <a:pt x="6601" y="20765"/>
                  </a:lnTo>
                  <a:lnTo>
                    <a:pt x="7103" y="20931"/>
                  </a:lnTo>
                  <a:lnTo>
                    <a:pt x="7604" y="21099"/>
                  </a:lnTo>
                  <a:lnTo>
                    <a:pt x="8105" y="21265"/>
                  </a:lnTo>
                  <a:lnTo>
                    <a:pt x="8606" y="21391"/>
                  </a:lnTo>
                  <a:lnTo>
                    <a:pt x="9694" y="21559"/>
                  </a:lnTo>
                  <a:lnTo>
                    <a:pt x="10236" y="21600"/>
                  </a:lnTo>
                  <a:lnTo>
                    <a:pt x="11364" y="21600"/>
                  </a:lnTo>
                  <a:lnTo>
                    <a:pt x="11906" y="21559"/>
                  </a:lnTo>
                  <a:lnTo>
                    <a:pt x="12450" y="21475"/>
                  </a:lnTo>
                  <a:lnTo>
                    <a:pt x="12951" y="21391"/>
                  </a:lnTo>
                  <a:lnTo>
                    <a:pt x="13495" y="21265"/>
                  </a:lnTo>
                  <a:lnTo>
                    <a:pt x="13996" y="21099"/>
                  </a:lnTo>
                  <a:lnTo>
                    <a:pt x="14497" y="20931"/>
                  </a:lnTo>
                  <a:lnTo>
                    <a:pt x="14999" y="20765"/>
                  </a:lnTo>
                  <a:lnTo>
                    <a:pt x="15459" y="20555"/>
                  </a:lnTo>
                  <a:lnTo>
                    <a:pt x="15917" y="20305"/>
                  </a:lnTo>
                  <a:lnTo>
                    <a:pt x="16377" y="20054"/>
                  </a:lnTo>
                  <a:lnTo>
                    <a:pt x="16836" y="19761"/>
                  </a:lnTo>
                  <a:lnTo>
                    <a:pt x="17672" y="19135"/>
                  </a:lnTo>
                  <a:lnTo>
                    <a:pt x="18425" y="18425"/>
                  </a:lnTo>
                  <a:lnTo>
                    <a:pt x="19135" y="17673"/>
                  </a:lnTo>
                  <a:lnTo>
                    <a:pt x="19761" y="16838"/>
                  </a:lnTo>
                  <a:lnTo>
                    <a:pt x="20012" y="16419"/>
                  </a:lnTo>
                  <a:lnTo>
                    <a:pt x="20512" y="15500"/>
                  </a:lnTo>
                  <a:lnTo>
                    <a:pt x="20722" y="14999"/>
                  </a:lnTo>
                  <a:lnTo>
                    <a:pt x="20931" y="14539"/>
                  </a:lnTo>
                  <a:lnTo>
                    <a:pt x="21097" y="14038"/>
                  </a:lnTo>
                  <a:lnTo>
                    <a:pt x="21266" y="13494"/>
                  </a:lnTo>
                  <a:lnTo>
                    <a:pt x="21350" y="12993"/>
                  </a:lnTo>
                  <a:lnTo>
                    <a:pt x="21475" y="12449"/>
                  </a:lnTo>
                  <a:lnTo>
                    <a:pt x="21516" y="11907"/>
                  </a:lnTo>
                  <a:lnTo>
                    <a:pt x="21557" y="11364"/>
                  </a:lnTo>
                  <a:lnTo>
                    <a:pt x="21600" y="10820"/>
                  </a:lnTo>
                  <a:lnTo>
                    <a:pt x="21557" y="10236"/>
                  </a:lnTo>
                  <a:lnTo>
                    <a:pt x="21475" y="9149"/>
                  </a:lnTo>
                  <a:lnTo>
                    <a:pt x="21350" y="8648"/>
                  </a:lnTo>
                  <a:lnTo>
                    <a:pt x="21266" y="8104"/>
                  </a:lnTo>
                  <a:lnTo>
                    <a:pt x="21097" y="7603"/>
                  </a:lnTo>
                  <a:lnTo>
                    <a:pt x="20931" y="7102"/>
                  </a:lnTo>
                  <a:lnTo>
                    <a:pt x="20722" y="6601"/>
                  </a:lnTo>
                  <a:lnTo>
                    <a:pt x="20512" y="6142"/>
                  </a:lnTo>
                  <a:lnTo>
                    <a:pt x="19761" y="4762"/>
                  </a:lnTo>
                  <a:lnTo>
                    <a:pt x="19135" y="3927"/>
                  </a:lnTo>
                  <a:lnTo>
                    <a:pt x="18425" y="3175"/>
                  </a:lnTo>
                  <a:lnTo>
                    <a:pt x="17672" y="2463"/>
                  </a:lnTo>
                  <a:lnTo>
                    <a:pt x="16836" y="1837"/>
                  </a:lnTo>
                  <a:lnTo>
                    <a:pt x="15917" y="1336"/>
                  </a:lnTo>
                  <a:lnTo>
                    <a:pt x="15459" y="1086"/>
                  </a:lnTo>
                  <a:lnTo>
                    <a:pt x="14999" y="877"/>
                  </a:lnTo>
                  <a:lnTo>
                    <a:pt x="14497" y="667"/>
                  </a:lnTo>
                  <a:lnTo>
                    <a:pt x="13996" y="501"/>
                  </a:lnTo>
                  <a:lnTo>
                    <a:pt x="13495" y="376"/>
                  </a:lnTo>
                  <a:lnTo>
                    <a:pt x="12951" y="250"/>
                  </a:lnTo>
                  <a:lnTo>
                    <a:pt x="12450" y="125"/>
                  </a:lnTo>
                  <a:lnTo>
                    <a:pt x="11906" y="82"/>
                  </a:lnTo>
                  <a:lnTo>
                    <a:pt x="11364" y="41"/>
                  </a:lnTo>
                  <a:lnTo>
                    <a:pt x="10779" y="0"/>
                  </a:lnTo>
                  <a:close/>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7"/>
            <p:cNvSpPr/>
            <p:nvPr/>
          </p:nvSpPr>
          <p:spPr>
            <a:xfrm>
              <a:off x="30720" y="30720"/>
              <a:ext cx="203150" cy="203170"/>
            </a:xfrm>
            <a:custGeom>
              <a:rect b="b" l="l" r="r" t="t"/>
              <a:pathLst>
                <a:path extrusionOk="0" h="21600" w="21600">
                  <a:moveTo>
                    <a:pt x="10773" y="0"/>
                  </a:moveTo>
                  <a:lnTo>
                    <a:pt x="9685" y="54"/>
                  </a:lnTo>
                  <a:lnTo>
                    <a:pt x="8597" y="217"/>
                  </a:lnTo>
                  <a:lnTo>
                    <a:pt x="7563" y="489"/>
                  </a:lnTo>
                  <a:lnTo>
                    <a:pt x="6582" y="871"/>
                  </a:lnTo>
                  <a:lnTo>
                    <a:pt x="5657" y="1305"/>
                  </a:lnTo>
                  <a:lnTo>
                    <a:pt x="4788" y="1850"/>
                  </a:lnTo>
                  <a:lnTo>
                    <a:pt x="3917" y="2502"/>
                  </a:lnTo>
                  <a:lnTo>
                    <a:pt x="3155" y="3210"/>
                  </a:lnTo>
                  <a:lnTo>
                    <a:pt x="2446" y="3972"/>
                  </a:lnTo>
                  <a:lnTo>
                    <a:pt x="1850" y="4787"/>
                  </a:lnTo>
                  <a:lnTo>
                    <a:pt x="1305" y="5659"/>
                  </a:lnTo>
                  <a:lnTo>
                    <a:pt x="869" y="6637"/>
                  </a:lnTo>
                  <a:lnTo>
                    <a:pt x="489" y="7618"/>
                  </a:lnTo>
                  <a:lnTo>
                    <a:pt x="217" y="8650"/>
                  </a:lnTo>
                  <a:lnTo>
                    <a:pt x="54" y="9684"/>
                  </a:lnTo>
                  <a:lnTo>
                    <a:pt x="0" y="10826"/>
                  </a:lnTo>
                  <a:lnTo>
                    <a:pt x="54" y="11916"/>
                  </a:lnTo>
                  <a:lnTo>
                    <a:pt x="217" y="13004"/>
                  </a:lnTo>
                  <a:lnTo>
                    <a:pt x="489" y="14036"/>
                  </a:lnTo>
                  <a:lnTo>
                    <a:pt x="869" y="15017"/>
                  </a:lnTo>
                  <a:lnTo>
                    <a:pt x="1305" y="15941"/>
                  </a:lnTo>
                  <a:lnTo>
                    <a:pt x="1850" y="16813"/>
                  </a:lnTo>
                  <a:lnTo>
                    <a:pt x="2446" y="17682"/>
                  </a:lnTo>
                  <a:lnTo>
                    <a:pt x="3155" y="18443"/>
                  </a:lnTo>
                  <a:lnTo>
                    <a:pt x="3917" y="19152"/>
                  </a:lnTo>
                  <a:lnTo>
                    <a:pt x="4788" y="19750"/>
                  </a:lnTo>
                  <a:lnTo>
                    <a:pt x="5657" y="20293"/>
                  </a:lnTo>
                  <a:lnTo>
                    <a:pt x="6582" y="20729"/>
                  </a:lnTo>
                  <a:lnTo>
                    <a:pt x="7563" y="21111"/>
                  </a:lnTo>
                  <a:lnTo>
                    <a:pt x="8597" y="21381"/>
                  </a:lnTo>
                  <a:lnTo>
                    <a:pt x="9685" y="21544"/>
                  </a:lnTo>
                  <a:lnTo>
                    <a:pt x="10773" y="21600"/>
                  </a:lnTo>
                  <a:lnTo>
                    <a:pt x="11915" y="21544"/>
                  </a:lnTo>
                  <a:lnTo>
                    <a:pt x="12949" y="21381"/>
                  </a:lnTo>
                  <a:lnTo>
                    <a:pt x="13984" y="21111"/>
                  </a:lnTo>
                  <a:lnTo>
                    <a:pt x="14962" y="20729"/>
                  </a:lnTo>
                  <a:lnTo>
                    <a:pt x="15941" y="20293"/>
                  </a:lnTo>
                  <a:lnTo>
                    <a:pt x="16812" y="19750"/>
                  </a:lnTo>
                  <a:lnTo>
                    <a:pt x="17630" y="19152"/>
                  </a:lnTo>
                  <a:lnTo>
                    <a:pt x="18389" y="18443"/>
                  </a:lnTo>
                  <a:lnTo>
                    <a:pt x="19098" y="17682"/>
                  </a:lnTo>
                  <a:lnTo>
                    <a:pt x="19750" y="16813"/>
                  </a:lnTo>
                  <a:lnTo>
                    <a:pt x="20295" y="15941"/>
                  </a:lnTo>
                  <a:lnTo>
                    <a:pt x="20731" y="15017"/>
                  </a:lnTo>
                  <a:lnTo>
                    <a:pt x="21111" y="14036"/>
                  </a:lnTo>
                  <a:lnTo>
                    <a:pt x="21383" y="13004"/>
                  </a:lnTo>
                  <a:lnTo>
                    <a:pt x="21546" y="11916"/>
                  </a:lnTo>
                  <a:lnTo>
                    <a:pt x="21600" y="10826"/>
                  </a:lnTo>
                  <a:lnTo>
                    <a:pt x="21546" y="9684"/>
                  </a:lnTo>
                  <a:lnTo>
                    <a:pt x="21383" y="8650"/>
                  </a:lnTo>
                  <a:lnTo>
                    <a:pt x="21111" y="7618"/>
                  </a:lnTo>
                  <a:lnTo>
                    <a:pt x="20731" y="6637"/>
                  </a:lnTo>
                  <a:lnTo>
                    <a:pt x="20295" y="5659"/>
                  </a:lnTo>
                  <a:lnTo>
                    <a:pt x="19750" y="4787"/>
                  </a:lnTo>
                  <a:lnTo>
                    <a:pt x="19098" y="3972"/>
                  </a:lnTo>
                  <a:lnTo>
                    <a:pt x="18389" y="3210"/>
                  </a:lnTo>
                  <a:lnTo>
                    <a:pt x="17630" y="2502"/>
                  </a:lnTo>
                  <a:lnTo>
                    <a:pt x="16812" y="1850"/>
                  </a:lnTo>
                  <a:lnTo>
                    <a:pt x="15941" y="1305"/>
                  </a:lnTo>
                  <a:lnTo>
                    <a:pt x="14962" y="871"/>
                  </a:lnTo>
                  <a:lnTo>
                    <a:pt x="13984" y="489"/>
                  </a:lnTo>
                  <a:lnTo>
                    <a:pt x="12949" y="217"/>
                  </a:lnTo>
                  <a:lnTo>
                    <a:pt x="11915" y="54"/>
                  </a:lnTo>
                  <a:lnTo>
                    <a:pt x="10773"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7"/>
            <p:cNvSpPr/>
            <p:nvPr/>
          </p:nvSpPr>
          <p:spPr>
            <a:xfrm>
              <a:off x="60894" y="61419"/>
              <a:ext cx="71149" cy="71128"/>
            </a:xfrm>
            <a:custGeom>
              <a:rect b="b" l="l" r="r" t="t"/>
              <a:pathLst>
                <a:path extrusionOk="0" h="21600" w="21600">
                  <a:moveTo>
                    <a:pt x="0" y="21600"/>
                  </a:moveTo>
                  <a:lnTo>
                    <a:pt x="159" y="19271"/>
                  </a:lnTo>
                  <a:lnTo>
                    <a:pt x="472" y="17254"/>
                  </a:lnTo>
                  <a:lnTo>
                    <a:pt x="938" y="15079"/>
                  </a:lnTo>
                  <a:lnTo>
                    <a:pt x="1710" y="13209"/>
                  </a:lnTo>
                  <a:lnTo>
                    <a:pt x="2641" y="11192"/>
                  </a:lnTo>
                  <a:lnTo>
                    <a:pt x="3732" y="9482"/>
                  </a:lnTo>
                  <a:lnTo>
                    <a:pt x="4976" y="7772"/>
                  </a:lnTo>
                  <a:lnTo>
                    <a:pt x="6373" y="6215"/>
                  </a:lnTo>
                  <a:lnTo>
                    <a:pt x="7929" y="4818"/>
                  </a:lnTo>
                  <a:lnTo>
                    <a:pt x="9633" y="3573"/>
                  </a:lnTo>
                  <a:lnTo>
                    <a:pt x="11342" y="2489"/>
                  </a:lnTo>
                  <a:lnTo>
                    <a:pt x="13211" y="1557"/>
                  </a:lnTo>
                  <a:lnTo>
                    <a:pt x="15227" y="932"/>
                  </a:lnTo>
                  <a:lnTo>
                    <a:pt x="17249" y="313"/>
                  </a:lnTo>
                  <a:lnTo>
                    <a:pt x="19425" y="0"/>
                  </a:lnTo>
                  <a:lnTo>
                    <a:pt x="21600"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7"/>
            <p:cNvSpPr/>
            <p:nvPr/>
          </p:nvSpPr>
          <p:spPr>
            <a:xfrm>
              <a:off x="213402" y="221093"/>
              <a:ext cx="129481" cy="128954"/>
            </a:xfrm>
            <a:custGeom>
              <a:rect b="b" l="l" r="r" t="t"/>
              <a:pathLst>
                <a:path extrusionOk="0" h="21600" w="21600">
                  <a:moveTo>
                    <a:pt x="0" y="3601"/>
                  </a:moveTo>
                  <a:lnTo>
                    <a:pt x="17418" y="21086"/>
                  </a:lnTo>
                  <a:lnTo>
                    <a:pt x="17930" y="21431"/>
                  </a:lnTo>
                  <a:lnTo>
                    <a:pt x="18270" y="21516"/>
                  </a:lnTo>
                  <a:lnTo>
                    <a:pt x="18613" y="21600"/>
                  </a:lnTo>
                  <a:lnTo>
                    <a:pt x="18953" y="21516"/>
                  </a:lnTo>
                  <a:lnTo>
                    <a:pt x="19209" y="21431"/>
                  </a:lnTo>
                  <a:lnTo>
                    <a:pt x="19549" y="21259"/>
                  </a:lnTo>
                  <a:lnTo>
                    <a:pt x="19809" y="21086"/>
                  </a:lnTo>
                  <a:lnTo>
                    <a:pt x="21344" y="19545"/>
                  </a:lnTo>
                  <a:lnTo>
                    <a:pt x="21516" y="19200"/>
                  </a:lnTo>
                  <a:lnTo>
                    <a:pt x="21600" y="18858"/>
                  </a:lnTo>
                  <a:lnTo>
                    <a:pt x="21600" y="18256"/>
                  </a:lnTo>
                  <a:lnTo>
                    <a:pt x="21516" y="17915"/>
                  </a:lnTo>
                  <a:lnTo>
                    <a:pt x="21344" y="17658"/>
                  </a:lnTo>
                  <a:lnTo>
                    <a:pt x="21088" y="17317"/>
                  </a:lnTo>
                  <a:lnTo>
                    <a:pt x="3758" y="0"/>
                  </a:lnTo>
                </a:path>
              </a:pathLst>
            </a:custGeom>
            <a:noFill/>
            <a:ln cap="rnd" cmpd="sng" w="19050">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7"/>
          <p:cNvSpPr/>
          <p:nvPr/>
        </p:nvSpPr>
        <p:spPr>
          <a:xfrm flipH="1" rot="10800000">
            <a:off x="8486774" y="4230775"/>
            <a:ext cx="819900" cy="710101"/>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9525">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7"/>
          <p:cNvSpPr/>
          <p:nvPr/>
        </p:nvSpPr>
        <p:spPr>
          <a:xfrm flipH="1" rot="10800000">
            <a:off x="8124824" y="4615700"/>
            <a:ext cx="428701" cy="371101"/>
          </a:xfrm>
          <a:custGeom>
            <a:rect b="b" l="l" r="r" t="t"/>
            <a:pathLst>
              <a:path extrusionOk="0" h="21600" w="21600">
                <a:moveTo>
                  <a:pt x="0" y="10800"/>
                </a:moveTo>
                <a:lnTo>
                  <a:pt x="5362" y="0"/>
                </a:lnTo>
                <a:lnTo>
                  <a:pt x="16238" y="0"/>
                </a:lnTo>
                <a:lnTo>
                  <a:pt x="21600" y="10800"/>
                </a:lnTo>
                <a:lnTo>
                  <a:pt x="16238" y="21600"/>
                </a:lnTo>
                <a:lnTo>
                  <a:pt x="5362" y="21600"/>
                </a:lnTo>
                <a:close/>
              </a:path>
            </a:pathLst>
          </a:custGeom>
          <a:solidFill>
            <a:srgbClr val="3292E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7"/>
          <p:cNvSpPr/>
          <p:nvPr/>
        </p:nvSpPr>
        <p:spPr>
          <a:xfrm flipH="1" rot="10800000">
            <a:off x="7821348" y="2935400"/>
            <a:ext cx="819900" cy="709801"/>
          </a:xfrm>
          <a:custGeom>
            <a:rect b="b" l="l" r="r" t="t"/>
            <a:pathLst>
              <a:path extrusionOk="0" h="21600" w="21600">
                <a:moveTo>
                  <a:pt x="0" y="10800"/>
                </a:moveTo>
                <a:lnTo>
                  <a:pt x="5363" y="0"/>
                </a:lnTo>
                <a:lnTo>
                  <a:pt x="16237" y="0"/>
                </a:lnTo>
                <a:lnTo>
                  <a:pt x="21600" y="10800"/>
                </a:lnTo>
                <a:lnTo>
                  <a:pt x="16237" y="21600"/>
                </a:lnTo>
                <a:lnTo>
                  <a:pt x="5363" y="2160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7"/>
          <p:cNvSpPr/>
          <p:nvPr/>
        </p:nvSpPr>
        <p:spPr>
          <a:xfrm flipH="1" rot="10800000">
            <a:off x="8486775" y="3512175"/>
            <a:ext cx="358801" cy="310501"/>
          </a:xfrm>
          <a:custGeom>
            <a:rect b="b" l="l" r="r" t="t"/>
            <a:pathLst>
              <a:path extrusionOk="0" h="21600" w="21600">
                <a:moveTo>
                  <a:pt x="0" y="10800"/>
                </a:moveTo>
                <a:lnTo>
                  <a:pt x="5361" y="0"/>
                </a:lnTo>
                <a:lnTo>
                  <a:pt x="16239" y="0"/>
                </a:lnTo>
                <a:lnTo>
                  <a:pt x="21600" y="10800"/>
                </a:lnTo>
                <a:lnTo>
                  <a:pt x="16239" y="21600"/>
                </a:lnTo>
                <a:lnTo>
                  <a:pt x="5361" y="21600"/>
                </a:lnTo>
                <a:close/>
              </a:path>
            </a:pathLst>
          </a:custGeom>
          <a:noFill/>
          <a:ln cap="flat" cmpd="sng" w="19050">
            <a:solidFill>
              <a:srgbClr val="00E1C6"/>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p:nvPr/>
        </p:nvSpPr>
        <p:spPr>
          <a:xfrm>
            <a:off x="8772702" y="4461807"/>
            <a:ext cx="248045" cy="248059"/>
          </a:xfrm>
          <a:custGeom>
            <a:rect b="b" l="l" r="r" t="t"/>
            <a:pathLst>
              <a:path extrusionOk="0" h="21600" w="21600">
                <a:moveTo>
                  <a:pt x="11142" y="7294"/>
                </a:moveTo>
                <a:lnTo>
                  <a:pt x="11482" y="7355"/>
                </a:lnTo>
                <a:lnTo>
                  <a:pt x="11794" y="7449"/>
                </a:lnTo>
                <a:lnTo>
                  <a:pt x="12134" y="7541"/>
                </a:lnTo>
                <a:lnTo>
                  <a:pt x="12444" y="7696"/>
                </a:lnTo>
                <a:lnTo>
                  <a:pt x="12724" y="7883"/>
                </a:lnTo>
                <a:lnTo>
                  <a:pt x="13003" y="8069"/>
                </a:lnTo>
                <a:lnTo>
                  <a:pt x="13283" y="8318"/>
                </a:lnTo>
                <a:lnTo>
                  <a:pt x="13531" y="8596"/>
                </a:lnTo>
                <a:lnTo>
                  <a:pt x="13718" y="8876"/>
                </a:lnTo>
                <a:lnTo>
                  <a:pt x="13903" y="9155"/>
                </a:lnTo>
                <a:lnTo>
                  <a:pt x="14058" y="9465"/>
                </a:lnTo>
                <a:lnTo>
                  <a:pt x="14152" y="9807"/>
                </a:lnTo>
                <a:lnTo>
                  <a:pt x="14245" y="10117"/>
                </a:lnTo>
                <a:lnTo>
                  <a:pt x="14307" y="10459"/>
                </a:lnTo>
                <a:lnTo>
                  <a:pt x="14307" y="11141"/>
                </a:lnTo>
                <a:lnTo>
                  <a:pt x="14245" y="11483"/>
                </a:lnTo>
                <a:lnTo>
                  <a:pt x="14152" y="11793"/>
                </a:lnTo>
                <a:lnTo>
                  <a:pt x="14058" y="12135"/>
                </a:lnTo>
                <a:lnTo>
                  <a:pt x="13903" y="12445"/>
                </a:lnTo>
                <a:lnTo>
                  <a:pt x="13718" y="12724"/>
                </a:lnTo>
                <a:lnTo>
                  <a:pt x="13531" y="13003"/>
                </a:lnTo>
                <a:lnTo>
                  <a:pt x="13283" y="13282"/>
                </a:lnTo>
                <a:lnTo>
                  <a:pt x="13003" y="13531"/>
                </a:lnTo>
                <a:lnTo>
                  <a:pt x="12724" y="13717"/>
                </a:lnTo>
                <a:lnTo>
                  <a:pt x="12444" y="13904"/>
                </a:lnTo>
                <a:lnTo>
                  <a:pt x="12134" y="14059"/>
                </a:lnTo>
                <a:lnTo>
                  <a:pt x="11794" y="14151"/>
                </a:lnTo>
                <a:lnTo>
                  <a:pt x="11482" y="14244"/>
                </a:lnTo>
                <a:lnTo>
                  <a:pt x="11142" y="14306"/>
                </a:lnTo>
                <a:lnTo>
                  <a:pt x="10458" y="14306"/>
                </a:lnTo>
                <a:lnTo>
                  <a:pt x="10118" y="14244"/>
                </a:lnTo>
                <a:lnTo>
                  <a:pt x="9808" y="14151"/>
                </a:lnTo>
                <a:lnTo>
                  <a:pt x="9466" y="14059"/>
                </a:lnTo>
                <a:lnTo>
                  <a:pt x="9156" y="13904"/>
                </a:lnTo>
                <a:lnTo>
                  <a:pt x="8876" y="13717"/>
                </a:lnTo>
                <a:lnTo>
                  <a:pt x="8597" y="13531"/>
                </a:lnTo>
                <a:lnTo>
                  <a:pt x="8317" y="13282"/>
                </a:lnTo>
                <a:lnTo>
                  <a:pt x="8069" y="13003"/>
                </a:lnTo>
                <a:lnTo>
                  <a:pt x="7882" y="12724"/>
                </a:lnTo>
                <a:lnTo>
                  <a:pt x="7697" y="12445"/>
                </a:lnTo>
                <a:lnTo>
                  <a:pt x="7542" y="12135"/>
                </a:lnTo>
                <a:lnTo>
                  <a:pt x="7448" y="11793"/>
                </a:lnTo>
                <a:lnTo>
                  <a:pt x="7355" y="11483"/>
                </a:lnTo>
                <a:lnTo>
                  <a:pt x="7293" y="11141"/>
                </a:lnTo>
                <a:lnTo>
                  <a:pt x="7293" y="10459"/>
                </a:lnTo>
                <a:lnTo>
                  <a:pt x="7355" y="10117"/>
                </a:lnTo>
                <a:lnTo>
                  <a:pt x="7448" y="9807"/>
                </a:lnTo>
                <a:lnTo>
                  <a:pt x="7542" y="9465"/>
                </a:lnTo>
                <a:lnTo>
                  <a:pt x="7697" y="9155"/>
                </a:lnTo>
                <a:lnTo>
                  <a:pt x="7882" y="8876"/>
                </a:lnTo>
                <a:lnTo>
                  <a:pt x="8069" y="8596"/>
                </a:lnTo>
                <a:lnTo>
                  <a:pt x="8317" y="8318"/>
                </a:lnTo>
                <a:lnTo>
                  <a:pt x="8597" y="8069"/>
                </a:lnTo>
                <a:lnTo>
                  <a:pt x="8876" y="7883"/>
                </a:lnTo>
                <a:lnTo>
                  <a:pt x="9156" y="7696"/>
                </a:lnTo>
                <a:lnTo>
                  <a:pt x="9466" y="7541"/>
                </a:lnTo>
                <a:lnTo>
                  <a:pt x="9808" y="7449"/>
                </a:lnTo>
                <a:lnTo>
                  <a:pt x="10118" y="7355"/>
                </a:lnTo>
                <a:lnTo>
                  <a:pt x="10458" y="7294"/>
                </a:lnTo>
                <a:close/>
                <a:moveTo>
                  <a:pt x="10055" y="0"/>
                </a:moveTo>
                <a:lnTo>
                  <a:pt x="9838" y="32"/>
                </a:lnTo>
                <a:lnTo>
                  <a:pt x="9651" y="93"/>
                </a:lnTo>
                <a:lnTo>
                  <a:pt x="9496" y="187"/>
                </a:lnTo>
                <a:lnTo>
                  <a:pt x="9311" y="310"/>
                </a:lnTo>
                <a:lnTo>
                  <a:pt x="9186" y="435"/>
                </a:lnTo>
                <a:lnTo>
                  <a:pt x="9062" y="621"/>
                </a:lnTo>
                <a:lnTo>
                  <a:pt x="9001" y="807"/>
                </a:lnTo>
                <a:lnTo>
                  <a:pt x="8938" y="994"/>
                </a:lnTo>
                <a:lnTo>
                  <a:pt x="8689" y="3227"/>
                </a:lnTo>
                <a:lnTo>
                  <a:pt x="8255" y="3352"/>
                </a:lnTo>
                <a:lnTo>
                  <a:pt x="7790" y="3538"/>
                </a:lnTo>
                <a:lnTo>
                  <a:pt x="7355" y="3724"/>
                </a:lnTo>
                <a:lnTo>
                  <a:pt x="6920" y="3942"/>
                </a:lnTo>
                <a:lnTo>
                  <a:pt x="5182" y="2576"/>
                </a:lnTo>
                <a:lnTo>
                  <a:pt x="4997" y="2452"/>
                </a:lnTo>
                <a:lnTo>
                  <a:pt x="4810" y="2390"/>
                </a:lnTo>
                <a:lnTo>
                  <a:pt x="4624" y="2328"/>
                </a:lnTo>
                <a:lnTo>
                  <a:pt x="4437" y="2328"/>
                </a:lnTo>
                <a:lnTo>
                  <a:pt x="4220" y="2358"/>
                </a:lnTo>
                <a:lnTo>
                  <a:pt x="4035" y="2421"/>
                </a:lnTo>
                <a:lnTo>
                  <a:pt x="3848" y="2513"/>
                </a:lnTo>
                <a:lnTo>
                  <a:pt x="3693" y="2638"/>
                </a:lnTo>
                <a:lnTo>
                  <a:pt x="2638" y="3694"/>
                </a:lnTo>
                <a:lnTo>
                  <a:pt x="2514" y="3849"/>
                </a:lnTo>
                <a:lnTo>
                  <a:pt x="2421" y="4034"/>
                </a:lnTo>
                <a:lnTo>
                  <a:pt x="2358" y="4221"/>
                </a:lnTo>
                <a:lnTo>
                  <a:pt x="2328" y="4438"/>
                </a:lnTo>
                <a:lnTo>
                  <a:pt x="2328" y="4624"/>
                </a:lnTo>
                <a:lnTo>
                  <a:pt x="2389" y="4811"/>
                </a:lnTo>
                <a:lnTo>
                  <a:pt x="2451" y="4996"/>
                </a:lnTo>
                <a:lnTo>
                  <a:pt x="2576" y="5183"/>
                </a:lnTo>
                <a:lnTo>
                  <a:pt x="3942" y="6921"/>
                </a:lnTo>
                <a:lnTo>
                  <a:pt x="3725" y="7355"/>
                </a:lnTo>
                <a:lnTo>
                  <a:pt x="3538" y="7789"/>
                </a:lnTo>
                <a:lnTo>
                  <a:pt x="3352" y="8255"/>
                </a:lnTo>
                <a:lnTo>
                  <a:pt x="3228" y="8690"/>
                </a:lnTo>
                <a:lnTo>
                  <a:pt x="992" y="8938"/>
                </a:lnTo>
                <a:lnTo>
                  <a:pt x="807" y="9000"/>
                </a:lnTo>
                <a:lnTo>
                  <a:pt x="620" y="9062"/>
                </a:lnTo>
                <a:lnTo>
                  <a:pt x="435" y="9186"/>
                </a:lnTo>
                <a:lnTo>
                  <a:pt x="310" y="9310"/>
                </a:lnTo>
                <a:lnTo>
                  <a:pt x="186" y="9497"/>
                </a:lnTo>
                <a:lnTo>
                  <a:pt x="93" y="9652"/>
                </a:lnTo>
                <a:lnTo>
                  <a:pt x="30" y="9837"/>
                </a:lnTo>
                <a:lnTo>
                  <a:pt x="0" y="10055"/>
                </a:lnTo>
                <a:lnTo>
                  <a:pt x="0" y="11545"/>
                </a:lnTo>
                <a:lnTo>
                  <a:pt x="30" y="11763"/>
                </a:lnTo>
                <a:lnTo>
                  <a:pt x="93" y="11948"/>
                </a:lnTo>
                <a:lnTo>
                  <a:pt x="186" y="12103"/>
                </a:lnTo>
                <a:lnTo>
                  <a:pt x="310" y="12290"/>
                </a:lnTo>
                <a:lnTo>
                  <a:pt x="435" y="12413"/>
                </a:lnTo>
                <a:lnTo>
                  <a:pt x="620" y="12538"/>
                </a:lnTo>
                <a:lnTo>
                  <a:pt x="807" y="12600"/>
                </a:lnTo>
                <a:lnTo>
                  <a:pt x="992" y="12662"/>
                </a:lnTo>
                <a:lnTo>
                  <a:pt x="3228" y="12910"/>
                </a:lnTo>
                <a:lnTo>
                  <a:pt x="3352" y="13345"/>
                </a:lnTo>
                <a:lnTo>
                  <a:pt x="3538" y="13810"/>
                </a:lnTo>
                <a:lnTo>
                  <a:pt x="3725" y="14244"/>
                </a:lnTo>
                <a:lnTo>
                  <a:pt x="3942" y="14679"/>
                </a:lnTo>
                <a:lnTo>
                  <a:pt x="2576" y="16417"/>
                </a:lnTo>
                <a:lnTo>
                  <a:pt x="2451" y="16604"/>
                </a:lnTo>
                <a:lnTo>
                  <a:pt x="2389" y="16789"/>
                </a:lnTo>
                <a:lnTo>
                  <a:pt x="2328" y="16976"/>
                </a:lnTo>
                <a:lnTo>
                  <a:pt x="2328" y="17162"/>
                </a:lnTo>
                <a:lnTo>
                  <a:pt x="2358" y="17379"/>
                </a:lnTo>
                <a:lnTo>
                  <a:pt x="2421" y="17566"/>
                </a:lnTo>
                <a:lnTo>
                  <a:pt x="2514" y="17751"/>
                </a:lnTo>
                <a:lnTo>
                  <a:pt x="2638" y="17906"/>
                </a:lnTo>
                <a:lnTo>
                  <a:pt x="3693" y="18962"/>
                </a:lnTo>
                <a:lnTo>
                  <a:pt x="3848" y="19085"/>
                </a:lnTo>
                <a:lnTo>
                  <a:pt x="4035" y="19179"/>
                </a:lnTo>
                <a:lnTo>
                  <a:pt x="4220" y="19240"/>
                </a:lnTo>
                <a:lnTo>
                  <a:pt x="4437" y="19272"/>
                </a:lnTo>
                <a:lnTo>
                  <a:pt x="4624" y="19272"/>
                </a:lnTo>
                <a:lnTo>
                  <a:pt x="4810" y="19210"/>
                </a:lnTo>
                <a:lnTo>
                  <a:pt x="4997" y="19148"/>
                </a:lnTo>
                <a:lnTo>
                  <a:pt x="5182" y="19055"/>
                </a:lnTo>
                <a:lnTo>
                  <a:pt x="6920" y="17658"/>
                </a:lnTo>
                <a:lnTo>
                  <a:pt x="7355" y="17876"/>
                </a:lnTo>
                <a:lnTo>
                  <a:pt x="7790" y="18061"/>
                </a:lnTo>
                <a:lnTo>
                  <a:pt x="8255" y="18248"/>
                </a:lnTo>
                <a:lnTo>
                  <a:pt x="8689" y="18373"/>
                </a:lnTo>
                <a:lnTo>
                  <a:pt x="8938" y="20606"/>
                </a:lnTo>
                <a:lnTo>
                  <a:pt x="9001" y="20793"/>
                </a:lnTo>
                <a:lnTo>
                  <a:pt x="9062" y="20979"/>
                </a:lnTo>
                <a:lnTo>
                  <a:pt x="9186" y="21165"/>
                </a:lnTo>
                <a:lnTo>
                  <a:pt x="9311" y="21289"/>
                </a:lnTo>
                <a:lnTo>
                  <a:pt x="9496" y="21413"/>
                </a:lnTo>
                <a:lnTo>
                  <a:pt x="9651" y="21506"/>
                </a:lnTo>
                <a:lnTo>
                  <a:pt x="9838" y="21568"/>
                </a:lnTo>
                <a:lnTo>
                  <a:pt x="10055" y="21600"/>
                </a:lnTo>
                <a:lnTo>
                  <a:pt x="11545" y="21600"/>
                </a:lnTo>
                <a:lnTo>
                  <a:pt x="11762" y="21568"/>
                </a:lnTo>
                <a:lnTo>
                  <a:pt x="11949" y="21506"/>
                </a:lnTo>
                <a:lnTo>
                  <a:pt x="12104" y="21413"/>
                </a:lnTo>
                <a:lnTo>
                  <a:pt x="12289" y="21289"/>
                </a:lnTo>
                <a:lnTo>
                  <a:pt x="12414" y="21165"/>
                </a:lnTo>
                <a:lnTo>
                  <a:pt x="12538" y="20979"/>
                </a:lnTo>
                <a:lnTo>
                  <a:pt x="12601" y="20793"/>
                </a:lnTo>
                <a:lnTo>
                  <a:pt x="12662" y="20606"/>
                </a:lnTo>
                <a:lnTo>
                  <a:pt x="12911" y="18373"/>
                </a:lnTo>
                <a:lnTo>
                  <a:pt x="13345" y="18248"/>
                </a:lnTo>
                <a:lnTo>
                  <a:pt x="13810" y="18061"/>
                </a:lnTo>
                <a:lnTo>
                  <a:pt x="14245" y="17876"/>
                </a:lnTo>
                <a:lnTo>
                  <a:pt x="14680" y="17658"/>
                </a:lnTo>
                <a:lnTo>
                  <a:pt x="16418" y="19055"/>
                </a:lnTo>
                <a:lnTo>
                  <a:pt x="16603" y="19148"/>
                </a:lnTo>
                <a:lnTo>
                  <a:pt x="16790" y="19210"/>
                </a:lnTo>
                <a:lnTo>
                  <a:pt x="16976" y="19272"/>
                </a:lnTo>
                <a:lnTo>
                  <a:pt x="17163" y="19272"/>
                </a:lnTo>
                <a:lnTo>
                  <a:pt x="17380" y="19240"/>
                </a:lnTo>
                <a:lnTo>
                  <a:pt x="17565" y="19179"/>
                </a:lnTo>
                <a:lnTo>
                  <a:pt x="17752" y="19085"/>
                </a:lnTo>
                <a:lnTo>
                  <a:pt x="17907" y="18962"/>
                </a:lnTo>
                <a:lnTo>
                  <a:pt x="18962" y="17906"/>
                </a:lnTo>
                <a:lnTo>
                  <a:pt x="19086" y="17751"/>
                </a:lnTo>
                <a:lnTo>
                  <a:pt x="19179" y="17566"/>
                </a:lnTo>
                <a:lnTo>
                  <a:pt x="19242" y="17379"/>
                </a:lnTo>
                <a:lnTo>
                  <a:pt x="19273" y="17162"/>
                </a:lnTo>
                <a:lnTo>
                  <a:pt x="19273" y="16976"/>
                </a:lnTo>
                <a:lnTo>
                  <a:pt x="19211" y="16789"/>
                </a:lnTo>
                <a:lnTo>
                  <a:pt x="19149" y="16604"/>
                </a:lnTo>
                <a:lnTo>
                  <a:pt x="19056" y="16417"/>
                </a:lnTo>
                <a:lnTo>
                  <a:pt x="17659" y="14679"/>
                </a:lnTo>
                <a:lnTo>
                  <a:pt x="17875" y="14244"/>
                </a:lnTo>
                <a:lnTo>
                  <a:pt x="18062" y="13810"/>
                </a:lnTo>
                <a:lnTo>
                  <a:pt x="18249" y="13345"/>
                </a:lnTo>
                <a:lnTo>
                  <a:pt x="18372" y="12910"/>
                </a:lnTo>
                <a:lnTo>
                  <a:pt x="20608" y="12662"/>
                </a:lnTo>
                <a:lnTo>
                  <a:pt x="20793" y="12600"/>
                </a:lnTo>
                <a:lnTo>
                  <a:pt x="20980" y="12538"/>
                </a:lnTo>
                <a:lnTo>
                  <a:pt x="21165" y="12413"/>
                </a:lnTo>
                <a:lnTo>
                  <a:pt x="21290" y="12290"/>
                </a:lnTo>
                <a:lnTo>
                  <a:pt x="21414" y="12103"/>
                </a:lnTo>
                <a:lnTo>
                  <a:pt x="21507" y="11948"/>
                </a:lnTo>
                <a:lnTo>
                  <a:pt x="21570" y="11763"/>
                </a:lnTo>
                <a:lnTo>
                  <a:pt x="21600" y="11545"/>
                </a:lnTo>
                <a:lnTo>
                  <a:pt x="21600" y="10055"/>
                </a:lnTo>
                <a:lnTo>
                  <a:pt x="21570" y="9837"/>
                </a:lnTo>
                <a:lnTo>
                  <a:pt x="21507" y="9652"/>
                </a:lnTo>
                <a:lnTo>
                  <a:pt x="21414" y="9497"/>
                </a:lnTo>
                <a:lnTo>
                  <a:pt x="21290" y="9310"/>
                </a:lnTo>
                <a:lnTo>
                  <a:pt x="21165" y="9186"/>
                </a:lnTo>
                <a:lnTo>
                  <a:pt x="20980" y="9062"/>
                </a:lnTo>
                <a:lnTo>
                  <a:pt x="20793" y="9000"/>
                </a:lnTo>
                <a:lnTo>
                  <a:pt x="20608" y="8938"/>
                </a:lnTo>
                <a:lnTo>
                  <a:pt x="18372" y="8690"/>
                </a:lnTo>
                <a:lnTo>
                  <a:pt x="18249" y="8255"/>
                </a:lnTo>
                <a:lnTo>
                  <a:pt x="18062" y="7789"/>
                </a:lnTo>
                <a:lnTo>
                  <a:pt x="17875" y="7355"/>
                </a:lnTo>
                <a:lnTo>
                  <a:pt x="17659" y="6921"/>
                </a:lnTo>
                <a:lnTo>
                  <a:pt x="19056" y="5183"/>
                </a:lnTo>
                <a:lnTo>
                  <a:pt x="19149" y="4996"/>
                </a:lnTo>
                <a:lnTo>
                  <a:pt x="19211" y="4811"/>
                </a:lnTo>
                <a:lnTo>
                  <a:pt x="19273" y="4624"/>
                </a:lnTo>
                <a:lnTo>
                  <a:pt x="19273" y="4438"/>
                </a:lnTo>
                <a:lnTo>
                  <a:pt x="19242" y="4221"/>
                </a:lnTo>
                <a:lnTo>
                  <a:pt x="19179" y="4034"/>
                </a:lnTo>
                <a:lnTo>
                  <a:pt x="19086" y="3849"/>
                </a:lnTo>
                <a:lnTo>
                  <a:pt x="18962" y="3694"/>
                </a:lnTo>
                <a:lnTo>
                  <a:pt x="17907" y="2638"/>
                </a:lnTo>
                <a:lnTo>
                  <a:pt x="17752" y="2513"/>
                </a:lnTo>
                <a:lnTo>
                  <a:pt x="17565" y="2421"/>
                </a:lnTo>
                <a:lnTo>
                  <a:pt x="17380" y="2358"/>
                </a:lnTo>
                <a:lnTo>
                  <a:pt x="17163" y="2328"/>
                </a:lnTo>
                <a:lnTo>
                  <a:pt x="16976" y="2328"/>
                </a:lnTo>
                <a:lnTo>
                  <a:pt x="16790" y="2390"/>
                </a:lnTo>
                <a:lnTo>
                  <a:pt x="16603" y="2452"/>
                </a:lnTo>
                <a:lnTo>
                  <a:pt x="16418" y="2576"/>
                </a:lnTo>
                <a:lnTo>
                  <a:pt x="14680" y="3942"/>
                </a:lnTo>
                <a:lnTo>
                  <a:pt x="14245" y="3724"/>
                </a:lnTo>
                <a:lnTo>
                  <a:pt x="13810" y="3538"/>
                </a:lnTo>
                <a:lnTo>
                  <a:pt x="13345" y="3352"/>
                </a:lnTo>
                <a:lnTo>
                  <a:pt x="12911" y="3227"/>
                </a:lnTo>
                <a:lnTo>
                  <a:pt x="12662" y="994"/>
                </a:lnTo>
                <a:lnTo>
                  <a:pt x="12601" y="807"/>
                </a:lnTo>
                <a:lnTo>
                  <a:pt x="12538" y="621"/>
                </a:lnTo>
                <a:lnTo>
                  <a:pt x="12414" y="435"/>
                </a:lnTo>
                <a:lnTo>
                  <a:pt x="12289" y="310"/>
                </a:lnTo>
                <a:lnTo>
                  <a:pt x="12104" y="187"/>
                </a:lnTo>
                <a:lnTo>
                  <a:pt x="11949" y="93"/>
                </a:lnTo>
                <a:lnTo>
                  <a:pt x="11762" y="32"/>
                </a:lnTo>
                <a:lnTo>
                  <a:pt x="11545"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81" name="Google Shape;81;p17"/>
          <p:cNvGrpSpPr/>
          <p:nvPr/>
        </p:nvGrpSpPr>
        <p:grpSpPr>
          <a:xfrm>
            <a:off x="7354065" y="3426714"/>
            <a:ext cx="455606" cy="437056"/>
            <a:chOff x="-1" y="0"/>
            <a:chExt cx="455604" cy="437055"/>
          </a:xfrm>
        </p:grpSpPr>
        <p:sp>
          <p:nvSpPr>
            <p:cNvPr id="82" name="Google Shape;82;p17"/>
            <p:cNvSpPr/>
            <p:nvPr/>
          </p:nvSpPr>
          <p:spPr>
            <a:xfrm>
              <a:off x="281908" y="0"/>
              <a:ext cx="136070" cy="150504"/>
            </a:xfrm>
            <a:custGeom>
              <a:rect b="b" l="l" r="r" t="t"/>
              <a:pathLst>
                <a:path extrusionOk="0" h="21600" w="21600">
                  <a:moveTo>
                    <a:pt x="15547" y="0"/>
                  </a:moveTo>
                  <a:lnTo>
                    <a:pt x="14974" y="76"/>
                  </a:lnTo>
                  <a:lnTo>
                    <a:pt x="14401" y="148"/>
                  </a:lnTo>
                  <a:lnTo>
                    <a:pt x="13255" y="445"/>
                  </a:lnTo>
                  <a:lnTo>
                    <a:pt x="12683" y="666"/>
                  </a:lnTo>
                  <a:lnTo>
                    <a:pt x="12194" y="963"/>
                  </a:lnTo>
                  <a:lnTo>
                    <a:pt x="11782" y="1257"/>
                  </a:lnTo>
                  <a:lnTo>
                    <a:pt x="11373" y="1629"/>
                  </a:lnTo>
                  <a:lnTo>
                    <a:pt x="10964" y="1999"/>
                  </a:lnTo>
                  <a:lnTo>
                    <a:pt x="10636" y="2441"/>
                  </a:lnTo>
                  <a:lnTo>
                    <a:pt x="10311" y="2886"/>
                  </a:lnTo>
                  <a:lnTo>
                    <a:pt x="10066" y="3328"/>
                  </a:lnTo>
                  <a:lnTo>
                    <a:pt x="9818" y="3846"/>
                  </a:lnTo>
                  <a:lnTo>
                    <a:pt x="9738" y="4364"/>
                  </a:lnTo>
                  <a:lnTo>
                    <a:pt x="9654" y="4882"/>
                  </a:lnTo>
                  <a:lnTo>
                    <a:pt x="9574" y="5476"/>
                  </a:lnTo>
                  <a:lnTo>
                    <a:pt x="9654" y="6287"/>
                  </a:lnTo>
                  <a:lnTo>
                    <a:pt x="9902" y="7102"/>
                  </a:lnTo>
                  <a:lnTo>
                    <a:pt x="10227" y="7841"/>
                  </a:lnTo>
                  <a:lnTo>
                    <a:pt x="10636" y="8507"/>
                  </a:lnTo>
                  <a:lnTo>
                    <a:pt x="0" y="19825"/>
                  </a:lnTo>
                  <a:lnTo>
                    <a:pt x="1229" y="20637"/>
                  </a:lnTo>
                  <a:lnTo>
                    <a:pt x="2375" y="21600"/>
                  </a:lnTo>
                  <a:lnTo>
                    <a:pt x="13011" y="10355"/>
                  </a:lnTo>
                  <a:lnTo>
                    <a:pt x="13584" y="10579"/>
                  </a:lnTo>
                  <a:lnTo>
                    <a:pt x="14237" y="10727"/>
                  </a:lnTo>
                  <a:lnTo>
                    <a:pt x="14890" y="10800"/>
                  </a:lnTo>
                  <a:lnTo>
                    <a:pt x="15547" y="10873"/>
                  </a:lnTo>
                  <a:lnTo>
                    <a:pt x="16200" y="10800"/>
                  </a:lnTo>
                  <a:lnTo>
                    <a:pt x="16773" y="10727"/>
                  </a:lnTo>
                  <a:lnTo>
                    <a:pt x="17346" y="10652"/>
                  </a:lnTo>
                  <a:lnTo>
                    <a:pt x="17918" y="10431"/>
                  </a:lnTo>
                  <a:lnTo>
                    <a:pt x="18411" y="10209"/>
                  </a:lnTo>
                  <a:lnTo>
                    <a:pt x="18900" y="9913"/>
                  </a:lnTo>
                  <a:lnTo>
                    <a:pt x="19392" y="9616"/>
                  </a:lnTo>
                  <a:lnTo>
                    <a:pt x="20210" y="8877"/>
                  </a:lnTo>
                  <a:lnTo>
                    <a:pt x="20538" y="8507"/>
                  </a:lnTo>
                  <a:lnTo>
                    <a:pt x="20863" y="7989"/>
                  </a:lnTo>
                  <a:lnTo>
                    <a:pt x="21111" y="7544"/>
                  </a:lnTo>
                  <a:lnTo>
                    <a:pt x="21272" y="7026"/>
                  </a:lnTo>
                  <a:lnTo>
                    <a:pt x="21436" y="6508"/>
                  </a:lnTo>
                  <a:lnTo>
                    <a:pt x="21520" y="5994"/>
                  </a:lnTo>
                  <a:lnTo>
                    <a:pt x="21600" y="5476"/>
                  </a:lnTo>
                  <a:lnTo>
                    <a:pt x="21520" y="4882"/>
                  </a:lnTo>
                  <a:lnTo>
                    <a:pt x="21436" y="4364"/>
                  </a:lnTo>
                  <a:lnTo>
                    <a:pt x="21272" y="3846"/>
                  </a:lnTo>
                  <a:lnTo>
                    <a:pt x="21111" y="3328"/>
                  </a:lnTo>
                  <a:lnTo>
                    <a:pt x="20863" y="2886"/>
                  </a:lnTo>
                  <a:lnTo>
                    <a:pt x="20538" y="2441"/>
                  </a:lnTo>
                  <a:lnTo>
                    <a:pt x="20210" y="1999"/>
                  </a:lnTo>
                  <a:lnTo>
                    <a:pt x="19801" y="1629"/>
                  </a:lnTo>
                  <a:lnTo>
                    <a:pt x="19392" y="1257"/>
                  </a:lnTo>
                  <a:lnTo>
                    <a:pt x="18900" y="963"/>
                  </a:lnTo>
                  <a:lnTo>
                    <a:pt x="18411" y="666"/>
                  </a:lnTo>
                  <a:lnTo>
                    <a:pt x="17918" y="445"/>
                  </a:lnTo>
                  <a:lnTo>
                    <a:pt x="16773" y="148"/>
                  </a:lnTo>
                  <a:lnTo>
                    <a:pt x="16200" y="76"/>
                  </a:lnTo>
                  <a:lnTo>
                    <a:pt x="15547"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7"/>
            <p:cNvSpPr/>
            <p:nvPr/>
          </p:nvSpPr>
          <p:spPr>
            <a:xfrm>
              <a:off x="75757" y="22157"/>
              <a:ext cx="108236" cy="125244"/>
            </a:xfrm>
            <a:custGeom>
              <a:rect b="b" l="l" r="r" t="t"/>
              <a:pathLst>
                <a:path extrusionOk="0" h="21600" w="21600">
                  <a:moveTo>
                    <a:pt x="6582" y="0"/>
                  </a:moveTo>
                  <a:lnTo>
                    <a:pt x="5862" y="91"/>
                  </a:lnTo>
                  <a:lnTo>
                    <a:pt x="5142" y="269"/>
                  </a:lnTo>
                  <a:lnTo>
                    <a:pt x="4527" y="535"/>
                  </a:lnTo>
                  <a:lnTo>
                    <a:pt x="3807" y="801"/>
                  </a:lnTo>
                  <a:lnTo>
                    <a:pt x="3188" y="1157"/>
                  </a:lnTo>
                  <a:lnTo>
                    <a:pt x="2674" y="1514"/>
                  </a:lnTo>
                  <a:lnTo>
                    <a:pt x="1647" y="2402"/>
                  </a:lnTo>
                  <a:lnTo>
                    <a:pt x="1234" y="2933"/>
                  </a:lnTo>
                  <a:lnTo>
                    <a:pt x="825" y="3468"/>
                  </a:lnTo>
                  <a:lnTo>
                    <a:pt x="514" y="4000"/>
                  </a:lnTo>
                  <a:lnTo>
                    <a:pt x="312" y="4622"/>
                  </a:lnTo>
                  <a:lnTo>
                    <a:pt x="105" y="5335"/>
                  </a:lnTo>
                  <a:lnTo>
                    <a:pt x="0" y="5958"/>
                  </a:lnTo>
                  <a:lnTo>
                    <a:pt x="0" y="7290"/>
                  </a:lnTo>
                  <a:lnTo>
                    <a:pt x="105" y="7912"/>
                  </a:lnTo>
                  <a:lnTo>
                    <a:pt x="312" y="8534"/>
                  </a:lnTo>
                  <a:lnTo>
                    <a:pt x="619" y="9069"/>
                  </a:lnTo>
                  <a:lnTo>
                    <a:pt x="926" y="9692"/>
                  </a:lnTo>
                  <a:lnTo>
                    <a:pt x="1339" y="10136"/>
                  </a:lnTo>
                  <a:lnTo>
                    <a:pt x="1748" y="10667"/>
                  </a:lnTo>
                  <a:lnTo>
                    <a:pt x="2266" y="11111"/>
                  </a:lnTo>
                  <a:lnTo>
                    <a:pt x="2779" y="11555"/>
                  </a:lnTo>
                  <a:lnTo>
                    <a:pt x="3394" y="11912"/>
                  </a:lnTo>
                  <a:lnTo>
                    <a:pt x="4013" y="12269"/>
                  </a:lnTo>
                  <a:lnTo>
                    <a:pt x="4628" y="12534"/>
                  </a:lnTo>
                  <a:lnTo>
                    <a:pt x="5348" y="12713"/>
                  </a:lnTo>
                  <a:lnTo>
                    <a:pt x="6174" y="12891"/>
                  </a:lnTo>
                  <a:lnTo>
                    <a:pt x="7201" y="12978"/>
                  </a:lnTo>
                  <a:lnTo>
                    <a:pt x="8334" y="12978"/>
                  </a:lnTo>
                  <a:lnTo>
                    <a:pt x="9362" y="12800"/>
                  </a:lnTo>
                  <a:lnTo>
                    <a:pt x="10389" y="12534"/>
                  </a:lnTo>
                  <a:lnTo>
                    <a:pt x="18513" y="21600"/>
                  </a:lnTo>
                  <a:lnTo>
                    <a:pt x="19953" y="20534"/>
                  </a:lnTo>
                  <a:lnTo>
                    <a:pt x="21600" y="19558"/>
                  </a:lnTo>
                  <a:lnTo>
                    <a:pt x="13476" y="10401"/>
                  </a:lnTo>
                  <a:lnTo>
                    <a:pt x="13990" y="9779"/>
                  </a:lnTo>
                  <a:lnTo>
                    <a:pt x="14399" y="9157"/>
                  </a:lnTo>
                  <a:lnTo>
                    <a:pt x="14710" y="8447"/>
                  </a:lnTo>
                  <a:lnTo>
                    <a:pt x="14917" y="7646"/>
                  </a:lnTo>
                  <a:lnTo>
                    <a:pt x="15018" y="7024"/>
                  </a:lnTo>
                  <a:lnTo>
                    <a:pt x="15018" y="5692"/>
                  </a:lnTo>
                  <a:lnTo>
                    <a:pt x="14605" y="4447"/>
                  </a:lnTo>
                  <a:lnTo>
                    <a:pt x="14399" y="3912"/>
                  </a:lnTo>
                  <a:lnTo>
                    <a:pt x="14091" y="3290"/>
                  </a:lnTo>
                  <a:lnTo>
                    <a:pt x="13683" y="2759"/>
                  </a:lnTo>
                  <a:lnTo>
                    <a:pt x="13270" y="2311"/>
                  </a:lnTo>
                  <a:lnTo>
                    <a:pt x="12242" y="1423"/>
                  </a:lnTo>
                  <a:lnTo>
                    <a:pt x="11623" y="1070"/>
                  </a:lnTo>
                  <a:lnTo>
                    <a:pt x="11008" y="713"/>
                  </a:lnTo>
                  <a:lnTo>
                    <a:pt x="10288" y="448"/>
                  </a:lnTo>
                  <a:lnTo>
                    <a:pt x="8848" y="91"/>
                  </a:lnTo>
                  <a:lnTo>
                    <a:pt x="8128"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7"/>
            <p:cNvSpPr/>
            <p:nvPr/>
          </p:nvSpPr>
          <p:spPr>
            <a:xfrm>
              <a:off x="-1" y="238120"/>
              <a:ext cx="152045" cy="92240"/>
            </a:xfrm>
            <a:custGeom>
              <a:rect b="b" l="l" r="r" t="t"/>
              <a:pathLst>
                <a:path extrusionOk="0" h="21600" w="21600">
                  <a:moveTo>
                    <a:pt x="20503" y="0"/>
                  </a:moveTo>
                  <a:lnTo>
                    <a:pt x="9665" y="7363"/>
                  </a:lnTo>
                  <a:lnTo>
                    <a:pt x="9300" y="6755"/>
                  </a:lnTo>
                  <a:lnTo>
                    <a:pt x="8568" y="5549"/>
                  </a:lnTo>
                  <a:lnTo>
                    <a:pt x="8055" y="5065"/>
                  </a:lnTo>
                  <a:lnTo>
                    <a:pt x="7615" y="4704"/>
                  </a:lnTo>
                  <a:lnTo>
                    <a:pt x="7102" y="4344"/>
                  </a:lnTo>
                  <a:lnTo>
                    <a:pt x="6589" y="4102"/>
                  </a:lnTo>
                  <a:lnTo>
                    <a:pt x="6077" y="3983"/>
                  </a:lnTo>
                  <a:lnTo>
                    <a:pt x="5564" y="3859"/>
                  </a:lnTo>
                  <a:lnTo>
                    <a:pt x="5051" y="3983"/>
                  </a:lnTo>
                  <a:lnTo>
                    <a:pt x="4539" y="3983"/>
                  </a:lnTo>
                  <a:lnTo>
                    <a:pt x="4026" y="4225"/>
                  </a:lnTo>
                  <a:lnTo>
                    <a:pt x="3514" y="4462"/>
                  </a:lnTo>
                  <a:lnTo>
                    <a:pt x="3076" y="4828"/>
                  </a:lnTo>
                  <a:lnTo>
                    <a:pt x="2635" y="5189"/>
                  </a:lnTo>
                  <a:lnTo>
                    <a:pt x="2197" y="5673"/>
                  </a:lnTo>
                  <a:lnTo>
                    <a:pt x="1757" y="6276"/>
                  </a:lnTo>
                  <a:lnTo>
                    <a:pt x="1025" y="7482"/>
                  </a:lnTo>
                  <a:lnTo>
                    <a:pt x="731" y="8327"/>
                  </a:lnTo>
                  <a:lnTo>
                    <a:pt x="513" y="9048"/>
                  </a:lnTo>
                  <a:lnTo>
                    <a:pt x="294" y="9893"/>
                  </a:lnTo>
                  <a:lnTo>
                    <a:pt x="147" y="10738"/>
                  </a:lnTo>
                  <a:lnTo>
                    <a:pt x="75" y="11583"/>
                  </a:lnTo>
                  <a:lnTo>
                    <a:pt x="0" y="12428"/>
                  </a:lnTo>
                  <a:lnTo>
                    <a:pt x="0" y="13273"/>
                  </a:lnTo>
                  <a:lnTo>
                    <a:pt x="75" y="14118"/>
                  </a:lnTo>
                  <a:lnTo>
                    <a:pt x="219" y="14963"/>
                  </a:lnTo>
                  <a:lnTo>
                    <a:pt x="366" y="15808"/>
                  </a:lnTo>
                  <a:lnTo>
                    <a:pt x="585" y="16535"/>
                  </a:lnTo>
                  <a:lnTo>
                    <a:pt x="806" y="17380"/>
                  </a:lnTo>
                  <a:lnTo>
                    <a:pt x="1097" y="17983"/>
                  </a:lnTo>
                  <a:lnTo>
                    <a:pt x="1391" y="18704"/>
                  </a:lnTo>
                  <a:lnTo>
                    <a:pt x="1832" y="19307"/>
                  </a:lnTo>
                  <a:lnTo>
                    <a:pt x="2197" y="19915"/>
                  </a:lnTo>
                  <a:lnTo>
                    <a:pt x="2710" y="20394"/>
                  </a:lnTo>
                  <a:lnTo>
                    <a:pt x="3148" y="20755"/>
                  </a:lnTo>
                  <a:lnTo>
                    <a:pt x="3660" y="21121"/>
                  </a:lnTo>
                  <a:lnTo>
                    <a:pt x="4173" y="21363"/>
                  </a:lnTo>
                  <a:lnTo>
                    <a:pt x="5198" y="21600"/>
                  </a:lnTo>
                  <a:lnTo>
                    <a:pt x="5711" y="21600"/>
                  </a:lnTo>
                  <a:lnTo>
                    <a:pt x="6224" y="21481"/>
                  </a:lnTo>
                  <a:lnTo>
                    <a:pt x="7249" y="20997"/>
                  </a:lnTo>
                  <a:lnTo>
                    <a:pt x="7690" y="20755"/>
                  </a:lnTo>
                  <a:lnTo>
                    <a:pt x="8127" y="20276"/>
                  </a:lnTo>
                  <a:lnTo>
                    <a:pt x="8568" y="19791"/>
                  </a:lnTo>
                  <a:lnTo>
                    <a:pt x="9006" y="19307"/>
                  </a:lnTo>
                  <a:lnTo>
                    <a:pt x="9371" y="18704"/>
                  </a:lnTo>
                  <a:lnTo>
                    <a:pt x="9737" y="17983"/>
                  </a:lnTo>
                  <a:lnTo>
                    <a:pt x="10031" y="17256"/>
                  </a:lnTo>
                  <a:lnTo>
                    <a:pt x="10397" y="15808"/>
                  </a:lnTo>
                  <a:lnTo>
                    <a:pt x="10616" y="14479"/>
                  </a:lnTo>
                  <a:lnTo>
                    <a:pt x="10763" y="13031"/>
                  </a:lnTo>
                  <a:lnTo>
                    <a:pt x="10691" y="11583"/>
                  </a:lnTo>
                  <a:lnTo>
                    <a:pt x="21600" y="4225"/>
                  </a:lnTo>
                  <a:lnTo>
                    <a:pt x="20940" y="2169"/>
                  </a:lnTo>
                  <a:lnTo>
                    <a:pt x="20503"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7"/>
            <p:cNvSpPr/>
            <p:nvPr/>
          </p:nvSpPr>
          <p:spPr>
            <a:xfrm>
              <a:off x="186060" y="302019"/>
              <a:ext cx="75253" cy="135036"/>
            </a:xfrm>
            <a:custGeom>
              <a:rect b="b" l="l" r="r" t="t"/>
              <a:pathLst>
                <a:path extrusionOk="0" h="21600" w="21600">
                  <a:moveTo>
                    <a:pt x="9025" y="0"/>
                  </a:moveTo>
                  <a:lnTo>
                    <a:pt x="8432" y="9647"/>
                  </a:lnTo>
                  <a:lnTo>
                    <a:pt x="7250" y="9813"/>
                  </a:lnTo>
                  <a:lnTo>
                    <a:pt x="6063" y="10140"/>
                  </a:lnTo>
                  <a:lnTo>
                    <a:pt x="4882" y="10471"/>
                  </a:lnTo>
                  <a:lnTo>
                    <a:pt x="3846" y="10883"/>
                  </a:lnTo>
                  <a:lnTo>
                    <a:pt x="2956" y="11295"/>
                  </a:lnTo>
                  <a:lnTo>
                    <a:pt x="2368" y="11791"/>
                  </a:lnTo>
                  <a:lnTo>
                    <a:pt x="1623" y="12284"/>
                  </a:lnTo>
                  <a:lnTo>
                    <a:pt x="1181" y="12780"/>
                  </a:lnTo>
                  <a:lnTo>
                    <a:pt x="739" y="13273"/>
                  </a:lnTo>
                  <a:lnTo>
                    <a:pt x="145" y="14427"/>
                  </a:lnTo>
                  <a:lnTo>
                    <a:pt x="0" y="15004"/>
                  </a:lnTo>
                  <a:lnTo>
                    <a:pt x="0" y="16159"/>
                  </a:lnTo>
                  <a:lnTo>
                    <a:pt x="145" y="16736"/>
                  </a:lnTo>
                  <a:lnTo>
                    <a:pt x="442" y="17313"/>
                  </a:lnTo>
                  <a:lnTo>
                    <a:pt x="739" y="17809"/>
                  </a:lnTo>
                  <a:lnTo>
                    <a:pt x="1181" y="18386"/>
                  </a:lnTo>
                  <a:lnTo>
                    <a:pt x="1775" y="18879"/>
                  </a:lnTo>
                  <a:lnTo>
                    <a:pt x="2514" y="19376"/>
                  </a:lnTo>
                  <a:lnTo>
                    <a:pt x="3253" y="19868"/>
                  </a:lnTo>
                  <a:lnTo>
                    <a:pt x="3992" y="20280"/>
                  </a:lnTo>
                  <a:lnTo>
                    <a:pt x="4882" y="20611"/>
                  </a:lnTo>
                  <a:lnTo>
                    <a:pt x="5766" y="20857"/>
                  </a:lnTo>
                  <a:lnTo>
                    <a:pt x="6802" y="21104"/>
                  </a:lnTo>
                  <a:lnTo>
                    <a:pt x="7693" y="21354"/>
                  </a:lnTo>
                  <a:lnTo>
                    <a:pt x="8728" y="21435"/>
                  </a:lnTo>
                  <a:lnTo>
                    <a:pt x="9764" y="21519"/>
                  </a:lnTo>
                  <a:lnTo>
                    <a:pt x="10800" y="21600"/>
                  </a:lnTo>
                  <a:lnTo>
                    <a:pt x="11836" y="21519"/>
                  </a:lnTo>
                  <a:lnTo>
                    <a:pt x="12872" y="21435"/>
                  </a:lnTo>
                  <a:lnTo>
                    <a:pt x="14943" y="21104"/>
                  </a:lnTo>
                  <a:lnTo>
                    <a:pt x="15827" y="20857"/>
                  </a:lnTo>
                  <a:lnTo>
                    <a:pt x="16863" y="20530"/>
                  </a:lnTo>
                  <a:lnTo>
                    <a:pt x="17754" y="20199"/>
                  </a:lnTo>
                  <a:lnTo>
                    <a:pt x="18493" y="19787"/>
                  </a:lnTo>
                  <a:lnTo>
                    <a:pt x="19232" y="19291"/>
                  </a:lnTo>
                  <a:lnTo>
                    <a:pt x="19819" y="18798"/>
                  </a:lnTo>
                  <a:lnTo>
                    <a:pt x="20413" y="18302"/>
                  </a:lnTo>
                  <a:lnTo>
                    <a:pt x="20855" y="17809"/>
                  </a:lnTo>
                  <a:lnTo>
                    <a:pt x="21449" y="16655"/>
                  </a:lnTo>
                  <a:lnTo>
                    <a:pt x="21600" y="16078"/>
                  </a:lnTo>
                  <a:lnTo>
                    <a:pt x="21600" y="14923"/>
                  </a:lnTo>
                  <a:lnTo>
                    <a:pt x="21449" y="14346"/>
                  </a:lnTo>
                  <a:lnTo>
                    <a:pt x="21152" y="13769"/>
                  </a:lnTo>
                  <a:lnTo>
                    <a:pt x="20710" y="13192"/>
                  </a:lnTo>
                  <a:lnTo>
                    <a:pt x="20267" y="12695"/>
                  </a:lnTo>
                  <a:lnTo>
                    <a:pt x="19819" y="12203"/>
                  </a:lnTo>
                  <a:lnTo>
                    <a:pt x="19080" y="11706"/>
                  </a:lnTo>
                  <a:lnTo>
                    <a:pt x="18044" y="11048"/>
                  </a:lnTo>
                  <a:lnTo>
                    <a:pt x="16718" y="10471"/>
                  </a:lnTo>
                  <a:lnTo>
                    <a:pt x="15385" y="10059"/>
                  </a:lnTo>
                  <a:lnTo>
                    <a:pt x="14053" y="9813"/>
                  </a:lnTo>
                  <a:lnTo>
                    <a:pt x="14646" y="84"/>
                  </a:lnTo>
                  <a:lnTo>
                    <a:pt x="12872" y="165"/>
                  </a:lnTo>
                  <a:lnTo>
                    <a:pt x="10945" y="84"/>
                  </a:lnTo>
                  <a:lnTo>
                    <a:pt x="9025"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7"/>
            <p:cNvSpPr/>
            <p:nvPr/>
          </p:nvSpPr>
          <p:spPr>
            <a:xfrm>
              <a:off x="319027" y="198426"/>
              <a:ext cx="136576" cy="75759"/>
            </a:xfrm>
            <a:custGeom>
              <a:rect b="b" l="l" r="r" t="t"/>
              <a:pathLst>
                <a:path extrusionOk="0" h="21600" w="21600">
                  <a:moveTo>
                    <a:pt x="15322" y="0"/>
                  </a:moveTo>
                  <a:lnTo>
                    <a:pt x="14755" y="150"/>
                  </a:lnTo>
                  <a:lnTo>
                    <a:pt x="14184" y="439"/>
                  </a:lnTo>
                  <a:lnTo>
                    <a:pt x="13613" y="734"/>
                  </a:lnTo>
                  <a:lnTo>
                    <a:pt x="12959" y="1179"/>
                  </a:lnTo>
                  <a:lnTo>
                    <a:pt x="12389" y="1763"/>
                  </a:lnTo>
                  <a:lnTo>
                    <a:pt x="11901" y="2353"/>
                  </a:lnTo>
                  <a:lnTo>
                    <a:pt x="11411" y="3087"/>
                  </a:lnTo>
                  <a:lnTo>
                    <a:pt x="11004" y="3971"/>
                  </a:lnTo>
                  <a:lnTo>
                    <a:pt x="10677" y="4849"/>
                  </a:lnTo>
                  <a:lnTo>
                    <a:pt x="10353" y="5734"/>
                  </a:lnTo>
                  <a:lnTo>
                    <a:pt x="10106" y="6763"/>
                  </a:lnTo>
                  <a:lnTo>
                    <a:pt x="327" y="4555"/>
                  </a:lnTo>
                  <a:lnTo>
                    <a:pt x="244" y="7346"/>
                  </a:lnTo>
                  <a:lnTo>
                    <a:pt x="0" y="9994"/>
                  </a:lnTo>
                  <a:lnTo>
                    <a:pt x="9699" y="12196"/>
                  </a:lnTo>
                  <a:lnTo>
                    <a:pt x="9782" y="13375"/>
                  </a:lnTo>
                  <a:lnTo>
                    <a:pt x="10026" y="14548"/>
                  </a:lnTo>
                  <a:lnTo>
                    <a:pt x="10269" y="15433"/>
                  </a:lnTo>
                  <a:lnTo>
                    <a:pt x="10516" y="16462"/>
                  </a:lnTo>
                  <a:lnTo>
                    <a:pt x="10840" y="17340"/>
                  </a:lnTo>
                  <a:lnTo>
                    <a:pt x="11654" y="18808"/>
                  </a:lnTo>
                  <a:lnTo>
                    <a:pt x="12065" y="19542"/>
                  </a:lnTo>
                  <a:lnTo>
                    <a:pt x="12552" y="20132"/>
                  </a:lnTo>
                  <a:lnTo>
                    <a:pt x="13043" y="20571"/>
                  </a:lnTo>
                  <a:lnTo>
                    <a:pt x="13613" y="21016"/>
                  </a:lnTo>
                  <a:lnTo>
                    <a:pt x="14184" y="21305"/>
                  </a:lnTo>
                  <a:lnTo>
                    <a:pt x="14755" y="21456"/>
                  </a:lnTo>
                  <a:lnTo>
                    <a:pt x="15322" y="21600"/>
                  </a:lnTo>
                  <a:lnTo>
                    <a:pt x="15893" y="21600"/>
                  </a:lnTo>
                  <a:lnTo>
                    <a:pt x="16464" y="21456"/>
                  </a:lnTo>
                  <a:lnTo>
                    <a:pt x="17034" y="21305"/>
                  </a:lnTo>
                  <a:lnTo>
                    <a:pt x="17605" y="20866"/>
                  </a:lnTo>
                  <a:lnTo>
                    <a:pt x="18176" y="20571"/>
                  </a:lnTo>
                  <a:lnTo>
                    <a:pt x="18746" y="19988"/>
                  </a:lnTo>
                  <a:lnTo>
                    <a:pt x="19237" y="19398"/>
                  </a:lnTo>
                  <a:lnTo>
                    <a:pt x="20459" y="17196"/>
                  </a:lnTo>
                  <a:lnTo>
                    <a:pt x="20702" y="16311"/>
                  </a:lnTo>
                  <a:lnTo>
                    <a:pt x="21029" y="15433"/>
                  </a:lnTo>
                  <a:lnTo>
                    <a:pt x="21356" y="13375"/>
                  </a:lnTo>
                  <a:lnTo>
                    <a:pt x="21520" y="12491"/>
                  </a:lnTo>
                  <a:lnTo>
                    <a:pt x="21600" y="11317"/>
                  </a:lnTo>
                  <a:lnTo>
                    <a:pt x="21600" y="10289"/>
                  </a:lnTo>
                  <a:lnTo>
                    <a:pt x="21520" y="9260"/>
                  </a:lnTo>
                  <a:lnTo>
                    <a:pt x="21436" y="8231"/>
                  </a:lnTo>
                  <a:lnTo>
                    <a:pt x="20949" y="6173"/>
                  </a:lnTo>
                  <a:lnTo>
                    <a:pt x="20702" y="5144"/>
                  </a:lnTo>
                  <a:lnTo>
                    <a:pt x="20378" y="4260"/>
                  </a:lnTo>
                  <a:lnTo>
                    <a:pt x="19971" y="3526"/>
                  </a:lnTo>
                  <a:lnTo>
                    <a:pt x="19561" y="2792"/>
                  </a:lnTo>
                  <a:lnTo>
                    <a:pt x="19154" y="2058"/>
                  </a:lnTo>
                  <a:lnTo>
                    <a:pt x="18666" y="1618"/>
                  </a:lnTo>
                  <a:lnTo>
                    <a:pt x="18176" y="1029"/>
                  </a:lnTo>
                  <a:lnTo>
                    <a:pt x="17034" y="439"/>
                  </a:lnTo>
                  <a:lnTo>
                    <a:pt x="16464" y="150"/>
                  </a:lnTo>
                  <a:lnTo>
                    <a:pt x="15893" y="150"/>
                  </a:lnTo>
                  <a:lnTo>
                    <a:pt x="15322"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7"/>
            <p:cNvSpPr/>
            <p:nvPr/>
          </p:nvSpPr>
          <p:spPr>
            <a:xfrm>
              <a:off x="151009" y="132460"/>
              <a:ext cx="159768" cy="160296"/>
            </a:xfrm>
            <a:custGeom>
              <a:rect b="b" l="l" r="r" t="t"/>
              <a:pathLst>
                <a:path extrusionOk="0" h="21600" w="21600">
                  <a:moveTo>
                    <a:pt x="10801" y="0"/>
                  </a:moveTo>
                  <a:lnTo>
                    <a:pt x="9686" y="68"/>
                  </a:lnTo>
                  <a:lnTo>
                    <a:pt x="8639" y="208"/>
                  </a:lnTo>
                  <a:lnTo>
                    <a:pt x="7595" y="486"/>
                  </a:lnTo>
                  <a:lnTo>
                    <a:pt x="6619" y="833"/>
                  </a:lnTo>
                  <a:lnTo>
                    <a:pt x="5643" y="1319"/>
                  </a:lnTo>
                  <a:lnTo>
                    <a:pt x="4739" y="1874"/>
                  </a:lnTo>
                  <a:lnTo>
                    <a:pt x="3971" y="2500"/>
                  </a:lnTo>
                  <a:lnTo>
                    <a:pt x="3204" y="3193"/>
                  </a:lnTo>
                  <a:lnTo>
                    <a:pt x="2508" y="3958"/>
                  </a:lnTo>
                  <a:lnTo>
                    <a:pt x="1880" y="4791"/>
                  </a:lnTo>
                  <a:lnTo>
                    <a:pt x="1324" y="5625"/>
                  </a:lnTo>
                  <a:lnTo>
                    <a:pt x="836" y="6597"/>
                  </a:lnTo>
                  <a:lnTo>
                    <a:pt x="488" y="7570"/>
                  </a:lnTo>
                  <a:lnTo>
                    <a:pt x="208" y="8610"/>
                  </a:lnTo>
                  <a:lnTo>
                    <a:pt x="68" y="9722"/>
                  </a:lnTo>
                  <a:lnTo>
                    <a:pt x="0" y="10766"/>
                  </a:lnTo>
                  <a:lnTo>
                    <a:pt x="68" y="11875"/>
                  </a:lnTo>
                  <a:lnTo>
                    <a:pt x="208" y="12987"/>
                  </a:lnTo>
                  <a:lnTo>
                    <a:pt x="488" y="14027"/>
                  </a:lnTo>
                  <a:lnTo>
                    <a:pt x="836" y="15000"/>
                  </a:lnTo>
                  <a:lnTo>
                    <a:pt x="1324" y="15904"/>
                  </a:lnTo>
                  <a:lnTo>
                    <a:pt x="1880" y="16806"/>
                  </a:lnTo>
                  <a:lnTo>
                    <a:pt x="2508" y="17639"/>
                  </a:lnTo>
                  <a:lnTo>
                    <a:pt x="3204" y="18404"/>
                  </a:lnTo>
                  <a:lnTo>
                    <a:pt x="3971" y="19098"/>
                  </a:lnTo>
                  <a:lnTo>
                    <a:pt x="4739" y="19723"/>
                  </a:lnTo>
                  <a:lnTo>
                    <a:pt x="5643" y="20281"/>
                  </a:lnTo>
                  <a:lnTo>
                    <a:pt x="6619" y="20696"/>
                  </a:lnTo>
                  <a:lnTo>
                    <a:pt x="7595" y="21114"/>
                  </a:lnTo>
                  <a:lnTo>
                    <a:pt x="8639" y="21321"/>
                  </a:lnTo>
                  <a:lnTo>
                    <a:pt x="9686" y="21529"/>
                  </a:lnTo>
                  <a:lnTo>
                    <a:pt x="10801" y="21600"/>
                  </a:lnTo>
                  <a:lnTo>
                    <a:pt x="11914" y="21529"/>
                  </a:lnTo>
                  <a:lnTo>
                    <a:pt x="13030" y="21321"/>
                  </a:lnTo>
                  <a:lnTo>
                    <a:pt x="14005" y="21114"/>
                  </a:lnTo>
                  <a:lnTo>
                    <a:pt x="15050" y="20696"/>
                  </a:lnTo>
                  <a:lnTo>
                    <a:pt x="15957" y="20281"/>
                  </a:lnTo>
                  <a:lnTo>
                    <a:pt x="16861" y="19723"/>
                  </a:lnTo>
                  <a:lnTo>
                    <a:pt x="17697" y="19098"/>
                  </a:lnTo>
                  <a:lnTo>
                    <a:pt x="18465" y="18404"/>
                  </a:lnTo>
                  <a:lnTo>
                    <a:pt x="19161" y="17639"/>
                  </a:lnTo>
                  <a:lnTo>
                    <a:pt x="19788" y="16806"/>
                  </a:lnTo>
                  <a:lnTo>
                    <a:pt x="20348" y="15904"/>
                  </a:lnTo>
                  <a:lnTo>
                    <a:pt x="20764" y="15000"/>
                  </a:lnTo>
                  <a:lnTo>
                    <a:pt x="21183" y="14027"/>
                  </a:lnTo>
                  <a:lnTo>
                    <a:pt x="21392" y="12987"/>
                  </a:lnTo>
                  <a:lnTo>
                    <a:pt x="21600" y="11875"/>
                  </a:lnTo>
                  <a:lnTo>
                    <a:pt x="21600" y="9722"/>
                  </a:lnTo>
                  <a:lnTo>
                    <a:pt x="21392" y="8610"/>
                  </a:lnTo>
                  <a:lnTo>
                    <a:pt x="21183" y="7570"/>
                  </a:lnTo>
                  <a:lnTo>
                    <a:pt x="20764" y="6597"/>
                  </a:lnTo>
                  <a:lnTo>
                    <a:pt x="20348" y="5625"/>
                  </a:lnTo>
                  <a:lnTo>
                    <a:pt x="19788" y="4791"/>
                  </a:lnTo>
                  <a:lnTo>
                    <a:pt x="19161" y="3958"/>
                  </a:lnTo>
                  <a:lnTo>
                    <a:pt x="18465" y="3193"/>
                  </a:lnTo>
                  <a:lnTo>
                    <a:pt x="17697" y="2500"/>
                  </a:lnTo>
                  <a:lnTo>
                    <a:pt x="16861" y="1874"/>
                  </a:lnTo>
                  <a:lnTo>
                    <a:pt x="15957" y="1319"/>
                  </a:lnTo>
                  <a:lnTo>
                    <a:pt x="15050" y="833"/>
                  </a:lnTo>
                  <a:lnTo>
                    <a:pt x="14005" y="486"/>
                  </a:lnTo>
                  <a:lnTo>
                    <a:pt x="13030" y="208"/>
                  </a:lnTo>
                  <a:lnTo>
                    <a:pt x="11914" y="68"/>
                  </a:lnTo>
                  <a:lnTo>
                    <a:pt x="10801" y="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8" name="Google Shape;88;p17"/>
          <p:cNvSpPr/>
          <p:nvPr/>
        </p:nvSpPr>
        <p:spPr>
          <a:xfrm>
            <a:off x="8081344" y="3153874"/>
            <a:ext cx="299916" cy="272839"/>
          </a:xfrm>
          <a:custGeom>
            <a:rect b="b" l="l" r="r" t="t"/>
            <a:pathLst>
              <a:path extrusionOk="0" h="21600" w="21600">
                <a:moveTo>
                  <a:pt x="10247" y="0"/>
                </a:moveTo>
                <a:lnTo>
                  <a:pt x="9694" y="37"/>
                </a:lnTo>
                <a:lnTo>
                  <a:pt x="9140" y="108"/>
                </a:lnTo>
                <a:lnTo>
                  <a:pt x="8621" y="180"/>
                </a:lnTo>
                <a:lnTo>
                  <a:pt x="8100" y="287"/>
                </a:lnTo>
                <a:lnTo>
                  <a:pt x="7579" y="429"/>
                </a:lnTo>
                <a:lnTo>
                  <a:pt x="7092" y="609"/>
                </a:lnTo>
                <a:lnTo>
                  <a:pt x="6603" y="788"/>
                </a:lnTo>
                <a:lnTo>
                  <a:pt x="6115" y="966"/>
                </a:lnTo>
                <a:lnTo>
                  <a:pt x="5660" y="1217"/>
                </a:lnTo>
                <a:lnTo>
                  <a:pt x="5204" y="1431"/>
                </a:lnTo>
                <a:lnTo>
                  <a:pt x="4749" y="1718"/>
                </a:lnTo>
                <a:lnTo>
                  <a:pt x="4326" y="2003"/>
                </a:lnTo>
                <a:lnTo>
                  <a:pt x="3936" y="2289"/>
                </a:lnTo>
                <a:lnTo>
                  <a:pt x="3156" y="2933"/>
                </a:lnTo>
                <a:lnTo>
                  <a:pt x="2797" y="3290"/>
                </a:lnTo>
                <a:lnTo>
                  <a:pt x="2472" y="3649"/>
                </a:lnTo>
                <a:lnTo>
                  <a:pt x="2146" y="4041"/>
                </a:lnTo>
                <a:lnTo>
                  <a:pt x="1854" y="4435"/>
                </a:lnTo>
                <a:lnTo>
                  <a:pt x="1561" y="4829"/>
                </a:lnTo>
                <a:lnTo>
                  <a:pt x="1300" y="5258"/>
                </a:lnTo>
                <a:lnTo>
                  <a:pt x="1074" y="5687"/>
                </a:lnTo>
                <a:lnTo>
                  <a:pt x="846" y="6151"/>
                </a:lnTo>
                <a:lnTo>
                  <a:pt x="650" y="6617"/>
                </a:lnTo>
                <a:lnTo>
                  <a:pt x="488" y="7081"/>
                </a:lnTo>
                <a:lnTo>
                  <a:pt x="325" y="7547"/>
                </a:lnTo>
                <a:lnTo>
                  <a:pt x="228" y="8047"/>
                </a:lnTo>
                <a:lnTo>
                  <a:pt x="129" y="8548"/>
                </a:lnTo>
                <a:lnTo>
                  <a:pt x="64" y="9047"/>
                </a:lnTo>
                <a:lnTo>
                  <a:pt x="0" y="9548"/>
                </a:lnTo>
                <a:lnTo>
                  <a:pt x="0" y="10621"/>
                </a:lnTo>
                <a:lnTo>
                  <a:pt x="64" y="11194"/>
                </a:lnTo>
                <a:lnTo>
                  <a:pt x="129" y="11730"/>
                </a:lnTo>
                <a:lnTo>
                  <a:pt x="260" y="12231"/>
                </a:lnTo>
                <a:lnTo>
                  <a:pt x="390" y="12766"/>
                </a:lnTo>
                <a:lnTo>
                  <a:pt x="553" y="13267"/>
                </a:lnTo>
                <a:lnTo>
                  <a:pt x="747" y="13768"/>
                </a:lnTo>
                <a:lnTo>
                  <a:pt x="975" y="14269"/>
                </a:lnTo>
                <a:lnTo>
                  <a:pt x="1203" y="14734"/>
                </a:lnTo>
                <a:lnTo>
                  <a:pt x="1464" y="15163"/>
                </a:lnTo>
                <a:lnTo>
                  <a:pt x="1789" y="15627"/>
                </a:lnTo>
                <a:lnTo>
                  <a:pt x="2082" y="16057"/>
                </a:lnTo>
                <a:lnTo>
                  <a:pt x="2439" y="16450"/>
                </a:lnTo>
                <a:lnTo>
                  <a:pt x="2797" y="16844"/>
                </a:lnTo>
                <a:lnTo>
                  <a:pt x="3188" y="17237"/>
                </a:lnTo>
                <a:lnTo>
                  <a:pt x="3578" y="17595"/>
                </a:lnTo>
                <a:lnTo>
                  <a:pt x="3318" y="18131"/>
                </a:lnTo>
                <a:lnTo>
                  <a:pt x="3025" y="18667"/>
                </a:lnTo>
                <a:lnTo>
                  <a:pt x="2700" y="19240"/>
                </a:lnTo>
                <a:lnTo>
                  <a:pt x="2276" y="19776"/>
                </a:lnTo>
                <a:lnTo>
                  <a:pt x="1821" y="20313"/>
                </a:lnTo>
                <a:lnTo>
                  <a:pt x="1561" y="20563"/>
                </a:lnTo>
                <a:lnTo>
                  <a:pt x="1268" y="20777"/>
                </a:lnTo>
                <a:lnTo>
                  <a:pt x="975" y="20992"/>
                </a:lnTo>
                <a:lnTo>
                  <a:pt x="682" y="21206"/>
                </a:lnTo>
                <a:lnTo>
                  <a:pt x="357" y="21350"/>
                </a:lnTo>
                <a:lnTo>
                  <a:pt x="0" y="21528"/>
                </a:lnTo>
                <a:lnTo>
                  <a:pt x="163" y="21528"/>
                </a:lnTo>
                <a:lnTo>
                  <a:pt x="650" y="21600"/>
                </a:lnTo>
                <a:lnTo>
                  <a:pt x="1821" y="21600"/>
                </a:lnTo>
                <a:lnTo>
                  <a:pt x="2276" y="21565"/>
                </a:lnTo>
                <a:lnTo>
                  <a:pt x="2797" y="21457"/>
                </a:lnTo>
                <a:lnTo>
                  <a:pt x="3318" y="21350"/>
                </a:lnTo>
                <a:lnTo>
                  <a:pt x="3871" y="21171"/>
                </a:lnTo>
                <a:lnTo>
                  <a:pt x="4424" y="20956"/>
                </a:lnTo>
                <a:lnTo>
                  <a:pt x="5010" y="20670"/>
                </a:lnTo>
                <a:lnTo>
                  <a:pt x="5563" y="20313"/>
                </a:lnTo>
                <a:lnTo>
                  <a:pt x="6115" y="19919"/>
                </a:lnTo>
                <a:lnTo>
                  <a:pt x="6636" y="19383"/>
                </a:lnTo>
                <a:lnTo>
                  <a:pt x="7124" y="19562"/>
                </a:lnTo>
                <a:lnTo>
                  <a:pt x="7612" y="19740"/>
                </a:lnTo>
                <a:lnTo>
                  <a:pt x="8132" y="19847"/>
                </a:lnTo>
                <a:lnTo>
                  <a:pt x="8653" y="19954"/>
                </a:lnTo>
                <a:lnTo>
                  <a:pt x="9174" y="20063"/>
                </a:lnTo>
                <a:lnTo>
                  <a:pt x="9694" y="20134"/>
                </a:lnTo>
                <a:lnTo>
                  <a:pt x="10247" y="20169"/>
                </a:lnTo>
                <a:lnTo>
                  <a:pt x="11353" y="20169"/>
                </a:lnTo>
                <a:lnTo>
                  <a:pt x="11906" y="20134"/>
                </a:lnTo>
                <a:lnTo>
                  <a:pt x="12460" y="20063"/>
                </a:lnTo>
                <a:lnTo>
                  <a:pt x="12979" y="19954"/>
                </a:lnTo>
                <a:lnTo>
                  <a:pt x="13500" y="19847"/>
                </a:lnTo>
                <a:lnTo>
                  <a:pt x="14021" y="19705"/>
                </a:lnTo>
                <a:lnTo>
                  <a:pt x="14508" y="19562"/>
                </a:lnTo>
                <a:lnTo>
                  <a:pt x="14997" y="19383"/>
                </a:lnTo>
                <a:lnTo>
                  <a:pt x="15485" y="19168"/>
                </a:lnTo>
                <a:lnTo>
                  <a:pt x="15940" y="18954"/>
                </a:lnTo>
                <a:lnTo>
                  <a:pt x="16851" y="18453"/>
                </a:lnTo>
                <a:lnTo>
                  <a:pt x="17274" y="18166"/>
                </a:lnTo>
                <a:lnTo>
                  <a:pt x="17664" y="17881"/>
                </a:lnTo>
                <a:lnTo>
                  <a:pt x="18054" y="17559"/>
                </a:lnTo>
                <a:lnTo>
                  <a:pt x="18444" y="17202"/>
                </a:lnTo>
                <a:lnTo>
                  <a:pt x="18803" y="16879"/>
                </a:lnTo>
                <a:lnTo>
                  <a:pt x="19128" y="16486"/>
                </a:lnTo>
                <a:lnTo>
                  <a:pt x="19454" y="16128"/>
                </a:lnTo>
                <a:lnTo>
                  <a:pt x="19746" y="15736"/>
                </a:lnTo>
                <a:lnTo>
                  <a:pt x="20039" y="15305"/>
                </a:lnTo>
                <a:lnTo>
                  <a:pt x="20300" y="14876"/>
                </a:lnTo>
                <a:lnTo>
                  <a:pt x="20528" y="14447"/>
                </a:lnTo>
                <a:lnTo>
                  <a:pt x="20754" y="14018"/>
                </a:lnTo>
                <a:lnTo>
                  <a:pt x="20950" y="13554"/>
                </a:lnTo>
                <a:lnTo>
                  <a:pt x="21112" y="13089"/>
                </a:lnTo>
                <a:lnTo>
                  <a:pt x="21275" y="12588"/>
                </a:lnTo>
                <a:lnTo>
                  <a:pt x="21374" y="12124"/>
                </a:lnTo>
                <a:lnTo>
                  <a:pt x="21471" y="11623"/>
                </a:lnTo>
                <a:lnTo>
                  <a:pt x="21536" y="11122"/>
                </a:lnTo>
                <a:lnTo>
                  <a:pt x="21600" y="10586"/>
                </a:lnTo>
                <a:lnTo>
                  <a:pt x="21600" y="9548"/>
                </a:lnTo>
                <a:lnTo>
                  <a:pt x="21536" y="9047"/>
                </a:lnTo>
                <a:lnTo>
                  <a:pt x="21471" y="8548"/>
                </a:lnTo>
                <a:lnTo>
                  <a:pt x="21374" y="8047"/>
                </a:lnTo>
                <a:lnTo>
                  <a:pt x="21275" y="7547"/>
                </a:lnTo>
                <a:lnTo>
                  <a:pt x="21112" y="7081"/>
                </a:lnTo>
                <a:lnTo>
                  <a:pt x="20950" y="6617"/>
                </a:lnTo>
                <a:lnTo>
                  <a:pt x="20754" y="6151"/>
                </a:lnTo>
                <a:lnTo>
                  <a:pt x="20528" y="5687"/>
                </a:lnTo>
                <a:lnTo>
                  <a:pt x="20300" y="5258"/>
                </a:lnTo>
                <a:lnTo>
                  <a:pt x="20039" y="4829"/>
                </a:lnTo>
                <a:lnTo>
                  <a:pt x="19746" y="4435"/>
                </a:lnTo>
                <a:lnTo>
                  <a:pt x="19454" y="4041"/>
                </a:lnTo>
                <a:lnTo>
                  <a:pt x="19128" y="3649"/>
                </a:lnTo>
                <a:lnTo>
                  <a:pt x="18803" y="3290"/>
                </a:lnTo>
                <a:lnTo>
                  <a:pt x="18444" y="2933"/>
                </a:lnTo>
                <a:lnTo>
                  <a:pt x="17664" y="2289"/>
                </a:lnTo>
                <a:lnTo>
                  <a:pt x="17274" y="2003"/>
                </a:lnTo>
                <a:lnTo>
                  <a:pt x="16851" y="1718"/>
                </a:lnTo>
                <a:lnTo>
                  <a:pt x="16396" y="1431"/>
                </a:lnTo>
                <a:lnTo>
                  <a:pt x="15940" y="1217"/>
                </a:lnTo>
                <a:lnTo>
                  <a:pt x="15485" y="966"/>
                </a:lnTo>
                <a:lnTo>
                  <a:pt x="14997" y="788"/>
                </a:lnTo>
                <a:lnTo>
                  <a:pt x="14508" y="609"/>
                </a:lnTo>
                <a:lnTo>
                  <a:pt x="14021" y="429"/>
                </a:lnTo>
                <a:lnTo>
                  <a:pt x="13500" y="287"/>
                </a:lnTo>
                <a:lnTo>
                  <a:pt x="12979" y="180"/>
                </a:lnTo>
                <a:lnTo>
                  <a:pt x="12460" y="108"/>
                </a:lnTo>
                <a:lnTo>
                  <a:pt x="11906" y="37"/>
                </a:lnTo>
                <a:lnTo>
                  <a:pt x="11353" y="0"/>
                </a:lnTo>
                <a:close/>
              </a:path>
            </a:pathLst>
          </a:custGeom>
          <a:solidFill>
            <a:srgbClr val="3292E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7"/>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lvl1pPr indent="0" lvl="0"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8"/>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lvl1pPr indent="0" lvl="0"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E293C"/>
        </a:solidFill>
      </p:bgPr>
    </p:bg>
    <p:spTree>
      <p:nvGrpSpPr>
        <p:cNvPr id="5" name="Shape 5"/>
        <p:cNvGrpSpPr/>
        <p:nvPr/>
      </p:nvGrpSpPr>
      <p:grpSpPr>
        <a:xfrm>
          <a:off x="0" y="0"/>
          <a:ext cx="0" cy="0"/>
          <a:chOff x="0" y="0"/>
          <a:chExt cx="0" cy="0"/>
        </a:xfrm>
      </p:grpSpPr>
      <p:sp>
        <p:nvSpPr>
          <p:cNvPr id="6" name="Google Shape;6;p15"/>
          <p:cNvSpPr/>
          <p:nvPr/>
        </p:nvSpPr>
        <p:spPr>
          <a:xfrm flipH="1" rot="10800000">
            <a:off x="8218351" y="4121458"/>
            <a:ext cx="685201" cy="593401"/>
          </a:xfrm>
          <a:custGeom>
            <a:rect b="b" l="l" r="r" t="t"/>
            <a:pathLst>
              <a:path extrusionOk="0" h="21600" w="21600">
                <a:moveTo>
                  <a:pt x="5400" y="0"/>
                </a:moveTo>
                <a:lnTo>
                  <a:pt x="0" y="10799"/>
                </a:lnTo>
                <a:lnTo>
                  <a:pt x="5400" y="21600"/>
                </a:lnTo>
                <a:lnTo>
                  <a:pt x="16200" y="21600"/>
                </a:lnTo>
                <a:lnTo>
                  <a:pt x="21600" y="10799"/>
                </a:lnTo>
                <a:lnTo>
                  <a:pt x="16200" y="0"/>
                </a:lnTo>
                <a:lnTo>
                  <a:pt x="5400" y="0"/>
                </a:lnTo>
                <a:close/>
                <a:moveTo>
                  <a:pt x="6926" y="3051"/>
                </a:moveTo>
                <a:lnTo>
                  <a:pt x="14674" y="3051"/>
                </a:lnTo>
                <a:lnTo>
                  <a:pt x="18546" y="10799"/>
                </a:lnTo>
                <a:lnTo>
                  <a:pt x="14674" y="18547"/>
                </a:lnTo>
                <a:lnTo>
                  <a:pt x="6926" y="18547"/>
                </a:lnTo>
                <a:lnTo>
                  <a:pt x="3052" y="10799"/>
                </a:lnTo>
                <a:lnTo>
                  <a:pt x="6926" y="3051"/>
                </a:lnTo>
                <a:close/>
              </a:path>
            </a:pathLst>
          </a:custGeom>
          <a:gradFill>
            <a:gsLst>
              <a:gs pos="0">
                <a:srgbClr val="3393E2"/>
              </a:gs>
              <a:gs pos="100000">
                <a:srgbClr val="00E2C7"/>
              </a:gs>
            </a:gsLst>
            <a:lin ang="6983783"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7" name="Google Shape;7;p15"/>
          <p:cNvSpPr/>
          <p:nvPr/>
        </p:nvSpPr>
        <p:spPr>
          <a:xfrm rot="5400000">
            <a:off x="388487" y="105211"/>
            <a:ext cx="944101" cy="109020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8" name="Google Shape;8;p15"/>
          <p:cNvSpPr/>
          <p:nvPr/>
        </p:nvSpPr>
        <p:spPr>
          <a:xfrm flipH="1" rot="10800000">
            <a:off x="-123826" y="847790"/>
            <a:ext cx="674402" cy="584401"/>
          </a:xfrm>
          <a:custGeom>
            <a:rect b="b" l="l" r="r" t="t"/>
            <a:pathLst>
              <a:path extrusionOk="0" h="21600" w="21600">
                <a:moveTo>
                  <a:pt x="0" y="10800"/>
                </a:moveTo>
                <a:lnTo>
                  <a:pt x="5368" y="0"/>
                </a:lnTo>
                <a:lnTo>
                  <a:pt x="16232" y="0"/>
                </a:lnTo>
                <a:lnTo>
                  <a:pt x="21600" y="10800"/>
                </a:lnTo>
                <a:lnTo>
                  <a:pt x="16232" y="21600"/>
                </a:lnTo>
                <a:lnTo>
                  <a:pt x="5368" y="21600"/>
                </a:lnTo>
                <a:close/>
              </a:path>
            </a:pathLst>
          </a:custGeom>
          <a:noFill/>
          <a:ln cap="flat" cmpd="sng" w="9525">
            <a:solidFill>
              <a:srgbClr val="19BBD5"/>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5"/>
          <p:cNvSpPr/>
          <p:nvPr/>
        </p:nvSpPr>
        <p:spPr>
          <a:xfrm flipH="1" rot="10800000">
            <a:off x="503115" y="1161450"/>
            <a:ext cx="352802" cy="305401"/>
          </a:xfrm>
          <a:custGeom>
            <a:rect b="b" l="l" r="r" t="t"/>
            <a:pathLst>
              <a:path extrusionOk="0" h="21600" w="21600">
                <a:moveTo>
                  <a:pt x="0" y="10800"/>
                </a:moveTo>
                <a:lnTo>
                  <a:pt x="5362" y="0"/>
                </a:lnTo>
                <a:lnTo>
                  <a:pt x="16238" y="0"/>
                </a:lnTo>
                <a:lnTo>
                  <a:pt x="21600" y="10800"/>
                </a:lnTo>
                <a:lnTo>
                  <a:pt x="16238" y="21600"/>
                </a:lnTo>
                <a:lnTo>
                  <a:pt x="5362" y="2160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5"/>
          <p:cNvSpPr/>
          <p:nvPr/>
        </p:nvSpPr>
        <p:spPr>
          <a:xfrm flipH="1" rot="10800000">
            <a:off x="1208424" y="-131813"/>
            <a:ext cx="674401" cy="584401"/>
          </a:xfrm>
          <a:custGeom>
            <a:rect b="b" l="l" r="r" t="t"/>
            <a:pathLst>
              <a:path extrusionOk="0" h="21600" w="21600">
                <a:moveTo>
                  <a:pt x="0" y="10800"/>
                </a:moveTo>
                <a:lnTo>
                  <a:pt x="5368" y="0"/>
                </a:lnTo>
                <a:lnTo>
                  <a:pt x="16232" y="0"/>
                </a:lnTo>
                <a:lnTo>
                  <a:pt x="21600" y="10800"/>
                </a:lnTo>
                <a:lnTo>
                  <a:pt x="16232" y="21600"/>
                </a:lnTo>
                <a:lnTo>
                  <a:pt x="5368" y="21600"/>
                </a:lnTo>
                <a:close/>
              </a:path>
            </a:pathLst>
          </a:custGeom>
          <a:noFill/>
          <a:ln cap="flat" cmpd="sng" w="76200">
            <a:solidFill>
              <a:srgbClr val="184769"/>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5"/>
          <p:cNvSpPr/>
          <p:nvPr/>
        </p:nvSpPr>
        <p:spPr>
          <a:xfrm flipH="1" rot="10800000">
            <a:off x="247752" y="49692"/>
            <a:ext cx="295201" cy="255601"/>
          </a:xfrm>
          <a:custGeom>
            <a:rect b="b" l="l" r="r" t="t"/>
            <a:pathLst>
              <a:path extrusionOk="0" h="21600" w="21600">
                <a:moveTo>
                  <a:pt x="0" y="10800"/>
                </a:moveTo>
                <a:lnTo>
                  <a:pt x="5363" y="0"/>
                </a:lnTo>
                <a:lnTo>
                  <a:pt x="16237" y="0"/>
                </a:lnTo>
                <a:lnTo>
                  <a:pt x="21600" y="10800"/>
                </a:lnTo>
                <a:lnTo>
                  <a:pt x="16237" y="21600"/>
                </a:lnTo>
                <a:lnTo>
                  <a:pt x="5363" y="21600"/>
                </a:lnTo>
                <a:close/>
              </a:path>
            </a:pathLst>
          </a:custGeom>
          <a:solidFill>
            <a:srgbClr val="00E1C6"/>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5"/>
          <p:cNvSpPr/>
          <p:nvPr/>
        </p:nvSpPr>
        <p:spPr>
          <a:xfrm flipH="1" rot="10800000">
            <a:off x="8763568" y="4485978"/>
            <a:ext cx="543001" cy="470401"/>
          </a:xfrm>
          <a:custGeom>
            <a:rect b="b" l="l" r="r" t="t"/>
            <a:pathLst>
              <a:path extrusionOk="0" h="21600" w="21600">
                <a:moveTo>
                  <a:pt x="0" y="10800"/>
                </a:moveTo>
                <a:lnTo>
                  <a:pt x="5366" y="0"/>
                </a:lnTo>
                <a:lnTo>
                  <a:pt x="16234" y="0"/>
                </a:lnTo>
                <a:lnTo>
                  <a:pt x="21600" y="10800"/>
                </a:lnTo>
                <a:lnTo>
                  <a:pt x="16234" y="21600"/>
                </a:lnTo>
                <a:lnTo>
                  <a:pt x="5366" y="21600"/>
                </a:lnTo>
                <a:close/>
              </a:path>
            </a:pathLst>
          </a:custGeom>
          <a:noFill/>
          <a:ln cap="flat" cmpd="sng" w="9525">
            <a:solidFill>
              <a:srgbClr val="184769"/>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5"/>
          <p:cNvSpPr/>
          <p:nvPr/>
        </p:nvSpPr>
        <p:spPr>
          <a:xfrm flipH="1" rot="10800000">
            <a:off x="8523809" y="4741100"/>
            <a:ext cx="284101" cy="245701"/>
          </a:xfrm>
          <a:custGeom>
            <a:rect b="b" l="l" r="r" t="t"/>
            <a:pathLst>
              <a:path extrusionOk="0" h="21600" w="21600">
                <a:moveTo>
                  <a:pt x="0" y="10800"/>
                </a:moveTo>
                <a:lnTo>
                  <a:pt x="5357" y="0"/>
                </a:lnTo>
                <a:lnTo>
                  <a:pt x="16243" y="0"/>
                </a:lnTo>
                <a:lnTo>
                  <a:pt x="21600" y="10800"/>
                </a:lnTo>
                <a:lnTo>
                  <a:pt x="16243" y="21600"/>
                </a:lnTo>
                <a:lnTo>
                  <a:pt x="5357" y="21600"/>
                </a:lnTo>
                <a:close/>
              </a:path>
            </a:pathLst>
          </a:custGeom>
          <a:solidFill>
            <a:srgbClr val="3292E1"/>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5"/>
          <p:cNvSpPr/>
          <p:nvPr/>
        </p:nvSpPr>
        <p:spPr>
          <a:xfrm flipH="1" rot="10800000">
            <a:off x="8322785" y="3628023"/>
            <a:ext cx="543001" cy="470101"/>
          </a:xfrm>
          <a:custGeom>
            <a:rect b="b" l="l" r="r" t="t"/>
            <a:pathLst>
              <a:path extrusionOk="0" h="21600" w="21600">
                <a:moveTo>
                  <a:pt x="0" y="10800"/>
                </a:moveTo>
                <a:lnTo>
                  <a:pt x="5363" y="0"/>
                </a:lnTo>
                <a:lnTo>
                  <a:pt x="16237" y="0"/>
                </a:lnTo>
                <a:lnTo>
                  <a:pt x="21600" y="10800"/>
                </a:lnTo>
                <a:lnTo>
                  <a:pt x="16237" y="21600"/>
                </a:lnTo>
                <a:lnTo>
                  <a:pt x="5363" y="21600"/>
                </a:lnTo>
                <a:close/>
              </a:path>
            </a:pathLst>
          </a:custGeom>
          <a:solidFill>
            <a:srgbClr val="18476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5"/>
          <p:cNvSpPr/>
          <p:nvPr/>
        </p:nvSpPr>
        <p:spPr>
          <a:xfrm flipH="1" rot="10800000">
            <a:off x="8763568" y="4009881"/>
            <a:ext cx="237601" cy="205802"/>
          </a:xfrm>
          <a:custGeom>
            <a:rect b="b" l="l" r="r" t="t"/>
            <a:pathLst>
              <a:path extrusionOk="0" h="21600" w="21600">
                <a:moveTo>
                  <a:pt x="0" y="10800"/>
                </a:moveTo>
                <a:lnTo>
                  <a:pt x="5365" y="0"/>
                </a:lnTo>
                <a:lnTo>
                  <a:pt x="16235" y="0"/>
                </a:lnTo>
                <a:lnTo>
                  <a:pt x="21600" y="10800"/>
                </a:lnTo>
                <a:lnTo>
                  <a:pt x="16235" y="21600"/>
                </a:lnTo>
                <a:lnTo>
                  <a:pt x="5365" y="21600"/>
                </a:lnTo>
                <a:close/>
              </a:path>
            </a:pathLst>
          </a:custGeom>
          <a:noFill/>
          <a:ln cap="flat" cmpd="sng" w="19050">
            <a:solidFill>
              <a:srgbClr val="00E1C6"/>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5"/>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lvl1pPr indent="0" lvl="0"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19BBD5"/>
              </a:buClr>
              <a:buSzPts val="1200"/>
              <a:buFont typeface="Nixie One"/>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7" name="Google Shape;17;p15"/>
          <p:cNvSpPr txBox="1"/>
          <p:nvPr>
            <p:ph type="title"/>
          </p:nvPr>
        </p:nvSpPr>
        <p:spPr>
          <a:xfrm>
            <a:off x="457200" y="0"/>
            <a:ext cx="8229600" cy="1063229"/>
          </a:xfrm>
          <a:prstGeom prst="rect">
            <a:avLst/>
          </a:prstGeom>
          <a:noFill/>
          <a:ln>
            <a:noFill/>
          </a:ln>
        </p:spPr>
        <p:txBody>
          <a:bodyPr anchorCtr="0" anchor="b" bIns="91400" lIns="91400" spcFirstLastPara="1" rIns="91400" wrap="square" tIns="91400">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18" name="Google Shape;18;p15"/>
          <p:cNvSpPr txBox="1"/>
          <p:nvPr>
            <p:ph idx="1" type="body"/>
          </p:nvPr>
        </p:nvSpPr>
        <p:spPr>
          <a:xfrm>
            <a:off x="457200" y="1200150"/>
            <a:ext cx="8229600" cy="3943350"/>
          </a:xfrm>
          <a:prstGeom prst="rect">
            <a:avLst/>
          </a:prstGeom>
          <a:noFill/>
          <a:ln>
            <a:noFill/>
          </a:ln>
        </p:spPr>
        <p:txBody>
          <a:bodyPr anchorCtr="0" anchor="t" bIns="91400" lIns="91400" spcFirstLastPara="1" rIns="91400" wrap="square" tIns="91400">
            <a:noAutofit/>
          </a:bodyPr>
          <a:lstStyle>
            <a:lvl1pPr indent="-317500" lvl="0" marL="4572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600"/>
              </a:spcBef>
              <a:spcAft>
                <a:spcPts val="0"/>
              </a:spcAft>
              <a:buClr>
                <a:srgbClr val="19BBD5"/>
              </a:buClr>
              <a:buSzPts val="1400"/>
              <a:buFont typeface="Helvetica Neue"/>
              <a:buChar char="■"/>
              <a:defRPr b="0" i="0" sz="1400" u="none" cap="none" strike="noStrike">
                <a:solidFill>
                  <a:srgbClr val="C6DAEC"/>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27.png"/><Relationship Id="rId10" Type="http://schemas.openxmlformats.org/officeDocument/2006/relationships/image" Target="../media/image22.png"/><Relationship Id="rId9" Type="http://schemas.openxmlformats.org/officeDocument/2006/relationships/image" Target="../media/image24.png"/><Relationship Id="rId5" Type="http://schemas.openxmlformats.org/officeDocument/2006/relationships/image" Target="../media/image23.png"/><Relationship Id="rId6" Type="http://schemas.openxmlformats.org/officeDocument/2006/relationships/image" Target="../media/image28.png"/><Relationship Id="rId7" Type="http://schemas.openxmlformats.org/officeDocument/2006/relationships/image" Target="../media/image25.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9.png"/><Relationship Id="rId5" Type="http://schemas.openxmlformats.org/officeDocument/2006/relationships/image" Target="../media/image8.png"/><Relationship Id="rId6"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9.jpg"/><Relationship Id="rId4" Type="http://schemas.openxmlformats.org/officeDocument/2006/relationships/image" Target="../media/image17.jpg"/><Relationship Id="rId5" Type="http://schemas.openxmlformats.org/officeDocument/2006/relationships/image" Target="../media/image2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title"/>
          </p:nvPr>
        </p:nvSpPr>
        <p:spPr>
          <a:xfrm>
            <a:off x="2430966" y="759350"/>
            <a:ext cx="5678605" cy="494638"/>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2000"/>
              <a:buFont typeface="Nixie One"/>
              <a:buNone/>
            </a:pPr>
            <a:r>
              <a:rPr b="1" lang="en-US" sz="3600">
                <a:latin typeface="Calibri"/>
                <a:ea typeface="Calibri"/>
                <a:cs typeface="Calibri"/>
                <a:sym typeface="Calibri"/>
              </a:rPr>
              <a:t>Diabetes Prediction Dataset</a:t>
            </a:r>
            <a:endParaRPr b="1" sz="3600">
              <a:latin typeface="Calibri"/>
              <a:ea typeface="Calibri"/>
              <a:cs typeface="Calibri"/>
              <a:sym typeface="Calibri"/>
            </a:endParaRPr>
          </a:p>
        </p:txBody>
      </p:sp>
      <p:sp>
        <p:nvSpPr>
          <p:cNvPr id="97" name="Google Shape;97;p1"/>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98" name="Google Shape;98;p1"/>
          <p:cNvSpPr txBox="1"/>
          <p:nvPr/>
        </p:nvSpPr>
        <p:spPr>
          <a:xfrm>
            <a:off x="5480842" y="1650683"/>
            <a:ext cx="3256758" cy="2677575"/>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400"/>
              <a:buFont typeface="Arial"/>
              <a:buNone/>
            </a:pPr>
            <a:r>
              <a:rPr b="1" i="0" lang="en-US" sz="1800" u="none" cap="none" strike="noStrike">
                <a:solidFill>
                  <a:srgbClr val="FFFFFF"/>
                </a:solidFill>
                <a:latin typeface="Calibri"/>
                <a:ea typeface="Calibri"/>
                <a:cs typeface="Calibri"/>
                <a:sym typeface="Calibri"/>
              </a:rPr>
              <a:t>Group Members: </a:t>
            </a:r>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PRATHAM SAPRA : 101572630</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BISHAKHA : 101547832</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HENSEL MARVI AGGARAO : 101544174</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NAHID NASERI : 101518575</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VRUNAL PATEL : 101574257</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JAMES DOMINIC BELIZARIO :  101396978</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STEPHEN LU : 100646328</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BHOOMIKA PATEL :  101595094</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ADAM DANIEL JENAH : 100970401</a:t>
            </a:r>
            <a:endParaRPr b="0" i="0" sz="11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0"/>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97" name="Google Shape;197;p10"/>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98" name="Google Shape;198;p10"/>
          <p:cNvSpPr txBox="1"/>
          <p:nvPr>
            <p:ph type="title"/>
          </p:nvPr>
        </p:nvSpPr>
        <p:spPr>
          <a:xfrm>
            <a:off x="287906" y="154137"/>
            <a:ext cx="6914869"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GridSearchCV Tuning</a:t>
            </a:r>
            <a:endParaRPr b="1" sz="3600">
              <a:latin typeface="Calibri"/>
              <a:ea typeface="Calibri"/>
              <a:cs typeface="Calibri"/>
              <a:sym typeface="Calibri"/>
            </a:endParaRPr>
          </a:p>
        </p:txBody>
      </p:sp>
      <p:sp>
        <p:nvSpPr>
          <p:cNvPr id="199" name="Google Shape;199;p10"/>
          <p:cNvSpPr txBox="1"/>
          <p:nvPr>
            <p:ph idx="1" type="body"/>
          </p:nvPr>
        </p:nvSpPr>
        <p:spPr>
          <a:xfrm>
            <a:off x="102924" y="709725"/>
            <a:ext cx="4208700" cy="1053000"/>
          </a:xfrm>
          <a:prstGeom prst="rect">
            <a:avLst/>
          </a:prstGeom>
          <a:noFill/>
          <a:ln>
            <a:noFill/>
          </a:ln>
        </p:spPr>
        <p:txBody>
          <a:bodyPr anchorCtr="0" anchor="t" bIns="91400" lIns="91400" spcFirstLastPara="1" rIns="91400" wrap="square" tIns="91400">
            <a:noAutofit/>
          </a:bodyPr>
          <a:lstStyle/>
          <a:p>
            <a:pPr indent="-342900" lvl="0" marL="342900" rtl="0" algn="l">
              <a:lnSpc>
                <a:spcPct val="100000"/>
              </a:lnSpc>
              <a:spcBef>
                <a:spcPts val="0"/>
              </a:spcBef>
              <a:spcAft>
                <a:spcPts val="0"/>
              </a:spcAft>
              <a:buSzPts val="1000"/>
              <a:buFont typeface="Noto Sans Symbols"/>
              <a:buChar char="▪"/>
            </a:pPr>
            <a:r>
              <a:rPr lang="en-US" sz="1100">
                <a:solidFill>
                  <a:srgbClr val="FFFFFF"/>
                </a:solidFill>
                <a:latin typeface="Calibri"/>
                <a:ea typeface="Calibri"/>
                <a:cs typeface="Calibri"/>
                <a:sym typeface="Calibri"/>
              </a:rPr>
              <a:t>This slide presents a comparison of the performance of several machine learning models—Logistic Regression, Decision Tree, Random Forest, SGD, and SVM—along with their cross-validation and test accuracies. The table highlights the results before and after tuning with GridSearchCV, which is </a:t>
            </a:r>
            <a:r>
              <a:rPr b="1" lang="en-US" sz="1100">
                <a:latin typeface="Calibri"/>
                <a:ea typeface="Calibri"/>
                <a:cs typeface="Calibri"/>
                <a:sym typeface="Calibri"/>
              </a:rPr>
              <a:t>used to find the best hyperparameters for each model. </a:t>
            </a:r>
            <a:endParaRPr sz="1100">
              <a:latin typeface="Calibri"/>
              <a:ea typeface="Calibri"/>
              <a:cs typeface="Calibri"/>
              <a:sym typeface="Calibri"/>
            </a:endParaRPr>
          </a:p>
        </p:txBody>
      </p:sp>
      <p:graphicFrame>
        <p:nvGraphicFramePr>
          <p:cNvPr id="200" name="Google Shape;200;p10"/>
          <p:cNvGraphicFramePr/>
          <p:nvPr/>
        </p:nvGraphicFramePr>
        <p:xfrm>
          <a:off x="287898" y="1924882"/>
          <a:ext cx="3000000" cy="3000000"/>
        </p:xfrm>
        <a:graphic>
          <a:graphicData uri="http://schemas.openxmlformats.org/drawingml/2006/table">
            <a:tbl>
              <a:tblPr>
                <a:noFill/>
                <a:tableStyleId>{84B8A965-8059-4D7B-8261-5CFD33E72197}</a:tableStyleId>
              </a:tblPr>
              <a:tblGrid>
                <a:gridCol w="791750"/>
                <a:gridCol w="1316600"/>
                <a:gridCol w="791750"/>
                <a:gridCol w="1112000"/>
              </a:tblGrid>
              <a:tr h="62265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Model</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Cross-Validation Accuracy (%)</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Test Accuracy (%)</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Difference (Test - CV) (%)</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62265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Logistic Regression</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76.88</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76.62</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-0.26</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45605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Decision Tree</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74.11</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75.97</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+1.86</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45605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Random Forest</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78.51</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75.32</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-3.19</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45605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SGD Classifier</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74.27</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74.68</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+0.41</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r h="295300">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SVM</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76.55</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75.32</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c>
                  <a:txBody>
                    <a:bodyPr/>
                    <a:lstStyle/>
                    <a:p>
                      <a:pPr indent="0" lvl="0" marL="0" marR="0" rtl="0" algn="l">
                        <a:lnSpc>
                          <a:spcPct val="100000"/>
                        </a:lnSpc>
                        <a:spcBef>
                          <a:spcPts val="0"/>
                        </a:spcBef>
                        <a:spcAft>
                          <a:spcPts val="0"/>
                        </a:spcAft>
                        <a:buClr>
                          <a:schemeClr val="dk1"/>
                        </a:buClr>
                        <a:buSzPts val="700"/>
                        <a:buFont typeface="Arial"/>
                        <a:buNone/>
                      </a:pPr>
                      <a:r>
                        <a:rPr b="1" lang="en-US" sz="700" u="none" cap="none" strike="noStrike"/>
                        <a:t>-1.23</a:t>
                      </a:r>
                      <a:endParaRPr sz="1400" u="none" cap="none" strike="noStrike"/>
                    </a:p>
                  </a:txBody>
                  <a:tcPr marT="50575" marB="50575" marR="50575" marL="50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76A5AF"/>
                    </a:solidFill>
                  </a:tcPr>
                </a:tc>
              </a:tr>
            </a:tbl>
          </a:graphicData>
        </a:graphic>
      </p:graphicFrame>
      <p:sp>
        <p:nvSpPr>
          <p:cNvPr id="201" name="Google Shape;201;p10"/>
          <p:cNvSpPr txBox="1"/>
          <p:nvPr/>
        </p:nvSpPr>
        <p:spPr>
          <a:xfrm>
            <a:off x="4477950" y="654150"/>
            <a:ext cx="4496700" cy="2847600"/>
          </a:xfrm>
          <a:prstGeom prst="rect">
            <a:avLst/>
          </a:prstGeom>
          <a:solidFill>
            <a:srgbClr val="458490"/>
          </a:solidFill>
          <a:ln cap="flat" cmpd="sng" w="12700">
            <a:solidFill>
              <a:srgbClr val="000000"/>
            </a:solidFill>
            <a:prstDash val="solid"/>
            <a:miter lim="400000"/>
            <a:headEnd len="sm" w="sm" type="none"/>
            <a:tailEnd len="sm" w="sm" type="none"/>
          </a:ln>
        </p:spPr>
        <p:txBody>
          <a:bodyPr anchorCtr="0" anchor="t" bIns="91400" lIns="91400" spcFirstLastPara="1" rIns="91400" wrap="square" tIns="91400">
            <a:spAutoFit/>
          </a:bodyPr>
          <a:lstStyle/>
          <a:p>
            <a:pPr indent="-342900" lvl="0" marL="342900" marR="0" rtl="0" algn="just">
              <a:lnSpc>
                <a:spcPct val="100000"/>
              </a:lnSpc>
              <a:spcBef>
                <a:spcPts val="0"/>
              </a:spcBef>
              <a:spcAft>
                <a:spcPts val="0"/>
              </a:spcAft>
              <a:buClr>
                <a:srgbClr val="FFFFFF"/>
              </a:buClr>
              <a:buSzPts val="900"/>
              <a:buFont typeface="Noto Sans Symbols"/>
              <a:buChar char="▪"/>
            </a:pPr>
            <a:r>
              <a:rPr b="1" i="0" lang="en-US" sz="900" u="none" cap="none" strike="noStrike">
                <a:solidFill>
                  <a:srgbClr val="FFFFFF"/>
                </a:solidFill>
                <a:latin typeface="Arial"/>
                <a:ea typeface="Arial"/>
                <a:cs typeface="Arial"/>
                <a:sym typeface="Arial"/>
              </a:rPr>
              <a:t>Logistic Regression </a:t>
            </a:r>
            <a:r>
              <a:rPr b="0" i="0" lang="en-US" sz="900" u="none" cap="none" strike="noStrike">
                <a:solidFill>
                  <a:srgbClr val="FFFFFF"/>
                </a:solidFill>
                <a:latin typeface="Arial"/>
                <a:ea typeface="Arial"/>
                <a:cs typeface="Arial"/>
                <a:sym typeface="Arial"/>
              </a:rPr>
              <a:t>demonstrated consistent cross-validation (76.88%) and test accuracy (76.62%), making it the most stable and well-performing model after tuning. It is a strong baseline model with reliable generalization.</a:t>
            </a:r>
            <a:endParaRPr b="0" i="0" sz="900" u="none" cap="none" strike="noStrike">
              <a:solidFill>
                <a:srgbClr val="000000"/>
              </a:solidFill>
              <a:latin typeface="Arial"/>
              <a:ea typeface="Arial"/>
              <a:cs typeface="Arial"/>
              <a:sym typeface="Arial"/>
            </a:endParaRPr>
          </a:p>
          <a:p>
            <a:pPr indent="-342900" lvl="0" marL="342900" marR="0" rtl="0" algn="just">
              <a:lnSpc>
                <a:spcPct val="100000"/>
              </a:lnSpc>
              <a:spcBef>
                <a:spcPts val="600"/>
              </a:spcBef>
              <a:spcAft>
                <a:spcPts val="0"/>
              </a:spcAft>
              <a:buClr>
                <a:srgbClr val="FFFFFF"/>
              </a:buClr>
              <a:buSzPts val="900"/>
              <a:buFont typeface="Noto Sans Symbols"/>
              <a:buChar char="▪"/>
            </a:pPr>
            <a:r>
              <a:rPr b="1" i="0" lang="en-US" sz="900" u="none" cap="none" strike="noStrike">
                <a:solidFill>
                  <a:srgbClr val="FFFFFF"/>
                </a:solidFill>
                <a:latin typeface="Arial"/>
                <a:ea typeface="Arial"/>
                <a:cs typeface="Arial"/>
                <a:sym typeface="Arial"/>
              </a:rPr>
              <a:t>Decision Tree</a:t>
            </a:r>
            <a:r>
              <a:rPr b="0" i="0" lang="en-US" sz="900" u="none" cap="none" strike="noStrike">
                <a:solidFill>
                  <a:srgbClr val="FFFFFF"/>
                </a:solidFill>
                <a:latin typeface="Arial"/>
                <a:ea typeface="Arial"/>
                <a:cs typeface="Arial"/>
                <a:sym typeface="Arial"/>
              </a:rPr>
              <a:t> showed a minor improvement in test accuracy (75.97%) over cross-validation accuracy (74.11%), suggesting good performance on unseen data and a slight sensitivity to the test set.</a:t>
            </a:r>
            <a:endParaRPr b="0" i="0" sz="900" u="none" cap="none" strike="noStrike">
              <a:solidFill>
                <a:srgbClr val="000000"/>
              </a:solidFill>
              <a:latin typeface="Arial"/>
              <a:ea typeface="Arial"/>
              <a:cs typeface="Arial"/>
              <a:sym typeface="Arial"/>
            </a:endParaRPr>
          </a:p>
          <a:p>
            <a:pPr indent="-342900" lvl="0" marL="342900" marR="0" rtl="0" algn="just">
              <a:lnSpc>
                <a:spcPct val="100000"/>
              </a:lnSpc>
              <a:spcBef>
                <a:spcPts val="600"/>
              </a:spcBef>
              <a:spcAft>
                <a:spcPts val="0"/>
              </a:spcAft>
              <a:buClr>
                <a:srgbClr val="FFFFFF"/>
              </a:buClr>
              <a:buSzPts val="900"/>
              <a:buFont typeface="Noto Sans Symbols"/>
              <a:buChar char="▪"/>
            </a:pPr>
            <a:r>
              <a:rPr b="1" i="0" lang="en-US" sz="900" u="none" cap="none" strike="noStrike">
                <a:solidFill>
                  <a:srgbClr val="FFFFFF"/>
                </a:solidFill>
                <a:latin typeface="Arial"/>
                <a:ea typeface="Arial"/>
                <a:cs typeface="Arial"/>
                <a:sym typeface="Arial"/>
              </a:rPr>
              <a:t>Random Forest </a:t>
            </a:r>
            <a:r>
              <a:rPr b="0" i="0" lang="en-US" sz="900" u="none" cap="none" strike="noStrike">
                <a:solidFill>
                  <a:srgbClr val="FFFFFF"/>
                </a:solidFill>
                <a:latin typeface="Arial"/>
                <a:ea typeface="Arial"/>
                <a:cs typeface="Arial"/>
                <a:sym typeface="Arial"/>
              </a:rPr>
              <a:t>achieved the highest cross-validation accuracy (78.51%) but had a notably lower test accuracy (75.32%). This indicates that while the model fits well to the training data, residual overfitting remains despite tuning.</a:t>
            </a:r>
            <a:endParaRPr b="0" i="0" sz="900" u="none" cap="none" strike="noStrike">
              <a:solidFill>
                <a:srgbClr val="000000"/>
              </a:solidFill>
              <a:latin typeface="Arial"/>
              <a:ea typeface="Arial"/>
              <a:cs typeface="Arial"/>
              <a:sym typeface="Arial"/>
            </a:endParaRPr>
          </a:p>
          <a:p>
            <a:pPr indent="-342900" lvl="0" marL="342900" marR="0" rtl="0" algn="just">
              <a:lnSpc>
                <a:spcPct val="100000"/>
              </a:lnSpc>
              <a:spcBef>
                <a:spcPts val="600"/>
              </a:spcBef>
              <a:spcAft>
                <a:spcPts val="0"/>
              </a:spcAft>
              <a:buClr>
                <a:srgbClr val="FFFFFF"/>
              </a:buClr>
              <a:buSzPts val="900"/>
              <a:buFont typeface="Noto Sans Symbols"/>
              <a:buChar char="▪"/>
            </a:pPr>
            <a:r>
              <a:rPr b="0" i="0" lang="en-US" sz="900" u="none" cap="none" strike="noStrike">
                <a:solidFill>
                  <a:srgbClr val="FFFFFF"/>
                </a:solidFill>
                <a:latin typeface="Arial"/>
                <a:ea typeface="Arial"/>
                <a:cs typeface="Arial"/>
                <a:sym typeface="Arial"/>
              </a:rPr>
              <a:t>The </a:t>
            </a:r>
            <a:r>
              <a:rPr b="1" i="0" lang="en-US" sz="900" u="none" cap="none" strike="noStrike">
                <a:solidFill>
                  <a:srgbClr val="FFFFFF"/>
                </a:solidFill>
                <a:latin typeface="Arial"/>
                <a:ea typeface="Arial"/>
                <a:cs typeface="Arial"/>
                <a:sym typeface="Arial"/>
              </a:rPr>
              <a:t>SGD classifier</a:t>
            </a:r>
            <a:r>
              <a:rPr b="0" i="0" lang="en-US" sz="900" u="none" cap="none" strike="noStrike">
                <a:solidFill>
                  <a:srgbClr val="FFFFFF"/>
                </a:solidFill>
                <a:latin typeface="Arial"/>
                <a:ea typeface="Arial"/>
                <a:cs typeface="Arial"/>
                <a:sym typeface="Arial"/>
              </a:rPr>
              <a:t> had a cross-validation accuracy of 74.27% and a test accuracy of 74.68%. While slightly below Logistic Regression, it showed stability and good generalization, making it a competitive option for linear models.</a:t>
            </a:r>
            <a:endParaRPr b="0" i="0" sz="900" u="none" cap="none" strike="noStrike">
              <a:solidFill>
                <a:srgbClr val="000000"/>
              </a:solidFill>
              <a:latin typeface="Arial"/>
              <a:ea typeface="Arial"/>
              <a:cs typeface="Arial"/>
              <a:sym typeface="Arial"/>
            </a:endParaRPr>
          </a:p>
          <a:p>
            <a:pPr indent="-342900" lvl="0" marL="342900" marR="0" rtl="0" algn="just">
              <a:lnSpc>
                <a:spcPct val="100000"/>
              </a:lnSpc>
              <a:spcBef>
                <a:spcPts val="600"/>
              </a:spcBef>
              <a:spcAft>
                <a:spcPts val="0"/>
              </a:spcAft>
              <a:buClr>
                <a:srgbClr val="FFFFFF"/>
              </a:buClr>
              <a:buSzPts val="900"/>
              <a:buFont typeface="Noto Sans Symbols"/>
              <a:buChar char="▪"/>
            </a:pPr>
            <a:r>
              <a:rPr b="0" i="0" lang="en-US" sz="900" u="none" cap="none" strike="noStrike">
                <a:solidFill>
                  <a:srgbClr val="FFFFFF"/>
                </a:solidFill>
                <a:latin typeface="Arial"/>
                <a:ea typeface="Arial"/>
                <a:cs typeface="Arial"/>
                <a:sym typeface="Arial"/>
              </a:rPr>
              <a:t>The </a:t>
            </a:r>
            <a:r>
              <a:rPr b="1" i="0" lang="en-US" sz="900" u="none" cap="none" strike="noStrike">
                <a:solidFill>
                  <a:srgbClr val="FFFFFF"/>
                </a:solidFill>
                <a:latin typeface="Arial"/>
                <a:ea typeface="Arial"/>
                <a:cs typeface="Arial"/>
                <a:sym typeface="Arial"/>
              </a:rPr>
              <a:t>SVM model</a:t>
            </a:r>
            <a:r>
              <a:rPr b="0" i="0" lang="en-US" sz="900" u="none" cap="none" strike="noStrike">
                <a:solidFill>
                  <a:srgbClr val="FFFFFF"/>
                </a:solidFill>
                <a:latin typeface="Arial"/>
                <a:ea typeface="Arial"/>
                <a:cs typeface="Arial"/>
                <a:sym typeface="Arial"/>
              </a:rPr>
              <a:t> achieved a cross-validation accuracy of 76.55% and a test accuracy of 75.32%. Its performance was comparable to Logistic Regression, making it a robust alternative model, especially for smaller datasets or high-dimensional data.</a:t>
            </a:r>
            <a:endParaRPr b="0" i="0" sz="900" u="none" cap="none" strike="noStrike">
              <a:solidFill>
                <a:srgbClr val="000000"/>
              </a:solidFill>
              <a:latin typeface="Arial"/>
              <a:ea typeface="Arial"/>
              <a:cs typeface="Arial"/>
              <a:sym typeface="Arial"/>
            </a:endParaRPr>
          </a:p>
        </p:txBody>
      </p:sp>
      <p:sp>
        <p:nvSpPr>
          <p:cNvPr id="202" name="Google Shape;202;p10"/>
          <p:cNvSpPr txBox="1"/>
          <p:nvPr/>
        </p:nvSpPr>
        <p:spPr>
          <a:xfrm>
            <a:off x="4477956" y="3501738"/>
            <a:ext cx="4496700" cy="1907100"/>
          </a:xfrm>
          <a:prstGeom prst="rect">
            <a:avLst/>
          </a:prstGeom>
          <a:noFill/>
          <a:ln>
            <a:noFill/>
          </a:ln>
        </p:spPr>
        <p:txBody>
          <a:bodyPr anchorCtr="0" anchor="t" bIns="91400" lIns="91400" spcFirstLastPara="1" rIns="91400" wrap="square" tIns="91400">
            <a:normAutofit/>
          </a:bodyPr>
          <a:lstStyle/>
          <a:p>
            <a:pPr indent="-342900" lvl="0" marL="342900" marR="0" rtl="0" algn="l">
              <a:lnSpc>
                <a:spcPct val="100000"/>
              </a:lnSpc>
              <a:spcBef>
                <a:spcPts val="0"/>
              </a:spcBef>
              <a:spcAft>
                <a:spcPts val="0"/>
              </a:spcAft>
              <a:buClr>
                <a:srgbClr val="FFFFFF"/>
              </a:buClr>
              <a:buSzPts val="900"/>
              <a:buFont typeface="Noto Sans Symbols"/>
              <a:buChar char="▪"/>
            </a:pPr>
            <a:r>
              <a:rPr b="1" i="0" lang="en-US" sz="900" u="none" cap="none" strike="noStrike">
                <a:solidFill>
                  <a:srgbClr val="FFFFFF"/>
                </a:solidFill>
                <a:latin typeface="Arial"/>
                <a:ea typeface="Arial"/>
                <a:cs typeface="Arial"/>
                <a:sym typeface="Arial"/>
              </a:rPr>
              <a:t>Approach: </a:t>
            </a:r>
            <a:endParaRPr b="0" i="0" sz="900" u="none" cap="none" strike="noStrike">
              <a:solidFill>
                <a:srgbClr val="000000"/>
              </a:solidFill>
              <a:latin typeface="Arial"/>
              <a:ea typeface="Arial"/>
              <a:cs typeface="Arial"/>
              <a:sym typeface="Arial"/>
            </a:endParaRPr>
          </a:p>
          <a:p>
            <a:pPr indent="-342900" lvl="0" marL="342900" marR="0" rtl="0" algn="l">
              <a:lnSpc>
                <a:spcPct val="100000"/>
              </a:lnSpc>
              <a:spcBef>
                <a:spcPts val="600"/>
              </a:spcBef>
              <a:spcAft>
                <a:spcPts val="0"/>
              </a:spcAft>
              <a:buClr>
                <a:srgbClr val="FFFFFF"/>
              </a:buClr>
              <a:buSzPts val="900"/>
              <a:buFont typeface="Noto Sans Symbols"/>
              <a:buChar char="▪"/>
            </a:pPr>
            <a:r>
              <a:rPr b="0" i="0" lang="en-US" sz="900" u="none" cap="none" strike="noStrike">
                <a:solidFill>
                  <a:srgbClr val="FFFFFF"/>
                </a:solidFill>
                <a:latin typeface="Calibri"/>
                <a:ea typeface="Calibri"/>
                <a:cs typeface="Calibri"/>
                <a:sym typeface="Calibri"/>
              </a:rPr>
              <a:t>For each model, I used </a:t>
            </a:r>
            <a:r>
              <a:rPr b="1" i="0" lang="en-US" sz="900" u="none" cap="none" strike="noStrike">
                <a:solidFill>
                  <a:srgbClr val="FFFFFF"/>
                </a:solidFill>
                <a:latin typeface="Calibri"/>
                <a:ea typeface="Calibri"/>
                <a:cs typeface="Calibri"/>
                <a:sym typeface="Calibri"/>
              </a:rPr>
              <a:t>GridSearchCV</a:t>
            </a:r>
            <a:r>
              <a:rPr b="0" i="0" lang="en-US" sz="900" u="none" cap="none" strike="noStrike">
                <a:solidFill>
                  <a:srgbClr val="FFFFFF"/>
                </a:solidFill>
                <a:latin typeface="Calibri"/>
                <a:ea typeface="Calibri"/>
                <a:cs typeface="Calibri"/>
                <a:sym typeface="Calibri"/>
              </a:rPr>
              <a:t> to </a:t>
            </a:r>
            <a:r>
              <a:rPr b="1" i="0" lang="en-US" sz="900" u="none" cap="none" strike="noStrike">
                <a:solidFill>
                  <a:srgbClr val="FFFFFF"/>
                </a:solidFill>
                <a:latin typeface="Calibri"/>
                <a:ea typeface="Calibri"/>
                <a:cs typeface="Calibri"/>
                <a:sym typeface="Calibri"/>
              </a:rPr>
              <a:t>tune hyperparameters</a:t>
            </a:r>
            <a:r>
              <a:rPr b="0" i="0" lang="en-US" sz="900" u="none" cap="none" strike="noStrike">
                <a:solidFill>
                  <a:srgbClr val="FFFFFF"/>
                </a:solidFill>
                <a:latin typeface="Calibri"/>
                <a:ea typeface="Calibri"/>
                <a:cs typeface="Calibri"/>
                <a:sym typeface="Calibri"/>
              </a:rPr>
              <a:t> by specifying a range of values for key parameters, such as r</a:t>
            </a:r>
            <a:r>
              <a:rPr b="1" i="0" lang="en-US" sz="900" u="none" cap="none" strike="noStrike">
                <a:solidFill>
                  <a:srgbClr val="FFFFFF"/>
                </a:solidFill>
                <a:latin typeface="Calibri"/>
                <a:ea typeface="Calibri"/>
                <a:cs typeface="Calibri"/>
                <a:sym typeface="Calibri"/>
              </a:rPr>
              <a:t>egularization strength for Logistic Regression, the number of estimators for Random Forest, and the depth of the tree for Decision Trees</a:t>
            </a:r>
            <a:r>
              <a:rPr b="0" i="0" lang="en-US" sz="900" u="none" cap="none" strike="noStrike">
                <a:solidFill>
                  <a:srgbClr val="FFFFFF"/>
                </a:solidFill>
                <a:latin typeface="Calibri"/>
                <a:ea typeface="Calibri"/>
                <a:cs typeface="Calibri"/>
                <a:sym typeface="Calibri"/>
              </a:rPr>
              <a:t>. I performed 5-fold cross-validation to evaluate the performance of each hyperparameter combination, aiming to identify the best settings that maximized accuracy while minimizing overfitting. This process helped optimize each model for improved generalization on unseen data.</a:t>
            </a:r>
            <a:endParaRPr b="0" i="0" sz="9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2"/>
          <p:cNvSpPr txBox="1"/>
          <p:nvPr>
            <p:ph idx="1" type="body"/>
          </p:nvPr>
        </p:nvSpPr>
        <p:spPr>
          <a:xfrm>
            <a:off x="1733999" y="2414449"/>
            <a:ext cx="2667301" cy="2663701"/>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SzPts val="1400"/>
              <a:buNone/>
            </a:pPr>
            <a:r>
              <a:rPr b="1" lang="en-US"/>
              <a:t>White</a:t>
            </a:r>
            <a:endParaRPr/>
          </a:p>
          <a:p>
            <a:pPr indent="0" lvl="0" marL="0" rtl="0" algn="l">
              <a:lnSpc>
                <a:spcPct val="100000"/>
              </a:lnSpc>
              <a:spcBef>
                <a:spcPts val="600"/>
              </a:spcBef>
              <a:spcAft>
                <a:spcPts val="0"/>
              </a:spcAft>
              <a:buSzPts val="1400"/>
              <a:buNone/>
            </a:pPr>
            <a:r>
              <a:rPr b="0" i="0" lang="en-US" sz="1400" u="none" cap="none" strike="noStrike">
                <a:solidFill>
                  <a:srgbClr val="C6DAEC"/>
                </a:solidFill>
                <a:latin typeface="Arial"/>
                <a:ea typeface="Arial"/>
                <a:cs typeface="Arial"/>
                <a:sym typeface="Arial"/>
              </a:rPr>
              <a:t>Is the color of milk and fresh snow, the color produced by the combination of all the colors of the visible spectrum.</a:t>
            </a:r>
            <a:endParaRPr/>
          </a:p>
        </p:txBody>
      </p:sp>
      <p:sp>
        <p:nvSpPr>
          <p:cNvPr id="208" name="Google Shape;208;p12"/>
          <p:cNvSpPr txBox="1"/>
          <p:nvPr>
            <p:ph type="title"/>
          </p:nvPr>
        </p:nvSpPr>
        <p:spPr>
          <a:xfrm>
            <a:off x="1732699" y="1735600"/>
            <a:ext cx="4944302" cy="645301"/>
          </a:xfrm>
          <a:prstGeom prst="rect">
            <a:avLst/>
          </a:prstGeom>
          <a:noFill/>
          <a:ln>
            <a:noFill/>
          </a:ln>
        </p:spPr>
        <p:txBody>
          <a:bodyPr anchorCtr="0" anchor="b" bIns="91400" lIns="91400" spcFirstLastPara="1" rIns="91400" wrap="square" tIns="91400">
            <a:normAutofit/>
          </a:bodyPr>
          <a:lstStyle/>
          <a:p>
            <a:pPr indent="0" lvl="0" marL="0" marR="0" rtl="0" algn="l">
              <a:lnSpc>
                <a:spcPct val="100000"/>
              </a:lnSpc>
              <a:spcBef>
                <a:spcPts val="0"/>
              </a:spcBef>
              <a:spcAft>
                <a:spcPts val="0"/>
              </a:spcAft>
              <a:buClr>
                <a:srgbClr val="19BBD5"/>
              </a:buClr>
              <a:buSzPts val="2760"/>
              <a:buFont typeface="Nixie One"/>
              <a:buNone/>
            </a:pPr>
            <a:r>
              <a:rPr lang="en-US" sz="2760"/>
              <a:t>You can also split your content</a:t>
            </a:r>
            <a:endParaRPr/>
          </a:p>
        </p:txBody>
      </p:sp>
      <p:sp>
        <p:nvSpPr>
          <p:cNvPr id="209" name="Google Shape;209;p12"/>
          <p:cNvSpPr txBox="1"/>
          <p:nvPr>
            <p:ph idx="2" type="body"/>
          </p:nvPr>
        </p:nvSpPr>
        <p:spPr>
          <a:xfrm>
            <a:off x="4562087" y="2414449"/>
            <a:ext cx="2667301" cy="2663701"/>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SzPts val="1400"/>
              <a:buNone/>
            </a:pPr>
            <a:r>
              <a:rPr b="1" lang="en-US"/>
              <a:t>Black</a:t>
            </a:r>
            <a:endParaRPr/>
          </a:p>
          <a:p>
            <a:pPr indent="0" lvl="0" marL="0" rtl="0" algn="l">
              <a:lnSpc>
                <a:spcPct val="100000"/>
              </a:lnSpc>
              <a:spcBef>
                <a:spcPts val="600"/>
              </a:spcBef>
              <a:spcAft>
                <a:spcPts val="0"/>
              </a:spcAft>
              <a:buSzPts val="1400"/>
              <a:buNone/>
            </a:pPr>
            <a:r>
              <a:rPr b="0" i="0" lang="en-US" sz="1400" u="none" cap="none" strike="noStrike">
                <a:solidFill>
                  <a:srgbClr val="C6DAEC"/>
                </a:solidFill>
                <a:latin typeface="Arial"/>
                <a:ea typeface="Arial"/>
                <a:cs typeface="Arial"/>
                <a:sym typeface="Arial"/>
              </a:rPr>
              <a:t>Is the color of coal, ebony, and of outer space. It is the darkest color, the result of the absence of or complete absorption of light.</a:t>
            </a:r>
            <a:endParaRPr/>
          </a:p>
        </p:txBody>
      </p:sp>
      <p:sp>
        <p:nvSpPr>
          <p:cNvPr id="210" name="Google Shape;210;p12"/>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211" name="Google Shape;211;p12"/>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2" name="Google Shape;212;p12"/>
          <p:cNvSpPr txBox="1"/>
          <p:nvPr/>
        </p:nvSpPr>
        <p:spPr>
          <a:xfrm>
            <a:off x="505264" y="50929"/>
            <a:ext cx="8713687" cy="738583"/>
          </a:xfrm>
          <a:prstGeom prst="rect">
            <a:avLst/>
          </a:prstGeom>
          <a:noFill/>
          <a:ln>
            <a:noFill/>
          </a:ln>
        </p:spPr>
        <p:txBody>
          <a:bodyPr anchorCtr="0" anchor="b" bIns="91400" lIns="91400" spcFirstLastPara="1" rIns="91400" wrap="square" tIns="91400">
            <a:spAutoFit/>
          </a:bodyPr>
          <a:lstStyle/>
          <a:p>
            <a:pPr indent="0" lvl="0" marL="0" marR="0" rtl="0" algn="l">
              <a:lnSpc>
                <a:spcPct val="100000"/>
              </a:lnSpc>
              <a:spcBef>
                <a:spcPts val="0"/>
              </a:spcBef>
              <a:spcAft>
                <a:spcPts val="0"/>
              </a:spcAft>
              <a:buClr>
                <a:srgbClr val="19BBD5"/>
              </a:buClr>
              <a:buSzPts val="3000"/>
              <a:buFont typeface="Nixie One"/>
              <a:buNone/>
            </a:pPr>
            <a:r>
              <a:rPr b="1" i="0" lang="en-US" sz="3600" u="none" cap="none" strike="noStrike">
                <a:solidFill>
                  <a:srgbClr val="19BBD5"/>
                </a:solidFill>
                <a:latin typeface="Calibri"/>
                <a:ea typeface="Calibri"/>
                <a:cs typeface="Calibri"/>
                <a:sym typeface="Calibri"/>
              </a:rPr>
              <a:t>Advantages 			Disadvantages </a:t>
            </a:r>
            <a:endParaRPr b="1" i="0" sz="3600" u="none" cap="none" strike="noStrike">
              <a:solidFill>
                <a:srgbClr val="000000"/>
              </a:solidFill>
              <a:latin typeface="Calibri"/>
              <a:ea typeface="Calibri"/>
              <a:cs typeface="Calibri"/>
              <a:sym typeface="Calibri"/>
            </a:endParaRPr>
          </a:p>
        </p:txBody>
      </p:sp>
      <p:sp>
        <p:nvSpPr>
          <p:cNvPr id="213" name="Google Shape;213;p12"/>
          <p:cNvSpPr txBox="1"/>
          <p:nvPr/>
        </p:nvSpPr>
        <p:spPr>
          <a:xfrm>
            <a:off x="175760" y="767561"/>
            <a:ext cx="4403227" cy="3693238"/>
          </a:xfrm>
          <a:prstGeom prst="rect">
            <a:avLst/>
          </a:prstGeom>
          <a:noFill/>
          <a:ln>
            <a:noFill/>
          </a:ln>
        </p:spPr>
        <p:txBody>
          <a:bodyPr anchorCtr="0" anchor="t" bIns="91400" lIns="91400" spcFirstLastPara="1" rIns="91400" wrap="square" tIns="91400">
            <a:spAutoFit/>
          </a:bodyPr>
          <a:lstStyle/>
          <a:p>
            <a:pPr indent="-171450" lvl="0" marL="171450" marR="0" rtl="0" algn="l">
              <a:lnSpc>
                <a:spcPct val="100000"/>
              </a:lnSpc>
              <a:spcBef>
                <a:spcPts val="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Each model brings unique advantages based on its characteristics:</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Logistic Regression is simple, interpretable, and performs consistently, making it a reliable baseline with minimal overfitting.</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Random Forest excels at handling complex relationships and identifying feature importance, offering robust performance for high-dimensional data.</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Support Vector Machine (SVM) is powerful for small or high-dimensional datasets, with feature selection and proper kernel selection further enhancing its accuracy.</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Stochastic Gradient Descent (SGD) is efficient and scalable for large datasets, especially when paired with feature selection to reduce noise.</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GridSearchCV tuning optimizes hyperparameters, enhancing model performance and stability by systematically evaluating different configurations across a predefined grid of parameters.</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Together, these models provide a range of options, balancing interpretability, computational efficiency, and predictive power, depending on the dataset and application requirements.</a:t>
            </a:r>
            <a:endParaRPr b="0" i="0" sz="1100" u="none" cap="none" strike="noStrike">
              <a:solidFill>
                <a:srgbClr val="000000"/>
              </a:solidFill>
              <a:latin typeface="Calibri"/>
              <a:ea typeface="Calibri"/>
              <a:cs typeface="Calibri"/>
              <a:sym typeface="Calibri"/>
            </a:endParaRPr>
          </a:p>
        </p:txBody>
      </p:sp>
      <p:sp>
        <p:nvSpPr>
          <p:cNvPr id="214" name="Google Shape;214;p12"/>
          <p:cNvSpPr txBox="1"/>
          <p:nvPr/>
        </p:nvSpPr>
        <p:spPr>
          <a:xfrm>
            <a:off x="4667494" y="741259"/>
            <a:ext cx="4269793" cy="3523961"/>
          </a:xfrm>
          <a:prstGeom prst="rect">
            <a:avLst/>
          </a:prstGeom>
          <a:noFill/>
          <a:ln>
            <a:noFill/>
          </a:ln>
        </p:spPr>
        <p:txBody>
          <a:bodyPr anchorCtr="0" anchor="t" bIns="91400" lIns="91400" spcFirstLastPara="1" rIns="91400" wrap="square" tIns="91400">
            <a:spAutoFit/>
          </a:bodyPr>
          <a:lstStyle/>
          <a:p>
            <a:pPr indent="-228600" lvl="0" marL="228600" marR="0" rtl="0" algn="just">
              <a:lnSpc>
                <a:spcPct val="100000"/>
              </a:lnSpc>
              <a:spcBef>
                <a:spcPts val="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Each model also has its limitations:</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Logistic Regression struggles with capturing non-linear relationships, which can limit its performance on complex datasets.</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Random Forest is prone to overfitting, particularly with small datasets, and can be computationally expensive.</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Support Vector Machine (SVM) is sensitive to hyperparameter tuning and can become computationally intensive for large datasets.</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Stochastic Gradient Descent (SGD) is highly sensitive to hyperparameter settings and often suffers from poor recall and high false negatives without proper optimization.</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Despite GridSearchCV's tuning capabilities, the process can be computationally expensive, particularly for large datasets and complex models with many hyperparameters.</a:t>
            </a:r>
            <a:endParaRPr b="0" i="0" sz="1100" u="none" cap="none" strike="noStrike">
              <a:solidFill>
                <a:srgbClr val="C6DAEC"/>
              </a:solidFill>
              <a:latin typeface="Calibri"/>
              <a:ea typeface="Calibri"/>
              <a:cs typeface="Calibri"/>
              <a:sym typeface="Calibri"/>
            </a:endParaRPr>
          </a:p>
          <a:p>
            <a:pPr indent="-228600" lvl="0" marL="228600" marR="0" rtl="0" algn="just">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Across all models, handling high false negatives remains a challenge, especially in critical contexts like medical diagnoses, where missing a positive case can have severe consequences.</a:t>
            </a:r>
            <a:endParaRPr b="0" i="0" sz="11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2eba53c6cb_6_0"/>
          <p:cNvSpPr txBox="1"/>
          <p:nvPr>
            <p:ph idx="12" type="sldNum"/>
          </p:nvPr>
        </p:nvSpPr>
        <p:spPr>
          <a:xfrm>
            <a:off x="13557" y="4785524"/>
            <a:ext cx="353700" cy="369300"/>
          </a:xfrm>
          <a:prstGeom prst="rect">
            <a:avLst/>
          </a:prstGeom>
          <a:noFill/>
          <a:ln>
            <a:noFill/>
          </a:ln>
        </p:spPr>
        <p:txBody>
          <a:bodyPr anchorCtr="0" anchor="t" bIns="91400" lIns="91400" spcFirstLastPara="1" rIns="91400" wrap="square" tIns="91400">
            <a:spAutoFit/>
          </a:bodyPr>
          <a:lstStyle/>
          <a:p>
            <a:pPr indent="0" lvl="0" marL="0" rtl="0" algn="l">
              <a:spcBef>
                <a:spcPts val="0"/>
              </a:spcBef>
              <a:spcAft>
                <a:spcPts val="0"/>
              </a:spcAft>
              <a:buClr>
                <a:srgbClr val="19BBD5"/>
              </a:buClr>
              <a:buSzPts val="1200"/>
              <a:buFont typeface="Nixie One"/>
              <a:buNone/>
            </a:pPr>
            <a:fld id="{00000000-1234-1234-1234-123412341234}" type="slidenum">
              <a:rPr lang="en-US"/>
              <a:t>‹#›</a:t>
            </a:fld>
            <a:endParaRPr/>
          </a:p>
        </p:txBody>
      </p:sp>
      <p:sp>
        <p:nvSpPr>
          <p:cNvPr id="220" name="Google Shape;220;g32eba53c6cb_6_0"/>
          <p:cNvSpPr/>
          <p:nvPr/>
        </p:nvSpPr>
        <p:spPr>
          <a:xfrm>
            <a:off x="0" y="0"/>
            <a:ext cx="9130500" cy="5143500"/>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1" name="Google Shape;221;g32eba53c6cb_6_0"/>
          <p:cNvSpPr txBox="1"/>
          <p:nvPr>
            <p:ph type="title"/>
          </p:nvPr>
        </p:nvSpPr>
        <p:spPr>
          <a:xfrm>
            <a:off x="287906" y="154137"/>
            <a:ext cx="6915000" cy="6453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Feature Removal</a:t>
            </a:r>
            <a:endParaRPr b="1" sz="3600">
              <a:latin typeface="Calibri"/>
              <a:ea typeface="Calibri"/>
              <a:cs typeface="Calibri"/>
              <a:sym typeface="Calibri"/>
            </a:endParaRPr>
          </a:p>
        </p:txBody>
      </p:sp>
      <p:pic>
        <p:nvPicPr>
          <p:cNvPr id="222" name="Google Shape;222;g32eba53c6cb_6_0"/>
          <p:cNvPicPr preferRelativeResize="0"/>
          <p:nvPr/>
        </p:nvPicPr>
        <p:blipFill rotWithShape="1">
          <a:blip r:embed="rId3">
            <a:alphaModFix/>
          </a:blip>
          <a:srcRect b="0" l="0" r="0" t="0"/>
          <a:stretch/>
        </p:blipFill>
        <p:spPr>
          <a:xfrm>
            <a:off x="734125" y="1090025"/>
            <a:ext cx="1777444" cy="1086875"/>
          </a:xfrm>
          <a:prstGeom prst="rect">
            <a:avLst/>
          </a:prstGeom>
          <a:solidFill>
            <a:srgbClr val="0E293C"/>
          </a:solidFill>
          <a:ln cap="flat" cmpd="sng" w="25400">
            <a:solidFill>
              <a:srgbClr val="18364F"/>
            </a:solidFill>
            <a:prstDash val="solid"/>
            <a:round/>
            <a:headEnd len="sm" w="sm" type="none"/>
            <a:tailEnd len="sm" w="sm" type="none"/>
          </a:ln>
        </p:spPr>
      </p:pic>
      <p:pic>
        <p:nvPicPr>
          <p:cNvPr id="223" name="Google Shape;223;g32eba53c6cb_6_0"/>
          <p:cNvPicPr preferRelativeResize="0"/>
          <p:nvPr/>
        </p:nvPicPr>
        <p:blipFill rotWithShape="1">
          <a:blip r:embed="rId4">
            <a:alphaModFix/>
          </a:blip>
          <a:srcRect b="0" l="0" r="0" t="0"/>
          <a:stretch/>
        </p:blipFill>
        <p:spPr>
          <a:xfrm>
            <a:off x="2511575" y="1090022"/>
            <a:ext cx="1666695" cy="1086875"/>
          </a:xfrm>
          <a:prstGeom prst="rect">
            <a:avLst/>
          </a:prstGeom>
          <a:solidFill>
            <a:srgbClr val="0E293C"/>
          </a:solidFill>
          <a:ln cap="flat" cmpd="sng" w="25400">
            <a:solidFill>
              <a:srgbClr val="18364F"/>
            </a:solidFill>
            <a:prstDash val="solid"/>
            <a:round/>
            <a:headEnd len="sm" w="sm" type="none"/>
            <a:tailEnd len="sm" w="sm" type="none"/>
          </a:ln>
        </p:spPr>
      </p:pic>
      <p:pic>
        <p:nvPicPr>
          <p:cNvPr id="224" name="Google Shape;224;g32eba53c6cb_6_0"/>
          <p:cNvPicPr preferRelativeResize="0"/>
          <p:nvPr/>
        </p:nvPicPr>
        <p:blipFill rotWithShape="1">
          <a:blip r:embed="rId5">
            <a:alphaModFix/>
          </a:blip>
          <a:srcRect b="0" l="0" r="0" t="0"/>
          <a:stretch/>
        </p:blipFill>
        <p:spPr>
          <a:xfrm>
            <a:off x="4144550" y="1089670"/>
            <a:ext cx="1666699" cy="1087592"/>
          </a:xfrm>
          <a:prstGeom prst="rect">
            <a:avLst/>
          </a:prstGeom>
          <a:solidFill>
            <a:srgbClr val="0E293C"/>
          </a:solidFill>
          <a:ln cap="flat" cmpd="sng" w="25400">
            <a:solidFill>
              <a:srgbClr val="18364F"/>
            </a:solidFill>
            <a:prstDash val="solid"/>
            <a:round/>
            <a:headEnd len="sm" w="sm" type="none"/>
            <a:tailEnd len="sm" w="sm" type="none"/>
          </a:ln>
        </p:spPr>
      </p:pic>
      <p:pic>
        <p:nvPicPr>
          <p:cNvPr id="225" name="Google Shape;225;g32eba53c6cb_6_0"/>
          <p:cNvPicPr preferRelativeResize="0"/>
          <p:nvPr/>
        </p:nvPicPr>
        <p:blipFill rotWithShape="1">
          <a:blip r:embed="rId6">
            <a:alphaModFix/>
          </a:blip>
          <a:srcRect b="0" l="0" r="0" t="0"/>
          <a:stretch/>
        </p:blipFill>
        <p:spPr>
          <a:xfrm>
            <a:off x="5811250" y="1089675"/>
            <a:ext cx="1651242" cy="1087575"/>
          </a:xfrm>
          <a:prstGeom prst="rect">
            <a:avLst/>
          </a:prstGeom>
          <a:solidFill>
            <a:srgbClr val="0E293C"/>
          </a:solidFill>
          <a:ln cap="flat" cmpd="sng" w="25400">
            <a:solidFill>
              <a:srgbClr val="18364F"/>
            </a:solidFill>
            <a:prstDash val="solid"/>
            <a:round/>
            <a:headEnd len="sm" w="sm" type="none"/>
            <a:tailEnd len="sm" w="sm" type="none"/>
          </a:ln>
        </p:spPr>
      </p:pic>
      <p:pic>
        <p:nvPicPr>
          <p:cNvPr id="226" name="Google Shape;226;g32eba53c6cb_6_0"/>
          <p:cNvPicPr preferRelativeResize="0"/>
          <p:nvPr/>
        </p:nvPicPr>
        <p:blipFill rotWithShape="1">
          <a:blip r:embed="rId7">
            <a:alphaModFix/>
          </a:blip>
          <a:srcRect b="0" l="0" r="0" t="0"/>
          <a:stretch/>
        </p:blipFill>
        <p:spPr>
          <a:xfrm>
            <a:off x="700422" y="3155529"/>
            <a:ext cx="1777450" cy="1114268"/>
          </a:xfrm>
          <a:prstGeom prst="rect">
            <a:avLst/>
          </a:prstGeom>
          <a:noFill/>
          <a:ln>
            <a:noFill/>
          </a:ln>
        </p:spPr>
      </p:pic>
      <p:pic>
        <p:nvPicPr>
          <p:cNvPr id="227" name="Google Shape;227;g32eba53c6cb_6_0"/>
          <p:cNvPicPr preferRelativeResize="0"/>
          <p:nvPr/>
        </p:nvPicPr>
        <p:blipFill rotWithShape="1">
          <a:blip r:embed="rId8">
            <a:alphaModFix/>
          </a:blip>
          <a:srcRect b="0" l="0" r="0" t="0"/>
          <a:stretch/>
        </p:blipFill>
        <p:spPr>
          <a:xfrm>
            <a:off x="2477872" y="3155525"/>
            <a:ext cx="1734106" cy="1114275"/>
          </a:xfrm>
          <a:prstGeom prst="rect">
            <a:avLst/>
          </a:prstGeom>
          <a:solidFill>
            <a:srgbClr val="0E293C"/>
          </a:solidFill>
          <a:ln cap="flat" cmpd="sng" w="25400">
            <a:solidFill>
              <a:srgbClr val="18364F"/>
            </a:solidFill>
            <a:prstDash val="solid"/>
            <a:round/>
            <a:headEnd len="sm" w="sm" type="none"/>
            <a:tailEnd len="sm" w="sm" type="none"/>
          </a:ln>
        </p:spPr>
      </p:pic>
      <p:pic>
        <p:nvPicPr>
          <p:cNvPr id="228" name="Google Shape;228;g32eba53c6cb_6_0"/>
          <p:cNvPicPr preferRelativeResize="0"/>
          <p:nvPr/>
        </p:nvPicPr>
        <p:blipFill rotWithShape="1">
          <a:blip r:embed="rId9">
            <a:alphaModFix/>
          </a:blip>
          <a:srcRect b="0" l="0" r="0" t="0"/>
          <a:stretch/>
        </p:blipFill>
        <p:spPr>
          <a:xfrm>
            <a:off x="4211965" y="3168053"/>
            <a:ext cx="1651250" cy="1089221"/>
          </a:xfrm>
          <a:prstGeom prst="rect">
            <a:avLst/>
          </a:prstGeom>
          <a:solidFill>
            <a:srgbClr val="0E293C"/>
          </a:solidFill>
          <a:ln cap="flat" cmpd="sng" w="25400">
            <a:solidFill>
              <a:srgbClr val="18364F"/>
            </a:solidFill>
            <a:prstDash val="solid"/>
            <a:round/>
            <a:headEnd len="sm" w="sm" type="none"/>
            <a:tailEnd len="sm" w="sm" type="none"/>
          </a:ln>
        </p:spPr>
      </p:pic>
      <p:pic>
        <p:nvPicPr>
          <p:cNvPr id="229" name="Google Shape;229;g32eba53c6cb_6_0"/>
          <p:cNvPicPr preferRelativeResize="0"/>
          <p:nvPr/>
        </p:nvPicPr>
        <p:blipFill rotWithShape="1">
          <a:blip r:embed="rId10">
            <a:alphaModFix/>
          </a:blip>
          <a:srcRect b="0" l="0" r="0" t="0"/>
          <a:stretch/>
        </p:blipFill>
        <p:spPr>
          <a:xfrm>
            <a:off x="5863225" y="3182923"/>
            <a:ext cx="1645305" cy="1086875"/>
          </a:xfrm>
          <a:prstGeom prst="rect">
            <a:avLst/>
          </a:prstGeom>
          <a:solidFill>
            <a:srgbClr val="0E293C"/>
          </a:solidFill>
          <a:ln cap="flat" cmpd="sng" w="25400">
            <a:solidFill>
              <a:srgbClr val="18364F"/>
            </a:solidFill>
            <a:prstDash val="solid"/>
            <a:round/>
            <a:headEnd len="sm" w="sm" type="none"/>
            <a:tailEnd len="sm" w="sm" type="none"/>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2eba53c6cb_6_108"/>
          <p:cNvSpPr txBox="1"/>
          <p:nvPr>
            <p:ph idx="12" type="sldNum"/>
          </p:nvPr>
        </p:nvSpPr>
        <p:spPr>
          <a:xfrm>
            <a:off x="13557" y="4785524"/>
            <a:ext cx="353700" cy="369300"/>
          </a:xfrm>
          <a:prstGeom prst="rect">
            <a:avLst/>
          </a:prstGeom>
          <a:noFill/>
          <a:ln>
            <a:noFill/>
          </a:ln>
        </p:spPr>
        <p:txBody>
          <a:bodyPr anchorCtr="0" anchor="t" bIns="91400" lIns="91400" spcFirstLastPara="1" rIns="91400" wrap="square" tIns="91400">
            <a:spAutoFit/>
          </a:bodyPr>
          <a:lstStyle/>
          <a:p>
            <a:pPr indent="0" lvl="0" marL="0" rtl="0" algn="l">
              <a:spcBef>
                <a:spcPts val="0"/>
              </a:spcBef>
              <a:spcAft>
                <a:spcPts val="0"/>
              </a:spcAft>
              <a:buNone/>
            </a:pPr>
            <a:fld id="{00000000-1234-1234-1234-123412341234}" type="slidenum">
              <a:rPr lang="en-US"/>
              <a:t>‹#›</a:t>
            </a:fld>
            <a:endParaRPr/>
          </a:p>
        </p:txBody>
      </p:sp>
      <p:sp>
        <p:nvSpPr>
          <p:cNvPr id="235" name="Google Shape;235;g32eba53c6cb_6_108"/>
          <p:cNvSpPr/>
          <p:nvPr/>
        </p:nvSpPr>
        <p:spPr>
          <a:xfrm>
            <a:off x="0" y="0"/>
            <a:ext cx="9130500" cy="5143500"/>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6" name="Google Shape;236;g32eba53c6cb_6_108"/>
          <p:cNvSpPr txBox="1"/>
          <p:nvPr>
            <p:ph type="title"/>
          </p:nvPr>
        </p:nvSpPr>
        <p:spPr>
          <a:xfrm>
            <a:off x="287906" y="154137"/>
            <a:ext cx="6915000" cy="645300"/>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Feature Removal</a:t>
            </a:r>
            <a:endParaRPr b="1" sz="3600">
              <a:latin typeface="Calibri"/>
              <a:ea typeface="Calibri"/>
              <a:cs typeface="Calibri"/>
              <a:sym typeface="Calibri"/>
            </a:endParaRPr>
          </a:p>
        </p:txBody>
      </p:sp>
      <p:sp>
        <p:nvSpPr>
          <p:cNvPr id="237" name="Google Shape;237;g32eba53c6cb_6_108"/>
          <p:cNvSpPr txBox="1"/>
          <p:nvPr/>
        </p:nvSpPr>
        <p:spPr>
          <a:xfrm>
            <a:off x="287900" y="881125"/>
            <a:ext cx="4052700" cy="4138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DT decrease might indicate that with the decrease of features, it became too small to find the patterns needed to properly be accurate.</a:t>
            </a:r>
            <a:endParaRPr sz="1100">
              <a:solidFill>
                <a:srgbClr val="FFFFFF"/>
              </a:solidFill>
              <a:latin typeface="Calibri"/>
              <a:ea typeface="Calibri"/>
              <a:cs typeface="Calibri"/>
              <a:sym typeface="Calibri"/>
            </a:endParaRPr>
          </a:p>
          <a:p>
            <a:pPr indent="-298450" lvl="0" marL="457200" rtl="0" algn="l">
              <a:lnSpc>
                <a:spcPct val="115000"/>
              </a:lnSpc>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RF increase might indicate that the other features caused the inherent randomness of the RF model to be more inaccurate.</a:t>
            </a:r>
            <a:endParaRPr sz="1100">
              <a:solidFill>
                <a:srgbClr val="FFFFFF"/>
              </a:solidFill>
              <a:latin typeface="Calibri"/>
              <a:ea typeface="Calibri"/>
              <a:cs typeface="Calibri"/>
              <a:sym typeface="Calibri"/>
            </a:endParaRPr>
          </a:p>
          <a:p>
            <a:pPr indent="-298450" lvl="0" marL="457200" rtl="0" algn="l">
              <a:lnSpc>
                <a:spcPct val="115000"/>
              </a:lnSpc>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SGD decrease might indicate that some features might have been removed during feature selection, a lack of features selected which made it insufficient to provide an accurate data.</a:t>
            </a:r>
            <a:endParaRPr sz="1100">
              <a:solidFill>
                <a:srgbClr val="FFFFFF"/>
              </a:solidFill>
              <a:latin typeface="Calibri"/>
              <a:ea typeface="Calibri"/>
              <a:cs typeface="Calibri"/>
              <a:sym typeface="Calibri"/>
            </a:endParaRPr>
          </a:p>
          <a:p>
            <a:pPr indent="-298450" lvl="0" marL="457200" rtl="0" algn="l">
              <a:lnSpc>
                <a:spcPct val="115000"/>
              </a:lnSpc>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SVM showed no change which might indicate that the features is enough for the SVM and due to its strength to unimportant features, selecting the best showed no impact to its training.</a:t>
            </a:r>
            <a:endParaRPr sz="1100">
              <a:solidFill>
                <a:srgbClr val="FFFFFF"/>
              </a:solidFill>
              <a:latin typeface="Calibri"/>
              <a:ea typeface="Calibri"/>
              <a:cs typeface="Calibri"/>
              <a:sym typeface="Calibri"/>
            </a:endParaRPr>
          </a:p>
          <a:p>
            <a:pPr indent="0" lvl="0" marL="0" rtl="0" algn="l">
              <a:spcBef>
                <a:spcPts val="500"/>
              </a:spcBef>
              <a:spcAft>
                <a:spcPts val="0"/>
              </a:spcAft>
              <a:buNone/>
            </a:pPr>
            <a:r>
              <a:t/>
            </a:r>
            <a:endParaRPr sz="1100">
              <a:solidFill>
                <a:srgbClr val="FFFFFF"/>
              </a:solidFill>
              <a:latin typeface="Calibri"/>
              <a:ea typeface="Calibri"/>
              <a:cs typeface="Calibri"/>
              <a:sym typeface="Calibri"/>
            </a:endParaRPr>
          </a:p>
        </p:txBody>
      </p:sp>
      <p:sp>
        <p:nvSpPr>
          <p:cNvPr id="238" name="Google Shape;238;g32eba53c6cb_6_108"/>
          <p:cNvSpPr txBox="1"/>
          <p:nvPr/>
        </p:nvSpPr>
        <p:spPr>
          <a:xfrm>
            <a:off x="4600000" y="881125"/>
            <a:ext cx="4052700" cy="41382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All models showed a decrease in accuracy which is to be expected when the best features were removed which will cause more possibility of irrelevant features to be used more frequently. The overall decrease of features might also indicate that the amount of features used is too low to create accurate models</a:t>
            </a:r>
            <a:endParaRPr sz="1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100">
              <a:solidFill>
                <a:srgbClr val="FFFFFF"/>
              </a:solidFill>
              <a:latin typeface="Calibri"/>
              <a:ea typeface="Calibri"/>
              <a:cs typeface="Calibri"/>
              <a:sym typeface="Calibri"/>
            </a:endParaRPr>
          </a:p>
          <a:p>
            <a:pPr indent="-298450" lvl="0" marL="457200" rtl="0" algn="l">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DT showed the most noticeable decrease (around -0.24) which can be inherent in its reliant on needing features that create good splits.</a:t>
            </a:r>
            <a:endParaRPr sz="1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100">
              <a:solidFill>
                <a:srgbClr val="FFFFFF"/>
              </a:solidFill>
              <a:latin typeface="Calibri"/>
              <a:ea typeface="Calibri"/>
              <a:cs typeface="Calibri"/>
              <a:sym typeface="Calibri"/>
            </a:endParaRPr>
          </a:p>
          <a:p>
            <a:pPr indent="-298450" lvl="0" marL="457200" rtl="0" algn="l">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RF showed a decrease (around -0.1).</a:t>
            </a:r>
            <a:endParaRPr sz="1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100">
              <a:solidFill>
                <a:srgbClr val="FFFFFF"/>
              </a:solidFill>
              <a:latin typeface="Calibri"/>
              <a:ea typeface="Calibri"/>
              <a:cs typeface="Calibri"/>
              <a:sym typeface="Calibri"/>
            </a:endParaRPr>
          </a:p>
          <a:p>
            <a:pPr indent="-298450" lvl="0" marL="457200" rtl="0" algn="l">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SGD showed a minimal decrease (around 0.007) which is not as much decrease as expected since SGD uses gradients which are quite dependent on certain prominent features to function properly. This might be indicative as to why accuracy on the original model is lowest to begin with.</a:t>
            </a:r>
            <a:endParaRPr sz="1100">
              <a:solidFill>
                <a:srgbClr val="FFFFFF"/>
              </a:solidFill>
              <a:latin typeface="Calibri"/>
              <a:ea typeface="Calibri"/>
              <a:cs typeface="Calibri"/>
              <a:sym typeface="Calibri"/>
            </a:endParaRPr>
          </a:p>
          <a:p>
            <a:pPr indent="0" lvl="0" marL="457200" rtl="0" algn="l">
              <a:spcBef>
                <a:spcPts val="0"/>
              </a:spcBef>
              <a:spcAft>
                <a:spcPts val="0"/>
              </a:spcAft>
              <a:buNone/>
            </a:pPr>
            <a:r>
              <a:t/>
            </a:r>
            <a:endParaRPr sz="1100">
              <a:solidFill>
                <a:srgbClr val="FFFFFF"/>
              </a:solidFill>
              <a:latin typeface="Calibri"/>
              <a:ea typeface="Calibri"/>
              <a:cs typeface="Calibri"/>
              <a:sym typeface="Calibri"/>
            </a:endParaRPr>
          </a:p>
          <a:p>
            <a:pPr indent="-298450" lvl="0" marL="457200" rtl="0" algn="l">
              <a:spcBef>
                <a:spcPts val="0"/>
              </a:spcBef>
              <a:spcAft>
                <a:spcPts val="0"/>
              </a:spcAft>
              <a:buClr>
                <a:srgbClr val="FFFFFF"/>
              </a:buClr>
              <a:buSzPts val="1100"/>
              <a:buFont typeface="Calibri"/>
              <a:buChar char="●"/>
            </a:pPr>
            <a:r>
              <a:rPr lang="en-US" sz="1100">
                <a:solidFill>
                  <a:srgbClr val="FFFFFF"/>
                </a:solidFill>
                <a:latin typeface="Calibri"/>
                <a:ea typeface="Calibri"/>
                <a:cs typeface="Calibri"/>
                <a:sym typeface="Calibri"/>
              </a:rPr>
              <a:t>SVM showed a decrease (around 0.12)</a:t>
            </a:r>
            <a:endParaRPr sz="1100">
              <a:solidFill>
                <a:srgbClr val="FFFFFF"/>
              </a:solidFill>
              <a:latin typeface="Calibri"/>
              <a:ea typeface="Calibri"/>
              <a:cs typeface="Calibri"/>
              <a:sym typeface="Calibri"/>
            </a:endParaRPr>
          </a:p>
          <a:p>
            <a:pPr indent="0" lvl="0" marL="0" rtl="0" algn="l">
              <a:spcBef>
                <a:spcPts val="0"/>
              </a:spcBef>
              <a:spcAft>
                <a:spcPts val="0"/>
              </a:spcAft>
              <a:buNone/>
            </a:pPr>
            <a:r>
              <a:t/>
            </a:r>
            <a:endParaRPr sz="1100">
              <a:solidFill>
                <a:srgbClr val="FFFFFF"/>
              </a:solidFill>
              <a:latin typeface="Calibri"/>
              <a:ea typeface="Calibri"/>
              <a:cs typeface="Calibri"/>
              <a:sym typeface="Calibri"/>
            </a:endParaRPr>
          </a:p>
        </p:txBody>
      </p:sp>
    </p:spTree>
  </p:cSld>
  <p:clrMapOvr>
    <a:masterClrMapping/>
  </p:clrMapOvr>
  <mc:AlternateContent>
    <mc:Choice Requires="p14">
      <p:transition spd="slow" p14:dur="10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244" name="Google Shape;244;p13"/>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5" name="Google Shape;245;p13"/>
          <p:cNvSpPr txBox="1"/>
          <p:nvPr>
            <p:ph type="title"/>
          </p:nvPr>
        </p:nvSpPr>
        <p:spPr>
          <a:xfrm>
            <a:off x="287906" y="154137"/>
            <a:ext cx="6914869"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Conclusion</a:t>
            </a:r>
            <a:endParaRPr b="1" sz="3600">
              <a:latin typeface="Calibri"/>
              <a:ea typeface="Calibri"/>
              <a:cs typeface="Calibri"/>
              <a:sym typeface="Calibri"/>
            </a:endParaRPr>
          </a:p>
        </p:txBody>
      </p:sp>
      <p:sp>
        <p:nvSpPr>
          <p:cNvPr id="246" name="Google Shape;246;p13"/>
          <p:cNvSpPr txBox="1"/>
          <p:nvPr>
            <p:ph idx="1" type="body"/>
          </p:nvPr>
        </p:nvSpPr>
        <p:spPr>
          <a:xfrm>
            <a:off x="233662" y="645500"/>
            <a:ext cx="8622432" cy="4250019"/>
          </a:xfrm>
          <a:prstGeom prst="rect">
            <a:avLst/>
          </a:prstGeom>
          <a:noFill/>
          <a:ln>
            <a:noFill/>
          </a:ln>
        </p:spPr>
        <p:txBody>
          <a:bodyPr anchorCtr="0" anchor="t" bIns="91400" lIns="91400" spcFirstLastPara="1" rIns="91400" wrap="square" tIns="91400">
            <a:normAutofit/>
          </a:bodyPr>
          <a:lstStyle/>
          <a:p>
            <a:pPr indent="-317500" lvl="0" marL="457200" rtl="0" algn="l">
              <a:lnSpc>
                <a:spcPct val="100000"/>
              </a:lnSpc>
              <a:spcBef>
                <a:spcPts val="0"/>
              </a:spcBef>
              <a:spcAft>
                <a:spcPts val="0"/>
              </a:spcAft>
              <a:buSzPts val="1100"/>
              <a:buFont typeface="Arial"/>
              <a:buChar char="•"/>
            </a:pPr>
            <a:r>
              <a:rPr lang="en-US" sz="1100">
                <a:solidFill>
                  <a:srgbClr val="FFFFFF"/>
                </a:solidFill>
                <a:latin typeface="Calibri"/>
                <a:ea typeface="Calibri"/>
                <a:cs typeface="Calibri"/>
                <a:sym typeface="Calibri"/>
              </a:rPr>
              <a:t>The project explores various machine learning models to predict diabetes, emphasizing the importance of feature selection, evaluation metrics, and hyperparameter tuning. Each model has its strengths and weaknesses, and the performance is highly dependent on the dataset's characteristics and preprocessing techniques applied.</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Logistic Regression emerged as the most stable and well-generalizing model, providing reliable performance across both training and testing data. GridSearchCV tuning helped optimize parameters such as C (regularization strength) and penalty (e.g., L1 or L2), further boosting performance.</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Random Forest achieved the highest cross-validation accuracy, demonstrating its ability to fit the data well. However, it showed signs of overfitting on the test set. GridSearchCV tuning for n_estimators, max_depth, and min_samples_split balanced performance and reduced overfitting.</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Support Vector Machine (SVM) and Stochastic Gradient Descent (SGD) models benefited significantly from feature selection techniques like RFECV and SelectKBest, reducing noise and improving accuracy. For SVM, GridSearchCV helped identify the optimal kernel (linear or rbf), C, and gamma values, enhancing predictive accuracy. For SGD, hyperparameter tuning using GridSearchCV for learning_rate, penalty, and alpha stabilized performance.</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Feature Selection methods like RFECV and SelectKBest played a crucial role in enhancing model performance, especially for linear models such as Logistic Regression and SGD.</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The high false negatives observed in some models (e.g., Random Forest, SGD) highlight a critical limitation, especially for medical applications like diabetes prediction, where missing a diagnosis can have serious consequences. Hyperparameter tuning via GridSearchCV and recalibrating class weights proved effective in mitigating this issue.</a:t>
            </a:r>
            <a:endParaRPr sz="1100">
              <a:latin typeface="Calibri"/>
              <a:ea typeface="Calibri"/>
              <a:cs typeface="Calibri"/>
              <a:sym typeface="Calibri"/>
            </a:endParaRPr>
          </a:p>
          <a:p>
            <a:pPr indent="-317500" lvl="0" marL="457200" rtl="0" algn="l">
              <a:lnSpc>
                <a:spcPct val="100000"/>
              </a:lnSpc>
              <a:spcBef>
                <a:spcPts val="600"/>
              </a:spcBef>
              <a:spcAft>
                <a:spcPts val="0"/>
              </a:spcAft>
              <a:buSzPts val="1100"/>
              <a:buFont typeface="Arial"/>
              <a:buChar char="•"/>
            </a:pPr>
            <a:r>
              <a:rPr lang="en-US" sz="1100">
                <a:solidFill>
                  <a:srgbClr val="FFFFFF"/>
                </a:solidFill>
                <a:latin typeface="Calibri"/>
                <a:ea typeface="Calibri"/>
                <a:cs typeface="Calibri"/>
                <a:sym typeface="Calibri"/>
              </a:rPr>
              <a:t>Ultimately, the combination of feature selection, robust evaluation, and GridSearchCV for hyperparameter optimization allowed for a more tailored approach, ensuring that the models were not only accurate but also reliable and interpretable.</a:t>
            </a:r>
            <a:endParaRPr sz="1100">
              <a:latin typeface="Calibri"/>
              <a:ea typeface="Calibri"/>
              <a:cs typeface="Calibri"/>
              <a:sym typeface="Calibri"/>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4"/>
          <p:cNvSpPr/>
          <p:nvPr/>
        </p:nvSpPr>
        <p:spPr>
          <a:xfrm rot="-5400000">
            <a:off x="1053600" y="533299"/>
            <a:ext cx="1855801" cy="2142901"/>
          </a:xfrm>
          <a:custGeom>
            <a:rect b="b" l="l" r="r" t="t"/>
            <a:pathLst>
              <a:path extrusionOk="0" h="21600" w="21600">
                <a:moveTo>
                  <a:pt x="10800" y="0"/>
                </a:moveTo>
                <a:lnTo>
                  <a:pt x="21600" y="5400"/>
                </a:lnTo>
                <a:lnTo>
                  <a:pt x="21600" y="16200"/>
                </a:lnTo>
                <a:lnTo>
                  <a:pt x="10800" y="21600"/>
                </a:lnTo>
                <a:lnTo>
                  <a:pt x="0" y="16200"/>
                </a:lnTo>
                <a:lnTo>
                  <a:pt x="0" y="5400"/>
                </a:lnTo>
                <a:close/>
              </a:path>
            </a:pathLst>
          </a:custGeom>
          <a:gradFill>
            <a:gsLst>
              <a:gs pos="0">
                <a:srgbClr val="3393E2"/>
              </a:gs>
              <a:gs pos="100000">
                <a:srgbClr val="00E2C7"/>
              </a:gs>
            </a:gsLst>
            <a:path path="circle">
              <a:fillToRect b="100%" l="100%"/>
            </a:path>
            <a:tileRect r="-100%" t="-10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2" name="Google Shape;252;p14"/>
          <p:cNvSpPr txBox="1"/>
          <p:nvPr>
            <p:ph idx="4294967295" type="title"/>
          </p:nvPr>
        </p:nvSpPr>
        <p:spPr>
          <a:xfrm>
            <a:off x="3506028" y="392119"/>
            <a:ext cx="4021608" cy="674215"/>
          </a:xfrm>
          <a:prstGeom prst="rect">
            <a:avLst/>
          </a:prstGeom>
          <a:noFill/>
          <a:ln>
            <a:noFill/>
          </a:ln>
        </p:spPr>
        <p:txBody>
          <a:bodyPr anchorCtr="0" anchor="b" bIns="91400" lIns="91400" spcFirstLastPara="1" rIns="91400" wrap="square" tIns="91400">
            <a:normAutofit fontScale="90000"/>
          </a:bodyPr>
          <a:lstStyle/>
          <a:p>
            <a:pPr indent="0" lvl="0" marL="0" marR="0" rtl="0" algn="l">
              <a:lnSpc>
                <a:spcPct val="100000"/>
              </a:lnSpc>
              <a:spcBef>
                <a:spcPts val="0"/>
              </a:spcBef>
              <a:spcAft>
                <a:spcPts val="0"/>
              </a:spcAft>
              <a:buClr>
                <a:srgbClr val="19BBD5"/>
              </a:buClr>
              <a:buSzPct val="192592"/>
              <a:buFont typeface="Nixie One"/>
              <a:buNone/>
            </a:pPr>
            <a:r>
              <a:rPr b="1" lang="en-US" sz="3600">
                <a:latin typeface="Calibri"/>
                <a:ea typeface="Calibri"/>
                <a:cs typeface="Calibri"/>
                <a:sym typeface="Calibri"/>
              </a:rPr>
              <a:t>Thank You. </a:t>
            </a:r>
            <a:endParaRPr b="1" sz="3600">
              <a:latin typeface="Calibri"/>
              <a:ea typeface="Calibri"/>
              <a:cs typeface="Calibri"/>
              <a:sym typeface="Calibri"/>
            </a:endParaRPr>
          </a:p>
        </p:txBody>
      </p:sp>
      <p:sp>
        <p:nvSpPr>
          <p:cNvPr id="253" name="Google Shape;253;p14"/>
          <p:cNvSpPr txBox="1"/>
          <p:nvPr>
            <p:ph idx="4294967295" type="body"/>
          </p:nvPr>
        </p:nvSpPr>
        <p:spPr>
          <a:xfrm>
            <a:off x="809380" y="3199973"/>
            <a:ext cx="2949820" cy="563845"/>
          </a:xfrm>
          <a:prstGeom prst="rect">
            <a:avLst/>
          </a:prstGeom>
          <a:noFill/>
          <a:ln>
            <a:noFill/>
          </a:ln>
        </p:spPr>
        <p:txBody>
          <a:bodyPr anchorCtr="0" anchor="t" bIns="91400" lIns="91400" spcFirstLastPara="1" rIns="91400" wrap="square" tIns="91400">
            <a:normAutofit/>
          </a:bodyPr>
          <a:lstStyle/>
          <a:p>
            <a:pPr indent="0" lvl="0" marL="0" rtl="0" algn="l">
              <a:lnSpc>
                <a:spcPct val="100000"/>
              </a:lnSpc>
              <a:spcBef>
                <a:spcPts val="0"/>
              </a:spcBef>
              <a:spcAft>
                <a:spcPts val="0"/>
              </a:spcAft>
              <a:buSzPts val="2376"/>
              <a:buNone/>
            </a:pPr>
            <a:r>
              <a:rPr b="1" lang="en-US" sz="2376"/>
              <a:t>Any questions?</a:t>
            </a:r>
            <a:endParaRPr/>
          </a:p>
        </p:txBody>
      </p:sp>
      <p:sp>
        <p:nvSpPr>
          <p:cNvPr id="254" name="Google Shape;254;p14"/>
          <p:cNvSpPr/>
          <p:nvPr/>
        </p:nvSpPr>
        <p:spPr>
          <a:xfrm>
            <a:off x="1591769" y="1212630"/>
            <a:ext cx="779461" cy="779511"/>
          </a:xfrm>
          <a:custGeom>
            <a:rect b="b" l="l" r="r" t="t"/>
            <a:pathLst>
              <a:path extrusionOk="0" h="21600" w="21600">
                <a:moveTo>
                  <a:pt x="6383" y="9627"/>
                </a:moveTo>
                <a:lnTo>
                  <a:pt x="6625" y="9661"/>
                </a:lnTo>
                <a:lnTo>
                  <a:pt x="6867" y="9730"/>
                </a:lnTo>
                <a:lnTo>
                  <a:pt x="7073" y="9868"/>
                </a:lnTo>
                <a:lnTo>
                  <a:pt x="7281" y="10007"/>
                </a:lnTo>
                <a:lnTo>
                  <a:pt x="7418" y="10213"/>
                </a:lnTo>
                <a:lnTo>
                  <a:pt x="7522" y="10455"/>
                </a:lnTo>
                <a:lnTo>
                  <a:pt x="7591" y="10696"/>
                </a:lnTo>
                <a:lnTo>
                  <a:pt x="7625" y="10972"/>
                </a:lnTo>
                <a:lnTo>
                  <a:pt x="7591" y="11249"/>
                </a:lnTo>
                <a:lnTo>
                  <a:pt x="7522" y="11490"/>
                </a:lnTo>
                <a:lnTo>
                  <a:pt x="7418" y="11732"/>
                </a:lnTo>
                <a:lnTo>
                  <a:pt x="7281" y="11938"/>
                </a:lnTo>
                <a:lnTo>
                  <a:pt x="7073" y="12076"/>
                </a:lnTo>
                <a:lnTo>
                  <a:pt x="6867" y="12215"/>
                </a:lnTo>
                <a:lnTo>
                  <a:pt x="6625" y="12284"/>
                </a:lnTo>
                <a:lnTo>
                  <a:pt x="6383" y="12318"/>
                </a:lnTo>
                <a:lnTo>
                  <a:pt x="6142" y="12284"/>
                </a:lnTo>
                <a:lnTo>
                  <a:pt x="5900" y="12215"/>
                </a:lnTo>
                <a:lnTo>
                  <a:pt x="5692" y="12076"/>
                </a:lnTo>
                <a:lnTo>
                  <a:pt x="5486" y="11938"/>
                </a:lnTo>
                <a:lnTo>
                  <a:pt x="5348" y="11732"/>
                </a:lnTo>
                <a:lnTo>
                  <a:pt x="5245" y="11490"/>
                </a:lnTo>
                <a:lnTo>
                  <a:pt x="5175" y="11249"/>
                </a:lnTo>
                <a:lnTo>
                  <a:pt x="5141" y="10972"/>
                </a:lnTo>
                <a:lnTo>
                  <a:pt x="5175" y="10696"/>
                </a:lnTo>
                <a:lnTo>
                  <a:pt x="5245" y="10455"/>
                </a:lnTo>
                <a:lnTo>
                  <a:pt x="5348" y="10213"/>
                </a:lnTo>
                <a:lnTo>
                  <a:pt x="5486" y="10007"/>
                </a:lnTo>
                <a:lnTo>
                  <a:pt x="5692" y="9868"/>
                </a:lnTo>
                <a:lnTo>
                  <a:pt x="5900" y="9730"/>
                </a:lnTo>
                <a:lnTo>
                  <a:pt x="6142" y="9661"/>
                </a:lnTo>
                <a:lnTo>
                  <a:pt x="6383" y="9627"/>
                </a:lnTo>
                <a:close/>
                <a:moveTo>
                  <a:pt x="15217" y="9627"/>
                </a:moveTo>
                <a:lnTo>
                  <a:pt x="15458" y="9661"/>
                </a:lnTo>
                <a:lnTo>
                  <a:pt x="15700" y="9730"/>
                </a:lnTo>
                <a:lnTo>
                  <a:pt x="15908" y="9868"/>
                </a:lnTo>
                <a:lnTo>
                  <a:pt x="16114" y="10007"/>
                </a:lnTo>
                <a:lnTo>
                  <a:pt x="16252" y="10213"/>
                </a:lnTo>
                <a:lnTo>
                  <a:pt x="16355" y="10455"/>
                </a:lnTo>
                <a:lnTo>
                  <a:pt x="16425" y="10696"/>
                </a:lnTo>
                <a:lnTo>
                  <a:pt x="16459" y="10972"/>
                </a:lnTo>
                <a:lnTo>
                  <a:pt x="16425" y="11249"/>
                </a:lnTo>
                <a:lnTo>
                  <a:pt x="16355" y="11490"/>
                </a:lnTo>
                <a:lnTo>
                  <a:pt x="16252" y="11732"/>
                </a:lnTo>
                <a:lnTo>
                  <a:pt x="16114" y="11938"/>
                </a:lnTo>
                <a:lnTo>
                  <a:pt x="15908" y="12076"/>
                </a:lnTo>
                <a:lnTo>
                  <a:pt x="15700" y="12215"/>
                </a:lnTo>
                <a:lnTo>
                  <a:pt x="15458" y="12284"/>
                </a:lnTo>
                <a:lnTo>
                  <a:pt x="15217" y="12318"/>
                </a:lnTo>
                <a:lnTo>
                  <a:pt x="14975" y="12284"/>
                </a:lnTo>
                <a:lnTo>
                  <a:pt x="14733" y="12215"/>
                </a:lnTo>
                <a:lnTo>
                  <a:pt x="14527" y="12076"/>
                </a:lnTo>
                <a:lnTo>
                  <a:pt x="14319" y="11938"/>
                </a:lnTo>
                <a:lnTo>
                  <a:pt x="14181" y="11732"/>
                </a:lnTo>
                <a:lnTo>
                  <a:pt x="14078" y="11490"/>
                </a:lnTo>
                <a:lnTo>
                  <a:pt x="14009" y="11249"/>
                </a:lnTo>
                <a:lnTo>
                  <a:pt x="13975" y="10972"/>
                </a:lnTo>
                <a:lnTo>
                  <a:pt x="14009" y="10696"/>
                </a:lnTo>
                <a:lnTo>
                  <a:pt x="14078" y="10455"/>
                </a:lnTo>
                <a:lnTo>
                  <a:pt x="14181" y="10213"/>
                </a:lnTo>
                <a:lnTo>
                  <a:pt x="14319" y="10007"/>
                </a:lnTo>
                <a:lnTo>
                  <a:pt x="14527" y="9868"/>
                </a:lnTo>
                <a:lnTo>
                  <a:pt x="14733" y="9730"/>
                </a:lnTo>
                <a:lnTo>
                  <a:pt x="14975" y="9661"/>
                </a:lnTo>
                <a:lnTo>
                  <a:pt x="15217" y="9627"/>
                </a:lnTo>
                <a:close/>
                <a:moveTo>
                  <a:pt x="15975" y="14423"/>
                </a:moveTo>
                <a:lnTo>
                  <a:pt x="16114" y="14457"/>
                </a:lnTo>
                <a:lnTo>
                  <a:pt x="16217" y="14492"/>
                </a:lnTo>
                <a:lnTo>
                  <a:pt x="16355" y="14560"/>
                </a:lnTo>
                <a:lnTo>
                  <a:pt x="16459" y="14629"/>
                </a:lnTo>
                <a:lnTo>
                  <a:pt x="16528" y="14734"/>
                </a:lnTo>
                <a:lnTo>
                  <a:pt x="16597" y="14871"/>
                </a:lnTo>
                <a:lnTo>
                  <a:pt x="16631" y="15009"/>
                </a:lnTo>
                <a:lnTo>
                  <a:pt x="16666" y="15113"/>
                </a:lnTo>
                <a:lnTo>
                  <a:pt x="16631" y="15251"/>
                </a:lnTo>
                <a:lnTo>
                  <a:pt x="16597" y="15389"/>
                </a:lnTo>
                <a:lnTo>
                  <a:pt x="16528" y="15493"/>
                </a:lnTo>
                <a:lnTo>
                  <a:pt x="16459" y="15631"/>
                </a:lnTo>
                <a:lnTo>
                  <a:pt x="15872" y="16148"/>
                </a:lnTo>
                <a:lnTo>
                  <a:pt x="15251" y="16631"/>
                </a:lnTo>
                <a:lnTo>
                  <a:pt x="14561" y="17010"/>
                </a:lnTo>
                <a:lnTo>
                  <a:pt x="13872" y="17356"/>
                </a:lnTo>
                <a:lnTo>
                  <a:pt x="13111" y="17598"/>
                </a:lnTo>
                <a:lnTo>
                  <a:pt x="12387" y="17804"/>
                </a:lnTo>
                <a:lnTo>
                  <a:pt x="11594" y="17907"/>
                </a:lnTo>
                <a:lnTo>
                  <a:pt x="10800" y="17942"/>
                </a:lnTo>
                <a:lnTo>
                  <a:pt x="10006" y="17907"/>
                </a:lnTo>
                <a:lnTo>
                  <a:pt x="9212" y="17804"/>
                </a:lnTo>
                <a:lnTo>
                  <a:pt x="8489" y="17598"/>
                </a:lnTo>
                <a:lnTo>
                  <a:pt x="7728" y="17356"/>
                </a:lnTo>
                <a:lnTo>
                  <a:pt x="7039" y="17010"/>
                </a:lnTo>
                <a:lnTo>
                  <a:pt x="6348" y="16631"/>
                </a:lnTo>
                <a:lnTo>
                  <a:pt x="5728" y="16148"/>
                </a:lnTo>
                <a:lnTo>
                  <a:pt x="5141" y="15631"/>
                </a:lnTo>
                <a:lnTo>
                  <a:pt x="5072" y="15493"/>
                </a:lnTo>
                <a:lnTo>
                  <a:pt x="5003" y="15389"/>
                </a:lnTo>
                <a:lnTo>
                  <a:pt x="4968" y="15251"/>
                </a:lnTo>
                <a:lnTo>
                  <a:pt x="4934" y="15113"/>
                </a:lnTo>
                <a:lnTo>
                  <a:pt x="4968" y="15009"/>
                </a:lnTo>
                <a:lnTo>
                  <a:pt x="5003" y="14871"/>
                </a:lnTo>
                <a:lnTo>
                  <a:pt x="5072" y="14734"/>
                </a:lnTo>
                <a:lnTo>
                  <a:pt x="5141" y="14629"/>
                </a:lnTo>
                <a:lnTo>
                  <a:pt x="5245" y="14560"/>
                </a:lnTo>
                <a:lnTo>
                  <a:pt x="5383" y="14492"/>
                </a:lnTo>
                <a:lnTo>
                  <a:pt x="5486" y="14457"/>
                </a:lnTo>
                <a:lnTo>
                  <a:pt x="5623" y="14423"/>
                </a:lnTo>
                <a:lnTo>
                  <a:pt x="5762" y="14457"/>
                </a:lnTo>
                <a:lnTo>
                  <a:pt x="5900" y="14492"/>
                </a:lnTo>
                <a:lnTo>
                  <a:pt x="6003" y="14560"/>
                </a:lnTo>
                <a:lnTo>
                  <a:pt x="6106" y="14629"/>
                </a:lnTo>
                <a:lnTo>
                  <a:pt x="6625" y="15079"/>
                </a:lnTo>
                <a:lnTo>
                  <a:pt x="7142" y="15457"/>
                </a:lnTo>
                <a:lnTo>
                  <a:pt x="7695" y="15803"/>
                </a:lnTo>
                <a:lnTo>
                  <a:pt x="8281" y="16079"/>
                </a:lnTo>
                <a:lnTo>
                  <a:pt x="8867" y="16287"/>
                </a:lnTo>
                <a:lnTo>
                  <a:pt x="9489" y="16459"/>
                </a:lnTo>
                <a:lnTo>
                  <a:pt x="10144" y="16528"/>
                </a:lnTo>
                <a:lnTo>
                  <a:pt x="10800" y="16562"/>
                </a:lnTo>
                <a:lnTo>
                  <a:pt x="11456" y="16528"/>
                </a:lnTo>
                <a:lnTo>
                  <a:pt x="12111" y="16459"/>
                </a:lnTo>
                <a:lnTo>
                  <a:pt x="12733" y="16287"/>
                </a:lnTo>
                <a:lnTo>
                  <a:pt x="13319" y="16079"/>
                </a:lnTo>
                <a:lnTo>
                  <a:pt x="13905" y="15803"/>
                </a:lnTo>
                <a:lnTo>
                  <a:pt x="14458" y="15457"/>
                </a:lnTo>
                <a:lnTo>
                  <a:pt x="14975" y="15079"/>
                </a:lnTo>
                <a:lnTo>
                  <a:pt x="15492" y="14629"/>
                </a:lnTo>
                <a:lnTo>
                  <a:pt x="15597" y="14560"/>
                </a:lnTo>
                <a:lnTo>
                  <a:pt x="15700" y="14492"/>
                </a:lnTo>
                <a:lnTo>
                  <a:pt x="15838" y="14457"/>
                </a:lnTo>
                <a:lnTo>
                  <a:pt x="15975" y="14423"/>
                </a:lnTo>
                <a:close/>
                <a:moveTo>
                  <a:pt x="10248" y="0"/>
                </a:moveTo>
                <a:lnTo>
                  <a:pt x="9695" y="69"/>
                </a:lnTo>
                <a:lnTo>
                  <a:pt x="9144" y="138"/>
                </a:lnTo>
                <a:lnTo>
                  <a:pt x="8626" y="206"/>
                </a:lnTo>
                <a:lnTo>
                  <a:pt x="7591" y="483"/>
                </a:lnTo>
                <a:lnTo>
                  <a:pt x="7073" y="656"/>
                </a:lnTo>
                <a:lnTo>
                  <a:pt x="6590" y="862"/>
                </a:lnTo>
                <a:lnTo>
                  <a:pt x="6106" y="1069"/>
                </a:lnTo>
                <a:lnTo>
                  <a:pt x="5659" y="1311"/>
                </a:lnTo>
                <a:lnTo>
                  <a:pt x="5209" y="1553"/>
                </a:lnTo>
                <a:lnTo>
                  <a:pt x="4761" y="1828"/>
                </a:lnTo>
                <a:lnTo>
                  <a:pt x="3933" y="2450"/>
                </a:lnTo>
                <a:lnTo>
                  <a:pt x="3553" y="2794"/>
                </a:lnTo>
                <a:lnTo>
                  <a:pt x="2795" y="3553"/>
                </a:lnTo>
                <a:lnTo>
                  <a:pt x="2450" y="3933"/>
                </a:lnTo>
                <a:lnTo>
                  <a:pt x="1828" y="4761"/>
                </a:lnTo>
                <a:lnTo>
                  <a:pt x="1553" y="5210"/>
                </a:lnTo>
                <a:lnTo>
                  <a:pt x="1311" y="5658"/>
                </a:lnTo>
                <a:lnTo>
                  <a:pt x="1070" y="6107"/>
                </a:lnTo>
                <a:lnTo>
                  <a:pt x="862" y="6591"/>
                </a:lnTo>
                <a:lnTo>
                  <a:pt x="656" y="7074"/>
                </a:lnTo>
                <a:lnTo>
                  <a:pt x="482" y="7591"/>
                </a:lnTo>
                <a:lnTo>
                  <a:pt x="345" y="8108"/>
                </a:lnTo>
                <a:lnTo>
                  <a:pt x="206" y="8626"/>
                </a:lnTo>
                <a:lnTo>
                  <a:pt x="137" y="9144"/>
                </a:lnTo>
                <a:lnTo>
                  <a:pt x="68" y="9696"/>
                </a:lnTo>
                <a:lnTo>
                  <a:pt x="0" y="10248"/>
                </a:lnTo>
                <a:lnTo>
                  <a:pt x="0" y="11352"/>
                </a:lnTo>
                <a:lnTo>
                  <a:pt x="68" y="11904"/>
                </a:lnTo>
                <a:lnTo>
                  <a:pt x="137" y="12456"/>
                </a:lnTo>
                <a:lnTo>
                  <a:pt x="206" y="12974"/>
                </a:lnTo>
                <a:lnTo>
                  <a:pt x="345" y="13491"/>
                </a:lnTo>
                <a:lnTo>
                  <a:pt x="482" y="14009"/>
                </a:lnTo>
                <a:lnTo>
                  <a:pt x="656" y="14526"/>
                </a:lnTo>
                <a:lnTo>
                  <a:pt x="862" y="15009"/>
                </a:lnTo>
                <a:lnTo>
                  <a:pt x="1070" y="15493"/>
                </a:lnTo>
                <a:lnTo>
                  <a:pt x="1311" y="15940"/>
                </a:lnTo>
                <a:lnTo>
                  <a:pt x="1553" y="16390"/>
                </a:lnTo>
                <a:lnTo>
                  <a:pt x="1828" y="16838"/>
                </a:lnTo>
                <a:lnTo>
                  <a:pt x="2139" y="17251"/>
                </a:lnTo>
                <a:lnTo>
                  <a:pt x="2450" y="17667"/>
                </a:lnTo>
                <a:lnTo>
                  <a:pt x="2795" y="18045"/>
                </a:lnTo>
                <a:lnTo>
                  <a:pt x="3173" y="18425"/>
                </a:lnTo>
                <a:lnTo>
                  <a:pt x="3553" y="18804"/>
                </a:lnTo>
                <a:lnTo>
                  <a:pt x="3933" y="19150"/>
                </a:lnTo>
                <a:lnTo>
                  <a:pt x="4347" y="19461"/>
                </a:lnTo>
                <a:lnTo>
                  <a:pt x="4761" y="19770"/>
                </a:lnTo>
                <a:lnTo>
                  <a:pt x="5209" y="20047"/>
                </a:lnTo>
                <a:lnTo>
                  <a:pt x="5659" y="20289"/>
                </a:lnTo>
                <a:lnTo>
                  <a:pt x="6106" y="20531"/>
                </a:lnTo>
                <a:lnTo>
                  <a:pt x="6590" y="20737"/>
                </a:lnTo>
                <a:lnTo>
                  <a:pt x="7073" y="20944"/>
                </a:lnTo>
                <a:lnTo>
                  <a:pt x="7591" y="21117"/>
                </a:lnTo>
                <a:lnTo>
                  <a:pt x="8108" y="21255"/>
                </a:lnTo>
                <a:lnTo>
                  <a:pt x="8626" y="21392"/>
                </a:lnTo>
                <a:lnTo>
                  <a:pt x="9144" y="21462"/>
                </a:lnTo>
                <a:lnTo>
                  <a:pt x="9695" y="21531"/>
                </a:lnTo>
                <a:lnTo>
                  <a:pt x="10248" y="21600"/>
                </a:lnTo>
                <a:lnTo>
                  <a:pt x="11352" y="21600"/>
                </a:lnTo>
                <a:lnTo>
                  <a:pt x="11903" y="21531"/>
                </a:lnTo>
                <a:lnTo>
                  <a:pt x="12456" y="21462"/>
                </a:lnTo>
                <a:lnTo>
                  <a:pt x="12974" y="21392"/>
                </a:lnTo>
                <a:lnTo>
                  <a:pt x="13492" y="21255"/>
                </a:lnTo>
                <a:lnTo>
                  <a:pt x="14009" y="21117"/>
                </a:lnTo>
                <a:lnTo>
                  <a:pt x="14527" y="20944"/>
                </a:lnTo>
                <a:lnTo>
                  <a:pt x="15010" y="20737"/>
                </a:lnTo>
                <a:lnTo>
                  <a:pt x="15492" y="20531"/>
                </a:lnTo>
                <a:lnTo>
                  <a:pt x="15941" y="20289"/>
                </a:lnTo>
                <a:lnTo>
                  <a:pt x="16389" y="20047"/>
                </a:lnTo>
                <a:lnTo>
                  <a:pt x="16839" y="19770"/>
                </a:lnTo>
                <a:lnTo>
                  <a:pt x="17253" y="19461"/>
                </a:lnTo>
                <a:lnTo>
                  <a:pt x="17667" y="19150"/>
                </a:lnTo>
                <a:lnTo>
                  <a:pt x="18047" y="18804"/>
                </a:lnTo>
                <a:lnTo>
                  <a:pt x="18805" y="18045"/>
                </a:lnTo>
                <a:lnTo>
                  <a:pt x="19150" y="17667"/>
                </a:lnTo>
                <a:lnTo>
                  <a:pt x="19461" y="17251"/>
                </a:lnTo>
                <a:lnTo>
                  <a:pt x="19772" y="16838"/>
                </a:lnTo>
                <a:lnTo>
                  <a:pt x="20047" y="16390"/>
                </a:lnTo>
                <a:lnTo>
                  <a:pt x="20289" y="15940"/>
                </a:lnTo>
                <a:lnTo>
                  <a:pt x="20530" y="15493"/>
                </a:lnTo>
                <a:lnTo>
                  <a:pt x="20738" y="15009"/>
                </a:lnTo>
                <a:lnTo>
                  <a:pt x="20944" y="14526"/>
                </a:lnTo>
                <a:lnTo>
                  <a:pt x="21117" y="14009"/>
                </a:lnTo>
                <a:lnTo>
                  <a:pt x="21255" y="13491"/>
                </a:lnTo>
                <a:lnTo>
                  <a:pt x="21394" y="12974"/>
                </a:lnTo>
                <a:lnTo>
                  <a:pt x="21463" y="12456"/>
                </a:lnTo>
                <a:lnTo>
                  <a:pt x="21531" y="11904"/>
                </a:lnTo>
                <a:lnTo>
                  <a:pt x="21600" y="11352"/>
                </a:lnTo>
                <a:lnTo>
                  <a:pt x="21600" y="10248"/>
                </a:lnTo>
                <a:lnTo>
                  <a:pt x="21531" y="9696"/>
                </a:lnTo>
                <a:lnTo>
                  <a:pt x="21463" y="9144"/>
                </a:lnTo>
                <a:lnTo>
                  <a:pt x="21394" y="8626"/>
                </a:lnTo>
                <a:lnTo>
                  <a:pt x="21255" y="8108"/>
                </a:lnTo>
                <a:lnTo>
                  <a:pt x="21117" y="7591"/>
                </a:lnTo>
                <a:lnTo>
                  <a:pt x="20944" y="7074"/>
                </a:lnTo>
                <a:lnTo>
                  <a:pt x="20738" y="6591"/>
                </a:lnTo>
                <a:lnTo>
                  <a:pt x="20530" y="6107"/>
                </a:lnTo>
                <a:lnTo>
                  <a:pt x="20289" y="5658"/>
                </a:lnTo>
                <a:lnTo>
                  <a:pt x="20047" y="5210"/>
                </a:lnTo>
                <a:lnTo>
                  <a:pt x="19772" y="4761"/>
                </a:lnTo>
                <a:lnTo>
                  <a:pt x="19150" y="3933"/>
                </a:lnTo>
                <a:lnTo>
                  <a:pt x="18805" y="3553"/>
                </a:lnTo>
                <a:lnTo>
                  <a:pt x="18425" y="3175"/>
                </a:lnTo>
                <a:lnTo>
                  <a:pt x="18047" y="2794"/>
                </a:lnTo>
                <a:lnTo>
                  <a:pt x="17667" y="2450"/>
                </a:lnTo>
                <a:lnTo>
                  <a:pt x="16839" y="1828"/>
                </a:lnTo>
                <a:lnTo>
                  <a:pt x="16389" y="1553"/>
                </a:lnTo>
                <a:lnTo>
                  <a:pt x="15941" y="1311"/>
                </a:lnTo>
                <a:lnTo>
                  <a:pt x="15492" y="1069"/>
                </a:lnTo>
                <a:lnTo>
                  <a:pt x="15010" y="862"/>
                </a:lnTo>
                <a:lnTo>
                  <a:pt x="14527" y="656"/>
                </a:lnTo>
                <a:lnTo>
                  <a:pt x="14009" y="483"/>
                </a:lnTo>
                <a:lnTo>
                  <a:pt x="12974" y="206"/>
                </a:lnTo>
                <a:lnTo>
                  <a:pt x="12456" y="138"/>
                </a:lnTo>
                <a:lnTo>
                  <a:pt x="11903" y="69"/>
                </a:lnTo>
                <a:lnTo>
                  <a:pt x="11352" y="0"/>
                </a:lnTo>
                <a:close/>
              </a:path>
            </a:pathLst>
          </a:custGeom>
          <a:solidFill>
            <a:srgbClr val="FFFFFF"/>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txBox="1"/>
          <p:nvPr>
            <p:ph idx="12" type="sldNum"/>
          </p:nvPr>
        </p:nvSpPr>
        <p:spPr>
          <a:xfrm>
            <a:off x="13557" y="4785524"/>
            <a:ext cx="365066"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256" name="Google Shape;256;p14"/>
          <p:cNvSpPr txBox="1"/>
          <p:nvPr/>
        </p:nvSpPr>
        <p:spPr>
          <a:xfrm>
            <a:off x="4953143" y="1551491"/>
            <a:ext cx="3256800" cy="30939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Clr>
                <a:srgbClr val="FFFFFF"/>
              </a:buClr>
              <a:buSzPts val="1400"/>
              <a:buFont typeface="Arial"/>
              <a:buNone/>
            </a:pPr>
            <a:r>
              <a:rPr b="1" i="0" lang="en-US" sz="1800" u="none" cap="none" strike="noStrike">
                <a:solidFill>
                  <a:srgbClr val="FFFFFF"/>
                </a:solidFill>
                <a:latin typeface="Calibri"/>
                <a:ea typeface="Calibri"/>
                <a:cs typeface="Calibri"/>
                <a:sym typeface="Calibri"/>
              </a:rPr>
              <a:t>Group Members: </a:t>
            </a:r>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PRATHAM SAPRA : 101572630</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BISHAKHA : 101547832</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HENSEL MARVI AGGARAO : 101544174</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NAHID NASERI : 101518575</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VRUNAL PATEL : 101574257</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JAMES DOMINIC BELIZARIO :  101396978</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STEPHEN LU : 100646328</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BHOOMIKA PATEL :  101595094</a:t>
            </a:r>
            <a:endParaRPr b="0" i="0" sz="1100" u="none" cap="none" strike="noStrike">
              <a:solidFill>
                <a:srgbClr val="C6DAEC"/>
              </a:solidFill>
              <a:latin typeface="Calibri"/>
              <a:ea typeface="Calibri"/>
              <a:cs typeface="Calibri"/>
              <a:sym typeface="Calibri"/>
            </a:endParaRPr>
          </a:p>
          <a:p>
            <a:pPr indent="-171450" lvl="0" marL="171450" marR="0" rtl="0" algn="l">
              <a:lnSpc>
                <a:spcPct val="100000"/>
              </a:lnSpc>
              <a:spcBef>
                <a:spcPts val="600"/>
              </a:spcBef>
              <a:spcAft>
                <a:spcPts val="0"/>
              </a:spcAft>
              <a:buClr>
                <a:srgbClr val="FFFFFF"/>
              </a:buClr>
              <a:buSzPts val="1400"/>
              <a:buFont typeface="Arial"/>
              <a:buChar char="•"/>
            </a:pPr>
            <a:r>
              <a:rPr b="0" i="0" lang="en-US" sz="1100" u="none" cap="none" strike="noStrike">
                <a:solidFill>
                  <a:srgbClr val="FFFFFF"/>
                </a:solidFill>
                <a:latin typeface="Calibri"/>
                <a:ea typeface="Calibri"/>
                <a:cs typeface="Calibri"/>
                <a:sym typeface="Calibri"/>
              </a:rPr>
              <a:t>ADAM DANIEL JENAH : 100970401</a:t>
            </a:r>
            <a:endParaRPr b="0" i="0" sz="1100" u="none" cap="none" strike="noStrike">
              <a:solidFill>
                <a:srgbClr val="000000"/>
              </a:solidFill>
              <a:latin typeface="Calibri"/>
              <a:ea typeface="Calibri"/>
              <a:cs typeface="Calibri"/>
              <a:sym typeface="Calibri"/>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04" name="Google Shape;104;p2"/>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05" name="Google Shape;105;p2"/>
          <p:cNvSpPr txBox="1"/>
          <p:nvPr/>
        </p:nvSpPr>
        <p:spPr>
          <a:xfrm>
            <a:off x="1515204" y="1219807"/>
            <a:ext cx="6113592" cy="645301"/>
          </a:xfrm>
          <a:prstGeom prst="rect">
            <a:avLst/>
          </a:prstGeom>
          <a:noFill/>
          <a:ln>
            <a:noFill/>
          </a:ln>
        </p:spPr>
        <p:txBody>
          <a:bodyPr anchorCtr="0" anchor="b" bIns="91400" lIns="91400" spcFirstLastPara="1" rIns="91400" wrap="square" tIns="91400">
            <a:noAutofit/>
          </a:bodyPr>
          <a:lstStyle/>
          <a:p>
            <a:pPr indent="-342900" lvl="0" marL="342900" marR="0" rtl="0" algn="l">
              <a:lnSpc>
                <a:spcPct val="150000"/>
              </a:lnSpc>
              <a:spcBef>
                <a:spcPts val="0"/>
              </a:spcBef>
              <a:spcAft>
                <a:spcPts val="0"/>
              </a:spcAft>
              <a:buClr>
                <a:srgbClr val="19BBD5"/>
              </a:buClr>
              <a:buSzPts val="1400"/>
              <a:buFont typeface="Arial"/>
              <a:buChar char="•"/>
            </a:pPr>
            <a:r>
              <a:rPr b="0" i="0" lang="en-US" sz="1200" u="none" cap="none" strike="noStrike">
                <a:solidFill>
                  <a:srgbClr val="FFFFFF"/>
                </a:solidFill>
                <a:latin typeface="Calibri"/>
                <a:ea typeface="Calibri"/>
                <a:cs typeface="Calibri"/>
                <a:sym typeface="Calibri"/>
              </a:rPr>
              <a:t>Dataset from the National Institute of Diabetes and Digestive and Kidney Diseases.</a:t>
            </a:r>
            <a:endParaRPr b="0" i="0" sz="1200" u="none" cap="none" strike="noStrike">
              <a:solidFill>
                <a:srgbClr val="19BBD5"/>
              </a:solidFill>
              <a:latin typeface="Calibri"/>
              <a:ea typeface="Calibri"/>
              <a:cs typeface="Calibri"/>
              <a:sym typeface="Calibri"/>
            </a:endParaRPr>
          </a:p>
          <a:p>
            <a:pPr indent="-342900" lvl="0" marL="342900" marR="0" rtl="0" algn="l">
              <a:lnSpc>
                <a:spcPct val="150000"/>
              </a:lnSpc>
              <a:spcBef>
                <a:spcPts val="600"/>
              </a:spcBef>
              <a:spcAft>
                <a:spcPts val="0"/>
              </a:spcAft>
              <a:buClr>
                <a:srgbClr val="19BBD5"/>
              </a:buClr>
              <a:buSzPts val="1400"/>
              <a:buFont typeface="Arial"/>
              <a:buChar char="•"/>
            </a:pPr>
            <a:r>
              <a:rPr b="0" i="0" lang="en-US" sz="1200" u="none" cap="none" strike="noStrike">
                <a:solidFill>
                  <a:srgbClr val="FFFFFF"/>
                </a:solidFill>
                <a:latin typeface="Calibri"/>
                <a:ea typeface="Calibri"/>
                <a:cs typeface="Calibri"/>
                <a:sym typeface="Calibri"/>
              </a:rPr>
              <a:t>Objective: Predict diabetes diagnosis based on medical and demographic information.</a:t>
            </a:r>
            <a:endParaRPr b="0" i="0" sz="1200" u="none" cap="none" strike="noStrike">
              <a:solidFill>
                <a:srgbClr val="19BBD5"/>
              </a:solidFill>
              <a:latin typeface="Calibri"/>
              <a:ea typeface="Calibri"/>
              <a:cs typeface="Calibri"/>
              <a:sym typeface="Calibri"/>
            </a:endParaRPr>
          </a:p>
        </p:txBody>
      </p:sp>
      <p:sp>
        <p:nvSpPr>
          <p:cNvPr id="106" name="Google Shape;106;p2"/>
          <p:cNvSpPr txBox="1"/>
          <p:nvPr>
            <p:ph type="title"/>
          </p:nvPr>
        </p:nvSpPr>
        <p:spPr>
          <a:xfrm>
            <a:off x="368031" y="287253"/>
            <a:ext cx="4944301" cy="645301"/>
          </a:xfrm>
          <a:prstGeom prst="rect">
            <a:avLst/>
          </a:prstGeom>
          <a:noFill/>
          <a:ln>
            <a:noFill/>
          </a:ln>
        </p:spPr>
        <p:txBody>
          <a:bodyPr anchorCtr="0" anchor="b" bIns="91400" lIns="91400" spcFirstLastPara="1" rIns="91400" wrap="square" tIns="91400">
            <a:noAutofit/>
          </a:bodyPr>
          <a:lstStyle/>
          <a:p>
            <a:pPr indent="0" lvl="0" marL="0" rtl="0" algn="l">
              <a:lnSpc>
                <a:spcPct val="100000"/>
              </a:lnSpc>
              <a:spcBef>
                <a:spcPts val="0"/>
              </a:spcBef>
              <a:spcAft>
                <a:spcPts val="0"/>
              </a:spcAft>
              <a:buClr>
                <a:srgbClr val="19BBD5"/>
              </a:buClr>
              <a:buSzPts val="1800"/>
              <a:buNone/>
            </a:pPr>
            <a:r>
              <a:rPr b="1" lang="en-US" sz="3600">
                <a:latin typeface="Calibri"/>
                <a:ea typeface="Calibri"/>
                <a:cs typeface="Calibri"/>
                <a:sym typeface="Calibri"/>
              </a:rPr>
              <a:t>Introduction</a:t>
            </a:r>
            <a:endParaRPr/>
          </a:p>
        </p:txBody>
      </p:sp>
      <p:sp>
        <p:nvSpPr>
          <p:cNvPr id="107" name="Google Shape;107;p2"/>
          <p:cNvSpPr txBox="1"/>
          <p:nvPr>
            <p:ph idx="1" type="body"/>
          </p:nvPr>
        </p:nvSpPr>
        <p:spPr>
          <a:xfrm>
            <a:off x="517237" y="2105701"/>
            <a:ext cx="4645891" cy="2663701"/>
          </a:xfrm>
          <a:prstGeom prst="rect">
            <a:avLst/>
          </a:prstGeom>
          <a:noFill/>
          <a:ln>
            <a:noFill/>
          </a:ln>
        </p:spPr>
        <p:txBody>
          <a:bodyPr anchorCtr="0" anchor="t" bIns="91400" lIns="91400" spcFirstLastPara="1" rIns="91400" wrap="square" tIns="91400">
            <a:noAutofit/>
          </a:bodyPr>
          <a:lstStyle/>
          <a:p>
            <a:pPr indent="0" lvl="0" marL="139700" rtl="0" algn="l">
              <a:lnSpc>
                <a:spcPct val="150000"/>
              </a:lnSpc>
              <a:spcBef>
                <a:spcPts val="600"/>
              </a:spcBef>
              <a:spcAft>
                <a:spcPts val="0"/>
              </a:spcAft>
              <a:buSzPts val="1400"/>
              <a:buNone/>
            </a:pPr>
            <a:r>
              <a:rPr b="1" lang="en-US" sz="1200">
                <a:solidFill>
                  <a:srgbClr val="FFFFFF"/>
                </a:solidFill>
                <a:latin typeface="Calibri"/>
                <a:ea typeface="Calibri"/>
                <a:cs typeface="Calibri"/>
                <a:sym typeface="Calibri"/>
              </a:rPr>
              <a:t>Independent Variables (Predictors):</a:t>
            </a:r>
            <a:endParaRPr b="1" sz="1200">
              <a:latin typeface="Calibri"/>
              <a:ea typeface="Calibri"/>
              <a:cs typeface="Calibri"/>
              <a:sym typeface="Calibri"/>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Pregnancies: Number of times pregnant.</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Glucose: Plasma glucose concentration (mg/dL).</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BloodPressure: Diastolic blood pressure (mm Hg).</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SkinThickness: Triceps skinfold thickness (mm).</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Insulin: 2-hour serum insulin (μU/mL).</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BMI: Body mass index (kg/m²).</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DiabetesPedigreeFunction: Likelihood based on family history.</a:t>
            </a:r>
            <a:endParaRPr/>
          </a:p>
          <a:p>
            <a:pPr indent="-317500" lvl="0" marL="457200" rtl="0" algn="l">
              <a:lnSpc>
                <a:spcPct val="150000"/>
              </a:lnSpc>
              <a:spcBef>
                <a:spcPts val="0"/>
              </a:spcBef>
              <a:spcAft>
                <a:spcPts val="0"/>
              </a:spcAft>
              <a:buSzPts val="1400"/>
              <a:buFont typeface="Noto Sans Symbols"/>
              <a:buChar char="▪"/>
            </a:pPr>
            <a:r>
              <a:rPr lang="en-US" sz="1200">
                <a:latin typeface="Calibri"/>
                <a:ea typeface="Calibri"/>
                <a:cs typeface="Calibri"/>
                <a:sym typeface="Calibri"/>
              </a:rPr>
              <a:t>Age: Patient’s age (years).</a:t>
            </a:r>
            <a:endParaRPr/>
          </a:p>
          <a:p>
            <a:pPr indent="-228600" lvl="0" marL="457200" rtl="0" algn="l">
              <a:lnSpc>
                <a:spcPct val="100000"/>
              </a:lnSpc>
              <a:spcBef>
                <a:spcPts val="600"/>
              </a:spcBef>
              <a:spcAft>
                <a:spcPts val="0"/>
              </a:spcAft>
              <a:buSzPts val="1400"/>
              <a:buNone/>
            </a:pPr>
            <a:r>
              <a:t/>
            </a:r>
            <a:endParaRPr sz="1200">
              <a:latin typeface="Calibri"/>
              <a:ea typeface="Calibri"/>
              <a:cs typeface="Calibri"/>
              <a:sym typeface="Calibri"/>
            </a:endParaRPr>
          </a:p>
        </p:txBody>
      </p:sp>
      <p:sp>
        <p:nvSpPr>
          <p:cNvPr id="108" name="Google Shape;108;p2"/>
          <p:cNvSpPr txBox="1"/>
          <p:nvPr>
            <p:ph idx="2" type="body"/>
          </p:nvPr>
        </p:nvSpPr>
        <p:spPr>
          <a:xfrm>
            <a:off x="4974325" y="2122094"/>
            <a:ext cx="3833768" cy="2663701"/>
          </a:xfrm>
          <a:prstGeom prst="rect">
            <a:avLst/>
          </a:prstGeom>
          <a:noFill/>
          <a:ln>
            <a:noFill/>
          </a:ln>
        </p:spPr>
        <p:txBody>
          <a:bodyPr anchorCtr="0" anchor="t" bIns="91400" lIns="91400" spcFirstLastPara="1" rIns="91400" wrap="square" tIns="91400">
            <a:normAutofit/>
          </a:bodyPr>
          <a:lstStyle/>
          <a:p>
            <a:pPr indent="0" lvl="0" marL="139700" rtl="0" algn="l">
              <a:lnSpc>
                <a:spcPct val="150000"/>
              </a:lnSpc>
              <a:spcBef>
                <a:spcPts val="600"/>
              </a:spcBef>
              <a:spcAft>
                <a:spcPts val="0"/>
              </a:spcAft>
              <a:buSzPts val="1400"/>
              <a:buNone/>
            </a:pPr>
            <a:r>
              <a:rPr b="1" lang="en-US" sz="1200">
                <a:solidFill>
                  <a:srgbClr val="FFFFFF"/>
                </a:solidFill>
                <a:latin typeface="Calibri"/>
                <a:ea typeface="Calibri"/>
                <a:cs typeface="Calibri"/>
                <a:sym typeface="Calibri"/>
              </a:rPr>
              <a:t>Dependent Variable (Target):</a:t>
            </a:r>
            <a:endParaRPr b="1" sz="1200">
              <a:latin typeface="Calibri"/>
              <a:ea typeface="Calibri"/>
              <a:cs typeface="Calibri"/>
              <a:sym typeface="Calibri"/>
            </a:endParaRPr>
          </a:p>
          <a:p>
            <a:pPr indent="-317500" lvl="0" marL="457200" rtl="0" algn="l">
              <a:lnSpc>
                <a:spcPct val="150000"/>
              </a:lnSpc>
              <a:spcBef>
                <a:spcPts val="0"/>
              </a:spcBef>
              <a:spcAft>
                <a:spcPts val="0"/>
              </a:spcAft>
              <a:buSzPts val="1400"/>
              <a:buChar char="￭"/>
            </a:pPr>
            <a:r>
              <a:rPr lang="en-US" sz="1200">
                <a:solidFill>
                  <a:srgbClr val="FFFFFF"/>
                </a:solidFill>
                <a:latin typeface="Calibri"/>
                <a:ea typeface="Calibri"/>
                <a:cs typeface="Calibri"/>
                <a:sym typeface="Calibri"/>
              </a:rPr>
              <a:t>Outcome: Binary classification</a:t>
            </a:r>
            <a:endParaRPr sz="1200">
              <a:latin typeface="Calibri"/>
              <a:ea typeface="Calibri"/>
              <a:cs typeface="Calibri"/>
              <a:sym typeface="Calibri"/>
            </a:endParaRPr>
          </a:p>
          <a:p>
            <a:pPr indent="-317500" lvl="1" marL="914400" rtl="0" algn="l">
              <a:lnSpc>
                <a:spcPct val="150000"/>
              </a:lnSpc>
              <a:spcBef>
                <a:spcPts val="0"/>
              </a:spcBef>
              <a:spcAft>
                <a:spcPts val="0"/>
              </a:spcAft>
              <a:buSzPts val="1400"/>
              <a:buChar char="￮"/>
            </a:pPr>
            <a:r>
              <a:rPr lang="en-US" sz="1200">
                <a:solidFill>
                  <a:srgbClr val="FFFFFF"/>
                </a:solidFill>
                <a:latin typeface="Calibri"/>
                <a:ea typeface="Calibri"/>
                <a:cs typeface="Calibri"/>
                <a:sym typeface="Calibri"/>
              </a:rPr>
              <a:t>0 = Non-diabetic</a:t>
            </a:r>
            <a:endParaRPr sz="1200">
              <a:latin typeface="Calibri"/>
              <a:ea typeface="Calibri"/>
              <a:cs typeface="Calibri"/>
              <a:sym typeface="Calibri"/>
            </a:endParaRPr>
          </a:p>
          <a:p>
            <a:pPr indent="-317500" lvl="1" marL="914400" rtl="0" algn="l">
              <a:lnSpc>
                <a:spcPct val="150000"/>
              </a:lnSpc>
              <a:spcBef>
                <a:spcPts val="0"/>
              </a:spcBef>
              <a:spcAft>
                <a:spcPts val="0"/>
              </a:spcAft>
              <a:buSzPts val="1400"/>
              <a:buChar char="￮"/>
            </a:pPr>
            <a:r>
              <a:rPr lang="en-US" sz="1200">
                <a:solidFill>
                  <a:srgbClr val="FFFFFF"/>
                </a:solidFill>
                <a:latin typeface="Calibri"/>
                <a:ea typeface="Calibri"/>
                <a:cs typeface="Calibri"/>
                <a:sym typeface="Calibri"/>
              </a:rPr>
              <a:t>1 = Diabetic</a:t>
            </a:r>
            <a:endParaRPr sz="1200">
              <a:latin typeface="Calibri"/>
              <a:ea typeface="Calibri"/>
              <a:cs typeface="Calibri"/>
              <a:sym typeface="Calibri"/>
            </a:endParaRPr>
          </a:p>
          <a:p>
            <a:pPr indent="0" lvl="0" marL="139700" rtl="0" algn="l">
              <a:lnSpc>
                <a:spcPct val="100000"/>
              </a:lnSpc>
              <a:spcBef>
                <a:spcPts val="600"/>
              </a:spcBef>
              <a:spcAft>
                <a:spcPts val="0"/>
              </a:spcAft>
              <a:buSzPts val="1400"/>
              <a:buNone/>
            </a:pPr>
            <a:r>
              <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14" name="Google Shape;114;p3"/>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15" name="Google Shape;115;p3"/>
          <p:cNvSpPr txBox="1"/>
          <p:nvPr>
            <p:ph type="title"/>
          </p:nvPr>
        </p:nvSpPr>
        <p:spPr>
          <a:xfrm>
            <a:off x="287906" y="154137"/>
            <a:ext cx="5921497" cy="645302"/>
          </a:xfrm>
          <a:prstGeom prst="rect">
            <a:avLst/>
          </a:prstGeom>
          <a:noFill/>
          <a:ln>
            <a:noFill/>
          </a:ln>
        </p:spPr>
        <p:txBody>
          <a:bodyPr anchorCtr="0" anchor="b" bIns="91400" lIns="91400" spcFirstLastPara="1" rIns="91400" wrap="square" tIns="91400">
            <a:normAutofit/>
          </a:bodyPr>
          <a:lstStyle/>
          <a:p>
            <a:pPr indent="0" lvl="0" marL="0" marR="0" rtl="0" algn="l">
              <a:lnSpc>
                <a:spcPct val="100000"/>
              </a:lnSpc>
              <a:spcBef>
                <a:spcPts val="0"/>
              </a:spcBef>
              <a:spcAft>
                <a:spcPts val="0"/>
              </a:spcAft>
              <a:buClr>
                <a:srgbClr val="19BBD5"/>
              </a:buClr>
              <a:buSzPts val="3000"/>
              <a:buFont typeface="Nixie One"/>
              <a:buNone/>
            </a:pPr>
            <a:r>
              <a:rPr b="1" lang="en-US" sz="3000">
                <a:latin typeface="Calibri"/>
                <a:ea typeface="Calibri"/>
                <a:cs typeface="Calibri"/>
                <a:sym typeface="Calibri"/>
              </a:rPr>
              <a:t>Data Pre-Processing</a:t>
            </a:r>
            <a:endParaRPr b="1">
              <a:latin typeface="Calibri"/>
              <a:ea typeface="Calibri"/>
              <a:cs typeface="Calibri"/>
              <a:sym typeface="Calibri"/>
            </a:endParaRPr>
          </a:p>
        </p:txBody>
      </p:sp>
      <p:grpSp>
        <p:nvGrpSpPr>
          <p:cNvPr id="116" name="Google Shape;116;p3"/>
          <p:cNvGrpSpPr/>
          <p:nvPr/>
        </p:nvGrpSpPr>
        <p:grpSpPr>
          <a:xfrm>
            <a:off x="1045272" y="2944168"/>
            <a:ext cx="2864083" cy="1659836"/>
            <a:chOff x="-1" y="0"/>
            <a:chExt cx="2864082" cy="1659834"/>
          </a:xfrm>
        </p:grpSpPr>
        <p:pic>
          <p:nvPicPr>
            <p:cNvPr descr="Picture 6" id="117" name="Google Shape;117;p3"/>
            <p:cNvPicPr preferRelativeResize="0"/>
            <p:nvPr/>
          </p:nvPicPr>
          <p:blipFill rotWithShape="1">
            <a:blip r:embed="rId3">
              <a:alphaModFix/>
            </a:blip>
            <a:srcRect b="0" l="90862" r="0" t="0"/>
            <a:stretch/>
          </p:blipFill>
          <p:spPr>
            <a:xfrm>
              <a:off x="2727635" y="440674"/>
              <a:ext cx="136446" cy="1106557"/>
            </a:xfrm>
            <a:prstGeom prst="rect">
              <a:avLst/>
            </a:prstGeom>
            <a:noFill/>
            <a:ln cap="flat" cmpd="sng" w="9525">
              <a:solidFill>
                <a:srgbClr val="FFFF00"/>
              </a:solidFill>
              <a:prstDash val="solid"/>
              <a:round/>
              <a:headEnd len="sm" w="sm" type="none"/>
              <a:tailEnd len="sm" w="sm" type="none"/>
            </a:ln>
          </p:spPr>
        </p:pic>
        <p:pic>
          <p:nvPicPr>
            <p:cNvPr descr="Picture 7" id="118" name="Google Shape;118;p3"/>
            <p:cNvPicPr preferRelativeResize="0"/>
            <p:nvPr/>
          </p:nvPicPr>
          <p:blipFill rotWithShape="1">
            <a:blip r:embed="rId4">
              <a:alphaModFix/>
            </a:blip>
            <a:srcRect b="0" l="0" r="0" t="0"/>
            <a:stretch/>
          </p:blipFill>
          <p:spPr>
            <a:xfrm>
              <a:off x="-1" y="0"/>
              <a:ext cx="2726499" cy="1659834"/>
            </a:xfrm>
            <a:prstGeom prst="rect">
              <a:avLst/>
            </a:prstGeom>
            <a:noFill/>
            <a:ln cap="flat" cmpd="sng" w="9525">
              <a:solidFill>
                <a:srgbClr val="FFFF00"/>
              </a:solidFill>
              <a:prstDash val="solid"/>
              <a:round/>
              <a:headEnd len="sm" w="sm" type="none"/>
              <a:tailEnd len="sm" w="sm" type="none"/>
            </a:ln>
          </p:spPr>
        </p:pic>
      </p:grpSp>
      <p:pic>
        <p:nvPicPr>
          <p:cNvPr descr="Picture 10" id="119" name="Google Shape;119;p3"/>
          <p:cNvPicPr preferRelativeResize="0"/>
          <p:nvPr/>
        </p:nvPicPr>
        <p:blipFill rotWithShape="1">
          <a:blip r:embed="rId5">
            <a:alphaModFix/>
          </a:blip>
          <a:srcRect b="0" l="1335" r="0" t="0"/>
          <a:stretch/>
        </p:blipFill>
        <p:spPr>
          <a:xfrm>
            <a:off x="5363298" y="846893"/>
            <a:ext cx="3253730" cy="2486208"/>
          </a:xfrm>
          <a:prstGeom prst="rect">
            <a:avLst/>
          </a:prstGeom>
          <a:noFill/>
          <a:ln cap="flat" cmpd="sng" w="9525">
            <a:solidFill>
              <a:schemeClr val="accent6"/>
            </a:solidFill>
            <a:prstDash val="solid"/>
            <a:round/>
            <a:headEnd len="sm" w="sm" type="none"/>
            <a:tailEnd len="sm" w="sm" type="none"/>
          </a:ln>
        </p:spPr>
      </p:pic>
      <p:pic>
        <p:nvPicPr>
          <p:cNvPr descr="Picture 11" id="120" name="Google Shape;120;p3"/>
          <p:cNvPicPr preferRelativeResize="0"/>
          <p:nvPr/>
        </p:nvPicPr>
        <p:blipFill rotWithShape="1">
          <a:blip r:embed="rId6">
            <a:alphaModFix/>
          </a:blip>
          <a:srcRect b="0" l="0" r="0" t="0"/>
          <a:stretch/>
        </p:blipFill>
        <p:spPr>
          <a:xfrm>
            <a:off x="398151" y="846893"/>
            <a:ext cx="4360676" cy="1609147"/>
          </a:xfrm>
          <a:prstGeom prst="rect">
            <a:avLst/>
          </a:prstGeom>
          <a:noFill/>
          <a:ln cap="flat" cmpd="sng" w="9525">
            <a:solidFill>
              <a:srgbClr val="FF0000"/>
            </a:solidFill>
            <a:prstDash val="solid"/>
            <a:round/>
            <a:headEnd len="sm" w="sm" type="none"/>
            <a:tailEnd len="sm" w="sm" type="none"/>
          </a:ln>
        </p:spPr>
      </p:pic>
      <p:pic>
        <p:nvPicPr>
          <p:cNvPr descr="Picture 12" id="121" name="Google Shape;121;p3"/>
          <p:cNvPicPr preferRelativeResize="0"/>
          <p:nvPr/>
        </p:nvPicPr>
        <p:blipFill rotWithShape="1">
          <a:blip r:embed="rId7">
            <a:alphaModFix/>
          </a:blip>
          <a:srcRect b="0" l="0" r="0" t="0"/>
          <a:stretch/>
        </p:blipFill>
        <p:spPr>
          <a:xfrm>
            <a:off x="5998671" y="3802532"/>
            <a:ext cx="2100057" cy="801472"/>
          </a:xfrm>
          <a:prstGeom prst="rect">
            <a:avLst/>
          </a:prstGeom>
          <a:noFill/>
          <a:ln cap="flat" cmpd="sng" w="9525">
            <a:solidFill>
              <a:srgbClr val="000000"/>
            </a:solidFill>
            <a:prstDash val="solid"/>
            <a:round/>
            <a:headEnd len="sm" w="sm" type="none"/>
            <a:tailEnd len="sm" w="sm" type="none"/>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4"/>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27" name="Google Shape;127;p4"/>
          <p:cNvSpPr/>
          <p:nvPr/>
        </p:nvSpPr>
        <p:spPr>
          <a:xfrm>
            <a:off x="-138544" y="-17979"/>
            <a:ext cx="9268988"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28" name="Google Shape;128;p4"/>
          <p:cNvSpPr txBox="1"/>
          <p:nvPr>
            <p:ph type="title"/>
          </p:nvPr>
        </p:nvSpPr>
        <p:spPr>
          <a:xfrm>
            <a:off x="287906" y="154137"/>
            <a:ext cx="5921497"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Logistic Regression</a:t>
            </a:r>
            <a:endParaRPr b="1" sz="3600">
              <a:latin typeface="Calibri"/>
              <a:ea typeface="Calibri"/>
              <a:cs typeface="Calibri"/>
              <a:sym typeface="Calibri"/>
            </a:endParaRPr>
          </a:p>
        </p:txBody>
      </p:sp>
      <p:sp>
        <p:nvSpPr>
          <p:cNvPr id="129" name="Google Shape;129;p4"/>
          <p:cNvSpPr txBox="1"/>
          <p:nvPr>
            <p:ph idx="1" type="body"/>
          </p:nvPr>
        </p:nvSpPr>
        <p:spPr>
          <a:xfrm>
            <a:off x="371332" y="971555"/>
            <a:ext cx="8759111" cy="4250019"/>
          </a:xfrm>
          <a:prstGeom prst="rect">
            <a:avLst/>
          </a:prstGeom>
          <a:noFill/>
          <a:ln>
            <a:noFill/>
          </a:ln>
        </p:spPr>
        <p:txBody>
          <a:bodyPr anchorCtr="0" anchor="t" bIns="91400" lIns="91400" spcFirstLastPara="1" rIns="91400" wrap="square" tIns="91400">
            <a:noAutofit/>
          </a:bodyPr>
          <a:lstStyle/>
          <a:p>
            <a:pPr indent="-342900" lvl="0" marL="34290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Data contained 757 instances and 9 features, with balanced target classes achieved through SMOTE (50:50).</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Diabetes Outcome (Positive/Negative)</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Distribution of key features like Age, Glucose, BMI visualized.</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Correlation heatmap showed feature relationships; Glucose and BMI had stronger correlations with Outcome.</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b="1" lang="en-US" sz="1200">
                <a:solidFill>
                  <a:srgbClr val="FFFFFF"/>
                </a:solidFill>
                <a:latin typeface="Calibri"/>
                <a:ea typeface="Calibri"/>
                <a:cs typeface="Calibri"/>
                <a:sym typeface="Calibri"/>
              </a:rPr>
              <a:t>Feature Selection:</a:t>
            </a:r>
            <a:endParaRPr sz="1200">
              <a:latin typeface="Calibri"/>
              <a:ea typeface="Calibri"/>
              <a:cs typeface="Calibri"/>
              <a:sym typeface="Calibri"/>
            </a:endParaRPr>
          </a:p>
          <a:p>
            <a:pPr indent="-342900" lvl="1" marL="80010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Applied Recursive Feature Elimination (RFECV) with Logistic Regression to identify top features.</a:t>
            </a:r>
            <a:endParaRPr sz="1200">
              <a:latin typeface="Calibri"/>
              <a:ea typeface="Calibri"/>
              <a:cs typeface="Calibri"/>
              <a:sym typeface="Calibri"/>
            </a:endParaRPr>
          </a:p>
          <a:p>
            <a:pPr indent="-342900" lvl="1" marL="80010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Optimal features: Pregnancies, Glucose, BMI, DiabetesPedigreeFunction.</a:t>
            </a:r>
            <a:endParaRPr sz="1200">
              <a:latin typeface="Calibri"/>
              <a:ea typeface="Calibri"/>
              <a:cs typeface="Calibri"/>
              <a:sym typeface="Calibri"/>
            </a:endParaRPr>
          </a:p>
          <a:p>
            <a:pPr indent="-342900" lvl="1" marL="80010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Cross-validation score peaked at 4 features.</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b="1" lang="en-US" sz="1200">
                <a:solidFill>
                  <a:srgbClr val="FFFFFF"/>
                </a:solidFill>
                <a:latin typeface="Calibri"/>
                <a:ea typeface="Calibri"/>
                <a:cs typeface="Calibri"/>
                <a:sym typeface="Calibri"/>
              </a:rPr>
              <a:t>Model Evaluation:</a:t>
            </a:r>
            <a:endParaRPr sz="1200">
              <a:latin typeface="Calibri"/>
              <a:ea typeface="Calibri"/>
              <a:cs typeface="Calibri"/>
              <a:sym typeface="Calibri"/>
            </a:endParaRPr>
          </a:p>
          <a:p>
            <a:pPr indent="-285750" lvl="1" marL="74295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Average Accuracy (K-fold): 73.02%.</a:t>
            </a:r>
            <a:endParaRPr sz="1200">
              <a:latin typeface="Calibri"/>
              <a:ea typeface="Calibri"/>
              <a:cs typeface="Calibri"/>
              <a:sym typeface="Calibri"/>
            </a:endParaRPr>
          </a:p>
          <a:p>
            <a:pPr indent="-285750" lvl="1" marL="74295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Confusion Matrix showed balanced performance:</a:t>
            </a:r>
            <a:endParaRPr sz="1200">
              <a:latin typeface="Calibri"/>
              <a:ea typeface="Calibri"/>
              <a:cs typeface="Calibri"/>
              <a:sym typeface="Calibri"/>
            </a:endParaRPr>
          </a:p>
          <a:p>
            <a:pPr indent="-285750" lvl="1" marL="74295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Precision: ~73%. Recall: ~73%. AUC Score: 82.81%, indicating good model discrimination.</a:t>
            </a:r>
            <a:endParaRPr sz="1200">
              <a:latin typeface="Calibri"/>
              <a:ea typeface="Calibri"/>
              <a:cs typeface="Calibri"/>
              <a:sym typeface="Calibri"/>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35" name="Google Shape;135;p5"/>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36" name="Google Shape;136;p5"/>
          <p:cNvSpPr txBox="1"/>
          <p:nvPr>
            <p:ph type="title"/>
          </p:nvPr>
        </p:nvSpPr>
        <p:spPr>
          <a:xfrm>
            <a:off x="287906" y="154137"/>
            <a:ext cx="5921497"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Visualize Logistic Regression</a:t>
            </a:r>
            <a:endParaRPr b="1" sz="3600">
              <a:latin typeface="Calibri"/>
              <a:ea typeface="Calibri"/>
              <a:cs typeface="Calibri"/>
              <a:sym typeface="Calibri"/>
            </a:endParaRPr>
          </a:p>
        </p:txBody>
      </p:sp>
      <p:pic>
        <p:nvPicPr>
          <p:cNvPr descr="Picture 13" id="137" name="Google Shape;137;p5"/>
          <p:cNvPicPr preferRelativeResize="0"/>
          <p:nvPr/>
        </p:nvPicPr>
        <p:blipFill rotWithShape="1">
          <a:blip r:embed="rId3">
            <a:alphaModFix/>
          </a:blip>
          <a:srcRect b="0" l="0" r="0" t="0"/>
          <a:stretch/>
        </p:blipFill>
        <p:spPr>
          <a:xfrm>
            <a:off x="4387273" y="1074176"/>
            <a:ext cx="4404813" cy="3764415"/>
          </a:xfrm>
          <a:prstGeom prst="rect">
            <a:avLst/>
          </a:prstGeom>
          <a:noFill/>
          <a:ln>
            <a:noFill/>
          </a:ln>
        </p:spPr>
      </p:pic>
      <p:pic>
        <p:nvPicPr>
          <p:cNvPr descr="Picture 15" id="138" name="Google Shape;138;p5"/>
          <p:cNvPicPr preferRelativeResize="0"/>
          <p:nvPr/>
        </p:nvPicPr>
        <p:blipFill rotWithShape="1">
          <a:blip r:embed="rId4">
            <a:alphaModFix/>
          </a:blip>
          <a:srcRect b="0" l="0" r="0" t="0"/>
          <a:stretch/>
        </p:blipFill>
        <p:spPr>
          <a:xfrm>
            <a:off x="197218" y="1074176"/>
            <a:ext cx="1970992" cy="1295376"/>
          </a:xfrm>
          <a:prstGeom prst="rect">
            <a:avLst/>
          </a:prstGeom>
          <a:noFill/>
          <a:ln>
            <a:noFill/>
          </a:ln>
        </p:spPr>
      </p:pic>
      <p:pic>
        <p:nvPicPr>
          <p:cNvPr descr="Picture 17" id="139" name="Google Shape;139;p5"/>
          <p:cNvPicPr preferRelativeResize="0"/>
          <p:nvPr/>
        </p:nvPicPr>
        <p:blipFill rotWithShape="1">
          <a:blip r:embed="rId5">
            <a:alphaModFix/>
          </a:blip>
          <a:srcRect b="0" l="0" r="0" t="0"/>
          <a:stretch/>
        </p:blipFill>
        <p:spPr>
          <a:xfrm>
            <a:off x="197218" y="2481517"/>
            <a:ext cx="4082475" cy="2357074"/>
          </a:xfrm>
          <a:prstGeom prst="rect">
            <a:avLst/>
          </a:prstGeom>
          <a:noFill/>
          <a:ln>
            <a:noFill/>
          </a:ln>
        </p:spPr>
      </p:pic>
      <p:pic>
        <p:nvPicPr>
          <p:cNvPr descr="Picture 19" id="140" name="Google Shape;140;p5"/>
          <p:cNvPicPr preferRelativeResize="0"/>
          <p:nvPr/>
        </p:nvPicPr>
        <p:blipFill rotWithShape="1">
          <a:blip r:embed="rId6">
            <a:alphaModFix/>
          </a:blip>
          <a:srcRect b="0" l="0" r="0" t="0"/>
          <a:stretch/>
        </p:blipFill>
        <p:spPr>
          <a:xfrm>
            <a:off x="2308701" y="1074176"/>
            <a:ext cx="1970992" cy="1295376"/>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46" name="Google Shape;146;p6"/>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47" name="Google Shape;147;p6"/>
          <p:cNvSpPr txBox="1"/>
          <p:nvPr>
            <p:ph type="title"/>
          </p:nvPr>
        </p:nvSpPr>
        <p:spPr>
          <a:xfrm>
            <a:off x="287906" y="154137"/>
            <a:ext cx="5921497"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Decision Tree</a:t>
            </a:r>
            <a:endParaRPr b="1" sz="3600">
              <a:latin typeface="Calibri"/>
              <a:ea typeface="Calibri"/>
              <a:cs typeface="Calibri"/>
              <a:sym typeface="Calibri"/>
            </a:endParaRPr>
          </a:p>
        </p:txBody>
      </p:sp>
      <p:sp>
        <p:nvSpPr>
          <p:cNvPr id="148" name="Google Shape;148;p6"/>
          <p:cNvSpPr txBox="1"/>
          <p:nvPr>
            <p:ph idx="1" type="body"/>
          </p:nvPr>
        </p:nvSpPr>
        <p:spPr>
          <a:xfrm>
            <a:off x="287908" y="739343"/>
            <a:ext cx="8568186" cy="4250019"/>
          </a:xfrm>
          <a:prstGeom prst="rect">
            <a:avLst/>
          </a:prstGeom>
          <a:noFill/>
          <a:ln>
            <a:noFill/>
          </a:ln>
        </p:spPr>
        <p:txBody>
          <a:bodyPr anchorCtr="0" anchor="t" bIns="91400" lIns="91400" spcFirstLastPara="1" rIns="91400" wrap="square" tIns="91400">
            <a:normAutofit/>
          </a:bodyPr>
          <a:lstStyle/>
          <a:p>
            <a:pPr indent="-342900" lvl="0" marL="342900" rtl="0" algn="l">
              <a:lnSpc>
                <a:spcPct val="150000"/>
              </a:lnSpc>
              <a:spcBef>
                <a:spcPts val="0"/>
              </a:spcBef>
              <a:spcAft>
                <a:spcPts val="0"/>
              </a:spcAft>
              <a:buSzPts val="1400"/>
              <a:buFont typeface="Arial"/>
              <a:buChar char="•"/>
            </a:pPr>
            <a:r>
              <a:rPr lang="en-US" sz="1200">
                <a:solidFill>
                  <a:srgbClr val="FFFFFF"/>
                </a:solidFill>
                <a:latin typeface="Calibri"/>
                <a:ea typeface="Calibri"/>
                <a:cs typeface="Calibri"/>
                <a:sym typeface="Calibri"/>
              </a:rPr>
              <a:t>A supervised learning algorithm used for classification and regression tasks. It represents decisions and their possible outcomes as a tree structure, with internal nodes representing features, branches showing decision rules, and leaf nodes indicating final predictions or outcomes.</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Split data into training (70%) &amp; testing (30%) Sets</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Train the decision tree on the data </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Assess decision tree performance</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Evaluate decision Tree: </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ROC Curve &amp; Confusion Matrix</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Explore feature importances</a:t>
            </a:r>
            <a:endParaRPr sz="1200">
              <a:latin typeface="Calibri"/>
              <a:ea typeface="Calibri"/>
              <a:cs typeface="Calibri"/>
              <a:sym typeface="Calibri"/>
            </a:endParaRPr>
          </a:p>
          <a:p>
            <a:pPr indent="-342900" lvl="0" marL="342900" rtl="0" algn="l">
              <a:lnSpc>
                <a:spcPct val="150000"/>
              </a:lnSpc>
              <a:spcBef>
                <a:spcPts val="600"/>
              </a:spcBef>
              <a:spcAft>
                <a:spcPts val="0"/>
              </a:spcAft>
              <a:buSzPts val="1400"/>
              <a:buFont typeface="Arial"/>
              <a:buChar char="•"/>
            </a:pPr>
            <a:r>
              <a:rPr lang="en-US" sz="1200">
                <a:solidFill>
                  <a:srgbClr val="FFFFFF"/>
                </a:solidFill>
                <a:latin typeface="Calibri"/>
                <a:ea typeface="Calibri"/>
                <a:cs typeface="Calibri"/>
                <a:sym typeface="Calibri"/>
              </a:rPr>
              <a:t>Visualize the full decision tree</a:t>
            </a:r>
            <a:endParaRPr sz="1200">
              <a:latin typeface="Calibri"/>
              <a:ea typeface="Calibri"/>
              <a:cs typeface="Calibri"/>
              <a:sym typeface="Calibri"/>
            </a:endParaRPr>
          </a:p>
        </p:txBody>
      </p:sp>
      <p:pic>
        <p:nvPicPr>
          <p:cNvPr descr="Picture 2" id="149" name="Google Shape;149;p6"/>
          <p:cNvPicPr preferRelativeResize="0"/>
          <p:nvPr/>
        </p:nvPicPr>
        <p:blipFill rotWithShape="1">
          <a:blip r:embed="rId3">
            <a:alphaModFix/>
          </a:blip>
          <a:srcRect b="0" l="0" r="0" t="0"/>
          <a:stretch/>
        </p:blipFill>
        <p:spPr>
          <a:xfrm>
            <a:off x="5232399" y="1831930"/>
            <a:ext cx="3472873" cy="1973452"/>
          </a:xfrm>
          <a:prstGeom prst="rect">
            <a:avLst/>
          </a:prstGeom>
          <a:noFill/>
          <a:ln>
            <a:noFill/>
          </a:ln>
        </p:spPr>
      </p:pic>
      <p:pic>
        <p:nvPicPr>
          <p:cNvPr descr="Picture 6" id="150" name="Google Shape;150;p6"/>
          <p:cNvPicPr preferRelativeResize="0"/>
          <p:nvPr/>
        </p:nvPicPr>
        <p:blipFill rotWithShape="1">
          <a:blip r:embed="rId4">
            <a:alphaModFix/>
          </a:blip>
          <a:srcRect b="0" l="0" r="0" t="0"/>
          <a:stretch/>
        </p:blipFill>
        <p:spPr>
          <a:xfrm>
            <a:off x="3074545" y="3093320"/>
            <a:ext cx="2007032" cy="1239398"/>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7"/>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56" name="Google Shape;156;p7"/>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7" name="Google Shape;157;p7"/>
          <p:cNvSpPr txBox="1"/>
          <p:nvPr>
            <p:ph type="title"/>
          </p:nvPr>
        </p:nvSpPr>
        <p:spPr>
          <a:xfrm>
            <a:off x="287906" y="154137"/>
            <a:ext cx="5921497"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Random Forest</a:t>
            </a:r>
            <a:endParaRPr b="1" sz="3600">
              <a:latin typeface="Calibri"/>
              <a:ea typeface="Calibri"/>
              <a:cs typeface="Calibri"/>
              <a:sym typeface="Calibri"/>
            </a:endParaRPr>
          </a:p>
        </p:txBody>
      </p:sp>
      <p:sp>
        <p:nvSpPr>
          <p:cNvPr id="158" name="Google Shape;158;p7"/>
          <p:cNvSpPr txBox="1"/>
          <p:nvPr>
            <p:ph idx="1" type="body"/>
          </p:nvPr>
        </p:nvSpPr>
        <p:spPr>
          <a:xfrm>
            <a:off x="197661" y="712127"/>
            <a:ext cx="6772460" cy="4250019"/>
          </a:xfrm>
          <a:prstGeom prst="rect">
            <a:avLst/>
          </a:prstGeom>
          <a:noFill/>
          <a:ln>
            <a:noFill/>
          </a:ln>
        </p:spPr>
        <p:txBody>
          <a:bodyPr anchorCtr="0" anchor="t" bIns="91400" lIns="91400" spcFirstLastPara="1" rIns="91400" wrap="square" tIns="91400">
            <a:normAutofit fontScale="92500" lnSpcReduction="20000"/>
          </a:bodyPr>
          <a:lstStyle/>
          <a:p>
            <a:pPr indent="0" lvl="0" marL="0" rtl="0" algn="l">
              <a:lnSpc>
                <a:spcPct val="150000"/>
              </a:lnSpc>
              <a:spcBef>
                <a:spcPts val="0"/>
              </a:spcBef>
              <a:spcAft>
                <a:spcPts val="0"/>
              </a:spcAft>
              <a:buSzPct val="126126"/>
              <a:buNone/>
            </a:pPr>
            <a:r>
              <a:rPr b="1" lang="en-US" sz="1200">
                <a:solidFill>
                  <a:srgbClr val="FFFFFF"/>
                </a:solidFill>
                <a:latin typeface="Calibri"/>
                <a:ea typeface="Calibri"/>
                <a:cs typeface="Calibri"/>
                <a:sym typeface="Calibri"/>
              </a:rPr>
              <a:t>Feature Distribution:</a:t>
            </a:r>
            <a:endParaRPr b="1"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Glucose &amp; BMI: Near-normal.</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Insulin &amp; Skin Thickness: Right-tilted.</a:t>
            </a:r>
            <a:endParaRPr/>
          </a:p>
          <a:p>
            <a:pPr indent="0" lvl="0" marL="12700" rtl="0" algn="l">
              <a:lnSpc>
                <a:spcPct val="150000"/>
              </a:lnSpc>
              <a:spcBef>
                <a:spcPts val="600"/>
              </a:spcBef>
              <a:spcAft>
                <a:spcPts val="0"/>
              </a:spcAft>
              <a:buSzPct val="108108"/>
              <a:buNone/>
            </a:pPr>
            <a:r>
              <a:rPr b="1" lang="en-US" sz="1200">
                <a:solidFill>
                  <a:srgbClr val="FFFFFF"/>
                </a:solidFill>
                <a:latin typeface="Calibri"/>
                <a:ea typeface="Calibri"/>
                <a:cs typeface="Calibri"/>
                <a:sym typeface="Calibri"/>
              </a:rPr>
              <a:t> Feature Importance:</a:t>
            </a:r>
            <a:endParaRPr b="1"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Top: Glucose, BMI, Age, </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Least: Skin Thickness, Insulin.</a:t>
            </a:r>
            <a:endParaRPr sz="1200">
              <a:latin typeface="Calibri"/>
              <a:ea typeface="Calibri"/>
              <a:cs typeface="Calibri"/>
              <a:sym typeface="Calibri"/>
            </a:endParaRPr>
          </a:p>
          <a:p>
            <a:pPr indent="0" lvl="0" marL="0" rtl="0" algn="l">
              <a:lnSpc>
                <a:spcPct val="150000"/>
              </a:lnSpc>
              <a:spcBef>
                <a:spcPts val="600"/>
              </a:spcBef>
              <a:spcAft>
                <a:spcPts val="0"/>
              </a:spcAft>
              <a:buSzPct val="126126"/>
              <a:buNone/>
            </a:pPr>
            <a:r>
              <a:rPr b="1" lang="en-US" sz="1200">
                <a:solidFill>
                  <a:srgbClr val="FFFFFF"/>
                </a:solidFill>
                <a:latin typeface="Calibri"/>
                <a:ea typeface="Calibri"/>
                <a:cs typeface="Calibri"/>
                <a:sym typeface="Calibri"/>
              </a:rPr>
              <a:t>Target Variable Distribution:</a:t>
            </a:r>
            <a:endParaRPr b="1"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Class 0 (Non-Diabetic): Majority(500 samples).</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Class 1 (Diabetic): Minority (268 samples).</a:t>
            </a:r>
            <a:endParaRPr sz="1200">
              <a:latin typeface="Calibri"/>
              <a:ea typeface="Calibri"/>
              <a:cs typeface="Calibri"/>
              <a:sym typeface="Calibri"/>
            </a:endParaRPr>
          </a:p>
          <a:p>
            <a:pPr indent="0" lvl="0" marL="0" rtl="0" algn="l">
              <a:lnSpc>
                <a:spcPct val="150000"/>
              </a:lnSpc>
              <a:spcBef>
                <a:spcPts val="600"/>
              </a:spcBef>
              <a:spcAft>
                <a:spcPts val="0"/>
              </a:spcAft>
              <a:buSzPct val="126126"/>
              <a:buNone/>
            </a:pPr>
            <a:r>
              <a:rPr b="1" lang="en-US" sz="1200">
                <a:solidFill>
                  <a:srgbClr val="FFFFFF"/>
                </a:solidFill>
                <a:latin typeface="Calibri"/>
                <a:ea typeface="Calibri"/>
                <a:cs typeface="Calibri"/>
                <a:sym typeface="Calibri"/>
              </a:rPr>
              <a:t>Confusion Matrix Insights:</a:t>
            </a:r>
            <a:endParaRPr b="1"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True Negatives: 37.56%</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False Positives: 12.69%</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True Positives: 43.15%</a:t>
            </a:r>
            <a:endParaRPr sz="1200">
              <a:latin typeface="Calibri"/>
              <a:ea typeface="Calibri"/>
              <a:cs typeface="Calibri"/>
              <a:sym typeface="Calibri"/>
            </a:endParaRPr>
          </a:p>
          <a:p>
            <a:pPr indent="-330200" lvl="0" marL="342900" rtl="0" algn="l">
              <a:lnSpc>
                <a:spcPct val="150000"/>
              </a:lnSpc>
              <a:spcBef>
                <a:spcPts val="600"/>
              </a:spcBef>
              <a:spcAft>
                <a:spcPts val="0"/>
              </a:spcAft>
              <a:buSzPct val="108108"/>
              <a:buFont typeface="Noto Sans Symbols"/>
              <a:buChar char="▪"/>
            </a:pPr>
            <a:r>
              <a:rPr lang="en-US" sz="1200">
                <a:solidFill>
                  <a:srgbClr val="FFFFFF"/>
                </a:solidFill>
                <a:latin typeface="Calibri"/>
                <a:ea typeface="Calibri"/>
                <a:cs typeface="Calibri"/>
                <a:sym typeface="Calibri"/>
              </a:rPr>
              <a:t>False Negatives: 6.60%</a:t>
            </a:r>
            <a:endParaRPr sz="1200">
              <a:latin typeface="Calibri"/>
              <a:ea typeface="Calibri"/>
              <a:cs typeface="Calibri"/>
              <a:sym typeface="Calibri"/>
            </a:endParaRPr>
          </a:p>
        </p:txBody>
      </p:sp>
      <p:pic>
        <p:nvPicPr>
          <p:cNvPr descr="Picture 4" id="159" name="Google Shape;159;p7"/>
          <p:cNvPicPr preferRelativeResize="0"/>
          <p:nvPr/>
        </p:nvPicPr>
        <p:blipFill rotWithShape="1">
          <a:blip r:embed="rId3">
            <a:alphaModFix/>
          </a:blip>
          <a:srcRect b="0" l="0" r="0" t="0"/>
          <a:stretch/>
        </p:blipFill>
        <p:spPr>
          <a:xfrm>
            <a:off x="3364541" y="709377"/>
            <a:ext cx="3207132" cy="2449361"/>
          </a:xfrm>
          <a:prstGeom prst="rect">
            <a:avLst/>
          </a:prstGeom>
          <a:noFill/>
          <a:ln>
            <a:noFill/>
          </a:ln>
        </p:spPr>
      </p:pic>
      <p:pic>
        <p:nvPicPr>
          <p:cNvPr descr="Picture 6" id="160" name="Google Shape;160;p7"/>
          <p:cNvPicPr preferRelativeResize="0"/>
          <p:nvPr/>
        </p:nvPicPr>
        <p:blipFill rotWithShape="1">
          <a:blip r:embed="rId4">
            <a:alphaModFix/>
          </a:blip>
          <a:srcRect b="0" l="0" r="0" t="0"/>
          <a:stretch/>
        </p:blipFill>
        <p:spPr>
          <a:xfrm>
            <a:off x="6792321" y="971845"/>
            <a:ext cx="2154018" cy="1645293"/>
          </a:xfrm>
          <a:prstGeom prst="rect">
            <a:avLst/>
          </a:prstGeom>
          <a:noFill/>
          <a:ln>
            <a:noFill/>
          </a:ln>
        </p:spPr>
      </p:pic>
      <p:pic>
        <p:nvPicPr>
          <p:cNvPr descr="Picture 10" id="161" name="Google Shape;161;p7"/>
          <p:cNvPicPr preferRelativeResize="0"/>
          <p:nvPr/>
        </p:nvPicPr>
        <p:blipFill rotWithShape="1">
          <a:blip r:embed="rId5">
            <a:alphaModFix/>
          </a:blip>
          <a:srcRect b="0" l="0" r="0" t="0"/>
          <a:stretch/>
        </p:blipFill>
        <p:spPr>
          <a:xfrm>
            <a:off x="3977121" y="3350542"/>
            <a:ext cx="1981972" cy="1303214"/>
          </a:xfrm>
          <a:prstGeom prst="rect">
            <a:avLst/>
          </a:prstGeom>
          <a:noFill/>
          <a:ln>
            <a:noFill/>
          </a:ln>
        </p:spPr>
      </p:pic>
      <p:pic>
        <p:nvPicPr>
          <p:cNvPr descr="Picture 12" id="162" name="Google Shape;162;p7"/>
          <p:cNvPicPr preferRelativeResize="0"/>
          <p:nvPr/>
        </p:nvPicPr>
        <p:blipFill rotWithShape="1">
          <a:blip r:embed="rId6">
            <a:alphaModFix/>
          </a:blip>
          <a:srcRect b="0" l="0" r="0" t="0"/>
          <a:stretch/>
        </p:blipFill>
        <p:spPr>
          <a:xfrm>
            <a:off x="6792321" y="2919224"/>
            <a:ext cx="2154018" cy="1645293"/>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68" name="Google Shape;168;p8"/>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9" name="Google Shape;169;p8"/>
          <p:cNvSpPr txBox="1"/>
          <p:nvPr>
            <p:ph type="title"/>
          </p:nvPr>
        </p:nvSpPr>
        <p:spPr>
          <a:xfrm>
            <a:off x="287906" y="154137"/>
            <a:ext cx="6914869"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SGD - Stochastic Gradient Descent​</a:t>
            </a:r>
            <a:endParaRPr b="1" sz="3600">
              <a:latin typeface="Calibri"/>
              <a:ea typeface="Calibri"/>
              <a:cs typeface="Calibri"/>
              <a:sym typeface="Calibri"/>
            </a:endParaRPr>
          </a:p>
        </p:txBody>
      </p:sp>
      <p:sp>
        <p:nvSpPr>
          <p:cNvPr id="170" name="Google Shape;170;p8"/>
          <p:cNvSpPr txBox="1"/>
          <p:nvPr>
            <p:ph idx="1" type="body"/>
          </p:nvPr>
        </p:nvSpPr>
        <p:spPr>
          <a:xfrm>
            <a:off x="287908" y="846422"/>
            <a:ext cx="7890892" cy="4250019"/>
          </a:xfrm>
          <a:prstGeom prst="rect">
            <a:avLst/>
          </a:prstGeom>
          <a:noFill/>
          <a:ln>
            <a:noFill/>
          </a:ln>
        </p:spPr>
        <p:txBody>
          <a:bodyPr anchorCtr="0" anchor="t" bIns="91400" lIns="91400" spcFirstLastPara="1" rIns="91400" wrap="square" tIns="91400">
            <a:normAutofit/>
          </a:bodyPr>
          <a:lstStyle/>
          <a:p>
            <a:pPr indent="-342900" lvl="0" marL="342900" rtl="0" algn="l">
              <a:lnSpc>
                <a:spcPct val="150000"/>
              </a:lnSpc>
              <a:spcBef>
                <a:spcPts val="0"/>
              </a:spcBef>
              <a:spcAft>
                <a:spcPts val="0"/>
              </a:spcAft>
              <a:buSzPts val="1400"/>
              <a:buFont typeface="Noto Sans Symbols"/>
              <a:buChar char="▪"/>
            </a:pPr>
            <a:r>
              <a:rPr lang="en-US" sz="1100">
                <a:solidFill>
                  <a:srgbClr val="FFFFFF"/>
                </a:solidFill>
                <a:latin typeface="Calibri"/>
                <a:ea typeface="Calibri"/>
                <a:cs typeface="Calibri"/>
                <a:sym typeface="Calibri"/>
              </a:rPr>
              <a:t>Feature selection using RFECV with SGD​</a:t>
            </a:r>
            <a:endParaRPr sz="1100">
              <a:latin typeface="Calibri"/>
              <a:ea typeface="Calibri"/>
              <a:cs typeface="Calibri"/>
              <a:sym typeface="Calibri"/>
            </a:endParaRPr>
          </a:p>
          <a:p>
            <a:pPr indent="-342900" lvl="0" marL="342900" rtl="0" algn="l">
              <a:lnSpc>
                <a:spcPct val="150000"/>
              </a:lnSpc>
              <a:spcBef>
                <a:spcPts val="600"/>
              </a:spcBef>
              <a:spcAft>
                <a:spcPts val="0"/>
              </a:spcAft>
              <a:buSzPts val="1400"/>
              <a:buFont typeface="Noto Sans Symbols"/>
              <a:buChar char="▪"/>
            </a:pPr>
            <a:r>
              <a:rPr lang="en-US" sz="1100">
                <a:solidFill>
                  <a:srgbClr val="FFFFFF"/>
                </a:solidFill>
                <a:latin typeface="Calibri"/>
                <a:ea typeface="Calibri"/>
                <a:cs typeface="Calibri"/>
                <a:sym typeface="Calibri"/>
              </a:rPr>
              <a:t>rfecv_sgd = RFECV(estimator=sgd_model, step=1, cv=kfold, scoring='accuracy', n_jobs=-1)​</a:t>
            </a:r>
            <a:endParaRPr sz="1100">
              <a:latin typeface="Calibri"/>
              <a:ea typeface="Calibri"/>
              <a:cs typeface="Calibri"/>
              <a:sym typeface="Calibri"/>
            </a:endParaRPr>
          </a:p>
          <a:p>
            <a:pPr indent="-342900" lvl="0" marL="342900" rtl="0" algn="l">
              <a:lnSpc>
                <a:spcPct val="150000"/>
              </a:lnSpc>
              <a:spcBef>
                <a:spcPts val="600"/>
              </a:spcBef>
              <a:spcAft>
                <a:spcPts val="0"/>
              </a:spcAft>
              <a:buSzPts val="1400"/>
              <a:buFont typeface="Noto Sans Symbols"/>
              <a:buChar char="▪"/>
            </a:pPr>
            <a:r>
              <a:rPr lang="en-US" sz="1100">
                <a:solidFill>
                  <a:srgbClr val="FFFFFF"/>
                </a:solidFill>
                <a:latin typeface="Calibri"/>
                <a:ea typeface="Calibri"/>
                <a:cs typeface="Calibri"/>
                <a:sym typeface="Calibri"/>
              </a:rPr>
              <a:t>rfecv_sgd.fit(os_data_X, os_data_y.values.ravel()) ​</a:t>
            </a:r>
            <a:endParaRPr sz="1100">
              <a:latin typeface="Calibri"/>
              <a:ea typeface="Calibri"/>
              <a:cs typeface="Calibri"/>
              <a:sym typeface="Calibri"/>
            </a:endParaRPr>
          </a:p>
          <a:p>
            <a:pPr indent="-342900" lvl="0" marL="342900" rtl="0" algn="l">
              <a:lnSpc>
                <a:spcPct val="150000"/>
              </a:lnSpc>
              <a:spcBef>
                <a:spcPts val="600"/>
              </a:spcBef>
              <a:spcAft>
                <a:spcPts val="0"/>
              </a:spcAft>
              <a:buSzPts val="1400"/>
              <a:buFont typeface="Noto Sans Symbols"/>
              <a:buChar char="▪"/>
            </a:pPr>
            <a:r>
              <a:rPr lang="en-US" sz="1100">
                <a:solidFill>
                  <a:srgbClr val="FFFFFF"/>
                </a:solidFill>
                <a:latin typeface="Calibri"/>
                <a:ea typeface="Calibri"/>
                <a:cs typeface="Calibri"/>
                <a:sym typeface="Calibri"/>
              </a:rPr>
              <a:t>SGD Model Result with feature selection: ​4 Selected features </a:t>
            </a:r>
            <a:endParaRPr sz="1100">
              <a:latin typeface="Calibri"/>
              <a:ea typeface="Calibri"/>
              <a:cs typeface="Calibri"/>
              <a:sym typeface="Calibri"/>
            </a:endParaRPr>
          </a:p>
          <a:p>
            <a:pPr indent="0" lvl="0" marL="0" rtl="0" algn="l">
              <a:lnSpc>
                <a:spcPct val="100000"/>
              </a:lnSpc>
              <a:spcBef>
                <a:spcPts val="600"/>
              </a:spcBef>
              <a:spcAft>
                <a:spcPts val="0"/>
              </a:spcAft>
              <a:buSzPts val="1400"/>
              <a:buNone/>
            </a:pPr>
            <a:r>
              <a:rPr lang="en-US">
                <a:solidFill>
                  <a:srgbClr val="FFFFFF"/>
                </a:solidFill>
              </a:rPr>
              <a:t>​</a:t>
            </a:r>
            <a:endParaRPr/>
          </a:p>
        </p:txBody>
      </p:sp>
      <p:pic>
        <p:nvPicPr>
          <p:cNvPr descr="Picture 2" id="171" name="Google Shape;171;p8"/>
          <p:cNvPicPr preferRelativeResize="0"/>
          <p:nvPr/>
        </p:nvPicPr>
        <p:blipFill rotWithShape="1">
          <a:blip r:embed="rId3">
            <a:alphaModFix/>
          </a:blip>
          <a:srcRect b="0" l="0" r="0" t="0"/>
          <a:stretch/>
        </p:blipFill>
        <p:spPr>
          <a:xfrm>
            <a:off x="5718554" y="892355"/>
            <a:ext cx="3033329" cy="1638840"/>
          </a:xfrm>
          <a:prstGeom prst="rect">
            <a:avLst/>
          </a:prstGeom>
          <a:noFill/>
          <a:ln>
            <a:noFill/>
          </a:ln>
        </p:spPr>
      </p:pic>
      <p:sp>
        <p:nvSpPr>
          <p:cNvPr id="172" name="Google Shape;172;p8"/>
          <p:cNvSpPr txBox="1"/>
          <p:nvPr/>
        </p:nvSpPr>
        <p:spPr>
          <a:xfrm>
            <a:off x="201002" y="2499557"/>
            <a:ext cx="2661749" cy="2608326"/>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0"/>
              </a:spcAft>
              <a:buNone/>
            </a:pPr>
            <a:r>
              <a:rPr b="1" i="0" lang="en-US" sz="1100" u="none" cap="none" strike="noStrike">
                <a:solidFill>
                  <a:srgbClr val="FFFFFF"/>
                </a:solidFill>
                <a:latin typeface="Calibri"/>
                <a:ea typeface="Calibri"/>
                <a:cs typeface="Calibri"/>
                <a:sym typeface="Calibri"/>
              </a:rPr>
              <a:t>Confusion Matrix WITH Feature Selection: [[358 133] [161 330]]​</a:t>
            </a:r>
            <a:endParaRPr b="1" i="0" sz="1100" u="none" cap="none" strike="noStrike">
              <a:solidFill>
                <a:srgbClr val="C6DAEC"/>
              </a:solidFill>
              <a:latin typeface="Calibri"/>
              <a:ea typeface="Calibri"/>
              <a:cs typeface="Calibri"/>
              <a:sym typeface="Calibri"/>
            </a:endParaRPr>
          </a:p>
          <a:p>
            <a:pPr indent="-342900" lvl="0" marL="342900" marR="0" rtl="0" algn="l">
              <a:lnSpc>
                <a:spcPct val="15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Positive (331): actual diabetes​</a:t>
            </a:r>
            <a:endParaRPr b="0" i="0" sz="1100" u="none" cap="none" strike="noStrike">
              <a:solidFill>
                <a:srgbClr val="C6DAEC"/>
              </a:solidFill>
              <a:latin typeface="Calibri"/>
              <a:ea typeface="Calibri"/>
              <a:cs typeface="Calibri"/>
              <a:sym typeface="Calibri"/>
            </a:endParaRPr>
          </a:p>
          <a:p>
            <a:pPr indent="-342900" lvl="0" marL="342900" marR="0" rtl="0" algn="l">
              <a:lnSpc>
                <a:spcPct val="15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Negatives (363): actual no diabetes​</a:t>
            </a:r>
            <a:endParaRPr b="0" i="0" sz="1100" u="none" cap="none" strike="noStrike">
              <a:solidFill>
                <a:srgbClr val="C6DAEC"/>
              </a:solidFill>
              <a:latin typeface="Calibri"/>
              <a:ea typeface="Calibri"/>
              <a:cs typeface="Calibri"/>
              <a:sym typeface="Calibri"/>
            </a:endParaRPr>
          </a:p>
          <a:p>
            <a:pPr indent="-342900" lvl="0" marL="342900" marR="0" rtl="0" algn="l">
              <a:lnSpc>
                <a:spcPct val="15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Positives (128): predicted diabetes ​</a:t>
            </a:r>
            <a:endParaRPr b="0" i="0" sz="1100" u="none" cap="none" strike="noStrike">
              <a:solidFill>
                <a:srgbClr val="C6DAEC"/>
              </a:solidFill>
              <a:latin typeface="Calibri"/>
              <a:ea typeface="Calibri"/>
              <a:cs typeface="Calibri"/>
              <a:sym typeface="Calibri"/>
            </a:endParaRPr>
          </a:p>
          <a:p>
            <a:pPr indent="-342900" lvl="0" marL="342900" marR="0" rtl="0" algn="l">
              <a:lnSpc>
                <a:spcPct val="15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Negatives (160): predicted no diabetes​</a:t>
            </a:r>
            <a:endParaRPr b="0" i="0" sz="1100" u="none" cap="none" strike="noStrike">
              <a:solidFill>
                <a:srgbClr val="000000"/>
              </a:solidFill>
              <a:latin typeface="Calibri"/>
              <a:ea typeface="Calibri"/>
              <a:cs typeface="Calibri"/>
              <a:sym typeface="Calibri"/>
            </a:endParaRPr>
          </a:p>
        </p:txBody>
      </p:sp>
      <p:sp>
        <p:nvSpPr>
          <p:cNvPr id="173" name="Google Shape;173;p8"/>
          <p:cNvSpPr txBox="1"/>
          <p:nvPr/>
        </p:nvSpPr>
        <p:spPr>
          <a:xfrm>
            <a:off x="4559056" y="2531195"/>
            <a:ext cx="2661749" cy="2631409"/>
          </a:xfrm>
          <a:prstGeom prst="rect">
            <a:avLst/>
          </a:prstGeom>
          <a:noFill/>
          <a:ln>
            <a:noFill/>
          </a:ln>
        </p:spPr>
        <p:txBody>
          <a:bodyPr anchorCtr="0" anchor="t" bIns="91400" lIns="91400" spcFirstLastPara="1" rIns="91400" wrap="square" tIns="91400">
            <a:spAutoFit/>
          </a:bodyPr>
          <a:lstStyle/>
          <a:p>
            <a:pPr indent="0" lvl="0" marL="139700" marR="0" rtl="0" algn="l">
              <a:lnSpc>
                <a:spcPct val="100000"/>
              </a:lnSpc>
              <a:spcBef>
                <a:spcPts val="0"/>
              </a:spcBef>
              <a:spcAft>
                <a:spcPts val="0"/>
              </a:spcAft>
              <a:buNone/>
            </a:pPr>
            <a:r>
              <a:rPr b="1" i="0" lang="en-US" sz="1100" u="none" cap="none" strike="noStrike">
                <a:solidFill>
                  <a:srgbClr val="FFFFFF"/>
                </a:solidFill>
                <a:latin typeface="Calibri"/>
                <a:ea typeface="Calibri"/>
                <a:cs typeface="Calibri"/>
                <a:sym typeface="Calibri"/>
              </a:rPr>
              <a:t>Confusion Matrix WITHOUT Feature Selection:</a:t>
            </a:r>
            <a:r>
              <a:rPr b="0" i="0" lang="en-US" sz="1100" u="none" cap="none" strike="noStrike">
                <a:solidFill>
                  <a:srgbClr val="FFFFFF"/>
                </a:solidFill>
                <a:latin typeface="Calibri"/>
                <a:ea typeface="Calibri"/>
                <a:cs typeface="Calibri"/>
                <a:sym typeface="Calibri"/>
              </a:rPr>
              <a:t> [[352 139] [209 282]]​</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1" i="0" lang="en-US" sz="1100" u="none" cap="none" strike="noStrike">
                <a:solidFill>
                  <a:srgbClr val="FFFFFF"/>
                </a:solidFill>
                <a:latin typeface="Calibri"/>
                <a:ea typeface="Calibri"/>
                <a:cs typeface="Calibri"/>
                <a:sym typeface="Calibri"/>
              </a:rPr>
              <a:t>True Positives (299):</a:t>
            </a:r>
            <a:r>
              <a:rPr b="0" i="0" lang="en-US" sz="1100" u="none" cap="none" strike="noStrike">
                <a:solidFill>
                  <a:srgbClr val="FFFFFF"/>
                </a:solidFill>
                <a:latin typeface="Calibri"/>
                <a:ea typeface="Calibri"/>
                <a:cs typeface="Calibri"/>
                <a:sym typeface="Calibri"/>
              </a:rPr>
              <a:t> actual diabetes​</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1" i="0" lang="en-US" sz="1100" u="none" cap="none" strike="noStrike">
                <a:solidFill>
                  <a:srgbClr val="FFFFFF"/>
                </a:solidFill>
                <a:latin typeface="Calibri"/>
                <a:ea typeface="Calibri"/>
                <a:cs typeface="Calibri"/>
                <a:sym typeface="Calibri"/>
              </a:rPr>
              <a:t>True Negatives (340): </a:t>
            </a:r>
            <a:r>
              <a:rPr b="0" i="0" lang="en-US" sz="1100" u="none" cap="none" strike="noStrike">
                <a:solidFill>
                  <a:srgbClr val="FFFFFF"/>
                </a:solidFill>
                <a:latin typeface="Calibri"/>
                <a:ea typeface="Calibri"/>
                <a:cs typeface="Calibri"/>
                <a:sym typeface="Calibri"/>
              </a:rPr>
              <a:t>actual no diabetes​</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1" i="0" lang="en-US" sz="1100" u="none" cap="none" strike="noStrike">
                <a:solidFill>
                  <a:srgbClr val="FFFFFF"/>
                </a:solidFill>
                <a:latin typeface="Calibri"/>
                <a:ea typeface="Calibri"/>
                <a:cs typeface="Calibri"/>
                <a:sym typeface="Calibri"/>
              </a:rPr>
              <a:t>False Positives (151):</a:t>
            </a:r>
            <a:r>
              <a:rPr b="0" i="0" lang="en-US" sz="1100" u="none" cap="none" strike="noStrike">
                <a:solidFill>
                  <a:srgbClr val="FFFFFF"/>
                </a:solidFill>
                <a:latin typeface="Calibri"/>
                <a:ea typeface="Calibri"/>
                <a:cs typeface="Calibri"/>
                <a:sym typeface="Calibri"/>
              </a:rPr>
              <a:t> Predicted diabetes​</a:t>
            </a:r>
            <a:endParaRPr b="0" i="0" sz="1100" u="none" cap="none" strike="noStrike">
              <a:solidFill>
                <a:srgbClr val="000000"/>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1" i="0" lang="en-US" sz="1100" u="none" cap="none" strike="noStrike">
                <a:solidFill>
                  <a:srgbClr val="FFFFFF"/>
                </a:solidFill>
                <a:latin typeface="Calibri"/>
                <a:ea typeface="Calibri"/>
                <a:cs typeface="Calibri"/>
                <a:sym typeface="Calibri"/>
              </a:rPr>
              <a:t>False Negatives (192):</a:t>
            </a:r>
            <a:r>
              <a:rPr b="0" i="0" lang="en-US" sz="1100" u="none" cap="none" strike="noStrike">
                <a:solidFill>
                  <a:srgbClr val="FFFFFF"/>
                </a:solidFill>
                <a:latin typeface="Calibri"/>
                <a:ea typeface="Calibri"/>
                <a:cs typeface="Calibri"/>
                <a:sym typeface="Calibri"/>
              </a:rPr>
              <a:t> Predicted no diabetes​</a:t>
            </a:r>
            <a:endParaRPr b="0" i="0" sz="1100" u="none" cap="none" strike="noStrike">
              <a:solidFill>
                <a:srgbClr val="000000"/>
              </a:solidFill>
              <a:latin typeface="Calibri"/>
              <a:ea typeface="Calibri"/>
              <a:cs typeface="Calibri"/>
              <a:sym typeface="Calibri"/>
            </a:endParaRPr>
          </a:p>
          <a:p>
            <a:pPr indent="139700" lvl="0" marL="0" marR="0" rtl="0" algn="l">
              <a:lnSpc>
                <a:spcPct val="100000"/>
              </a:lnSpc>
              <a:spcBef>
                <a:spcPts val="600"/>
              </a:spcBef>
              <a:spcAft>
                <a:spcPts val="0"/>
              </a:spcAft>
              <a:buClr>
                <a:srgbClr val="FFFFFF"/>
              </a:buClr>
              <a:buSzPts val="1000"/>
              <a:buFont typeface="Arial"/>
              <a:buNone/>
            </a:pPr>
            <a:br>
              <a:rPr b="0" i="0" lang="en-US" sz="1000" u="none" cap="none" strike="noStrike">
                <a:solidFill>
                  <a:srgbClr val="FFFFFF"/>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pic>
        <p:nvPicPr>
          <p:cNvPr descr="Picture 10" id="174" name="Google Shape;174;p8"/>
          <p:cNvPicPr preferRelativeResize="0"/>
          <p:nvPr/>
        </p:nvPicPr>
        <p:blipFill rotWithShape="1">
          <a:blip r:embed="rId4">
            <a:alphaModFix/>
          </a:blip>
          <a:srcRect b="0" l="0" r="0" t="0"/>
          <a:stretch/>
        </p:blipFill>
        <p:spPr>
          <a:xfrm>
            <a:off x="2684218" y="2776680"/>
            <a:ext cx="1922038" cy="1613317"/>
          </a:xfrm>
          <a:prstGeom prst="rect">
            <a:avLst/>
          </a:prstGeom>
          <a:noFill/>
          <a:ln>
            <a:noFill/>
          </a:ln>
        </p:spPr>
      </p:pic>
      <p:pic>
        <p:nvPicPr>
          <p:cNvPr descr="Picture 12" id="175" name="Google Shape;175;p8"/>
          <p:cNvPicPr preferRelativeResize="0"/>
          <p:nvPr/>
        </p:nvPicPr>
        <p:blipFill rotWithShape="1">
          <a:blip r:embed="rId5">
            <a:alphaModFix/>
          </a:blip>
          <a:srcRect b="0" l="0" r="0" t="0"/>
          <a:stretch/>
        </p:blipFill>
        <p:spPr>
          <a:xfrm>
            <a:off x="6986600" y="2677839"/>
            <a:ext cx="1956398" cy="1613318"/>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idx="12" type="sldNum"/>
          </p:nvPr>
        </p:nvSpPr>
        <p:spPr>
          <a:xfrm>
            <a:off x="13557" y="4785524"/>
            <a:ext cx="280308" cy="360651"/>
          </a:xfrm>
          <a:prstGeom prst="rect">
            <a:avLst/>
          </a:prstGeom>
          <a:noFill/>
          <a:ln>
            <a:noFill/>
          </a:ln>
        </p:spPr>
        <p:txBody>
          <a:bodyPr anchorCtr="0" anchor="t" bIns="91400" lIns="91400" spcFirstLastPara="1" rIns="91400" wrap="square" tIns="91400">
            <a:spAutoFit/>
          </a:bodyPr>
          <a:lstStyle/>
          <a:p>
            <a:pPr indent="0" lvl="0" marL="0" rtl="0" algn="l">
              <a:lnSpc>
                <a:spcPct val="100000"/>
              </a:lnSpc>
              <a:spcBef>
                <a:spcPts val="0"/>
              </a:spcBef>
              <a:spcAft>
                <a:spcPts val="0"/>
              </a:spcAft>
              <a:buClr>
                <a:srgbClr val="19BBD5"/>
              </a:buClr>
              <a:buSzPts val="1200"/>
              <a:buFont typeface="Nixie One"/>
              <a:buNone/>
            </a:pPr>
            <a:fld id="{00000000-1234-1234-1234-123412341234}" type="slidenum">
              <a:rPr lang="en-US" sz="1200">
                <a:solidFill>
                  <a:srgbClr val="19BBD5"/>
                </a:solidFill>
                <a:latin typeface="Nixie One"/>
                <a:ea typeface="Nixie One"/>
                <a:cs typeface="Nixie One"/>
                <a:sym typeface="Nixie One"/>
              </a:rPr>
              <a:t>‹#›</a:t>
            </a:fld>
            <a:endParaRPr/>
          </a:p>
        </p:txBody>
      </p:sp>
      <p:sp>
        <p:nvSpPr>
          <p:cNvPr id="181" name="Google Shape;181;p9"/>
          <p:cNvSpPr/>
          <p:nvPr/>
        </p:nvSpPr>
        <p:spPr>
          <a:xfrm>
            <a:off x="0" y="0"/>
            <a:ext cx="9130443" cy="5143425"/>
          </a:xfrm>
          <a:prstGeom prst="rect">
            <a:avLst/>
          </a:prstGeom>
          <a:solidFill>
            <a:srgbClr val="0E293C"/>
          </a:solidFill>
          <a:ln cap="flat" cmpd="sng" w="25400">
            <a:solidFill>
              <a:srgbClr val="18364F"/>
            </a:solidFill>
            <a:prstDash val="solid"/>
            <a:round/>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82" name="Google Shape;182;p9"/>
          <p:cNvSpPr txBox="1"/>
          <p:nvPr>
            <p:ph type="title"/>
          </p:nvPr>
        </p:nvSpPr>
        <p:spPr>
          <a:xfrm>
            <a:off x="287906" y="154137"/>
            <a:ext cx="6914869" cy="645302"/>
          </a:xfrm>
          <a:prstGeom prst="rect">
            <a:avLst/>
          </a:prstGeom>
          <a:noFill/>
          <a:ln>
            <a:noFill/>
          </a:ln>
        </p:spPr>
        <p:txBody>
          <a:bodyPr anchorCtr="0" anchor="b" bIns="91400" lIns="91400" spcFirstLastPara="1" rIns="91400" wrap="square" tIns="91400">
            <a:noAutofit/>
          </a:bodyPr>
          <a:lstStyle/>
          <a:p>
            <a:pPr indent="0" lvl="0" marL="0" marR="0" rtl="0" algn="l">
              <a:lnSpc>
                <a:spcPct val="100000"/>
              </a:lnSpc>
              <a:spcBef>
                <a:spcPts val="0"/>
              </a:spcBef>
              <a:spcAft>
                <a:spcPts val="0"/>
              </a:spcAft>
              <a:buClr>
                <a:srgbClr val="19BBD5"/>
              </a:buClr>
              <a:buSzPts val="3000"/>
              <a:buFont typeface="Nixie One"/>
              <a:buNone/>
            </a:pPr>
            <a:r>
              <a:rPr b="1" lang="en-US" sz="3600">
                <a:latin typeface="Calibri"/>
                <a:ea typeface="Calibri"/>
                <a:cs typeface="Calibri"/>
                <a:sym typeface="Calibri"/>
              </a:rPr>
              <a:t>Support Vector Machine (SVM)</a:t>
            </a:r>
            <a:endParaRPr b="1" sz="3600">
              <a:latin typeface="Calibri"/>
              <a:ea typeface="Calibri"/>
              <a:cs typeface="Calibri"/>
              <a:sym typeface="Calibri"/>
            </a:endParaRPr>
          </a:p>
        </p:txBody>
      </p:sp>
      <p:sp>
        <p:nvSpPr>
          <p:cNvPr id="183" name="Google Shape;183;p9"/>
          <p:cNvSpPr txBox="1"/>
          <p:nvPr>
            <p:ph idx="1" type="body"/>
          </p:nvPr>
        </p:nvSpPr>
        <p:spPr>
          <a:xfrm>
            <a:off x="287908" y="846422"/>
            <a:ext cx="6772460" cy="4250019"/>
          </a:xfrm>
          <a:prstGeom prst="rect">
            <a:avLst/>
          </a:prstGeom>
          <a:noFill/>
          <a:ln>
            <a:noFill/>
          </a:ln>
        </p:spPr>
        <p:txBody>
          <a:bodyPr anchorCtr="0" anchor="t" bIns="91400" lIns="91400" spcFirstLastPara="1" rIns="91400" wrap="square" tIns="91400">
            <a:normAutofit/>
          </a:bodyPr>
          <a:lstStyle/>
          <a:p>
            <a:pPr indent="-342900" lvl="0" marL="342900" marR="0" rtl="0" algn="l">
              <a:lnSpc>
                <a:spcPct val="100000"/>
              </a:lnSpc>
              <a:spcBef>
                <a:spcPts val="0"/>
              </a:spcBef>
              <a:spcAft>
                <a:spcPts val="0"/>
              </a:spcAft>
              <a:buClr>
                <a:srgbClr val="19BBD5"/>
              </a:buClr>
              <a:buSzPts val="1400"/>
              <a:buFont typeface="Noto Sans Symbols"/>
              <a:buChar char="▪"/>
            </a:pPr>
            <a:r>
              <a:rPr lang="en-US" sz="1100">
                <a:solidFill>
                  <a:srgbClr val="FFFFFF"/>
                </a:solidFill>
                <a:latin typeface="Calibri"/>
                <a:ea typeface="Calibri"/>
                <a:cs typeface="Calibri"/>
                <a:sym typeface="Calibri"/>
              </a:rPr>
              <a:t>Overview-Imports the necessary libraries to load the dataset, preprocess the data, build the SVM model with and without feature selection, evaluate its performance and finally Visualization of model performance for each case .</a:t>
            </a:r>
            <a:endParaRPr sz="1100">
              <a:latin typeface="Calibri"/>
              <a:ea typeface="Calibri"/>
              <a:cs typeface="Calibri"/>
              <a:sym typeface="Calibri"/>
            </a:endParaRPr>
          </a:p>
        </p:txBody>
      </p:sp>
      <p:sp>
        <p:nvSpPr>
          <p:cNvPr id="184" name="Google Shape;184;p9"/>
          <p:cNvSpPr txBox="1"/>
          <p:nvPr/>
        </p:nvSpPr>
        <p:spPr>
          <a:xfrm>
            <a:off x="69736" y="1796484"/>
            <a:ext cx="2715028" cy="2692964"/>
          </a:xfrm>
          <a:prstGeom prst="rect">
            <a:avLst/>
          </a:prstGeom>
          <a:noFill/>
          <a:ln>
            <a:noFill/>
          </a:ln>
        </p:spPr>
        <p:txBody>
          <a:bodyPr anchorCtr="0" anchor="t" bIns="91400" lIns="91400" spcFirstLastPara="1" rIns="91400" wrap="square" tIns="91400">
            <a:spAutoFit/>
          </a:bodyPr>
          <a:lstStyle/>
          <a:p>
            <a:pPr indent="-342900" lvl="0" marL="342900" marR="0" rtl="0" algn="l">
              <a:lnSpc>
                <a:spcPct val="100000"/>
              </a:lnSpc>
              <a:spcBef>
                <a:spcPts val="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The confusion matrix shows  whether a patient has diabetes or not</a:t>
            </a:r>
            <a:endParaRPr b="0" i="0" sz="1100" u="none" cap="none" strike="noStrike">
              <a:solidFill>
                <a:srgbClr val="C6DAEC"/>
              </a:solidFill>
              <a:latin typeface="Calibri"/>
              <a:ea typeface="Calibri"/>
              <a:cs typeface="Calibri"/>
              <a:sym typeface="Calibri"/>
            </a:endParaRPr>
          </a:p>
          <a:p>
            <a:pPr indent="-342900" lvl="0" marL="3429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Positives (TP): 36-correctly identified 36 cases as "Diabetes."</a:t>
            </a:r>
            <a:endParaRPr b="0" i="0" sz="1100" u="none" cap="none" strike="noStrike">
              <a:solidFill>
                <a:srgbClr val="C6DAEC"/>
              </a:solidFill>
              <a:latin typeface="Calibri"/>
              <a:ea typeface="Calibri"/>
              <a:cs typeface="Calibri"/>
              <a:sym typeface="Calibri"/>
            </a:endParaRPr>
          </a:p>
          <a:p>
            <a:pPr indent="-342900" lvl="0" marL="3429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Negatives (TN): 80-correctly identified 80 cases as "No Diabetes."</a:t>
            </a:r>
            <a:endParaRPr b="0" i="0" sz="1100" u="none" cap="none" strike="noStrike">
              <a:solidFill>
                <a:srgbClr val="C6DAEC"/>
              </a:solidFill>
              <a:latin typeface="Calibri"/>
              <a:ea typeface="Calibri"/>
              <a:cs typeface="Calibri"/>
              <a:sym typeface="Calibri"/>
            </a:endParaRPr>
          </a:p>
          <a:p>
            <a:pPr indent="-342900" lvl="0" marL="3429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Positives (FP): 19-incorrectly predicted 19 cases as "Diabetes" when they were actually "No Diabetes."</a:t>
            </a:r>
            <a:endParaRPr b="0" i="0" sz="1100" u="none" cap="none" strike="noStrike">
              <a:solidFill>
                <a:srgbClr val="C6DAEC"/>
              </a:solidFill>
              <a:latin typeface="Calibri"/>
              <a:ea typeface="Calibri"/>
              <a:cs typeface="Calibri"/>
              <a:sym typeface="Calibri"/>
            </a:endParaRPr>
          </a:p>
          <a:p>
            <a:pPr indent="-342900" lvl="0" marL="3429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Negatives (FN): 19-incorrectly predicted 19 cases as "No Diabetes" when they were actually "Diabetes."</a:t>
            </a:r>
            <a:endParaRPr b="0" i="0" sz="1100" u="none" cap="none" strike="noStrike">
              <a:solidFill>
                <a:srgbClr val="000000"/>
              </a:solidFill>
              <a:latin typeface="Calibri"/>
              <a:ea typeface="Calibri"/>
              <a:cs typeface="Calibri"/>
              <a:sym typeface="Calibri"/>
            </a:endParaRPr>
          </a:p>
        </p:txBody>
      </p:sp>
      <p:sp>
        <p:nvSpPr>
          <p:cNvPr id="185" name="Google Shape;185;p9"/>
          <p:cNvSpPr txBox="1"/>
          <p:nvPr/>
        </p:nvSpPr>
        <p:spPr>
          <a:xfrm>
            <a:off x="4478094" y="1838243"/>
            <a:ext cx="2513417" cy="2785297"/>
          </a:xfrm>
          <a:prstGeom prst="rect">
            <a:avLst/>
          </a:prstGeom>
          <a:noFill/>
          <a:ln>
            <a:noFill/>
          </a:ln>
        </p:spPr>
        <p:txBody>
          <a:bodyPr anchorCtr="0" anchor="t" bIns="91400" lIns="91400" spcFirstLastPara="1" rIns="91400" wrap="square" tIns="91400">
            <a:spAutoFit/>
          </a:bodyPr>
          <a:lstStyle/>
          <a:p>
            <a:pPr indent="-317500" lvl="0" marL="457200" marR="0" rtl="0" algn="l">
              <a:lnSpc>
                <a:spcPct val="100000"/>
              </a:lnSpc>
              <a:spcBef>
                <a:spcPts val="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Positives (TP): 35-correctly identified 35 cases as "Diabetes."</a:t>
            </a:r>
            <a:endParaRPr b="0" i="0" sz="1100" u="none" cap="none" strike="noStrike">
              <a:solidFill>
                <a:srgbClr val="C6DAEC"/>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True Negatives (TN): 82-correctly identified 82 cases as "No Diabetes."</a:t>
            </a:r>
            <a:endParaRPr b="0" i="0" sz="1100" u="none" cap="none" strike="noStrike">
              <a:solidFill>
                <a:srgbClr val="C6DAEC"/>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Positives (FP):17-incorrectly predicted 17 cases as "Diabetes" when they were actually "No Diabetes."</a:t>
            </a:r>
            <a:endParaRPr b="0" i="0" sz="1100" u="none" cap="none" strike="noStrike">
              <a:solidFill>
                <a:srgbClr val="C6DAEC"/>
              </a:solidFill>
              <a:latin typeface="Calibri"/>
              <a:ea typeface="Calibri"/>
              <a:cs typeface="Calibri"/>
              <a:sym typeface="Calibri"/>
            </a:endParaRPr>
          </a:p>
          <a:p>
            <a:pPr indent="-317500" lvl="0" marL="457200" marR="0" rtl="0" algn="l">
              <a:lnSpc>
                <a:spcPct val="100000"/>
              </a:lnSpc>
              <a:spcBef>
                <a:spcPts val="600"/>
              </a:spcBef>
              <a:spcAft>
                <a:spcPts val="0"/>
              </a:spcAft>
              <a:buClr>
                <a:srgbClr val="FFFFFF"/>
              </a:buClr>
              <a:buSzPts val="1000"/>
              <a:buFont typeface="Noto Sans Symbols"/>
              <a:buChar char="▪"/>
            </a:pPr>
            <a:r>
              <a:rPr b="0" i="0" lang="en-US" sz="1100" u="none" cap="none" strike="noStrike">
                <a:solidFill>
                  <a:srgbClr val="FFFFFF"/>
                </a:solidFill>
                <a:latin typeface="Calibri"/>
                <a:ea typeface="Calibri"/>
                <a:cs typeface="Calibri"/>
                <a:sym typeface="Calibri"/>
              </a:rPr>
              <a:t>False Negatives (FN):20-incorrectly predicted 20 cases as "No Diabetes" when they were actually "Diabetes."</a:t>
            </a:r>
            <a:endParaRPr b="0" i="0" sz="1100" u="none" cap="none" strike="noStrike">
              <a:solidFill>
                <a:srgbClr val="C6DAEC"/>
              </a:solidFill>
              <a:latin typeface="Calibri"/>
              <a:ea typeface="Calibri"/>
              <a:cs typeface="Calibri"/>
              <a:sym typeface="Calibri"/>
            </a:endParaRPr>
          </a:p>
        </p:txBody>
      </p:sp>
      <p:pic>
        <p:nvPicPr>
          <p:cNvPr descr="Picture 4" id="186" name="Google Shape;186;p9"/>
          <p:cNvPicPr preferRelativeResize="0"/>
          <p:nvPr/>
        </p:nvPicPr>
        <p:blipFill rotWithShape="1">
          <a:blip r:embed="rId3">
            <a:alphaModFix/>
          </a:blip>
          <a:srcRect b="0" l="0" r="0" t="0"/>
          <a:stretch/>
        </p:blipFill>
        <p:spPr>
          <a:xfrm>
            <a:off x="2735023" y="2198921"/>
            <a:ext cx="1878230" cy="1384111"/>
          </a:xfrm>
          <a:prstGeom prst="rect">
            <a:avLst/>
          </a:prstGeom>
          <a:noFill/>
          <a:ln>
            <a:noFill/>
          </a:ln>
        </p:spPr>
      </p:pic>
      <p:pic>
        <p:nvPicPr>
          <p:cNvPr descr="Picture 6" id="187" name="Google Shape;187;p9"/>
          <p:cNvPicPr preferRelativeResize="0"/>
          <p:nvPr/>
        </p:nvPicPr>
        <p:blipFill rotWithShape="1">
          <a:blip r:embed="rId4">
            <a:alphaModFix/>
          </a:blip>
          <a:srcRect b="0" l="0" r="0" t="0"/>
          <a:stretch/>
        </p:blipFill>
        <p:spPr>
          <a:xfrm>
            <a:off x="7060375" y="2625175"/>
            <a:ext cx="1961399" cy="1528649"/>
          </a:xfrm>
          <a:prstGeom prst="rect">
            <a:avLst/>
          </a:prstGeom>
          <a:noFill/>
          <a:ln>
            <a:noFill/>
          </a:ln>
        </p:spPr>
      </p:pic>
      <p:pic>
        <p:nvPicPr>
          <p:cNvPr descr="Picture 8" id="188" name="Google Shape;188;p9"/>
          <p:cNvPicPr preferRelativeResize="0"/>
          <p:nvPr/>
        </p:nvPicPr>
        <p:blipFill rotWithShape="1">
          <a:blip r:embed="rId5">
            <a:alphaModFix/>
          </a:blip>
          <a:srcRect b="0" l="0" r="0" t="0"/>
          <a:stretch/>
        </p:blipFill>
        <p:spPr>
          <a:xfrm>
            <a:off x="7157436" y="52023"/>
            <a:ext cx="1555071" cy="1528651"/>
          </a:xfrm>
          <a:prstGeom prst="rect">
            <a:avLst/>
          </a:prstGeom>
          <a:noFill/>
          <a:ln>
            <a:noFill/>
          </a:ln>
        </p:spPr>
      </p:pic>
      <p:sp>
        <p:nvSpPr>
          <p:cNvPr id="189" name="Google Shape;189;p9"/>
          <p:cNvSpPr txBox="1"/>
          <p:nvPr/>
        </p:nvSpPr>
        <p:spPr>
          <a:xfrm>
            <a:off x="7060375" y="1611900"/>
            <a:ext cx="1961400" cy="77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US" sz="800" u="none" cap="none" strike="noStrike">
                <a:solidFill>
                  <a:srgbClr val="FFFFFF"/>
                </a:solidFill>
                <a:latin typeface="Calibri"/>
                <a:ea typeface="Calibri"/>
                <a:cs typeface="Calibri"/>
                <a:sym typeface="Calibri"/>
              </a:rPr>
              <a:t>Selected features with SelectKBest</a:t>
            </a:r>
            <a:endParaRPr b="1" i="0" sz="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800" u="none" cap="none" strike="noStrike">
                <a:solidFill>
                  <a:srgbClr val="FFFFFF"/>
                </a:solidFill>
                <a:latin typeface="Calibri"/>
                <a:ea typeface="Calibri"/>
                <a:cs typeface="Calibri"/>
                <a:sym typeface="Calibri"/>
              </a:rPr>
              <a:t>It shows that the features "Glucose" and "BMI" have higher scores as compared to the other features. </a:t>
            </a:r>
            <a:endParaRPr b="0" i="0" sz="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US" sz="800" u="none" cap="none" strike="noStrike">
                <a:solidFill>
                  <a:srgbClr val="FFFFFF"/>
                </a:solidFill>
                <a:latin typeface="Calibri"/>
                <a:ea typeface="Calibri"/>
                <a:cs typeface="Calibri"/>
                <a:sym typeface="Calibri"/>
              </a:rPr>
              <a:t>This indicates that these two features are the most important predictors in the dataset.</a:t>
            </a:r>
            <a:br>
              <a:rPr b="0" i="0" lang="en-US" sz="800" u="none" cap="none" strike="noStrike">
                <a:solidFill>
                  <a:srgbClr val="595959"/>
                </a:solidFill>
                <a:latin typeface="Calibri"/>
                <a:ea typeface="Calibri"/>
                <a:cs typeface="Calibri"/>
                <a:sym typeface="Calibri"/>
              </a:rPr>
            </a:br>
            <a:endParaRPr b="0" i="0" sz="800" u="none" cap="none" strike="noStrike">
              <a:solidFill>
                <a:srgbClr val="59595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rgbClr val="C6DAEC"/>
              </a:solidFill>
              <a:latin typeface="Calibri"/>
              <a:ea typeface="Calibri"/>
              <a:cs typeface="Calibri"/>
              <a:sym typeface="Calibri"/>
            </a:endParaRPr>
          </a:p>
        </p:txBody>
      </p:sp>
      <p:sp>
        <p:nvSpPr>
          <p:cNvPr id="190" name="Google Shape;190;p9"/>
          <p:cNvSpPr txBox="1"/>
          <p:nvPr/>
        </p:nvSpPr>
        <p:spPr>
          <a:xfrm>
            <a:off x="2640489" y="3583032"/>
            <a:ext cx="2152800" cy="8430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chemeClr val="dk1"/>
              </a:buClr>
              <a:buSzPts val="1100"/>
              <a:buFont typeface="Arial"/>
              <a:buNone/>
            </a:pPr>
            <a:r>
              <a:rPr b="0" i="0" lang="en-US" sz="800" u="none" cap="none" strike="noStrike">
                <a:solidFill>
                  <a:srgbClr val="FFFFFF"/>
                </a:solidFill>
                <a:latin typeface="Calibri"/>
                <a:ea typeface="Calibri"/>
                <a:cs typeface="Calibri"/>
                <a:sym typeface="Calibri"/>
              </a:rPr>
              <a:t>The model seems to perform well overall, as the diagonal values (correct predictions) dominate the confusion matrix but can be improved(accuracy 75%).</a:t>
            </a:r>
            <a:endParaRPr b="0" i="0" sz="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rgbClr val="C6DAEC"/>
              </a:solidFill>
              <a:latin typeface="Arial"/>
              <a:ea typeface="Arial"/>
              <a:cs typeface="Arial"/>
              <a:sym typeface="Arial"/>
            </a:endParaRPr>
          </a:p>
        </p:txBody>
      </p:sp>
      <p:sp>
        <p:nvSpPr>
          <p:cNvPr id="191" name="Google Shape;191;p9"/>
          <p:cNvSpPr txBox="1"/>
          <p:nvPr/>
        </p:nvSpPr>
        <p:spPr>
          <a:xfrm>
            <a:off x="6977750" y="4191300"/>
            <a:ext cx="2152800" cy="699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US" sz="800" u="none" cap="none" strike="noStrike">
                <a:solidFill>
                  <a:srgbClr val="FFFFFF"/>
                </a:solidFill>
                <a:latin typeface="Calibri"/>
                <a:ea typeface="Calibri"/>
                <a:cs typeface="Calibri"/>
                <a:sym typeface="Calibri"/>
              </a:rPr>
              <a:t>Feature selection improved the model's accuracy.Indicating that selecting the most relevant features for the model likely reduced noise or irrelevant data, leading to better overall performance(accuracy 76%).</a:t>
            </a:r>
            <a:endParaRPr b="0" i="0" sz="8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t/>
            </a:r>
            <a:endParaRPr b="0" i="0" sz="9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700"/>
              <a:buFont typeface="Arial"/>
              <a:buNone/>
            </a:pPr>
            <a:r>
              <a:t/>
            </a:r>
            <a:endParaRPr b="0" i="0" sz="700" u="none" cap="none" strike="noStrike">
              <a:solidFill>
                <a:srgbClr val="C6DAEC"/>
              </a:solidFill>
              <a:latin typeface="Arial"/>
              <a:ea typeface="Arial"/>
              <a:cs typeface="Arial"/>
              <a:sym typeface="Aria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name="Imogen template">
  <a:themeElements>
    <a:clrScheme name="Imogen template">
      <a:dk1>
        <a:srgbClr val="000000"/>
      </a:dk1>
      <a:lt1>
        <a:srgbClr val="0E293C"/>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Imogen template">
      <a:dk1>
        <a:srgbClr val="000000"/>
      </a:dk1>
      <a:lt1>
        <a:srgbClr val="FFFFFF"/>
      </a:lt1>
      <a:dk2>
        <a:srgbClr val="A7A7A7"/>
      </a:dk2>
      <a:lt2>
        <a:srgbClr val="535353"/>
      </a:lt2>
      <a:accent1>
        <a:srgbClr val="3A81BA"/>
      </a:accent1>
      <a:accent2>
        <a:srgbClr val="D89F39"/>
      </a:accent2>
      <a:accent3>
        <a:srgbClr val="8BAB42"/>
      </a:accent3>
      <a:accent4>
        <a:srgbClr val="57A7B5"/>
      </a:accent4>
      <a:accent5>
        <a:srgbClr val="8B81D2"/>
      </a:accent5>
      <a:accent6>
        <a:srgbClr val="963334"/>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