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73" r:id="rId6"/>
    <p:sldId id="268" r:id="rId7"/>
    <p:sldId id="272" r:id="rId8"/>
    <p:sldId id="274" r:id="rId9"/>
    <p:sldId id="275"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6/3/2022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6/3/2022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fif"/><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fif"/></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8028" y="584201"/>
            <a:ext cx="7722473" cy="684559"/>
          </a:xfrm>
        </p:spPr>
        <p:txBody>
          <a:bodyPr>
            <a:normAutofit/>
          </a:bodyPr>
          <a:lstStyle/>
          <a:p>
            <a:r>
              <a:rPr lang="en-US" sz="3200" dirty="0">
                <a:solidFill>
                  <a:schemeClr val="accent1">
                    <a:lumMod val="60000"/>
                    <a:lumOff val="40000"/>
                  </a:schemeClr>
                </a:solidFill>
                <a:latin typeface="Arial Black" panose="020B0A04020102020204" pitchFamily="34" charset="0"/>
              </a:rPr>
              <a:t>Asansol Engineering College</a:t>
            </a:r>
          </a:p>
        </p:txBody>
      </p:sp>
      <p:sp>
        <p:nvSpPr>
          <p:cNvPr id="5" name="Subtitle 4"/>
          <p:cNvSpPr>
            <a:spLocks noGrp="1"/>
          </p:cNvSpPr>
          <p:nvPr>
            <p:ph type="subTitle" idx="1"/>
          </p:nvPr>
        </p:nvSpPr>
        <p:spPr>
          <a:xfrm>
            <a:off x="1625176" y="1772816"/>
            <a:ext cx="8735325" cy="4104456"/>
          </a:xfrm>
        </p:spPr>
        <p:txBody>
          <a:bodyPr>
            <a:normAutofit/>
          </a:bodyPr>
          <a:lstStyle/>
          <a:p>
            <a:pPr algn="ctr"/>
            <a:r>
              <a:rPr lang="en-US" dirty="0">
                <a:solidFill>
                  <a:schemeClr val="accent1">
                    <a:lumMod val="60000"/>
                    <a:lumOff val="40000"/>
                  </a:schemeClr>
                </a:solidFill>
              </a:rPr>
              <a:t>INNOVATIVE MODEL MAKING COMPETITION</a:t>
            </a:r>
          </a:p>
          <a:p>
            <a:r>
              <a:rPr lang="en-US" sz="4400" dirty="0">
                <a:latin typeface="Baskerville Old Face" panose="02020602080505020303" pitchFamily="18" charset="0"/>
              </a:rPr>
              <a:t>   </a:t>
            </a:r>
          </a:p>
          <a:p>
            <a:pPr algn="ctr"/>
            <a:r>
              <a:rPr lang="en-US" sz="4400" dirty="0">
                <a:latin typeface="Baskerville Old Face" panose="02020602080505020303" pitchFamily="18" charset="0"/>
              </a:rPr>
              <a:t> </a:t>
            </a:r>
            <a:r>
              <a:rPr lang="en-US" sz="4400" dirty="0">
                <a:solidFill>
                  <a:schemeClr val="accent1">
                    <a:lumMod val="60000"/>
                    <a:lumOff val="40000"/>
                  </a:schemeClr>
                </a:solidFill>
                <a:latin typeface="Baskerville Old Face" panose="02020602080505020303" pitchFamily="18" charset="0"/>
              </a:rPr>
              <a:t>CELL PHONE DETECTOR</a:t>
            </a:r>
          </a:p>
          <a:p>
            <a:pPr algn="ctr"/>
            <a:endParaRPr lang="en-US" sz="3200" dirty="0">
              <a:solidFill>
                <a:schemeClr val="accent1">
                  <a:lumMod val="60000"/>
                  <a:lumOff val="40000"/>
                </a:schemeClr>
              </a:solidFill>
              <a:latin typeface="Bahnschrift Light SemiCondensed" panose="020B0502040204020203" pitchFamily="34" charset="0"/>
            </a:endParaRPr>
          </a:p>
          <a:p>
            <a:pPr algn="ctr"/>
            <a:r>
              <a:rPr lang="en-US" sz="3200" dirty="0">
                <a:solidFill>
                  <a:schemeClr val="accent1">
                    <a:lumMod val="60000"/>
                    <a:lumOff val="40000"/>
                  </a:schemeClr>
                </a:solidFill>
                <a:latin typeface="Bahnschrift Light SemiCondensed" panose="020B0502040204020203" pitchFamily="34" charset="0"/>
              </a:rPr>
              <a:t>BY TEAM-</a:t>
            </a:r>
          </a:p>
          <a:p>
            <a:pPr algn="ctr"/>
            <a:r>
              <a:rPr lang="en-US" sz="3200" dirty="0">
                <a:solidFill>
                  <a:schemeClr val="accent1">
                    <a:lumMod val="60000"/>
                    <a:lumOff val="40000"/>
                  </a:schemeClr>
                </a:solidFill>
                <a:latin typeface="Bahnschrift Light SemiCondensed" panose="020B0502040204020203" pitchFamily="34" charset="0"/>
              </a:rPr>
              <a:t>POLES OF POWER</a:t>
            </a:r>
          </a:p>
          <a:p>
            <a:pPr algn="r"/>
            <a:endParaRPr lang="en-US" sz="2400" dirty="0">
              <a:latin typeface="Berlin Sans FB Demi" panose="020E0802020502020306" pitchFamily="34" charset="0"/>
            </a:endParaRPr>
          </a:p>
          <a:p>
            <a:pPr algn="ctr"/>
            <a:endParaRPr lang="en-US" sz="2400" dirty="0">
              <a:latin typeface="Berlin Sans FB Demi" panose="020E0802020502020306" pitchFamily="34" charset="0"/>
            </a:endParaRPr>
          </a:p>
        </p:txBody>
      </p:sp>
      <p:pic>
        <p:nvPicPr>
          <p:cNvPr id="4" name="Picture 3">
            <a:extLst>
              <a:ext uri="{FF2B5EF4-FFF2-40B4-BE49-F238E27FC236}">
                <a16:creationId xmlns:a16="http://schemas.microsoft.com/office/drawing/2014/main" id="{FAEB4C42-6F16-90C1-3386-EE356892B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828" y="260648"/>
            <a:ext cx="2225367" cy="1687832"/>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B78-239D-E76E-F8A7-9C924837E01E}"/>
              </a:ext>
            </a:extLst>
          </p:cNvPr>
          <p:cNvSpPr>
            <a:spLocks noGrp="1"/>
          </p:cNvSpPr>
          <p:nvPr>
            <p:ph type="ctrTitle"/>
          </p:nvPr>
        </p:nvSpPr>
        <p:spPr>
          <a:xfrm>
            <a:off x="1625176" y="584201"/>
            <a:ext cx="8735325" cy="1116608"/>
          </a:xfrm>
        </p:spPr>
        <p:txBody>
          <a:bodyPr>
            <a:normAutofit/>
          </a:bodyPr>
          <a:lstStyle/>
          <a:p>
            <a:r>
              <a:rPr lang="en-US" dirty="0">
                <a:solidFill>
                  <a:srgbClr val="C00000"/>
                </a:solidFill>
                <a:latin typeface="Agency FB" panose="020B0503020202020204" pitchFamily="34" charset="0"/>
              </a:rPr>
              <a:t>About Cell phone detector</a:t>
            </a:r>
            <a:endParaRPr lang="en-IN" dirty="0">
              <a:solidFill>
                <a:srgbClr val="C00000"/>
              </a:solidFill>
              <a:latin typeface="Agency FB" panose="020B0503020202020204" pitchFamily="34" charset="0"/>
            </a:endParaRPr>
          </a:p>
        </p:txBody>
      </p:sp>
      <p:sp>
        <p:nvSpPr>
          <p:cNvPr id="3" name="Subtitle 2">
            <a:extLst>
              <a:ext uri="{FF2B5EF4-FFF2-40B4-BE49-F238E27FC236}">
                <a16:creationId xmlns:a16="http://schemas.microsoft.com/office/drawing/2014/main" id="{E0AF8E57-A5CC-C151-EA78-D8374A66901C}"/>
              </a:ext>
            </a:extLst>
          </p:cNvPr>
          <p:cNvSpPr>
            <a:spLocks noGrp="1"/>
          </p:cNvSpPr>
          <p:nvPr>
            <p:ph type="subTitle" idx="1"/>
          </p:nvPr>
        </p:nvSpPr>
        <p:spPr>
          <a:xfrm>
            <a:off x="909837" y="1844824"/>
            <a:ext cx="8136904" cy="3960440"/>
          </a:xfrm>
        </p:spPr>
        <p:txBody>
          <a:bodyPr>
            <a:normAutofit fontScale="62500" lnSpcReduction="20000"/>
          </a:bodyPr>
          <a:lstStyle/>
          <a:p>
            <a:r>
              <a:rPr lang="en-US" sz="2900" dirty="0">
                <a:solidFill>
                  <a:schemeClr val="accent1">
                    <a:lumMod val="60000"/>
                    <a:lumOff val="40000"/>
                  </a:schemeClr>
                </a:solidFill>
              </a:rPr>
              <a:t>Cell phones are widely used in the world. While people have to be connected to one another, there are situations or places where there usage is to be prohibited either due to security reasons or it may cause health hazards. Cell phone detection has been on investigation for a long time. There are techniques which have been formulated or proposed on how cell phones can be detected. Most of them use the features such as audio system, radio frequency (RF) system and common materials of the phones and try to look into how they can be used as basis to detect mobile phones. This paper utilizes the RF system of the cell phone as the feature to be used to detect its presence. A circuit that detects signals of the range 0.9GHz to 3GHz is used to detect a cell phone when in use. When the signal is detected, a light emitting diode (LED) blinks to indicate the usage of a cell phone within a radius of 1.5metres</a:t>
            </a:r>
            <a:r>
              <a:rPr lang="en-US" sz="1000" dirty="0">
                <a:solidFill>
                  <a:schemeClr val="accent1">
                    <a:lumMod val="60000"/>
                    <a:lumOff val="40000"/>
                  </a:schemeClr>
                </a:solidFill>
              </a:rPr>
              <a:t>.</a:t>
            </a:r>
            <a:endParaRPr lang="en-IN" sz="12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F4EF4228-6FC3-3675-A4E3-2E1EFEAB59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22" y="1844824"/>
            <a:ext cx="3240359" cy="2304256"/>
          </a:xfrm>
          <a:prstGeom prst="rect">
            <a:avLst/>
          </a:prstGeom>
        </p:spPr>
      </p:pic>
    </p:spTree>
    <p:extLst>
      <p:ext uri="{BB962C8B-B14F-4D97-AF65-F5344CB8AC3E}">
        <p14:creationId xmlns:p14="http://schemas.microsoft.com/office/powerpoint/2010/main" val="68725449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A5D5F4-787D-F7A0-ADF9-634F356C586B}"/>
              </a:ext>
            </a:extLst>
          </p:cNvPr>
          <p:cNvSpPr>
            <a:spLocks noGrp="1"/>
          </p:cNvSpPr>
          <p:nvPr>
            <p:ph type="title"/>
          </p:nvPr>
        </p:nvSpPr>
        <p:spPr/>
        <p:txBody>
          <a:bodyPr>
            <a:normAutofit/>
          </a:bodyPr>
          <a:lstStyle/>
          <a:p>
            <a:pPr algn="ctr"/>
            <a:r>
              <a:rPr lang="en-US" sz="6600" dirty="0">
                <a:solidFill>
                  <a:srgbClr val="C00000"/>
                </a:solidFill>
                <a:latin typeface="Algerian" panose="04020705040A02060702" pitchFamily="82" charset="0"/>
              </a:rPr>
              <a:t>CIRCUIT DIAGRAM</a:t>
            </a:r>
            <a:endParaRPr lang="en-IN" sz="6600" dirty="0">
              <a:solidFill>
                <a:srgbClr val="C00000"/>
              </a:solidFill>
              <a:latin typeface="Algerian" panose="04020705040A02060702" pitchFamily="82" charset="0"/>
            </a:endParaRPr>
          </a:p>
        </p:txBody>
      </p:sp>
      <p:pic>
        <p:nvPicPr>
          <p:cNvPr id="10" name="Content Placeholder 9">
            <a:extLst>
              <a:ext uri="{FF2B5EF4-FFF2-40B4-BE49-F238E27FC236}">
                <a16:creationId xmlns:a16="http://schemas.microsoft.com/office/drawing/2014/main" id="{C41EC758-D16D-076D-7E40-C449296326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258207" y="-207405"/>
            <a:ext cx="4248474" cy="8208912"/>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F6BC-3975-89A4-98BF-0D02AD94E4FA}"/>
              </a:ext>
            </a:extLst>
          </p:cNvPr>
          <p:cNvSpPr>
            <a:spLocks noGrp="1"/>
          </p:cNvSpPr>
          <p:nvPr>
            <p:ph type="ctrTitle"/>
          </p:nvPr>
        </p:nvSpPr>
        <p:spPr>
          <a:xfrm>
            <a:off x="1625176" y="584200"/>
            <a:ext cx="8735325" cy="5077048"/>
          </a:xfrm>
        </p:spPr>
        <p:txBody>
          <a:bodyPr>
            <a:normAutofit/>
          </a:bodyPr>
          <a:lstStyle/>
          <a:p>
            <a:r>
              <a:rPr lang="en-US" sz="2000" dirty="0">
                <a:solidFill>
                  <a:schemeClr val="accent1">
                    <a:lumMod val="60000"/>
                    <a:lumOff val="40000"/>
                  </a:schemeClr>
                </a:solidFill>
              </a:rPr>
              <a:t>1.   Breadboard</a:t>
            </a:r>
            <a:br>
              <a:rPr lang="en-US" sz="2000" dirty="0">
                <a:solidFill>
                  <a:schemeClr val="accent1">
                    <a:lumMod val="60000"/>
                    <a:lumOff val="40000"/>
                  </a:schemeClr>
                </a:solidFill>
              </a:rPr>
            </a:br>
            <a:r>
              <a:rPr lang="en-US" sz="2000" dirty="0">
                <a:solidFill>
                  <a:schemeClr val="accent1">
                    <a:lumMod val="60000"/>
                    <a:lumOff val="40000"/>
                  </a:schemeClr>
                </a:solidFill>
              </a:rPr>
              <a:t>2.   LM358 IC</a:t>
            </a:r>
            <a:br>
              <a:rPr lang="en-US" sz="2000" dirty="0">
                <a:solidFill>
                  <a:schemeClr val="accent1">
                    <a:lumMod val="60000"/>
                    <a:lumOff val="40000"/>
                  </a:schemeClr>
                </a:solidFill>
              </a:rPr>
            </a:br>
            <a:r>
              <a:rPr lang="en-US" sz="2000" dirty="0">
                <a:solidFill>
                  <a:schemeClr val="accent1">
                    <a:lumMod val="60000"/>
                    <a:lumOff val="40000"/>
                  </a:schemeClr>
                </a:solidFill>
              </a:rPr>
              <a:t>3.   100uf/25v</a:t>
            </a:r>
            <a:br>
              <a:rPr lang="en-US" sz="2000" dirty="0">
                <a:solidFill>
                  <a:schemeClr val="accent1">
                    <a:lumMod val="60000"/>
                    <a:lumOff val="40000"/>
                  </a:schemeClr>
                </a:solidFill>
              </a:rPr>
            </a:br>
            <a:r>
              <a:rPr lang="en-US" sz="2000" dirty="0">
                <a:solidFill>
                  <a:schemeClr val="accent1">
                    <a:lumMod val="60000"/>
                    <a:lumOff val="40000"/>
                  </a:schemeClr>
                </a:solidFill>
              </a:rPr>
              <a:t>4.   1uf/63v</a:t>
            </a:r>
            <a:br>
              <a:rPr lang="en-US" sz="2000" dirty="0">
                <a:solidFill>
                  <a:schemeClr val="accent1">
                    <a:lumMod val="60000"/>
                    <a:lumOff val="40000"/>
                  </a:schemeClr>
                </a:solidFill>
              </a:rPr>
            </a:br>
            <a:r>
              <a:rPr lang="en-US" sz="2000" dirty="0">
                <a:solidFill>
                  <a:schemeClr val="accent1">
                    <a:lumMod val="60000"/>
                    <a:lumOff val="40000"/>
                  </a:schemeClr>
                </a:solidFill>
              </a:rPr>
              <a:t>5.   100k Ohm resistor</a:t>
            </a:r>
            <a:br>
              <a:rPr lang="en-US" sz="2000" dirty="0">
                <a:solidFill>
                  <a:schemeClr val="accent1">
                    <a:lumMod val="60000"/>
                    <a:lumOff val="40000"/>
                  </a:schemeClr>
                </a:solidFill>
              </a:rPr>
            </a:br>
            <a:r>
              <a:rPr lang="en-US" sz="2000" dirty="0">
                <a:solidFill>
                  <a:schemeClr val="accent1">
                    <a:lumMod val="60000"/>
                    <a:lumOff val="40000"/>
                  </a:schemeClr>
                </a:solidFill>
              </a:rPr>
              <a:t>6.   2.2M Ohm resistor</a:t>
            </a:r>
            <a:br>
              <a:rPr lang="en-US" sz="2000" dirty="0">
                <a:solidFill>
                  <a:schemeClr val="accent1">
                    <a:lumMod val="60000"/>
                    <a:lumOff val="40000"/>
                  </a:schemeClr>
                </a:solidFill>
              </a:rPr>
            </a:br>
            <a:r>
              <a:rPr lang="en-US" sz="2000" dirty="0">
                <a:solidFill>
                  <a:schemeClr val="accent1">
                    <a:lumMod val="60000"/>
                    <a:lumOff val="40000"/>
                  </a:schemeClr>
                </a:solidFill>
              </a:rPr>
              <a:t>7.    220k Ohm  resistor</a:t>
            </a:r>
            <a:br>
              <a:rPr lang="en-US" sz="2000" dirty="0">
                <a:solidFill>
                  <a:schemeClr val="accent1">
                    <a:lumMod val="60000"/>
                    <a:lumOff val="40000"/>
                  </a:schemeClr>
                </a:solidFill>
              </a:rPr>
            </a:br>
            <a:r>
              <a:rPr lang="en-US" sz="2000" dirty="0">
                <a:solidFill>
                  <a:schemeClr val="accent1">
                    <a:lumMod val="60000"/>
                    <a:lumOff val="40000"/>
                  </a:schemeClr>
                </a:solidFill>
              </a:rPr>
              <a:t>8.    1k ohm resistor</a:t>
            </a:r>
            <a:br>
              <a:rPr lang="en-US" sz="2000" dirty="0">
                <a:solidFill>
                  <a:schemeClr val="accent1">
                    <a:lumMod val="60000"/>
                    <a:lumOff val="40000"/>
                  </a:schemeClr>
                </a:solidFill>
              </a:rPr>
            </a:br>
            <a:r>
              <a:rPr lang="en-US" sz="2000" dirty="0">
                <a:solidFill>
                  <a:schemeClr val="accent1">
                    <a:lumMod val="60000"/>
                    <a:lumOff val="40000"/>
                  </a:schemeClr>
                </a:solidFill>
              </a:rPr>
              <a:t>9.    LED</a:t>
            </a:r>
            <a:br>
              <a:rPr lang="en-US" sz="2000" dirty="0">
                <a:solidFill>
                  <a:schemeClr val="accent1">
                    <a:lumMod val="60000"/>
                    <a:lumOff val="40000"/>
                  </a:schemeClr>
                </a:solidFill>
              </a:rPr>
            </a:br>
            <a:r>
              <a:rPr lang="en-US" sz="2000" dirty="0">
                <a:solidFill>
                  <a:schemeClr val="accent1">
                    <a:lumMod val="60000"/>
                    <a:lumOff val="40000"/>
                  </a:schemeClr>
                </a:solidFill>
              </a:rPr>
              <a:t>10.  Buzzer</a:t>
            </a:r>
            <a:br>
              <a:rPr lang="en-US" sz="2000" dirty="0">
                <a:solidFill>
                  <a:schemeClr val="accent1">
                    <a:lumMod val="60000"/>
                    <a:lumOff val="40000"/>
                  </a:schemeClr>
                </a:solidFill>
              </a:rPr>
            </a:br>
            <a:r>
              <a:rPr lang="en-US" sz="2000" dirty="0">
                <a:solidFill>
                  <a:schemeClr val="accent1">
                    <a:lumMod val="60000"/>
                    <a:lumOff val="40000"/>
                  </a:schemeClr>
                </a:solidFill>
              </a:rPr>
              <a:t>11.   BC547 transistor</a:t>
            </a:r>
            <a:br>
              <a:rPr lang="en-US" sz="2000" dirty="0">
                <a:solidFill>
                  <a:schemeClr val="accent1">
                    <a:lumMod val="60000"/>
                    <a:lumOff val="40000"/>
                  </a:schemeClr>
                </a:solidFill>
              </a:rPr>
            </a:br>
            <a:r>
              <a:rPr lang="en-US" sz="2000" dirty="0">
                <a:solidFill>
                  <a:schemeClr val="accent1">
                    <a:lumMod val="60000"/>
                    <a:lumOff val="40000"/>
                  </a:schemeClr>
                </a:solidFill>
              </a:rPr>
              <a:t>12.  LM7805 IC</a:t>
            </a:r>
            <a:br>
              <a:rPr lang="en-US" sz="2000" dirty="0">
                <a:solidFill>
                  <a:schemeClr val="accent1">
                    <a:lumMod val="60000"/>
                    <a:lumOff val="40000"/>
                  </a:schemeClr>
                </a:solidFill>
              </a:rPr>
            </a:br>
            <a:endParaRPr lang="en-IN" sz="2000"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03E1580A-0736-D85D-ECEA-9665CC83D52C}"/>
              </a:ext>
            </a:extLst>
          </p:cNvPr>
          <p:cNvSpPr>
            <a:spLocks noGrp="1"/>
          </p:cNvSpPr>
          <p:nvPr>
            <p:ph type="subTitle" idx="1"/>
          </p:nvPr>
        </p:nvSpPr>
        <p:spPr>
          <a:xfrm>
            <a:off x="1625176" y="584200"/>
            <a:ext cx="8735325" cy="900583"/>
          </a:xfrm>
        </p:spPr>
        <p:txBody>
          <a:bodyPr>
            <a:normAutofit/>
          </a:bodyPr>
          <a:lstStyle/>
          <a:p>
            <a:pPr algn="ctr"/>
            <a:r>
              <a:rPr lang="en-US" sz="4400" dirty="0">
                <a:solidFill>
                  <a:srgbClr val="C00000"/>
                </a:solidFill>
                <a:latin typeface="Algerian" panose="04020705040A02060702" pitchFamily="82" charset="0"/>
              </a:rPr>
              <a:t>COMPONENTS</a:t>
            </a:r>
            <a:endParaRPr lang="en-IN" sz="4400" dirty="0">
              <a:solidFill>
                <a:srgbClr val="C00000"/>
              </a:solidFill>
              <a:latin typeface="Algerian" panose="04020705040A02060702" pitchFamily="82" charset="0"/>
            </a:endParaRPr>
          </a:p>
        </p:txBody>
      </p:sp>
      <p:pic>
        <p:nvPicPr>
          <p:cNvPr id="5" name="Picture 4">
            <a:extLst>
              <a:ext uri="{FF2B5EF4-FFF2-40B4-BE49-F238E27FC236}">
                <a16:creationId xmlns:a16="http://schemas.microsoft.com/office/drawing/2014/main" id="{E503C23F-D94A-3E5F-A6CA-966F3C17AF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8545" y="1460365"/>
            <a:ext cx="2520280" cy="1460365"/>
          </a:xfrm>
          <a:prstGeom prst="rect">
            <a:avLst/>
          </a:prstGeom>
        </p:spPr>
      </p:pic>
      <p:pic>
        <p:nvPicPr>
          <p:cNvPr id="7" name="Picture 6">
            <a:extLst>
              <a:ext uri="{FF2B5EF4-FFF2-40B4-BE49-F238E27FC236}">
                <a16:creationId xmlns:a16="http://schemas.microsoft.com/office/drawing/2014/main" id="{C9699BBB-B586-5483-34E0-BC292F0DC3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8545" y="2929159"/>
            <a:ext cx="2520280" cy="2016224"/>
          </a:xfrm>
          <a:prstGeom prst="rect">
            <a:avLst/>
          </a:prstGeom>
        </p:spPr>
      </p:pic>
      <p:pic>
        <p:nvPicPr>
          <p:cNvPr id="9" name="Picture 8">
            <a:extLst>
              <a:ext uri="{FF2B5EF4-FFF2-40B4-BE49-F238E27FC236}">
                <a16:creationId xmlns:a16="http://schemas.microsoft.com/office/drawing/2014/main" id="{3B544E33-5A5A-F152-739C-20410568FB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0233" y="1460365"/>
            <a:ext cx="2808312" cy="1460365"/>
          </a:xfrm>
          <a:prstGeom prst="rect">
            <a:avLst/>
          </a:prstGeom>
        </p:spPr>
      </p:pic>
      <p:pic>
        <p:nvPicPr>
          <p:cNvPr id="13" name="Picture 12">
            <a:extLst>
              <a:ext uri="{FF2B5EF4-FFF2-40B4-BE49-F238E27FC236}">
                <a16:creationId xmlns:a16="http://schemas.microsoft.com/office/drawing/2014/main" id="{35245B75-68AB-3B55-9A64-FE9A556A5A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68543" y="4954067"/>
            <a:ext cx="2520281" cy="1903933"/>
          </a:xfrm>
          <a:prstGeom prst="rect">
            <a:avLst/>
          </a:prstGeom>
        </p:spPr>
      </p:pic>
      <p:pic>
        <p:nvPicPr>
          <p:cNvPr id="15" name="Picture 14">
            <a:extLst>
              <a:ext uri="{FF2B5EF4-FFF2-40B4-BE49-F238E27FC236}">
                <a16:creationId xmlns:a16="http://schemas.microsoft.com/office/drawing/2014/main" id="{B881DE57-50ED-8804-F748-1E29C108C4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81552" y="2932365"/>
            <a:ext cx="1413055" cy="1775668"/>
          </a:xfrm>
          <a:prstGeom prst="rect">
            <a:avLst/>
          </a:prstGeom>
        </p:spPr>
      </p:pic>
      <p:pic>
        <p:nvPicPr>
          <p:cNvPr id="17" name="Picture 16">
            <a:extLst>
              <a:ext uri="{FF2B5EF4-FFF2-40B4-BE49-F238E27FC236}">
                <a16:creationId xmlns:a16="http://schemas.microsoft.com/office/drawing/2014/main" id="{A4800083-E692-F499-CB2E-F378F75BDF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0232" y="2951361"/>
            <a:ext cx="1295027" cy="1775669"/>
          </a:xfrm>
          <a:prstGeom prst="rect">
            <a:avLst/>
          </a:prstGeom>
        </p:spPr>
      </p:pic>
      <p:pic>
        <p:nvPicPr>
          <p:cNvPr id="21" name="Picture 20">
            <a:extLst>
              <a:ext uri="{FF2B5EF4-FFF2-40B4-BE49-F238E27FC236}">
                <a16:creationId xmlns:a16="http://schemas.microsoft.com/office/drawing/2014/main" id="{F4973A2E-8D61-1CE7-427B-C0D0B87071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23320" y="1460365"/>
            <a:ext cx="2218556" cy="1460365"/>
          </a:xfrm>
          <a:prstGeom prst="rect">
            <a:avLst/>
          </a:prstGeom>
        </p:spPr>
      </p:pic>
      <p:pic>
        <p:nvPicPr>
          <p:cNvPr id="23" name="Picture 22">
            <a:extLst>
              <a:ext uri="{FF2B5EF4-FFF2-40B4-BE49-F238E27FC236}">
                <a16:creationId xmlns:a16="http://schemas.microsoft.com/office/drawing/2014/main" id="{18CE086B-0276-5013-DA2C-57EE9D1CDC6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23320" y="2917038"/>
            <a:ext cx="2218556" cy="1809992"/>
          </a:xfrm>
          <a:prstGeom prst="rect">
            <a:avLst/>
          </a:prstGeom>
        </p:spPr>
      </p:pic>
    </p:spTree>
    <p:extLst>
      <p:ext uri="{BB962C8B-B14F-4D97-AF65-F5344CB8AC3E}">
        <p14:creationId xmlns:p14="http://schemas.microsoft.com/office/powerpoint/2010/main" val="371149657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7CA1-7889-F7E3-17DE-27BDC925A5CC}"/>
              </a:ext>
            </a:extLst>
          </p:cNvPr>
          <p:cNvSpPr>
            <a:spLocks noGrp="1"/>
          </p:cNvSpPr>
          <p:nvPr>
            <p:ph type="ctrTitle"/>
          </p:nvPr>
        </p:nvSpPr>
        <p:spPr>
          <a:xfrm>
            <a:off x="1625176" y="260649"/>
            <a:ext cx="8735325" cy="1008112"/>
          </a:xfrm>
        </p:spPr>
        <p:txBody>
          <a:bodyPr>
            <a:normAutofit/>
          </a:bodyPr>
          <a:lstStyle/>
          <a:p>
            <a:pPr algn="ctr"/>
            <a:r>
              <a:rPr lang="en-US" dirty="0">
                <a:solidFill>
                  <a:srgbClr val="C00000"/>
                </a:solidFill>
                <a:latin typeface="Algerian" panose="04020705040A02060702" pitchFamily="82" charset="0"/>
              </a:rPr>
              <a:t>Application</a:t>
            </a:r>
            <a:endParaRPr lang="en-IN" dirty="0">
              <a:solidFill>
                <a:srgbClr val="C00000"/>
              </a:solidFill>
              <a:latin typeface="Algerian" panose="04020705040A02060702" pitchFamily="82" charset="0"/>
            </a:endParaRPr>
          </a:p>
        </p:txBody>
      </p:sp>
      <p:sp>
        <p:nvSpPr>
          <p:cNvPr id="3" name="Subtitle 2">
            <a:extLst>
              <a:ext uri="{FF2B5EF4-FFF2-40B4-BE49-F238E27FC236}">
                <a16:creationId xmlns:a16="http://schemas.microsoft.com/office/drawing/2014/main" id="{58952E71-F935-85A6-4A71-406BDBBEDDC3}"/>
              </a:ext>
            </a:extLst>
          </p:cNvPr>
          <p:cNvSpPr>
            <a:spLocks noGrp="1"/>
          </p:cNvSpPr>
          <p:nvPr>
            <p:ph type="subTitle" idx="1"/>
          </p:nvPr>
        </p:nvSpPr>
        <p:spPr>
          <a:xfrm>
            <a:off x="909837" y="1484784"/>
            <a:ext cx="7704855" cy="4104456"/>
          </a:xfrm>
        </p:spPr>
        <p:txBody>
          <a:bodyPr>
            <a:normAutofit fontScale="85000" lnSpcReduction="20000"/>
          </a:bodyPr>
          <a:lstStyle/>
          <a:p>
            <a:pPr marL="457200" indent="-457200">
              <a:buFont typeface="Wingdings" panose="05000000000000000000" pitchFamily="2" charset="2"/>
              <a:buChar char="q"/>
            </a:pPr>
            <a:r>
              <a:rPr lang="en-US" dirty="0">
                <a:solidFill>
                  <a:schemeClr val="accent1">
                    <a:lumMod val="60000"/>
                    <a:lumOff val="40000"/>
                  </a:schemeClr>
                </a:solidFill>
              </a:rPr>
              <a:t> Cellphone detector can sense the presence of an activated mobile phone from a distance of one and a half meters. So it can be used to prevent use of mobile phones in examination halls, confidential rooms, etc. </a:t>
            </a:r>
          </a:p>
          <a:p>
            <a:endParaRPr lang="en-US" dirty="0">
              <a:solidFill>
                <a:schemeClr val="accent1">
                  <a:lumMod val="60000"/>
                  <a:lumOff val="40000"/>
                </a:schemeClr>
              </a:solidFill>
            </a:endParaRPr>
          </a:p>
          <a:p>
            <a:pPr marL="457200" indent="-457200">
              <a:buFont typeface="Wingdings" panose="05000000000000000000" pitchFamily="2" charset="2"/>
              <a:buChar char="q"/>
            </a:pPr>
            <a:r>
              <a:rPr lang="en-US" dirty="0">
                <a:solidFill>
                  <a:schemeClr val="accent1">
                    <a:lumMod val="60000"/>
                    <a:lumOff val="40000"/>
                  </a:schemeClr>
                </a:solidFill>
              </a:rPr>
              <a:t> A mobile phone detector can detect the activation of a mobile phone such as :incoming and ongoing phone calls, messages, and things in that nature. </a:t>
            </a:r>
          </a:p>
          <a:p>
            <a:endParaRPr lang="en-US" dirty="0">
              <a:solidFill>
                <a:schemeClr val="accent1">
                  <a:lumMod val="60000"/>
                  <a:lumOff val="40000"/>
                </a:schemeClr>
              </a:solidFill>
            </a:endParaRPr>
          </a:p>
          <a:p>
            <a:pPr marL="457200" indent="-457200">
              <a:buFont typeface="Wingdings" panose="05000000000000000000" pitchFamily="2" charset="2"/>
              <a:buChar char="q"/>
            </a:pPr>
            <a:r>
              <a:rPr lang="en-US" dirty="0">
                <a:solidFill>
                  <a:schemeClr val="accent1">
                    <a:lumMod val="60000"/>
                    <a:lumOff val="40000"/>
                  </a:schemeClr>
                </a:solidFill>
              </a:rPr>
              <a:t>Mobile phone detectors can also be used for spying on someone and for unauthorized video transmission</a:t>
            </a:r>
            <a:r>
              <a:rPr lang="en-US" dirty="0"/>
              <a:t>.</a:t>
            </a:r>
            <a:endParaRPr lang="en-IN" dirty="0"/>
          </a:p>
        </p:txBody>
      </p:sp>
      <p:pic>
        <p:nvPicPr>
          <p:cNvPr id="5" name="Picture 4">
            <a:extLst>
              <a:ext uri="{FF2B5EF4-FFF2-40B4-BE49-F238E27FC236}">
                <a16:creationId xmlns:a16="http://schemas.microsoft.com/office/drawing/2014/main" id="{DB8BB99A-AFF5-F1DE-D6F5-2DF1819719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4104" y="1268760"/>
            <a:ext cx="3221216" cy="1296145"/>
          </a:xfrm>
          <a:prstGeom prst="rect">
            <a:avLst/>
          </a:prstGeom>
        </p:spPr>
      </p:pic>
      <p:pic>
        <p:nvPicPr>
          <p:cNvPr id="8" name="Picture 7">
            <a:extLst>
              <a:ext uri="{FF2B5EF4-FFF2-40B4-BE49-F238E27FC236}">
                <a16:creationId xmlns:a16="http://schemas.microsoft.com/office/drawing/2014/main" id="{BDEF6E71-14EE-89C4-481D-454D67E3B3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4103" y="2636913"/>
            <a:ext cx="3221217" cy="1512167"/>
          </a:xfrm>
          <a:prstGeom prst="rect">
            <a:avLst/>
          </a:prstGeom>
        </p:spPr>
      </p:pic>
      <p:pic>
        <p:nvPicPr>
          <p:cNvPr id="10" name="Picture 9">
            <a:extLst>
              <a:ext uri="{FF2B5EF4-FFF2-40B4-BE49-F238E27FC236}">
                <a16:creationId xmlns:a16="http://schemas.microsoft.com/office/drawing/2014/main" id="{E55C4980-692F-6F89-1D91-6DDD523F7D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0813" y="4270788"/>
            <a:ext cx="3274508" cy="1822508"/>
          </a:xfrm>
          <a:prstGeom prst="rect">
            <a:avLst/>
          </a:prstGeom>
        </p:spPr>
      </p:pic>
    </p:spTree>
    <p:extLst>
      <p:ext uri="{BB962C8B-B14F-4D97-AF65-F5344CB8AC3E}">
        <p14:creationId xmlns:p14="http://schemas.microsoft.com/office/powerpoint/2010/main" val="33335374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F777-5833-F1E5-CE8D-5AD2DCF20B24}"/>
              </a:ext>
            </a:extLst>
          </p:cNvPr>
          <p:cNvSpPr>
            <a:spLocks noGrp="1"/>
          </p:cNvSpPr>
          <p:nvPr>
            <p:ph type="ctrTitle"/>
          </p:nvPr>
        </p:nvSpPr>
        <p:spPr>
          <a:xfrm>
            <a:off x="1625176" y="584201"/>
            <a:ext cx="8735325" cy="1044600"/>
          </a:xfrm>
        </p:spPr>
        <p:txBody>
          <a:bodyPr>
            <a:normAutofit/>
          </a:bodyPr>
          <a:lstStyle/>
          <a:p>
            <a:pPr algn="ctr"/>
            <a:r>
              <a:rPr lang="en-US" sz="4800" dirty="0">
                <a:solidFill>
                  <a:schemeClr val="accent1">
                    <a:lumMod val="60000"/>
                    <a:lumOff val="40000"/>
                  </a:schemeClr>
                </a:solidFill>
                <a:latin typeface="Arial Rounded MT Bold" panose="020F0704030504030204" pitchFamily="34" charset="0"/>
              </a:rPr>
              <a:t>TEAM MEMBERS</a:t>
            </a:r>
            <a:endParaRPr lang="en-IN" sz="4800" dirty="0">
              <a:solidFill>
                <a:schemeClr val="accent1">
                  <a:lumMod val="60000"/>
                  <a:lumOff val="40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C985ABA4-7130-27A5-9D1D-A2787A9509D5}"/>
              </a:ext>
            </a:extLst>
          </p:cNvPr>
          <p:cNvSpPr>
            <a:spLocks noGrp="1"/>
          </p:cNvSpPr>
          <p:nvPr>
            <p:ph type="subTitle" idx="1"/>
          </p:nvPr>
        </p:nvSpPr>
        <p:spPr>
          <a:xfrm>
            <a:off x="1625176" y="1628801"/>
            <a:ext cx="8735325" cy="4644999"/>
          </a:xfrm>
        </p:spPr>
        <p:txBody>
          <a:bodyPr>
            <a:normAutofit/>
          </a:bodyPr>
          <a:lstStyle/>
          <a:p>
            <a:r>
              <a:rPr lang="en-US" sz="2000" dirty="0"/>
              <a:t>Bishal Kumar sah        (10800320001)</a:t>
            </a:r>
          </a:p>
          <a:p>
            <a:endParaRPr lang="en-US" sz="2000" dirty="0"/>
          </a:p>
          <a:p>
            <a:r>
              <a:rPr lang="en-US" sz="2000" dirty="0"/>
              <a:t>Rishav Gorai                (10800320015)</a:t>
            </a:r>
          </a:p>
          <a:p>
            <a:endParaRPr lang="en-US" sz="2000" dirty="0"/>
          </a:p>
          <a:p>
            <a:r>
              <a:rPr lang="en-US" sz="2000" dirty="0"/>
              <a:t>Trisha Kumari              (10800320016)</a:t>
            </a:r>
          </a:p>
          <a:p>
            <a:endParaRPr lang="en-US" sz="2000" dirty="0"/>
          </a:p>
          <a:p>
            <a:r>
              <a:rPr lang="en-US" sz="2000" dirty="0"/>
              <a:t>Saurav Kumar              (10800321117</a:t>
            </a:r>
            <a:r>
              <a:rPr lang="en-US" dirty="0"/>
              <a:t>)</a:t>
            </a:r>
          </a:p>
          <a:p>
            <a:r>
              <a:rPr lang="en-US" dirty="0"/>
              <a:t>       </a:t>
            </a:r>
          </a:p>
          <a:p>
            <a:pPr algn="ctr"/>
            <a:r>
              <a:rPr lang="en-US" sz="7200" dirty="0">
                <a:solidFill>
                  <a:schemeClr val="accent5">
                    <a:lumMod val="75000"/>
                  </a:schemeClr>
                </a:solidFill>
                <a:latin typeface="Britannic Bold" panose="020B0903060703020204" pitchFamily="34" charset="0"/>
              </a:rPr>
              <a:t>Thank you</a:t>
            </a:r>
          </a:p>
          <a:p>
            <a:pPr algn="ctr"/>
            <a:endParaRPr lang="en-IN" dirty="0"/>
          </a:p>
        </p:txBody>
      </p:sp>
    </p:spTree>
    <p:extLst>
      <p:ext uri="{BB962C8B-B14F-4D97-AF65-F5344CB8AC3E}">
        <p14:creationId xmlns:p14="http://schemas.microsoft.com/office/powerpoint/2010/main" val="30046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161</TotalTime>
  <Words>386</Words>
  <Application>Microsoft Office PowerPoint</Application>
  <PresentationFormat>Custom</PresentationFormat>
  <Paragraphs>28</Paragraphs>
  <Slides>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Agency FB</vt:lpstr>
      <vt:lpstr>Algerian</vt:lpstr>
      <vt:lpstr>Arial</vt:lpstr>
      <vt:lpstr>Arial Black</vt:lpstr>
      <vt:lpstr>Arial Rounded MT Bold</vt:lpstr>
      <vt:lpstr>Bahnschrift Light SemiCondensed</vt:lpstr>
      <vt:lpstr>Baskerville Old Face</vt:lpstr>
      <vt:lpstr>Berlin Sans FB Demi</vt:lpstr>
      <vt:lpstr>Britannic Bold</vt:lpstr>
      <vt:lpstr>Calibri</vt:lpstr>
      <vt:lpstr>Wingdings</vt:lpstr>
      <vt:lpstr>Tech 16x9</vt:lpstr>
      <vt:lpstr>Asansol Engineering College</vt:lpstr>
      <vt:lpstr>About Cell phone detector</vt:lpstr>
      <vt:lpstr>CIRCUIT DIAGRAM</vt:lpstr>
      <vt:lpstr>1.   Breadboard 2.   LM358 IC 3.   100uf/25v 4.   1uf/63v 5.   100k Ohm resistor 6.   2.2M Ohm resistor 7.    220k Ohm  resistor 8.    1k ohm resistor 9.    LED 10.  Buzzer 11.   BC547 transistor 12.  LM7805 IC </vt:lpstr>
      <vt:lpstr>Application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Asansol Engineering college</dc:title>
  <dc:creator>Rishav Gorai</dc:creator>
  <cp:lastModifiedBy>Rishav Gorai</cp:lastModifiedBy>
  <cp:revision>5</cp:revision>
  <dcterms:created xsi:type="dcterms:W3CDTF">2022-06-02T16:34:34Z</dcterms:created>
  <dcterms:modified xsi:type="dcterms:W3CDTF">2022-06-03T02:39:44Z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