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t>13-10-2022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t>13-10-2022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t>13-10-2022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Sudipta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Sahana</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Associate Professor</a:t>
            </a:r>
          </a:p>
          <a:p>
            <a:r>
              <a:rPr lang="en-IN" dirty="0">
                <a:latin typeface="Times New Roman" panose="02020603050405020304" pitchFamily="18" charset="0"/>
                <a:cs typeface="Times New Roman" panose="02020603050405020304" pitchFamily="18" charset="0"/>
              </a:rPr>
              <a:t>Dept. of CSE</a:t>
            </a:r>
          </a:p>
          <a:p>
            <a:r>
              <a:rPr lang="en-IN" dirty="0">
                <a:latin typeface="Times New Roman" panose="02020603050405020304" pitchFamily="18" charset="0"/>
                <a:cs typeface="Times New Roman" panose="02020603050405020304" pitchFamily="18" charset="0"/>
              </a:rPr>
              <a:t>UEM - Kolkata</a:t>
            </a:r>
            <a:endParaRPr lang="en-IN"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Course Name - Object Oriented Programming using Java</a:t>
            </a:r>
            <a:endParaRPr lang="en-IN" sz="2400" dirty="0"/>
          </a:p>
        </p:txBody>
      </p:sp>
      <p:sp>
        <p:nvSpPr>
          <p:cNvPr id="7" name="Rectangle 6">
            <a:extLst>
              <a:ext uri="{FF2B5EF4-FFF2-40B4-BE49-F238E27FC236}">
                <a16:creationId xmlns:a16="http://schemas.microsoft.com/office/drawing/2014/main" id="{8CF3AF79-9359-40E2-88E4-7C617C9CFADC}"/>
              </a:ext>
            </a:extLst>
          </p:cNvPr>
          <p:cNvSpPr/>
          <p:nvPr/>
        </p:nvSpPr>
        <p:spPr>
          <a:xfrm>
            <a:off x="1578066" y="2475789"/>
            <a:ext cx="7565934" cy="707886"/>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Lecture 1– Object Oriented Analysis &amp; Design, Concepts of object oriented programming language, Class &amp; Object</a:t>
            </a:r>
            <a:endParaRPr lang="en-IN" sz="20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43351"/>
    </mc:Choice>
    <mc:Fallback xmlns="">
      <p:transition spd="slow" advTm="4335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3391083" cy="569843"/>
          </a:xfrm>
        </p:spPr>
        <p:txBody>
          <a:bodyPr>
            <a:noAutofit/>
          </a:bodyPr>
          <a:lstStyle/>
          <a:p>
            <a:r>
              <a:rPr lang="en-IN" sz="2800" b="1" dirty="0">
                <a:latin typeface="Times New Roman" panose="02020603050405020304" pitchFamily="18" charset="0"/>
                <a:cs typeface="Times New Roman" panose="02020603050405020304"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677334" y="1590745"/>
            <a:ext cx="5816231" cy="2063542"/>
          </a:xfrm>
        </p:spPr>
        <p:txBody>
          <a:bodyPr>
            <a:normAutofit/>
          </a:bodyPr>
          <a:lstStyle/>
          <a:p>
            <a:r>
              <a:rPr lang="en-US" b="1" dirty="0">
                <a:latin typeface="Times New Roman" panose="02020603050405020304" pitchFamily="18" charset="0"/>
                <a:cs typeface="Times New Roman" panose="02020603050405020304" pitchFamily="18" charset="0"/>
              </a:rPr>
              <a:t>Object Oriented Analysis</a:t>
            </a:r>
          </a:p>
          <a:p>
            <a:r>
              <a:rPr lang="en-US" b="1" dirty="0">
                <a:latin typeface="Times New Roman" panose="02020603050405020304" pitchFamily="18" charset="0"/>
                <a:cs typeface="Times New Roman" panose="02020603050405020304" pitchFamily="18" charset="0"/>
              </a:rPr>
              <a:t> Object Oriented Design</a:t>
            </a:r>
          </a:p>
          <a:p>
            <a:r>
              <a:rPr lang="en-US" b="1" dirty="0">
                <a:latin typeface="Times New Roman" panose="02020603050405020304" pitchFamily="18" charset="0"/>
                <a:cs typeface="Times New Roman" panose="02020603050405020304" pitchFamily="18" charset="0"/>
              </a:rPr>
              <a:t>Object Oriented Programming Language</a:t>
            </a:r>
          </a:p>
          <a:p>
            <a:r>
              <a:rPr lang="en-US" b="1" dirty="0">
                <a:latin typeface="Times New Roman" panose="02020603050405020304" pitchFamily="18" charset="0"/>
                <a:cs typeface="Times New Roman" panose="02020603050405020304" pitchFamily="18" charset="0"/>
              </a:rPr>
              <a:t>Class &amp; Object</a:t>
            </a:r>
            <a:r>
              <a:rPr lang="en-IN" b="1"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14803"/>
    </mc:Choice>
    <mc:Fallback xmlns="">
      <p:transition spd="slow" advTm="1480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4822318" cy="569843"/>
          </a:xfrm>
        </p:spPr>
        <p:txBody>
          <a:bodyPr>
            <a:noAutofit/>
          </a:bodyPr>
          <a:lstStyle/>
          <a:p>
            <a:r>
              <a:rPr lang="en-IN" sz="2800" b="1" dirty="0">
                <a:latin typeface="Times New Roman" panose="02020603050405020304" pitchFamily="18" charset="0"/>
                <a:cs typeface="Times New Roman" panose="02020603050405020304" pitchFamily="18" charset="0"/>
              </a:rPr>
              <a:t>Object Oriented Analysis</a:t>
            </a:r>
          </a:p>
        </p:txBody>
      </p:sp>
      <p:sp>
        <p:nvSpPr>
          <p:cNvPr id="4" name="Rectangle 3">
            <a:extLst>
              <a:ext uri="{FF2B5EF4-FFF2-40B4-BE49-F238E27FC236}">
                <a16:creationId xmlns:a16="http://schemas.microsoft.com/office/drawing/2014/main" id="{AC31BCFB-24CB-48D2-A2D3-AF2327552482}"/>
              </a:ext>
            </a:extLst>
          </p:cNvPr>
          <p:cNvSpPr/>
          <p:nvPr/>
        </p:nvSpPr>
        <p:spPr>
          <a:xfrm>
            <a:off x="677333" y="1179443"/>
            <a:ext cx="8837727" cy="3139321"/>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Object–Oriented Analysis (OOA) is the procedure of identifying software engineering requirements and developing software specifications in terms of a software system’s object model, which comprises of interacting objects.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main difference between object-oriented analysis and other forms of analysis is that in object-oriented approach, requirements are organized around objects, which integrate both data and functions. They are modelled after real-world objects that the system interacts with. In traditional analysis methodologies, the two aspects - functions and data - are considered separately. </a:t>
            </a:r>
          </a:p>
          <a:p>
            <a:pPr algn="just"/>
            <a:endParaRPr lang="en-US" b="1" dirty="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80905"/>
    </mc:Choice>
    <mc:Fallback xmlns="">
      <p:transition spd="slow" advTm="8090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4822318" cy="569843"/>
          </a:xfrm>
        </p:spPr>
        <p:txBody>
          <a:bodyPr>
            <a:noAutofit/>
          </a:bodyPr>
          <a:lstStyle/>
          <a:p>
            <a:r>
              <a:rPr lang="en-IN" sz="2800" b="1" dirty="0">
                <a:latin typeface="Times New Roman" panose="02020603050405020304" pitchFamily="18" charset="0"/>
                <a:cs typeface="Times New Roman" panose="02020603050405020304" pitchFamily="18" charset="0"/>
              </a:rPr>
              <a:t>Object Oriented Analysis</a:t>
            </a:r>
          </a:p>
        </p:txBody>
      </p:sp>
      <p:sp>
        <p:nvSpPr>
          <p:cNvPr id="4" name="Rectangle 3">
            <a:extLst>
              <a:ext uri="{FF2B5EF4-FFF2-40B4-BE49-F238E27FC236}">
                <a16:creationId xmlns:a16="http://schemas.microsoft.com/office/drawing/2014/main" id="{AC31BCFB-24CB-48D2-A2D3-AF2327552482}"/>
              </a:ext>
            </a:extLst>
          </p:cNvPr>
          <p:cNvSpPr/>
          <p:nvPr/>
        </p:nvSpPr>
        <p:spPr>
          <a:xfrm>
            <a:off x="677333" y="1179443"/>
            <a:ext cx="8837727" cy="3970318"/>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 primary tasks in object-oriented analysis (OOA) are: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Identifying objects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Organizing the objects by creating object model diagram</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Defining the internals of the objects, or object attributes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Defining the behavior of the objects, i.e., object actions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Describing how the objects interact</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common models used in OOA are use cases and object models.</a:t>
            </a:r>
            <a:endParaRPr lang="en-US" b="1" dirty="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3808980390"/>
      </p:ext>
    </p:extLst>
  </p:cSld>
  <p:clrMapOvr>
    <a:masterClrMapping/>
  </p:clrMapOvr>
  <mc:AlternateContent xmlns:mc="http://schemas.openxmlformats.org/markup-compatibility/2006" xmlns:p14="http://schemas.microsoft.com/office/powerpoint/2010/main">
    <mc:Choice Requires="p14">
      <p:transition spd="slow" p14:dur="2000" advTm="94014"/>
    </mc:Choice>
    <mc:Fallback xmlns="">
      <p:transition spd="slow" advTm="9401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4822318" cy="569843"/>
          </a:xfrm>
        </p:spPr>
        <p:txBody>
          <a:bodyPr>
            <a:noAutofit/>
          </a:bodyPr>
          <a:lstStyle/>
          <a:p>
            <a:r>
              <a:rPr lang="en-US" sz="2800" b="1" dirty="0">
                <a:latin typeface="Times New Roman" panose="02020603050405020304" pitchFamily="18" charset="0"/>
                <a:cs typeface="Times New Roman" panose="02020603050405020304" pitchFamily="18" charset="0"/>
              </a:rPr>
              <a:t>Object Oriented Design</a:t>
            </a:r>
          </a:p>
        </p:txBody>
      </p:sp>
      <p:sp>
        <p:nvSpPr>
          <p:cNvPr id="4" name="Rectangle 3">
            <a:extLst>
              <a:ext uri="{FF2B5EF4-FFF2-40B4-BE49-F238E27FC236}">
                <a16:creationId xmlns:a16="http://schemas.microsoft.com/office/drawing/2014/main" id="{AC31BCFB-24CB-48D2-A2D3-AF2327552482}"/>
              </a:ext>
            </a:extLst>
          </p:cNvPr>
          <p:cNvSpPr/>
          <p:nvPr/>
        </p:nvSpPr>
        <p:spPr>
          <a:xfrm>
            <a:off x="677333" y="1179443"/>
            <a:ext cx="8837727" cy="4247317"/>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Object–Oriented Design (OOD) involves implementation of the conceptual model produced during object-oriented analysis. In OOD, concepts in the analysis model, which are technology−independent, are mapped onto implementing classes, constraints are identified and interfaces are designed, resulting in a model for the solution domain, i.e., a detailed description of how the system is to be built on concrete technologies.</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implementation details generally include: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Restructuring the class data (if necessary),</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Implementation of methods, i.e., internal data structures and algorithms,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Implementation of control, and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Implementation of associations.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4200039237"/>
      </p:ext>
    </p:extLst>
  </p:cSld>
  <p:clrMapOvr>
    <a:masterClrMapping/>
  </p:clrMapOvr>
  <mc:AlternateContent xmlns:mc="http://schemas.openxmlformats.org/markup-compatibility/2006" xmlns:p14="http://schemas.microsoft.com/office/powerpoint/2010/main">
    <mc:Choice Requires="p14">
      <p:transition spd="slow" p14:dur="2000" advTm="127566"/>
    </mc:Choice>
    <mc:Fallback xmlns="">
      <p:transition spd="slow" advTm="12756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6651118" cy="569843"/>
          </a:xfrm>
        </p:spPr>
        <p:txBody>
          <a:bodyPr>
            <a:noAutofit/>
          </a:bodyPr>
          <a:lstStyle/>
          <a:p>
            <a:r>
              <a:rPr lang="en-US" sz="2800" b="1" dirty="0">
                <a:latin typeface="Times New Roman" panose="02020603050405020304" pitchFamily="18" charset="0"/>
                <a:cs typeface="Times New Roman" panose="02020603050405020304" pitchFamily="18" charset="0"/>
              </a:rPr>
              <a:t>Object Oriented Programming Language</a:t>
            </a:r>
          </a:p>
        </p:txBody>
      </p:sp>
      <p:sp>
        <p:nvSpPr>
          <p:cNvPr id="4" name="Rectangle 3">
            <a:extLst>
              <a:ext uri="{FF2B5EF4-FFF2-40B4-BE49-F238E27FC236}">
                <a16:creationId xmlns:a16="http://schemas.microsoft.com/office/drawing/2014/main" id="{AC31BCFB-24CB-48D2-A2D3-AF2327552482}"/>
              </a:ext>
            </a:extLst>
          </p:cNvPr>
          <p:cNvSpPr/>
          <p:nvPr/>
        </p:nvSpPr>
        <p:spPr>
          <a:xfrm>
            <a:off x="677333" y="1179443"/>
            <a:ext cx="8837727" cy="5355312"/>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Object-oriented programming (OOP) is a programming paradigm based upon objects (having both data and methods) that aims to incorporate the advantages of modularity and reusability. Objects, which are usually instances of classes, are used to interact with one another to design applications and computer programs.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important features of object–oriented programming are: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Bottom–up approach in program design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Programs organized around objects, grouped in classes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Focus on data with methods to operate upon object’s data</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Interaction between objects through functions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Reusability of design through creation of new classes by adding features to existing classes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Some examples of object-oriented programming languages are C++, Java, Smalltalk, C#, Perl, Python, Ruby, PHP etc.</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182452"/>
    </mc:Choice>
    <mc:Fallback xmlns="">
      <p:transition spd="slow" advTm="18245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6651118" cy="569843"/>
          </a:xfrm>
        </p:spPr>
        <p:txBody>
          <a:bodyPr>
            <a:noAutofit/>
          </a:bodyPr>
          <a:lstStyle/>
          <a:p>
            <a:r>
              <a:rPr lang="en-US" sz="2800" b="1" dirty="0">
                <a:latin typeface="Times New Roman" panose="02020603050405020304" pitchFamily="18" charset="0"/>
                <a:cs typeface="Times New Roman" panose="02020603050405020304" pitchFamily="18" charset="0"/>
              </a:rPr>
              <a:t>Class &amp; Object</a:t>
            </a:r>
            <a:r>
              <a:rPr lang="en-IN" sz="2800" b="1" dirty="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AC31BCFB-24CB-48D2-A2D3-AF2327552482}"/>
              </a:ext>
            </a:extLst>
          </p:cNvPr>
          <p:cNvSpPr/>
          <p:nvPr/>
        </p:nvSpPr>
        <p:spPr>
          <a:xfrm>
            <a:off x="677333" y="1179443"/>
            <a:ext cx="8837727" cy="5170646"/>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 concepts of objects and classes are intrinsically linked with each other and form the foundation of object–oriented paradigm.</a:t>
            </a:r>
          </a:p>
          <a:p>
            <a:pPr algn="just"/>
            <a:endParaRPr lang="en-US"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Class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class represents a collection of objects having same characteristic properties that exhibit common behavior. It gives the blueprint or description of the objects that can be created from it. Creation of an object as a member of a class is called instantiation. Thus, object is an instance of a class.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constituents of a class are: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set of attributes for the objects that are to be instantiated from the class. Generally, different objects of a class have some difference in the values of the attributes. Attributes are often referred as class data.</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set of operations that portray the behavior of the objects of the class. Operations are also referred as functions or methods.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2356177761"/>
      </p:ext>
    </p:extLst>
  </p:cSld>
  <p:clrMapOvr>
    <a:masterClrMapping/>
  </p:clrMapOvr>
  <mc:AlternateContent xmlns:mc="http://schemas.openxmlformats.org/markup-compatibility/2006" xmlns:p14="http://schemas.microsoft.com/office/powerpoint/2010/main">
    <mc:Choice Requires="p14">
      <p:transition spd="slow" p14:dur="2000" advTm="182649"/>
    </mc:Choice>
    <mc:Fallback xmlns="">
      <p:transition spd="slow" advTm="18264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89236"/>
            <a:ext cx="6651118" cy="569843"/>
          </a:xfrm>
        </p:spPr>
        <p:txBody>
          <a:bodyPr>
            <a:noAutofit/>
          </a:bodyPr>
          <a:lstStyle/>
          <a:p>
            <a:r>
              <a:rPr lang="en-US" sz="2800" b="1" dirty="0">
                <a:latin typeface="Times New Roman" panose="02020603050405020304" pitchFamily="18" charset="0"/>
                <a:cs typeface="Times New Roman" panose="02020603050405020304" pitchFamily="18" charset="0"/>
              </a:rPr>
              <a:t>Class &amp; Object</a:t>
            </a:r>
            <a:r>
              <a:rPr lang="en-IN" sz="2800" b="1" dirty="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AC31BCFB-24CB-48D2-A2D3-AF2327552482}"/>
              </a:ext>
            </a:extLst>
          </p:cNvPr>
          <p:cNvSpPr/>
          <p:nvPr/>
        </p:nvSpPr>
        <p:spPr>
          <a:xfrm>
            <a:off x="677333" y="1179443"/>
            <a:ext cx="8837727" cy="4585871"/>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Object</a:t>
            </a:r>
          </a:p>
          <a:p>
            <a:pPr algn="just"/>
            <a:endParaRPr lang="en-US" sz="2000"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An object is a real-world element in an object–oriented environment that may have a physical or a conceptual existence. Each object has: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Identity that distinguishes it from other objects in the system.</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State that determines the characteristic properties of an object as well as the values of the properties that the object holds.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Behavior </a:t>
            </a:r>
            <a:r>
              <a:rPr lang="en-US" dirty="0">
                <a:latin typeface="Times New Roman" panose="02020603050405020304" pitchFamily="18" charset="0"/>
                <a:cs typeface="Times New Roman" panose="02020603050405020304" pitchFamily="18" charset="0"/>
              </a:rPr>
              <a:t>that represents externally visible activities performed by an object in terms of changes in its </a:t>
            </a:r>
            <a:r>
              <a:rPr lang="en-US">
                <a:latin typeface="Times New Roman" panose="02020603050405020304" pitchFamily="18" charset="0"/>
                <a:cs typeface="Times New Roman" panose="02020603050405020304" pitchFamily="18" charset="0"/>
              </a:rPr>
              <a:t>state.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Objects can be modelled according to the needs of the application. An object may have a physical existence, like a customer, a car, etc.; or an intangible conceptual existence, like a project, a process, etc.</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1260254325"/>
      </p:ext>
    </p:extLst>
  </p:cSld>
  <p:clrMapOvr>
    <a:masterClrMapping/>
  </p:clrMapOvr>
  <mc:AlternateContent xmlns:mc="http://schemas.openxmlformats.org/markup-compatibility/2006" xmlns:p14="http://schemas.microsoft.com/office/powerpoint/2010/main">
    <mc:Choice Requires="p14">
      <p:transition spd="slow" p14:dur="2000" advTm="318639"/>
    </mc:Choice>
    <mc:Fallback xmlns="">
      <p:transition spd="slow" advTm="31863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7" name="Picture 6">
            <a:extLst>
              <a:ext uri="{FF2B5EF4-FFF2-40B4-BE49-F238E27FC236}">
                <a16:creationId xmlns:a16="http://schemas.microsoft.com/office/drawing/2014/main" id="{ED7A857F-B523-3EDE-07FE-CBCD160959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33820" y="0"/>
            <a:ext cx="1658180" cy="1015663"/>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28409"/>
    </mc:Choice>
    <mc:Fallback xmlns="">
      <p:transition spd="slow" advTm="28409"/>
    </mc:Fallback>
  </mc:AlternateConten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570</TotalTime>
  <Words>733</Words>
  <Application>Microsoft Office PowerPoint</Application>
  <PresentationFormat>Widescreen</PresentationFormat>
  <Paragraphs>83</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Cambria</vt:lpstr>
      <vt:lpstr>Lucida Calligraphy</vt:lpstr>
      <vt:lpstr>Times New Roman</vt:lpstr>
      <vt:lpstr>Trebuchet MS</vt:lpstr>
      <vt:lpstr>Wingdings</vt:lpstr>
      <vt:lpstr>Wingdings 3</vt:lpstr>
      <vt:lpstr>Facet</vt:lpstr>
      <vt:lpstr>PowerPoint Presentation</vt:lpstr>
      <vt:lpstr>Topic of Interest </vt:lpstr>
      <vt:lpstr>Object Oriented Analysis</vt:lpstr>
      <vt:lpstr>Object Oriented Analysis</vt:lpstr>
      <vt:lpstr>Object Oriented Design</vt:lpstr>
      <vt:lpstr>Object Oriented Programming Language</vt:lpstr>
      <vt:lpstr>Class &amp; Object </vt:lpstr>
      <vt:lpstr>Class &amp; Object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User</cp:lastModifiedBy>
  <cp:revision>33</cp:revision>
  <dcterms:created xsi:type="dcterms:W3CDTF">2020-05-14T16:01:03Z</dcterms:created>
  <dcterms:modified xsi:type="dcterms:W3CDTF">2022-10-13T04:32:33Z</dcterms:modified>
</cp:coreProperties>
</file>