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Associate Professor</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707886"/>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2– Relationships among objects and classes-Generalization, Specialization, Aggregation, Association, Composition, links, Meta-class. </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15607"/>
    </mc:Choice>
    <mc:Fallback xmlns="">
      <p:transition spd="slow" advTm="156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7896823" cy="569843"/>
          </a:xfrm>
        </p:spPr>
        <p:txBody>
          <a:bodyPr>
            <a:noAutofit/>
          </a:bodyPr>
          <a:lstStyle/>
          <a:p>
            <a:r>
              <a:rPr lang="en-US" sz="2800" b="1" dirty="0">
                <a:latin typeface="Times New Roman" panose="02020603050405020304" pitchFamily="18" charset="0"/>
                <a:cs typeface="Times New Roman" panose="02020603050405020304" pitchFamily="18" charset="0"/>
              </a:rPr>
              <a:t>Meta-class</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In object-oriented programming, a meta-class is a class whose instances are classes. Just as an ordinary class defines the behavior of certain objects, a meta-class defines the behavior of certain classes and their instances. Not all object-oriented programming languages support meta-classes. Among those that do, the extent to which meta-classes can override any given aspect of class behavior varies. Meta-classes can be implemented by having classes be first-class citizen, in which case a meta-class is simply an object that constructs classes. Each language has its own meta-object protocol, a set of rules that govern how objects, classes, and meta-classes interact.</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94814"/>
    </mc:Choice>
    <mc:Fallback xmlns="">
      <p:transition spd="slow" advTm="9481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96266"/>
    </mc:Choice>
    <mc:Fallback xmlns="">
      <p:transition spd="slow" advTm="962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677334" y="1590744"/>
            <a:ext cx="5816231" cy="3458334"/>
          </a:xfrm>
        </p:spPr>
        <p:txBody>
          <a:bodyPr>
            <a:normAutofit/>
          </a:bodyPr>
          <a:lstStyle/>
          <a:p>
            <a:r>
              <a:rPr lang="en-US" b="1" dirty="0">
                <a:latin typeface="Times New Roman" panose="02020603050405020304" pitchFamily="18" charset="0"/>
                <a:cs typeface="Times New Roman" panose="02020603050405020304" pitchFamily="18" charset="0"/>
              </a:rPr>
              <a:t>Relationships among objects and classes</a:t>
            </a:r>
          </a:p>
          <a:p>
            <a:r>
              <a:rPr lang="en-US" b="1" dirty="0">
                <a:latin typeface="Times New Roman" panose="02020603050405020304" pitchFamily="18" charset="0"/>
                <a:cs typeface="Times New Roman" panose="02020603050405020304" pitchFamily="18" charset="0"/>
              </a:rPr>
              <a:t> Generalization </a:t>
            </a:r>
          </a:p>
          <a:p>
            <a:r>
              <a:rPr lang="en-US" b="1" dirty="0">
                <a:latin typeface="Times New Roman" panose="02020603050405020304" pitchFamily="18" charset="0"/>
                <a:cs typeface="Times New Roman" panose="02020603050405020304" pitchFamily="18" charset="0"/>
              </a:rPr>
              <a:t>Specialization </a:t>
            </a:r>
          </a:p>
          <a:p>
            <a:r>
              <a:rPr lang="en-US" b="1" dirty="0">
                <a:latin typeface="Times New Roman" panose="02020603050405020304" pitchFamily="18" charset="0"/>
                <a:cs typeface="Times New Roman" panose="02020603050405020304" pitchFamily="18" charset="0"/>
              </a:rPr>
              <a:t>Aggregation</a:t>
            </a:r>
          </a:p>
          <a:p>
            <a:r>
              <a:rPr lang="en-US" b="1" dirty="0">
                <a:latin typeface="Times New Roman" panose="02020603050405020304" pitchFamily="18" charset="0"/>
                <a:cs typeface="Times New Roman" panose="02020603050405020304" pitchFamily="18" charset="0"/>
              </a:rPr>
              <a:t> Association</a:t>
            </a:r>
          </a:p>
          <a:p>
            <a:r>
              <a:rPr lang="en-US" b="1" dirty="0">
                <a:latin typeface="Times New Roman" panose="02020603050405020304" pitchFamily="18" charset="0"/>
                <a:cs typeface="Times New Roman" panose="02020603050405020304" pitchFamily="18" charset="0"/>
              </a:rPr>
              <a:t>Composition</a:t>
            </a:r>
          </a:p>
          <a:p>
            <a:r>
              <a:rPr lang="en-US" b="1" dirty="0">
                <a:latin typeface="Times New Roman" panose="02020603050405020304" pitchFamily="18" charset="0"/>
                <a:cs typeface="Times New Roman" panose="02020603050405020304" pitchFamily="18" charset="0"/>
              </a:rPr>
              <a:t> links</a:t>
            </a:r>
          </a:p>
          <a:p>
            <a:r>
              <a:rPr lang="en-US" b="1" dirty="0">
                <a:latin typeface="Times New Roman" panose="02020603050405020304" pitchFamily="18" charset="0"/>
                <a:cs typeface="Times New Roman" panose="02020603050405020304" pitchFamily="18" charset="0"/>
              </a:rPr>
              <a:t>Meta-class</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101103"/>
    </mc:Choice>
    <mc:Fallback xmlns="">
      <p:transition spd="slow" advTm="10110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4822318" cy="569843"/>
          </a:xfrm>
        </p:spPr>
        <p:txBody>
          <a:bodyPr>
            <a:noAutofit/>
          </a:bodyPr>
          <a:lstStyle/>
          <a:p>
            <a:r>
              <a:rPr lang="en-IN" sz="2800" b="1" dirty="0">
                <a:latin typeface="Times New Roman" panose="02020603050405020304" pitchFamily="18" charset="0"/>
                <a:cs typeface="Times New Roman" panose="02020603050405020304" pitchFamily="18" charset="0"/>
              </a:rPr>
              <a:t>Generalization </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313932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Generalization uses a “is-a” relationship from a specialization to the generalization class. Common structure and behavior are used from the specialization to the generalized class. At a very broader level we can understand this as inheritance.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Generalization is also called a “Is-a” relationship.</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Generalization is a bottom-up approach in which two lower level entities combine to form a higher level entity. In generalization, the higher level entity can also combine with other lower level entities to make further higher level entity.</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EA8C17-EBC6-4FDF-888A-7665CBE27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501" y="3879532"/>
            <a:ext cx="3443499" cy="2554399"/>
          </a:xfrm>
          <a:prstGeom prst="rect">
            <a:avLst/>
          </a:prstGeom>
        </p:spPr>
      </p:pic>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209407"/>
    </mc:Choice>
    <mc:Fallback xmlns="">
      <p:transition spd="slow" advTm="20940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4822318" cy="569843"/>
          </a:xfrm>
        </p:spPr>
        <p:txBody>
          <a:bodyPr>
            <a:noAutofit/>
          </a:bodyPr>
          <a:lstStyle/>
          <a:p>
            <a:r>
              <a:rPr lang="en-IN" sz="2800" b="1" dirty="0">
                <a:latin typeface="Times New Roman" panose="02020603050405020304" pitchFamily="18" charset="0"/>
                <a:cs typeface="Times New Roman" panose="02020603050405020304" pitchFamily="18" charset="0"/>
              </a:rPr>
              <a:t>Specialization</a:t>
            </a:r>
          </a:p>
        </p:txBody>
      </p:sp>
      <p:sp>
        <p:nvSpPr>
          <p:cNvPr id="6" name="Rectangle 5">
            <a:extLst>
              <a:ext uri="{FF2B5EF4-FFF2-40B4-BE49-F238E27FC236}">
                <a16:creationId xmlns:a16="http://schemas.microsoft.com/office/drawing/2014/main" id="{A3E531A7-E926-4800-B234-16EFF9CE4B0F}"/>
              </a:ext>
            </a:extLst>
          </p:cNvPr>
          <p:cNvSpPr/>
          <p:nvPr/>
        </p:nvSpPr>
        <p:spPr>
          <a:xfrm>
            <a:off x="677333" y="1179443"/>
            <a:ext cx="8799175"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Specialization is opposite to Generalization. It is a top-down approach in which one higher level entity can be broken down into two lower level entity. In specialization, a higher level entity may not have any lower-level entity sets, it's possible.</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1511C9-C333-442F-902E-74C7A9FCC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241" y="2672616"/>
            <a:ext cx="4505954" cy="3343742"/>
          </a:xfrm>
          <a:prstGeom prst="rect">
            <a:avLst/>
          </a:prstGeom>
        </p:spPr>
      </p:pic>
      <p:pic>
        <p:nvPicPr>
          <p:cNvPr id="10" name="Picture 9">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105550"/>
    </mc:Choice>
    <mc:Fallback xmlns="">
      <p:transition spd="slow" advTm="10555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9089"/>
            <a:ext cx="4822318" cy="569843"/>
          </a:xfrm>
        </p:spPr>
        <p:txBody>
          <a:bodyPr>
            <a:noAutofit/>
          </a:bodyPr>
          <a:lstStyle/>
          <a:p>
            <a:r>
              <a:rPr lang="en-US" sz="2800" b="1" dirty="0">
                <a:latin typeface="Times New Roman" panose="02020603050405020304" pitchFamily="18" charset="0"/>
                <a:cs typeface="Times New Roman" panose="02020603050405020304" pitchFamily="18" charset="0"/>
              </a:rPr>
              <a:t>Aggregation</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373901" cy="36933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Aggregation is a process when relation between two entities is treated as a single entity.</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FC4F0B5-0BE3-4512-90B3-DE8FD3BFC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952" y="1749286"/>
            <a:ext cx="3563399" cy="2626039"/>
          </a:xfrm>
          <a:prstGeom prst="rect">
            <a:avLst/>
          </a:prstGeom>
        </p:spPr>
      </p:pic>
      <p:sp>
        <p:nvSpPr>
          <p:cNvPr id="8" name="Rectangle 7">
            <a:extLst>
              <a:ext uri="{FF2B5EF4-FFF2-40B4-BE49-F238E27FC236}">
                <a16:creationId xmlns:a16="http://schemas.microsoft.com/office/drawing/2014/main" id="{A6380DD3-53A4-4F5F-B28F-F3FC67DA5A4F}"/>
              </a:ext>
            </a:extLst>
          </p:cNvPr>
          <p:cNvSpPr/>
          <p:nvPr/>
        </p:nvSpPr>
        <p:spPr>
          <a:xfrm>
            <a:off x="677334" y="4478228"/>
            <a:ext cx="8373900" cy="1200329"/>
          </a:xfrm>
          <a:prstGeom prst="rect">
            <a:avLst/>
          </a:prstGeom>
        </p:spPr>
        <p:txBody>
          <a:bodyPr wrap="square">
            <a:spAutoFit/>
          </a:bodyPr>
          <a:lstStyle/>
          <a:p>
            <a:pPr algn="just"/>
            <a:r>
              <a:rPr lang="en-US" dirty="0">
                <a:solidFill>
                  <a:srgbClr val="333333"/>
                </a:solidFill>
                <a:latin typeface="Times New Roman" panose="02020603050405020304" pitchFamily="18" charset="0"/>
                <a:cs typeface="Times New Roman" panose="02020603050405020304" pitchFamily="18" charset="0"/>
              </a:rPr>
              <a:t>In the diagram above, the relationship between </a:t>
            </a:r>
            <a:r>
              <a:rPr lang="en-US" b="1" dirty="0">
                <a:solidFill>
                  <a:srgbClr val="333333"/>
                </a:solidFill>
                <a:latin typeface="Times New Roman" panose="02020603050405020304" pitchFamily="18" charset="0"/>
                <a:cs typeface="Times New Roman" panose="02020603050405020304" pitchFamily="18" charset="0"/>
              </a:rPr>
              <a:t>Center</a:t>
            </a:r>
            <a:r>
              <a:rPr lang="en-US" dirty="0">
                <a:solidFill>
                  <a:srgbClr val="333333"/>
                </a:solidFill>
                <a:latin typeface="Times New Roman" panose="02020603050405020304" pitchFamily="18" charset="0"/>
                <a:cs typeface="Times New Roman" panose="02020603050405020304" pitchFamily="18" charset="0"/>
              </a:rPr>
              <a:t> and </a:t>
            </a:r>
            <a:r>
              <a:rPr lang="en-US" b="1" dirty="0">
                <a:solidFill>
                  <a:srgbClr val="333333"/>
                </a:solidFill>
                <a:latin typeface="Times New Roman" panose="02020603050405020304" pitchFamily="18" charset="0"/>
                <a:cs typeface="Times New Roman" panose="02020603050405020304" pitchFamily="18" charset="0"/>
              </a:rPr>
              <a:t>Course</a:t>
            </a:r>
            <a:r>
              <a:rPr lang="en-US" dirty="0">
                <a:solidFill>
                  <a:srgbClr val="333333"/>
                </a:solidFill>
                <a:latin typeface="Times New Roman" panose="02020603050405020304" pitchFamily="18" charset="0"/>
                <a:cs typeface="Times New Roman" panose="02020603050405020304" pitchFamily="18" charset="0"/>
              </a:rPr>
              <a:t> together, is acting as an Entity, which is in relationship with another entity </a:t>
            </a:r>
            <a:r>
              <a:rPr lang="en-US" b="1" dirty="0">
                <a:solidFill>
                  <a:srgbClr val="333333"/>
                </a:solidFill>
                <a:latin typeface="Times New Roman" panose="02020603050405020304" pitchFamily="18" charset="0"/>
                <a:cs typeface="Times New Roman" panose="02020603050405020304" pitchFamily="18" charset="0"/>
              </a:rPr>
              <a:t>Visitor</a:t>
            </a:r>
            <a:r>
              <a:rPr lang="en-US" dirty="0">
                <a:solidFill>
                  <a:srgbClr val="333333"/>
                </a:solidFill>
                <a:latin typeface="Times New Roman" panose="02020603050405020304" pitchFamily="18" charset="0"/>
                <a:cs typeface="Times New Roman" panose="02020603050405020304" pitchFamily="18" charset="0"/>
              </a:rPr>
              <a:t>. Now in real world, if a Visitor or a Student visits a Coaching Center, he/she will never enquire about the center only or just about the course, rather he/she will ask enquire about both.</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00039237"/>
      </p:ext>
    </p:extLst>
  </p:cSld>
  <p:clrMapOvr>
    <a:masterClrMapping/>
  </p:clrMapOvr>
  <mc:AlternateContent xmlns:mc="http://schemas.openxmlformats.org/markup-compatibility/2006" xmlns:p14="http://schemas.microsoft.com/office/powerpoint/2010/main">
    <mc:Choice Requires="p14">
      <p:transition spd="slow" p14:dur="2000" advTm="108028"/>
    </mc:Choice>
    <mc:Fallback xmlns="">
      <p:transition spd="slow" advTm="1080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6651118" cy="569843"/>
          </a:xfrm>
        </p:spPr>
        <p:txBody>
          <a:bodyPr>
            <a:noAutofit/>
          </a:bodyPr>
          <a:lstStyle/>
          <a:p>
            <a:r>
              <a:rPr lang="en-US" sz="2800" b="1" dirty="0">
                <a:latin typeface="Times New Roman" panose="02020603050405020304" pitchFamily="18" charset="0"/>
                <a:cs typeface="Times New Roman" panose="02020603050405020304" pitchFamily="18" charset="0"/>
              </a:rPr>
              <a:t>Association</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120032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Association is a relationship between two objects. In other words, association defines the multiplicity between objects. You may be aware of one-to-one, one-to-many, many-to-one, many-to-many all these words define an association between objects. Aggregation is a special form of association. Composition is a special form of aggregation.</a:t>
            </a:r>
            <a:endParaRPr lang="en-IN"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11A53F85-5643-4F98-94D8-CA0D4FA6B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218" y="2773402"/>
            <a:ext cx="1657350" cy="3524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1CC41CB-4BB1-4DD0-94C4-3BA3363A6D18}"/>
              </a:ext>
            </a:extLst>
          </p:cNvPr>
          <p:cNvSpPr/>
          <p:nvPr/>
        </p:nvSpPr>
        <p:spPr>
          <a:xfrm>
            <a:off x="677332" y="3196291"/>
            <a:ext cx="8837727" cy="369332"/>
          </a:xfrm>
          <a:prstGeom prst="rect">
            <a:avLst/>
          </a:prstGeom>
        </p:spPr>
        <p:txBody>
          <a:bodyPr wrap="square">
            <a:spAutoFit/>
          </a:bodyPr>
          <a:lstStyle/>
          <a:p>
            <a:r>
              <a:rPr lang="en-US" b="1" i="1" dirty="0">
                <a:solidFill>
                  <a:srgbClr val="2F2F2F"/>
                </a:solidFill>
                <a:latin typeface="Times New Roman" panose="02020603050405020304" pitchFamily="18" charset="0"/>
                <a:cs typeface="Times New Roman" panose="02020603050405020304" pitchFamily="18" charset="0"/>
              </a:rPr>
              <a:t>Example:</a:t>
            </a:r>
            <a:r>
              <a:rPr lang="en-US" b="1" dirty="0">
                <a:solidFill>
                  <a:srgbClr val="2F2F2F"/>
                </a:solidFill>
                <a:latin typeface="Times New Roman" panose="02020603050405020304" pitchFamily="18" charset="0"/>
                <a:cs typeface="Times New Roman" panose="02020603050405020304" pitchFamily="18" charset="0"/>
              </a:rPr>
              <a:t> </a:t>
            </a:r>
            <a:r>
              <a:rPr lang="en-US" dirty="0">
                <a:solidFill>
                  <a:srgbClr val="2F2F2F"/>
                </a:solidFill>
                <a:latin typeface="Times New Roman" panose="02020603050405020304" pitchFamily="18" charset="0"/>
                <a:cs typeface="Times New Roman" panose="02020603050405020304" pitchFamily="18" charset="0"/>
              </a:rPr>
              <a:t>A Student and a Faculty are having an association.</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70767"/>
    </mc:Choice>
    <mc:Fallback xmlns="">
      <p:transition spd="slow" advTm="7076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6651118" cy="569843"/>
          </a:xfrm>
        </p:spPr>
        <p:txBody>
          <a:bodyPr>
            <a:noAutofit/>
          </a:bodyPr>
          <a:lstStyle/>
          <a:p>
            <a:r>
              <a:rPr lang="en-US" sz="2800" b="1" dirty="0">
                <a:latin typeface="Times New Roman" panose="02020603050405020304" pitchFamily="18" charset="0"/>
                <a:cs typeface="Times New Roman" panose="02020603050405020304" pitchFamily="18" charset="0"/>
              </a:rPr>
              <a:t>Composition</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Composition is a special case of aggregation. In a more specific manner, a restricted aggregation is called composition. When an object contains the other object, if the contained object cannot exist without the existence of container object, then it is called composition.</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11A1D24-D032-4467-AFF1-D8F5E33A1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650" y="2177556"/>
            <a:ext cx="2488350" cy="5172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1348CF-09DE-4651-AB6B-39113111B0B4}"/>
              </a:ext>
            </a:extLst>
          </p:cNvPr>
          <p:cNvSpPr/>
          <p:nvPr/>
        </p:nvSpPr>
        <p:spPr>
          <a:xfrm>
            <a:off x="677332" y="2967335"/>
            <a:ext cx="8837727" cy="646331"/>
          </a:xfrm>
          <a:prstGeom prst="rect">
            <a:avLst/>
          </a:prstGeom>
        </p:spPr>
        <p:txBody>
          <a:bodyPr wrap="square">
            <a:spAutoFit/>
          </a:bodyPr>
          <a:lstStyle/>
          <a:p>
            <a:pPr algn="just"/>
            <a:r>
              <a:rPr lang="en-US" b="1" i="1" dirty="0">
                <a:solidFill>
                  <a:srgbClr val="2F2F2F"/>
                </a:solidFill>
                <a:latin typeface="Georgia" panose="02040502050405020303" pitchFamily="18" charset="0"/>
              </a:rPr>
              <a:t>Example:</a:t>
            </a:r>
            <a:r>
              <a:rPr lang="en-US" b="1" dirty="0">
                <a:solidFill>
                  <a:srgbClr val="2F2F2F"/>
                </a:solidFill>
                <a:latin typeface="Georgia" panose="02040502050405020303" pitchFamily="18" charset="0"/>
              </a:rPr>
              <a:t> </a:t>
            </a:r>
            <a:r>
              <a:rPr lang="en-US" dirty="0">
                <a:solidFill>
                  <a:srgbClr val="2F2F2F"/>
                </a:solidFill>
                <a:latin typeface="Georgia" panose="02040502050405020303" pitchFamily="18" charset="0"/>
              </a:rPr>
              <a:t>A class contains students. A student cannot exist without a class. There exists composition between class and students.</a:t>
            </a:r>
            <a:endParaRPr lang="en-IN" dirty="0"/>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68331"/>
    </mc:Choice>
    <mc:Fallback xmlns="">
      <p:transition spd="slow" advTm="683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7896823" cy="569843"/>
          </a:xfrm>
        </p:spPr>
        <p:txBody>
          <a:bodyPr>
            <a:noAutofit/>
          </a:bodyPr>
          <a:lstStyle/>
          <a:p>
            <a:r>
              <a:rPr lang="en-US" sz="2800" b="1" dirty="0">
                <a:latin typeface="Times New Roman" panose="02020603050405020304" pitchFamily="18" charset="0"/>
                <a:cs typeface="Times New Roman" panose="02020603050405020304" pitchFamily="18" charset="0"/>
              </a:rPr>
              <a:t>Difference between aggregation and composition</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258532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Composition is more restrictive. When there is a composition between two objects, the composed object cannot exist without the other object. This restriction is not there in aggregation. Though one object can contain the other object, there is no condition that the composed object must exist. </a:t>
            </a:r>
          </a:p>
          <a:p>
            <a:pPr algn="just"/>
            <a:endParaRPr lang="en-US" sz="1600" dirty="0">
              <a:latin typeface="Times New Roman" panose="02020603050405020304" pitchFamily="18" charset="0"/>
              <a:cs typeface="Times New Roman" panose="02020603050405020304" pitchFamily="18" charset="0"/>
            </a:endParaRPr>
          </a:p>
          <a:p>
            <a:pPr algn="just"/>
            <a:r>
              <a:rPr lang="en-US" sz="2000" i="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A Library contains students and books. Relationship between library and student is aggregation. Relationship between library and book is composition. A student can exist without a library and therefore it is aggregation. A book cannot exist without a library and therefore its a composition. </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260254325"/>
      </p:ext>
    </p:extLst>
  </p:cSld>
  <p:clrMapOvr>
    <a:masterClrMapping/>
  </p:clrMapOvr>
  <mc:AlternateContent xmlns:mc="http://schemas.openxmlformats.org/markup-compatibility/2006" xmlns:p14="http://schemas.microsoft.com/office/powerpoint/2010/main">
    <mc:Choice Requires="p14">
      <p:transition spd="slow" p14:dur="2000" advTm="118871"/>
    </mc:Choice>
    <mc:Fallback xmlns="">
      <p:transition spd="slow" advTm="1188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7896823" cy="569843"/>
          </a:xfrm>
        </p:spPr>
        <p:txBody>
          <a:bodyPr>
            <a:noAutofit/>
          </a:bodyPr>
          <a:lstStyle/>
          <a:p>
            <a:r>
              <a:rPr lang="en-US" sz="2800" b="1" dirty="0">
                <a:latin typeface="Times New Roman" panose="02020603050405020304" pitchFamily="18" charset="0"/>
                <a:cs typeface="Times New Roman" panose="02020603050405020304" pitchFamily="18" charset="0"/>
              </a:rPr>
              <a:t> Links</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1754326"/>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In object modeling links provides a relationship between the objects. These objects or instance may be same or different in data structure and behavior. Therefore a link is a physical or conceptual connection between instances (or objects).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Ram works for HCL company. In this example “works for” is the link between “Ram” and “HCL Company”. Links are relationship among the objects (instance).</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115678"/>
    </mc:Choice>
    <mc:Fallback xmlns="">
      <p:transition spd="slow" advTm="115678"/>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1335</TotalTime>
  <Words>736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Cambria</vt:lpstr>
      <vt:lpstr>Georgia</vt:lpstr>
      <vt:lpstr>Lucida Calligraphy</vt:lpstr>
      <vt:lpstr>Times New Roman</vt:lpstr>
      <vt:lpstr>Trebuchet MS</vt:lpstr>
      <vt:lpstr>Wingdings 3</vt:lpstr>
      <vt:lpstr>Facet</vt:lpstr>
      <vt:lpstr>PowerPoint Presentation</vt:lpstr>
      <vt:lpstr>Topic of Interest </vt:lpstr>
      <vt:lpstr>Generalization </vt:lpstr>
      <vt:lpstr>Specialization</vt:lpstr>
      <vt:lpstr>Aggregation</vt:lpstr>
      <vt:lpstr>Association</vt:lpstr>
      <vt:lpstr>Composition</vt:lpstr>
      <vt:lpstr>Difference between aggregation and composition</vt:lpstr>
      <vt:lpstr> Links</vt:lpstr>
      <vt:lpstr>Meta-class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50</cp:revision>
  <dcterms:created xsi:type="dcterms:W3CDTF">2020-05-14T16:01:03Z</dcterms:created>
  <dcterms:modified xsi:type="dcterms:W3CDTF">2022-10-13T04:34:06Z</dcterms:modified>
</cp:coreProperties>
</file>