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6" r:id="rId9"/>
    <p:sldId id="263" r:id="rId10"/>
    <p:sldId id="267"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1015663"/>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3– </a:t>
            </a:r>
            <a:r>
              <a:rPr lang="en-IN" sz="2000" dirty="0">
                <a:latin typeface="Times New Roman" pitchFamily="18" charset="0"/>
                <a:cs typeface="Times New Roman" pitchFamily="18" charset="0"/>
              </a:rPr>
              <a:t>Object Oriented Programming concepts - Difference between OOP and other conventional programming – advantages and disadvantages. Class, object, Method.</a:t>
            </a:r>
            <a:endParaRPr lang="en-IN" sz="20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3438"/>
    </mc:Choice>
    <mc:Fallback xmlns="">
      <p:transition spd="slow" advTm="334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466856"/>
            <a:ext cx="8596668" cy="414603"/>
          </a:xfrm>
        </p:spPr>
        <p:txBody>
          <a:bodyPr>
            <a:normAutofit fontScale="90000"/>
          </a:bodyPr>
          <a:lstStyle/>
          <a:p>
            <a:pPr algn="just"/>
            <a:r>
              <a:rPr lang="en-IN" sz="2800" b="1" dirty="0">
                <a:latin typeface="Times New Roman" pitchFamily="18" charset="0"/>
                <a:cs typeface="Times New Roman" pitchFamily="18" charset="0"/>
              </a:rPr>
              <a:t>How to create an Object</a:t>
            </a:r>
          </a:p>
        </p:txBody>
      </p:sp>
      <p:sp>
        <p:nvSpPr>
          <p:cNvPr id="3" name="Content Placeholder 2"/>
          <p:cNvSpPr>
            <a:spLocks noGrp="1"/>
          </p:cNvSpPr>
          <p:nvPr>
            <p:ph idx="1"/>
          </p:nvPr>
        </p:nvSpPr>
        <p:spPr>
          <a:xfrm>
            <a:off x="677334" y="1528355"/>
            <a:ext cx="8466666" cy="5042262"/>
          </a:xfrm>
        </p:spPr>
        <p:txBody>
          <a:bodyPr/>
          <a:lstStyle/>
          <a:p>
            <a:pPr algn="just"/>
            <a:r>
              <a:rPr lang="en-IN" dirty="0">
                <a:latin typeface="Times New Roman" pitchFamily="18" charset="0"/>
                <a:cs typeface="Times New Roman" pitchFamily="18" charset="0"/>
              </a:rPr>
              <a:t>In Java, an object is created from a class. We have already created the class named MyClass, so now we can use this to create objects.</a:t>
            </a:r>
          </a:p>
          <a:p>
            <a:pPr algn="just"/>
            <a:r>
              <a:rPr lang="en-IN" dirty="0">
                <a:latin typeface="Times New Roman" pitchFamily="18" charset="0"/>
                <a:cs typeface="Times New Roman" pitchFamily="18" charset="0"/>
              </a:rPr>
              <a:t>To create an object of MyClass, specify the class name, followed by the object name, and use the keyword new:</a:t>
            </a:r>
          </a:p>
          <a:p>
            <a:pPr algn="just">
              <a:buNone/>
            </a:pPr>
            <a:r>
              <a:rPr lang="en-IN" dirty="0">
                <a:latin typeface="Times New Roman" pitchFamily="18" charset="0"/>
                <a:cs typeface="Times New Roman" pitchFamily="18" charset="0"/>
              </a:rPr>
              <a:t>Example</a:t>
            </a:r>
          </a:p>
          <a:p>
            <a:pPr algn="just">
              <a:buNone/>
            </a:pPr>
            <a:r>
              <a:rPr lang="en-IN" dirty="0">
                <a:latin typeface="Times New Roman" pitchFamily="18" charset="0"/>
                <a:cs typeface="Times New Roman" pitchFamily="18" charset="0"/>
              </a:rPr>
              <a:t>Create an object called "myObj" and print the value of x:</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4" name="Rounded Rectangle 3"/>
          <p:cNvSpPr/>
          <p:nvPr/>
        </p:nvSpPr>
        <p:spPr>
          <a:xfrm>
            <a:off x="744583" y="3879668"/>
            <a:ext cx="4075611" cy="261257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public class MyClass { </a:t>
            </a:r>
          </a:p>
          <a:p>
            <a:pPr algn="just"/>
            <a:r>
              <a:rPr lang="en-IN" dirty="0">
                <a:solidFill>
                  <a:schemeClr val="tx1"/>
                </a:solidFill>
                <a:latin typeface="Times New Roman" pitchFamily="18" charset="0"/>
                <a:cs typeface="Times New Roman" pitchFamily="18" charset="0"/>
              </a:rPr>
              <a:t>int x = 5; </a:t>
            </a:r>
          </a:p>
          <a:p>
            <a:pPr algn="just"/>
            <a:r>
              <a:rPr lang="en-IN" dirty="0">
                <a:solidFill>
                  <a:schemeClr val="tx1"/>
                </a:solidFill>
                <a:latin typeface="Times New Roman" pitchFamily="18" charset="0"/>
                <a:cs typeface="Times New Roman" pitchFamily="18" charset="0"/>
              </a:rPr>
              <a:t>public static void main(String[] args) { MyClass </a:t>
            </a:r>
            <a:r>
              <a:rPr lang="en-IN" b="1" dirty="0">
                <a:solidFill>
                  <a:schemeClr val="tx1"/>
                </a:solidFill>
                <a:latin typeface="Times New Roman" pitchFamily="18" charset="0"/>
                <a:cs typeface="Times New Roman" pitchFamily="18" charset="0"/>
              </a:rPr>
              <a:t>myObj</a:t>
            </a:r>
            <a:r>
              <a:rPr lang="en-IN" dirty="0">
                <a:solidFill>
                  <a:schemeClr val="tx1"/>
                </a:solidFill>
                <a:latin typeface="Times New Roman" pitchFamily="18" charset="0"/>
                <a:cs typeface="Times New Roman" pitchFamily="18" charset="0"/>
              </a:rPr>
              <a:t> = new MyClass(); System.out.println(</a:t>
            </a:r>
            <a:r>
              <a:rPr lang="en-IN" dirty="0" err="1">
                <a:solidFill>
                  <a:schemeClr val="tx1"/>
                </a:solidFill>
                <a:latin typeface="Times New Roman" pitchFamily="18" charset="0"/>
                <a:cs typeface="Times New Roman" pitchFamily="18" charset="0"/>
              </a:rPr>
              <a:t>myObj.x</a:t>
            </a:r>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 }</a:t>
            </a: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9457"/>
    </mc:Choice>
    <mc:Fallback xmlns="">
      <p:transition spd="slow" advTm="1794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393700"/>
            <a:ext cx="8596668" cy="1320800"/>
          </a:xfrm>
        </p:spPr>
        <p:txBody>
          <a:bodyPr>
            <a:normAutofit/>
          </a:bodyPr>
          <a:lstStyle/>
          <a:p>
            <a:r>
              <a:rPr lang="en-IN" sz="2800" b="1" dirty="0">
                <a:latin typeface="Times New Roman" pitchFamily="18" charset="0"/>
                <a:cs typeface="Times New Roman" pitchFamily="18" charset="0"/>
              </a:rPr>
              <a:t>Method</a:t>
            </a:r>
          </a:p>
        </p:txBody>
      </p:sp>
      <p:sp>
        <p:nvSpPr>
          <p:cNvPr id="3" name="Content Placeholder 2"/>
          <p:cNvSpPr>
            <a:spLocks noGrp="1"/>
          </p:cNvSpPr>
          <p:nvPr>
            <p:ph idx="1"/>
          </p:nvPr>
        </p:nvSpPr>
        <p:spPr>
          <a:xfrm>
            <a:off x="287384" y="1724297"/>
            <a:ext cx="9313816" cy="4317066"/>
          </a:xfrm>
        </p:spPr>
        <p:txBody>
          <a:bodyPr/>
          <a:lstStyle/>
          <a:p>
            <a:pPr algn="just">
              <a:buNone/>
            </a:pPr>
            <a:r>
              <a:rPr lang="en-US" dirty="0">
                <a:solidFill>
                  <a:schemeClr val="tx1"/>
                </a:solidFill>
                <a:latin typeface="Times New Roman" pitchFamily="18" charset="0"/>
                <a:cs typeface="Times New Roman" pitchFamily="18" charset="0"/>
              </a:rPr>
              <a:t>      A method is a collection of statements that perform some specific task and return result to the caller. A method can perform some specific task without returning anything. Methods allow us to reuse the code without retyping the code. In Java, every method must be part of some class which is different from languages like C, C++ and Python.</a:t>
            </a:r>
            <a:endParaRPr lang="en-IN" dirty="0">
              <a:solidFill>
                <a:schemeClr val="tx1"/>
              </a:solidFill>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Methods are time savers and help us to reuse the code without retyping the code</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08745"/>
    </mc:Choice>
    <mc:Fallback xmlns="">
      <p:transition spd="slow" advTm="10874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2211"/>
    </mc:Choice>
    <mc:Fallback xmlns="">
      <p:transition spd="slow" advTm="422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599038"/>
            <a:ext cx="3391083" cy="569843"/>
          </a:xfrm>
        </p:spPr>
        <p:txBody>
          <a:bodyPr>
            <a:noAutofit/>
          </a:bodyPr>
          <a:lstStyle/>
          <a:p>
            <a:r>
              <a:rPr lang="en-IN"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4"/>
            <a:ext cx="7408575" cy="3699714"/>
          </a:xfrm>
        </p:spPr>
        <p:txBody>
          <a:bodyPr>
            <a:normAutofit/>
          </a:bodyPr>
          <a:lstStyle/>
          <a:p>
            <a:pPr algn="just"/>
            <a:r>
              <a:rPr lang="en-IN" b="1" dirty="0">
                <a:solidFill>
                  <a:schemeClr val="tx1"/>
                </a:solidFill>
                <a:latin typeface="Times New Roman" pitchFamily="18" charset="0"/>
                <a:cs typeface="Times New Roman" pitchFamily="18" charset="0"/>
              </a:rPr>
              <a:t>Object-oriented programming: concept</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itchFamily="18" charset="0"/>
                <a:cs typeface="Times New Roman" pitchFamily="18" charset="0"/>
              </a:rPr>
              <a:t>Difference between Conventional Programming and Object Oriented Programming</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itchFamily="18" charset="0"/>
                <a:cs typeface="Times New Roman" pitchFamily="18" charset="0"/>
              </a:rPr>
              <a:t>Advantages of OOP</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itchFamily="18" charset="0"/>
                <a:cs typeface="Times New Roman" pitchFamily="18" charset="0"/>
              </a:rPr>
              <a:t>Disadvantages of OOP</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Object</a:t>
            </a:r>
          </a:p>
          <a:p>
            <a:pPr algn="just"/>
            <a:r>
              <a:rPr lang="en-IN" b="1" dirty="0">
                <a:solidFill>
                  <a:schemeClr val="tx1"/>
                </a:solidFill>
                <a:latin typeface="Times New Roman" panose="02020603050405020304" pitchFamily="18" charset="0"/>
                <a:cs typeface="Times New Roman" panose="02020603050405020304" pitchFamily="18" charset="0"/>
              </a:rPr>
              <a:t>Class</a:t>
            </a:r>
          </a:p>
          <a:p>
            <a:pPr algn="just"/>
            <a:r>
              <a:rPr lang="en-IN" b="1" dirty="0">
                <a:solidFill>
                  <a:schemeClr val="tx1"/>
                </a:solidFill>
                <a:latin typeface="Times New Roman" panose="02020603050405020304" pitchFamily="18" charset="0"/>
                <a:cs typeface="Times New Roman" panose="02020603050405020304" pitchFamily="18" charset="0"/>
              </a:rPr>
              <a:t>Method</a:t>
            </a: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3441"/>
    </mc:Choice>
    <mc:Fallback xmlns="">
      <p:transition spd="slow" advTm="234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572534"/>
            <a:ext cx="7330197" cy="569843"/>
          </a:xfrm>
        </p:spPr>
        <p:txBody>
          <a:bodyPr>
            <a:noAutofit/>
          </a:bodyPr>
          <a:lstStyle/>
          <a:p>
            <a:r>
              <a:rPr lang="en-IN" b="1" dirty="0">
                <a:latin typeface="Times New Roman" pitchFamily="18" charset="0"/>
                <a:cs typeface="Times New Roman" pitchFamily="18" charset="0"/>
              </a:rPr>
              <a:t>Object Oriented Programming: </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502229"/>
            <a:ext cx="8837727" cy="1754326"/>
          </a:xfrm>
          <a:prstGeom prst="rect">
            <a:avLst/>
          </a:prstGeom>
        </p:spPr>
        <p:txBody>
          <a:bodyPr wrap="square">
            <a:spAutoFit/>
          </a:bodyPr>
          <a:lstStyle/>
          <a:p>
            <a:pPr algn="just"/>
            <a:r>
              <a:rPr lang="en-IN" dirty="0">
                <a:latin typeface="Times New Roman" pitchFamily="18" charset="0"/>
                <a:cs typeface="Times New Roman" pitchFamily="18" charset="0"/>
              </a:rPr>
              <a:t>Object-Oriented Programming or OOPs refers to languages that uses objects in programming. Object-oriented programming aims to implement real-world entities like inheritance, hiding, polymorphism etc in programming. The main aim of OOP is to bind together the data and the methods that operate on them so that no other part of the code can access this data except that method.</a:t>
            </a:r>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676940" y="2804969"/>
            <a:ext cx="5330590" cy="3898141"/>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634060"/>
    </mc:Choice>
    <mc:Fallback xmlns="">
      <p:transition spd="slow" advTm="6340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235510"/>
            <a:ext cx="8316016" cy="1280160"/>
          </a:xfrm>
        </p:spPr>
        <p:txBody>
          <a:bodyPr>
            <a:noAutofit/>
          </a:bodyPr>
          <a:lstStyle/>
          <a:p>
            <a:r>
              <a:rPr lang="en-IN" sz="2800" b="1" dirty="0">
                <a:latin typeface="Times New Roman" pitchFamily="18" charset="0"/>
                <a:cs typeface="Times New Roman" pitchFamily="18" charset="0"/>
              </a:rPr>
              <a:t>Difference between Conventional Programming and Object Oriented Programming</a:t>
            </a:r>
            <a:r>
              <a:rPr lang="en-IN" sz="2400" b="1" dirty="0"/>
              <a:t>:</a:t>
            </a:r>
            <a:endParaRPr lang="en-IN" sz="24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58611990"/>
              </p:ext>
            </p:extLst>
          </p:nvPr>
        </p:nvGraphicFramePr>
        <p:xfrm>
          <a:off x="757645" y="1645919"/>
          <a:ext cx="7916092" cy="4046958"/>
        </p:xfrm>
        <a:graphic>
          <a:graphicData uri="http://schemas.openxmlformats.org/drawingml/2006/table">
            <a:tbl>
              <a:tblPr/>
              <a:tblGrid>
                <a:gridCol w="3867364">
                  <a:extLst>
                    <a:ext uri="{9D8B030D-6E8A-4147-A177-3AD203B41FA5}">
                      <a16:colId xmlns:a16="http://schemas.microsoft.com/office/drawing/2014/main" val="20000"/>
                    </a:ext>
                  </a:extLst>
                </a:gridCol>
                <a:gridCol w="4048728">
                  <a:extLst>
                    <a:ext uri="{9D8B030D-6E8A-4147-A177-3AD203B41FA5}">
                      <a16:colId xmlns:a16="http://schemas.microsoft.com/office/drawing/2014/main" val="20001"/>
                    </a:ext>
                  </a:extLst>
                </a:gridCol>
              </a:tblGrid>
              <a:tr h="254030">
                <a:tc>
                  <a:txBody>
                    <a:bodyPr/>
                    <a:lstStyle/>
                    <a:p>
                      <a:pPr algn="ctr" fontAlgn="base"/>
                      <a:r>
                        <a:rPr lang="en-IN" sz="1400" b="1" i="0" cap="all" dirty="0">
                          <a:solidFill>
                            <a:srgbClr val="000000"/>
                          </a:solidFill>
                          <a:latin typeface="Times New Roman" pitchFamily="18" charset="0"/>
                          <a:cs typeface="Times New Roman" pitchFamily="18" charset="0"/>
                        </a:rPr>
                        <a:t>CONVENTIONAL</a:t>
                      </a:r>
                      <a:r>
                        <a:rPr lang="en-IN" sz="1400" b="1" i="0" cap="all" baseline="0" dirty="0">
                          <a:solidFill>
                            <a:srgbClr val="000000"/>
                          </a:solidFill>
                          <a:latin typeface="Times New Roman" pitchFamily="18" charset="0"/>
                          <a:cs typeface="Times New Roman" pitchFamily="18" charset="0"/>
                        </a:rPr>
                        <a:t>  </a:t>
                      </a:r>
                      <a:r>
                        <a:rPr lang="en-IN" sz="1400" b="1" i="0" cap="all" dirty="0">
                          <a:solidFill>
                            <a:srgbClr val="000000"/>
                          </a:solidFill>
                          <a:latin typeface="Times New Roman" pitchFamily="18" charset="0"/>
                          <a:cs typeface="Times New Roman" pitchFamily="18" charset="0"/>
                        </a:rPr>
                        <a:t>PROGRAMMING</a:t>
                      </a:r>
                    </a:p>
                  </a:txBody>
                  <a:tcPr marL="34263" marR="34263" marT="34263" marB="34263" anchor="ctr">
                    <a:lnL>
                      <a:noFill/>
                    </a:lnL>
                    <a:lnR>
                      <a:noFill/>
                    </a:lnR>
                    <a:lnT>
                      <a:noFill/>
                    </a:lnT>
                    <a:lnB w="9525" cap="flat" cmpd="sng" algn="ctr">
                      <a:solidFill>
                        <a:srgbClr val="EDEDED"/>
                      </a:solidFill>
                      <a:prstDash val="solid"/>
                      <a:round/>
                      <a:headEnd type="none" w="med" len="med"/>
                      <a:tailEnd type="none" w="med" len="med"/>
                    </a:lnB>
                    <a:solidFill>
                      <a:schemeClr val="accent2">
                        <a:lumMod val="60000"/>
                        <a:lumOff val="40000"/>
                      </a:schemeClr>
                    </a:solidFill>
                  </a:tcPr>
                </a:tc>
                <a:tc>
                  <a:txBody>
                    <a:bodyPr/>
                    <a:lstStyle/>
                    <a:p>
                      <a:pPr algn="ctr" fontAlgn="base"/>
                      <a:r>
                        <a:rPr lang="en-IN" sz="1400" b="1" i="0" cap="all" dirty="0">
                          <a:solidFill>
                            <a:srgbClr val="000000"/>
                          </a:solidFill>
                          <a:latin typeface="Times New Roman" pitchFamily="18" charset="0"/>
                          <a:cs typeface="Times New Roman" pitchFamily="18" charset="0"/>
                        </a:rPr>
                        <a:t>OBJECT  ORIENTED  PROGRAMMING</a:t>
                      </a:r>
                    </a:p>
                  </a:txBody>
                  <a:tcPr marL="34263" marR="34263" marT="34263" marB="34263" anchor="ctr">
                    <a:lnL>
                      <a:noFill/>
                    </a:lnL>
                    <a:lnR>
                      <a:noFill/>
                    </a:lnR>
                    <a:lnT>
                      <a:noFill/>
                    </a:lnT>
                    <a:lnB w="9525" cap="flat" cmpd="sng" algn="ctr">
                      <a:solidFill>
                        <a:srgbClr val="EDEDED"/>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438586">
                <a:tc>
                  <a:txBody>
                    <a:bodyPr/>
                    <a:lstStyle/>
                    <a:p>
                      <a:pPr algn="l" fontAlgn="base"/>
                      <a:r>
                        <a:rPr lang="en-IN" sz="1400" b="0" i="0" dirty="0">
                          <a:latin typeface="Times New Roman" pitchFamily="18" charset="0"/>
                          <a:cs typeface="Times New Roman" pitchFamily="18" charset="0"/>
                        </a:rPr>
                        <a:t>In conventional programming, program</a:t>
                      </a:r>
                      <a:r>
                        <a:rPr lang="en-IN" sz="1400" b="0" i="0" baseline="0" dirty="0">
                          <a:latin typeface="Times New Roman" pitchFamily="18" charset="0"/>
                          <a:cs typeface="Times New Roman" pitchFamily="18" charset="0"/>
                        </a:rPr>
                        <a:t> </a:t>
                      </a:r>
                      <a:r>
                        <a:rPr lang="en-IN" sz="1400" b="0" i="0" dirty="0">
                          <a:latin typeface="Times New Roman" pitchFamily="18" charset="0"/>
                          <a:cs typeface="Times New Roman" pitchFamily="18" charset="0"/>
                        </a:rPr>
                        <a:t>is divided into small parts called </a:t>
                      </a:r>
                      <a:r>
                        <a:rPr lang="en-IN" sz="1400" b="1" i="0" dirty="0">
                          <a:latin typeface="Times New Roman" pitchFamily="18" charset="0"/>
                          <a:cs typeface="Times New Roman" pitchFamily="18" charset="0"/>
                        </a:rPr>
                        <a:t>functions</a:t>
                      </a:r>
                      <a:r>
                        <a:rPr lang="en-IN" sz="1400" b="0" i="0" dirty="0">
                          <a:latin typeface="Times New Roman" pitchFamily="18" charset="0"/>
                          <a:cs typeface="Times New Roman" pitchFamily="18" charset="0"/>
                        </a:rPr>
                        <a:t>.</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In object oriented programming, program is divided into small parts called </a:t>
                      </a:r>
                      <a:r>
                        <a:rPr lang="en-IN" sz="1400" b="1" i="0" dirty="0">
                          <a:latin typeface="Times New Roman" pitchFamily="18" charset="0"/>
                          <a:cs typeface="Times New Roman" pitchFamily="18" charset="0"/>
                        </a:rPr>
                        <a:t>objects</a:t>
                      </a:r>
                      <a:r>
                        <a:rPr lang="en-IN" sz="1400" b="0" i="0" dirty="0">
                          <a:latin typeface="Times New Roman" pitchFamily="18" charset="0"/>
                          <a:cs typeface="Times New Roman" pitchFamily="18" charset="0"/>
                        </a:rPr>
                        <a:t>.</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5349">
                <a:tc>
                  <a:txBody>
                    <a:bodyPr/>
                    <a:lstStyle/>
                    <a:p>
                      <a:pPr algn="l" fontAlgn="base"/>
                      <a:r>
                        <a:rPr lang="en-IN" sz="1400" b="0" i="0" dirty="0">
                          <a:latin typeface="Times New Roman" pitchFamily="18" charset="0"/>
                          <a:cs typeface="Times New Roman" pitchFamily="18" charset="0"/>
                        </a:rPr>
                        <a:t>Conventional programming follows </a:t>
                      </a:r>
                      <a:r>
                        <a:rPr lang="en-IN" sz="1400" b="1" i="0" dirty="0">
                          <a:latin typeface="Times New Roman" pitchFamily="18" charset="0"/>
                          <a:cs typeface="Times New Roman" pitchFamily="18" charset="0"/>
                        </a:rPr>
                        <a:t>top down approach</a:t>
                      </a:r>
                      <a:r>
                        <a:rPr lang="en-IN" sz="1400" b="0" i="0" dirty="0">
                          <a:latin typeface="Times New Roman" pitchFamily="18" charset="0"/>
                          <a:cs typeface="Times New Roman" pitchFamily="18" charset="0"/>
                        </a:rPr>
                        <a:t>.</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Object oriented programming follows </a:t>
                      </a:r>
                      <a:r>
                        <a:rPr lang="en-IN" sz="1400" b="1" i="0" dirty="0">
                          <a:latin typeface="Times New Roman" pitchFamily="18" charset="0"/>
                          <a:cs typeface="Times New Roman" pitchFamily="18" charset="0"/>
                        </a:rPr>
                        <a:t>bottom up approach</a:t>
                      </a:r>
                      <a:r>
                        <a:rPr lang="en-IN" sz="1400" b="0" i="0" dirty="0">
                          <a:latin typeface="Times New Roman" pitchFamily="18" charset="0"/>
                          <a:cs typeface="Times New Roman" pitchFamily="18" charset="0"/>
                        </a:rPr>
                        <a:t>.</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8586">
                <a:tc>
                  <a:txBody>
                    <a:bodyPr/>
                    <a:lstStyle/>
                    <a:p>
                      <a:pPr algn="l" fontAlgn="base"/>
                      <a:r>
                        <a:rPr lang="en-IN" sz="1400" b="0" i="0" dirty="0">
                          <a:latin typeface="Times New Roman" pitchFamily="18" charset="0"/>
                          <a:cs typeface="Times New Roman" pitchFamily="18" charset="0"/>
                        </a:rPr>
                        <a:t>There is no access specifier in conventional programming.</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Object oriented programming have access specifiers like private, public, protected etc.</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5625">
                <a:tc>
                  <a:txBody>
                    <a:bodyPr/>
                    <a:lstStyle/>
                    <a:p>
                      <a:pPr algn="l" fontAlgn="base"/>
                      <a:r>
                        <a:rPr lang="en-IN" sz="1400" b="0" i="0" dirty="0">
                          <a:latin typeface="Times New Roman" pitchFamily="18" charset="0"/>
                          <a:cs typeface="Times New Roman" pitchFamily="18" charset="0"/>
                        </a:rPr>
                        <a:t>Adding new data and function is not easy.</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Adding new data and function is easy.</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0861">
                <a:tc>
                  <a:txBody>
                    <a:bodyPr/>
                    <a:lstStyle/>
                    <a:p>
                      <a:pPr algn="l" fontAlgn="base"/>
                      <a:r>
                        <a:rPr lang="en-IN" sz="1400" b="0" i="0" dirty="0">
                          <a:latin typeface="Times New Roman" pitchFamily="18" charset="0"/>
                          <a:cs typeface="Times New Roman" pitchFamily="18" charset="0"/>
                        </a:rPr>
                        <a:t>Conventional programming does not have any proper way for hiding data so it is </a:t>
                      </a:r>
                      <a:r>
                        <a:rPr lang="en-IN" sz="1400" b="1" i="0" dirty="0">
                          <a:latin typeface="Times New Roman" pitchFamily="18" charset="0"/>
                          <a:cs typeface="Times New Roman" pitchFamily="18" charset="0"/>
                        </a:rPr>
                        <a:t>less secure</a:t>
                      </a:r>
                      <a:r>
                        <a:rPr lang="en-IN" sz="1400" b="0" i="0" dirty="0">
                          <a:latin typeface="Times New Roman" pitchFamily="18" charset="0"/>
                          <a:cs typeface="Times New Roman" pitchFamily="18" charset="0"/>
                        </a:rPr>
                        <a:t>.</a:t>
                      </a:r>
                    </a:p>
                    <a:p>
                      <a:pPr algn="l" fontAlgn="base"/>
                      <a:endParaRPr lang="en-IN" sz="1400" b="0" i="0" dirty="0">
                        <a:latin typeface="Times New Roman" pitchFamily="18" charset="0"/>
                        <a:cs typeface="Times New Roman" pitchFamily="18" charset="0"/>
                      </a:endParaRP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Object oriented programming provides data hiding so it is </a:t>
                      </a:r>
                      <a:r>
                        <a:rPr lang="en-IN" sz="1400" b="1" i="0" dirty="0">
                          <a:latin typeface="Times New Roman" pitchFamily="18" charset="0"/>
                          <a:cs typeface="Times New Roman" pitchFamily="18" charset="0"/>
                        </a:rPr>
                        <a:t>more secure</a:t>
                      </a:r>
                      <a:r>
                        <a:rPr lang="en-IN" sz="1400" b="0" i="0" dirty="0">
                          <a:latin typeface="Times New Roman" pitchFamily="18" charset="0"/>
                          <a:cs typeface="Times New Roman" pitchFamily="18" charset="0"/>
                        </a:rPr>
                        <a:t>.</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5349">
                <a:tc>
                  <a:txBody>
                    <a:bodyPr/>
                    <a:lstStyle/>
                    <a:p>
                      <a:pPr algn="l" fontAlgn="base"/>
                      <a:r>
                        <a:rPr lang="en-IN" sz="1400" b="0" i="0" dirty="0">
                          <a:latin typeface="Times New Roman" pitchFamily="18" charset="0"/>
                          <a:cs typeface="Times New Roman" pitchFamily="18" charset="0"/>
                        </a:rPr>
                        <a:t>In conventional programming, overloading is not possible.</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400" b="0" i="0" dirty="0">
                          <a:latin typeface="Times New Roman" pitchFamily="18" charset="0"/>
                          <a:cs typeface="Times New Roman" pitchFamily="18" charset="0"/>
                        </a:rPr>
                        <a:t>Overloading is possible in object oriented programming.</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936342548"/>
                  </a:ext>
                </a:extLst>
              </a:tr>
              <a:tr h="555349">
                <a:tc>
                  <a:txBody>
                    <a:bodyPr/>
                    <a:lstStyle/>
                    <a:p>
                      <a:pPr algn="l" fontAlgn="base"/>
                      <a:r>
                        <a:rPr lang="en-IN" sz="1400" b="0" i="0" dirty="0">
                          <a:latin typeface="Times New Roman" pitchFamily="18" charset="0"/>
                          <a:cs typeface="Times New Roman" pitchFamily="18" charset="0"/>
                        </a:rPr>
                        <a:t>Examples: C, FORTRAN, Pascal, Basic etc.</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fr-FR" sz="1400" b="0" i="0" dirty="0" err="1">
                          <a:latin typeface="Times New Roman" pitchFamily="18" charset="0"/>
                          <a:cs typeface="Times New Roman" pitchFamily="18" charset="0"/>
                        </a:rPr>
                        <a:t>Examples</a:t>
                      </a:r>
                      <a:r>
                        <a:rPr lang="fr-FR" sz="1400" b="0" i="0" dirty="0">
                          <a:latin typeface="Times New Roman" pitchFamily="18" charset="0"/>
                          <a:cs typeface="Times New Roman" pitchFamily="18" charset="0"/>
                        </a:rPr>
                        <a:t>: C++, Java, Python, C# etc.</a:t>
                      </a:r>
                    </a:p>
                  </a:txBody>
                  <a:tcPr marL="59960" marR="59960" marT="29980" marB="2998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991184625"/>
                  </a:ext>
                </a:extLst>
              </a:tr>
            </a:tbl>
          </a:graphicData>
        </a:graphic>
      </p:graphicFrame>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48508"/>
    </mc:Choice>
    <mc:Fallback xmlns="">
      <p:transition spd="slow" advTm="2485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81444" y="389236"/>
            <a:ext cx="6651118" cy="569843"/>
          </a:xfrm>
        </p:spPr>
        <p:txBody>
          <a:bodyPr>
            <a:noAutofit/>
          </a:bodyPr>
          <a:lstStyle/>
          <a:p>
            <a:r>
              <a:rPr lang="en-IN" sz="2800" b="1" dirty="0">
                <a:latin typeface="Times New Roman" pitchFamily="18" charset="0"/>
                <a:cs typeface="Times New Roman" pitchFamily="18" charset="0"/>
              </a:rPr>
              <a:t>Advantages of OOP</a:t>
            </a:r>
            <a:endParaRPr lang="en-US" sz="2800" b="1" dirty="0">
              <a:latin typeface="Times New Roman" pitchFamily="18" charset="0"/>
              <a:cs typeface="Times New Roman" pitchFamily="18" charset="0"/>
            </a:endParaRPr>
          </a:p>
        </p:txBody>
      </p:sp>
      <p:sp>
        <p:nvSpPr>
          <p:cNvPr id="6" name="Rectangle 5"/>
          <p:cNvSpPr/>
          <p:nvPr/>
        </p:nvSpPr>
        <p:spPr>
          <a:xfrm>
            <a:off x="666206" y="2625634"/>
            <a:ext cx="6515508" cy="3139321"/>
          </a:xfrm>
          <a:prstGeom prst="rect">
            <a:avLst/>
          </a:prstGeom>
        </p:spPr>
        <p:txBody>
          <a:bodyPr wrap="square">
            <a:spAutoFit/>
          </a:bodyPr>
          <a:lstStyle/>
          <a:p>
            <a:pPr marL="342900" indent="-342900">
              <a:buFont typeface="+mj-lt"/>
              <a:buAutoNum type="arabicPeriod"/>
            </a:pPr>
            <a:r>
              <a:rPr lang="en-IN" b="1" dirty="0">
                <a:latin typeface="Times New Roman" pitchFamily="18" charset="0"/>
                <a:cs typeface="Times New Roman" pitchFamily="18" charset="0"/>
              </a:rPr>
              <a:t>Real Word Entities</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Code Reusability</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 Easy Management</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Maintenance</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Abstraction</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Polymorphism</a:t>
            </a:r>
            <a:endParaRPr lang="en-IN" dirty="0">
              <a:latin typeface="Times New Roman" pitchFamily="18" charset="0"/>
              <a:cs typeface="Times New Roman" pitchFamily="18" charset="0"/>
            </a:endParaRPr>
          </a:p>
        </p:txBody>
      </p:sp>
      <p:sp>
        <p:nvSpPr>
          <p:cNvPr id="7" name="TextBox 6"/>
          <p:cNvSpPr txBox="1"/>
          <p:nvPr/>
        </p:nvSpPr>
        <p:spPr>
          <a:xfrm>
            <a:off x="692331" y="1188720"/>
            <a:ext cx="8843556"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Due to the various problems faced by the procedural languages, this concept was introduced. Therefore, it has a number of advantages over the procedural programming. OOP is still being widely used; new languages also adopt these OOP concepts. Let us discuss some the advantages of the Object-oriented programming:</a:t>
            </a:r>
          </a:p>
        </p:txBody>
      </p:sp>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54721"/>
    </mc:Choice>
    <mc:Fallback xmlns="">
      <p:transition spd="slow" advTm="2547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5851" y="389236"/>
            <a:ext cx="6651118" cy="569843"/>
          </a:xfrm>
        </p:spPr>
        <p:txBody>
          <a:bodyPr>
            <a:noAutofit/>
          </a:bodyPr>
          <a:lstStyle/>
          <a:p>
            <a:r>
              <a:rPr lang="en-IN" sz="2800" b="1" dirty="0">
                <a:latin typeface="Times New Roman" pitchFamily="18" charset="0"/>
                <a:cs typeface="Times New Roman" pitchFamily="18" charset="0"/>
              </a:rPr>
              <a:t>Disadvantages of OOP</a:t>
            </a: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332411"/>
            <a:ext cx="8837727" cy="646331"/>
          </a:xfrm>
          <a:prstGeom prst="rect">
            <a:avLst/>
          </a:prstGeom>
        </p:spPr>
        <p:txBody>
          <a:bodyPr wrap="square">
            <a:spAutoFit/>
          </a:bodyPr>
          <a:lstStyle/>
          <a:p>
            <a:r>
              <a:rPr lang="en-IN" dirty="0">
                <a:latin typeface="Times New Roman" pitchFamily="18" charset="0"/>
                <a:cs typeface="Times New Roman" pitchFamily="18" charset="0"/>
              </a:rPr>
              <a:t>Despite of having so many advantages it also has disadvantages.</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2585323"/>
          </a:xfrm>
          <a:prstGeom prst="rect">
            <a:avLst/>
          </a:prstGeom>
        </p:spPr>
        <p:txBody>
          <a:bodyPr wrap="square">
            <a:spAutoFit/>
          </a:bodyPr>
          <a:lstStyle/>
          <a:p>
            <a:pPr marL="342900" indent="-342900">
              <a:buFont typeface="+mj-lt"/>
              <a:buAutoNum type="arabicPeriod"/>
            </a:pPr>
            <a:r>
              <a:rPr lang="en-IN" b="1" dirty="0">
                <a:latin typeface="Times New Roman" pitchFamily="18" charset="0"/>
                <a:cs typeface="Times New Roman" pitchFamily="18" charset="0"/>
              </a:rPr>
              <a:t>Proper planning and designing is required in OOP</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OOP programs design are tricky</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Large size &amp; Many Instructions</a:t>
            </a:r>
          </a:p>
          <a:p>
            <a:pPr marL="342900" indent="-342900">
              <a:buFont typeface="+mj-lt"/>
              <a:buAutoNum type="arabicPeriod"/>
            </a:pPr>
            <a:endParaRPr lang="en-IN"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Classes tends to be over generalised</a:t>
            </a:r>
          </a:p>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39319"/>
    </mc:Choice>
    <mc:Fallback xmlns="">
      <p:transition spd="slow" advTm="1393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618237" y="389236"/>
            <a:ext cx="7896823" cy="5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Class in OOP</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423851"/>
            <a:ext cx="8837727" cy="2031325"/>
          </a:xfrm>
          <a:prstGeom prst="rect">
            <a:avLst/>
          </a:prstGeom>
        </p:spPr>
        <p:txBody>
          <a:bodyPr wrap="square">
            <a:spAutoFit/>
          </a:bodyPr>
          <a:lstStyle/>
          <a:p>
            <a:pPr algn="just"/>
            <a:r>
              <a:rPr lang="en-IN" dirty="0">
                <a:latin typeface="Times New Roman" pitchFamily="18" charset="0"/>
                <a:cs typeface="Times New Roman" pitchFamily="18" charset="0"/>
              </a:rPr>
              <a:t>A class is a group of objects which have common properties. It is a template or blueprint from which objects are created. It is a logical entity. It can't be physical. A class in Java can contain:</a:t>
            </a:r>
            <a:r>
              <a:rPr lang="en-US" dirty="0">
                <a:latin typeface="Times New Roman" pitchFamily="18" charset="0"/>
                <a:cs typeface="Times New Roman" pitchFamily="18" charset="0"/>
              </a:rPr>
              <a:t>A class represents a collection of objects having same characteristic properties that exhibit common behavior. </a:t>
            </a:r>
          </a:p>
          <a:p>
            <a:pPr algn="just"/>
            <a:r>
              <a:rPr lang="en-US" dirty="0">
                <a:latin typeface="Times New Roman" pitchFamily="18" charset="0"/>
                <a:cs typeface="Times New Roman" pitchFamily="18" charset="0"/>
              </a:rPr>
              <a:t>It gives the blueprint or description of the objects that can be created from it. Creation of an object as a member of a class is called instantiation. Thus, object is an instance of a class</a:t>
            </a:r>
            <a:endParaRPr lang="en-IN" dirty="0">
              <a:latin typeface="Times New Roman" pitchFamily="18" charset="0"/>
              <a:cs typeface="Times New Roman" pitchFamily="18" charset="0"/>
            </a:endParaRPr>
          </a:p>
          <a:p>
            <a:pPr algn="just"/>
            <a:endParaRPr lang="en-IN" dirty="0"/>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49379"/>
    </mc:Choice>
    <mc:Fallback xmlns="">
      <p:transition spd="slow" advTm="1493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06203" y="387866"/>
            <a:ext cx="7896823" cy="569843"/>
          </a:xfrm>
        </p:spPr>
        <p:txBody>
          <a:bodyPr>
            <a:noAutofit/>
          </a:bodyPr>
          <a:lstStyle/>
          <a:p>
            <a:r>
              <a:rPr lang="en-US" sz="2800" b="1" dirty="0">
                <a:latin typeface="Times New Roman" panose="02020603050405020304" pitchFamily="18" charset="0"/>
                <a:cs typeface="Times New Roman" panose="02020603050405020304" pitchFamily="18" charset="0"/>
              </a:rPr>
              <a:t>How to Create a Class</a:t>
            </a:r>
          </a:p>
        </p:txBody>
      </p:sp>
      <p:sp>
        <p:nvSpPr>
          <p:cNvPr id="4" name="Rectangle 3">
            <a:extLst>
              <a:ext uri="{FF2B5EF4-FFF2-40B4-BE49-F238E27FC236}">
                <a16:creationId xmlns:a16="http://schemas.microsoft.com/office/drawing/2014/main" id="{AC31BCFB-24CB-48D2-A2D3-AF2327552482}"/>
              </a:ext>
            </a:extLst>
          </p:cNvPr>
          <p:cNvSpPr/>
          <p:nvPr/>
        </p:nvSpPr>
        <p:spPr>
          <a:xfrm>
            <a:off x="677334" y="1685108"/>
            <a:ext cx="7317136" cy="2031325"/>
          </a:xfrm>
          <a:prstGeom prst="rect">
            <a:avLst/>
          </a:prstGeom>
        </p:spPr>
        <p:txBody>
          <a:bodyPr wrap="square">
            <a:spAutoFit/>
          </a:bodyPr>
          <a:lstStyle/>
          <a:p>
            <a:pPr algn="just"/>
            <a:r>
              <a:rPr lang="en-IN" dirty="0">
                <a:latin typeface="Times New Roman" pitchFamily="18" charset="0"/>
                <a:cs typeface="Times New Roman" pitchFamily="18" charset="0"/>
              </a:rPr>
              <a:t>To create a class, use the keyword class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Create a class named "MyClass" with a variable x:</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92332" y="3252650"/>
            <a:ext cx="3918858" cy="147610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itchFamily="18" charset="0"/>
                <a:cs typeface="Times New Roman" pitchFamily="18" charset="0"/>
              </a:rPr>
              <a:t>public class MyClass { </a:t>
            </a:r>
          </a:p>
          <a:p>
            <a:r>
              <a:rPr lang="en-IN" dirty="0">
                <a:solidFill>
                  <a:schemeClr val="tx1"/>
                </a:solidFill>
                <a:latin typeface="Times New Roman" pitchFamily="18" charset="0"/>
                <a:cs typeface="Times New Roman" pitchFamily="18" charset="0"/>
              </a:rPr>
              <a:t>int x = 5;</a:t>
            </a:r>
          </a:p>
          <a:p>
            <a:r>
              <a:rPr lang="en-IN" dirty="0">
                <a:solidFill>
                  <a:schemeClr val="tx1"/>
                </a:solidFill>
                <a:latin typeface="Times New Roman" pitchFamily="18" charset="0"/>
                <a:cs typeface="Times New Roman" pitchFamily="18" charset="0"/>
              </a:rPr>
              <a:t> }</a:t>
            </a: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30869"/>
    </mc:Choice>
    <mc:Fallback xmlns="">
      <p:transition spd="slow" advTm="3086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953589" y="1463040"/>
            <a:ext cx="7620567" cy="1074941"/>
          </a:xfrm>
        </p:spPr>
        <p:txBody>
          <a:bodyPr>
            <a:noAutofit/>
          </a:bodyPr>
          <a:lstStyle/>
          <a:p>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FC464BC-4A3C-4547-9369-254DF883CBC8}"/>
              </a:ext>
            </a:extLst>
          </p:cNvPr>
          <p:cNvSpPr txBox="1">
            <a:spLocks/>
          </p:cNvSpPr>
          <p:nvPr/>
        </p:nvSpPr>
        <p:spPr>
          <a:xfrm>
            <a:off x="1191822" y="389236"/>
            <a:ext cx="7896823" cy="569843"/>
          </a:xfrm>
          <a:prstGeom prst="rect">
            <a:avLst/>
          </a:prstGeom>
        </p:spPr>
        <p:txBody>
          <a:bodyPr vert="horz" lIns="91440" tIns="45720" rIns="91440" bIns="45720" rtlCol="0" anchor="t">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accent1"/>
                </a:solidFill>
                <a:effectLst/>
                <a:uLnTx/>
                <a:uFillTx/>
                <a:latin typeface="Times New Roman" panose="02020603050405020304" pitchFamily="18" charset="0"/>
                <a:ea typeface="+mj-ea"/>
                <a:cs typeface="Times New Roman" panose="02020603050405020304" pitchFamily="18" charset="0"/>
              </a:rPr>
              <a:t> Object</a:t>
            </a:r>
            <a:br>
              <a:rPr kumimoji="0" lang="en-IN" sz="2800" b="1" i="0" u="none" strike="noStrike" kern="1200" cap="none" spc="0" normalizeH="0" baseline="0" noProof="0" dirty="0">
                <a:ln>
                  <a:noFill/>
                </a:ln>
                <a:solidFill>
                  <a:schemeClr val="accent1"/>
                </a:solidFill>
                <a:effectLst/>
                <a:uLnTx/>
                <a:uFillTx/>
                <a:latin typeface="Times New Roman" panose="02020603050405020304" pitchFamily="18" charset="0"/>
                <a:ea typeface="+mj-ea"/>
                <a:cs typeface="Times New Roman" panose="02020603050405020304" pitchFamily="18" charset="0"/>
              </a:rPr>
            </a:br>
            <a:endParaRPr kumimoji="0" lang="en-IN" sz="2800" b="1" i="0" u="none" strike="noStrike" kern="1200" cap="none" spc="0" normalizeH="0" baseline="0" noProof="0" dirty="0">
              <a:ln>
                <a:noFill/>
              </a:ln>
              <a:solidFill>
                <a:schemeClr val="accent1"/>
              </a:solidFill>
              <a:effectLst/>
              <a:uLnTx/>
              <a:uFillTx/>
              <a:latin typeface="Times New Roman" panose="02020603050405020304" pitchFamily="18" charset="0"/>
              <a:ea typeface="+mj-ea"/>
              <a:cs typeface="Times New Roman" panose="02020603050405020304" pitchFamily="18" charset="0"/>
            </a:endParaRPr>
          </a:p>
        </p:txBody>
      </p:sp>
      <p:sp>
        <p:nvSpPr>
          <p:cNvPr id="4097" name="Rectangle 1"/>
          <p:cNvSpPr>
            <a:spLocks noChangeArrowheads="1"/>
          </p:cNvSpPr>
          <p:nvPr/>
        </p:nvSpPr>
        <p:spPr bwMode="auto">
          <a:xfrm>
            <a:off x="953589" y="1674674"/>
            <a:ext cx="8373291"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 object is a real-world element in an object–oriented environment that may have a physical or a conceptual existence. </a:t>
            </a: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Objects can be modelled according to the needs of the application. An object may have a physical existence, like a customer, a car, etc.; or an intangible conceptual existence, like a project, a process, etc.</a:t>
            </a:r>
            <a:r>
              <a:rPr kumimoji="0" lang="en-US" b="0" u="none" strike="noStrike" cap="none" normalizeH="0" baseline="0" dirty="0">
                <a:ln>
                  <a:noFill/>
                </a:ln>
                <a:solidFill>
                  <a:schemeClr val="tx1"/>
                </a:solidFill>
                <a:effectLst/>
                <a:latin typeface="Times New Roman" pitchFamily="18" charset="0"/>
                <a:cs typeface="Times New Roman" pitchFamily="18" charset="0"/>
              </a:rPr>
              <a:t> </a:t>
            </a: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49241"/>
    </mc:Choice>
    <mc:Fallback xmlns="">
      <p:transition spd="slow" advTm="49241"/>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1840</TotalTime>
  <Words>822</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Lucida Calligraphy</vt:lpstr>
      <vt:lpstr>Times New Roman</vt:lpstr>
      <vt:lpstr>Trebuchet MS</vt:lpstr>
      <vt:lpstr>Wingdings 3</vt:lpstr>
      <vt:lpstr>Facet</vt:lpstr>
      <vt:lpstr>PowerPoint Presentation</vt:lpstr>
      <vt:lpstr>Topic of Interest </vt:lpstr>
      <vt:lpstr>Object Oriented Programming: </vt:lpstr>
      <vt:lpstr>Difference between Conventional Programming and Object Oriented Programming:</vt:lpstr>
      <vt:lpstr>Advantages of OOP</vt:lpstr>
      <vt:lpstr>Disadvantages of OOP</vt:lpstr>
      <vt:lpstr>Class in OOP</vt:lpstr>
      <vt:lpstr>How to Create a Class</vt:lpstr>
      <vt:lpstr> </vt:lpstr>
      <vt:lpstr>How to create an Object</vt:lpstr>
      <vt:lpstr>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98</cp:revision>
  <dcterms:created xsi:type="dcterms:W3CDTF">2020-05-14T16:01:03Z</dcterms:created>
  <dcterms:modified xsi:type="dcterms:W3CDTF">2022-10-13T04:35:54Z</dcterms:modified>
</cp:coreProperties>
</file>