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12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707886"/>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4– </a:t>
            </a:r>
            <a:r>
              <a:rPr lang="en-IN" sz="2000" dirty="0">
                <a:latin typeface="Times New Roman" pitchFamily="18" charset="0"/>
                <a:cs typeface="Times New Roman" pitchFamily="18" charset="0"/>
              </a:rPr>
              <a:t>Properties of OOP- message passing, inheritance, encapsulation, polymorphism, Data abstraction.</a:t>
            </a:r>
            <a:endParaRPr lang="en-IN" sz="20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36204"/>
    </mc:Choice>
    <mc:Fallback xmlns="">
      <p:transition spd="slow" advTm="362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52458" y="389236"/>
            <a:ext cx="3391083" cy="569843"/>
          </a:xfrm>
        </p:spPr>
        <p:txBody>
          <a:bodyPr>
            <a:noAutofit/>
          </a:bodyPr>
          <a:lstStyle/>
          <a:p>
            <a:r>
              <a:rPr lang="en-IN"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677334" y="1590744"/>
            <a:ext cx="7408575" cy="3699714"/>
          </a:xfrm>
        </p:spPr>
        <p:txBody>
          <a:bodyPr>
            <a:normAutofit/>
          </a:bodyPr>
          <a:lstStyle/>
          <a:p>
            <a:pPr algn="just"/>
            <a:r>
              <a:rPr lang="en-US" b="1" dirty="0">
                <a:solidFill>
                  <a:schemeClr val="tx1"/>
                </a:solidFill>
                <a:latin typeface="Times New Roman" pitchFamily="18" charset="0"/>
                <a:cs typeface="Times New Roman" pitchFamily="18" charset="0"/>
              </a:rPr>
              <a:t>Properties of OOP</a:t>
            </a:r>
          </a:p>
          <a:p>
            <a:pPr algn="just"/>
            <a:r>
              <a:rPr lang="en-US" b="1" dirty="0">
                <a:solidFill>
                  <a:schemeClr val="tx1"/>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Message passing</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itchFamily="18" charset="0"/>
                <a:cs typeface="Times New Roman" pitchFamily="18" charset="0"/>
              </a:rPr>
              <a:t>Inheritance</a:t>
            </a:r>
          </a:p>
          <a:p>
            <a:pPr algn="just"/>
            <a:r>
              <a:rPr lang="en-US" b="1" dirty="0">
                <a:solidFill>
                  <a:schemeClr val="tx1"/>
                </a:solidFill>
                <a:latin typeface="Times New Roman" pitchFamily="18" charset="0"/>
                <a:cs typeface="Times New Roman" pitchFamily="18" charset="0"/>
              </a:rPr>
              <a:t>Encapsulation</a:t>
            </a:r>
          </a:p>
          <a:p>
            <a:pPr algn="just"/>
            <a:r>
              <a:rPr lang="en-IN" b="1" dirty="0">
                <a:solidFill>
                  <a:schemeClr val="tx1"/>
                </a:solidFill>
                <a:latin typeface="Times New Roman" pitchFamily="18" charset="0"/>
                <a:cs typeface="Times New Roman" pitchFamily="18" charset="0"/>
              </a:rPr>
              <a:t>Polymorphism</a:t>
            </a:r>
          </a:p>
          <a:p>
            <a:pPr lvl="0" algn="just"/>
            <a:r>
              <a:rPr lang="en-IN" b="1" dirty="0">
                <a:solidFill>
                  <a:schemeClr val="tx1"/>
                </a:solidFill>
                <a:latin typeface="Times New Roman" pitchFamily="18" charset="0"/>
                <a:cs typeface="Times New Roman" pitchFamily="18" charset="0"/>
              </a:rPr>
              <a:t>Data Abstraction</a:t>
            </a:r>
          </a:p>
          <a:p>
            <a:pPr algn="just"/>
            <a:endParaRPr lang="en-US" b="1" dirty="0">
              <a:solidFill>
                <a:schemeClr val="tx1"/>
              </a:solidFill>
              <a:latin typeface="Times New Roman" pitchFamily="18" charset="0"/>
              <a:cs typeface="Times New Roman" pitchFamily="18" charset="0"/>
            </a:endParaRPr>
          </a:p>
          <a:p>
            <a:pPr algn="just"/>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16343"/>
    </mc:Choice>
    <mc:Fallback xmlns="">
      <p:transition spd="slow" advTm="163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73468" y="389236"/>
            <a:ext cx="7330197" cy="569843"/>
          </a:xfrm>
        </p:spPr>
        <p:txBody>
          <a:bodyPr>
            <a:noAutofit/>
          </a:bodyPr>
          <a:lstStyle/>
          <a:p>
            <a:r>
              <a:rPr lang="en-US" sz="2800" b="1" dirty="0">
                <a:latin typeface="Times New Roman" pitchFamily="18" charset="0"/>
                <a:cs typeface="Times New Roman" pitchFamily="18" charset="0"/>
              </a:rPr>
              <a:t>Properties of OOP</a:t>
            </a:r>
            <a:r>
              <a:rPr lang="en-IN" sz="2800" b="1" dirty="0">
                <a:latin typeface="Times New Roman" pitchFamily="18" charset="0"/>
                <a:cs typeface="Times New Roman" pitchFamily="18" charset="0"/>
              </a:rPr>
              <a:t> </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502229"/>
            <a:ext cx="8837727" cy="1477328"/>
          </a:xfrm>
          <a:prstGeom prst="rect">
            <a:avLst/>
          </a:prstGeom>
        </p:spPr>
        <p:txBody>
          <a:bodyPr wrap="square">
            <a:spAutoFit/>
          </a:bodyPr>
          <a:lstStyle/>
          <a:p>
            <a:pPr algn="just"/>
            <a:r>
              <a:rPr lang="en-US" dirty="0">
                <a:latin typeface="Times New Roman" pitchFamily="18" charset="0"/>
                <a:cs typeface="Times New Roman" pitchFamily="18" charset="0"/>
              </a:rPr>
              <a:t>In order for a programming language to be object-oriented, it has to enable working with classes and objects as well as the implementation and use of the fundamental object-oriented principles and concepts: message passing, inheritance, encapsulation, and polymorphism and data abstraction. Let’s summarize each of these fundamental principles of OOP:</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srcRect/>
          <a:stretch>
            <a:fillRect/>
          </a:stretch>
        </p:blipFill>
        <p:spPr bwMode="auto">
          <a:xfrm>
            <a:off x="2552928" y="3217590"/>
            <a:ext cx="4971278" cy="282439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80696"/>
    </mc:Choice>
    <mc:Fallback xmlns="">
      <p:transition spd="slow" advTm="806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25893"/>
            <a:ext cx="8806301" cy="665873"/>
          </a:xfrm>
        </p:spPr>
        <p:txBody>
          <a:bodyPr>
            <a:noAutofit/>
          </a:bodyPr>
          <a:lstStyle/>
          <a:p>
            <a:r>
              <a:rPr lang="en-IN" sz="2800" b="1" dirty="0">
                <a:latin typeface="Times New Roman" pitchFamily="18" charset="0"/>
                <a:cs typeface="Times New Roman" pitchFamily="18" charset="0"/>
              </a:rPr>
              <a:t>Message passing</a:t>
            </a: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450" y="1449977"/>
            <a:ext cx="8778241" cy="1754326"/>
          </a:xfrm>
          <a:prstGeom prst="rect">
            <a:avLst/>
          </a:prstGeom>
          <a:noFill/>
        </p:spPr>
        <p:txBody>
          <a:bodyPr wrap="square" rtlCol="0">
            <a:spAutoFit/>
          </a:bodyPr>
          <a:lstStyle/>
          <a:p>
            <a:pPr algn="just"/>
            <a:r>
              <a:rPr lang="en-US" dirty="0">
                <a:latin typeface="Times New Roman" pitchFamily="18" charset="0"/>
                <a:cs typeface="Times New Roman" pitchFamily="18" charset="0"/>
              </a:rPr>
              <a:t>In object oriented languages, you can consider a running program under execution as a pool of objects where objects are created for ‘interaction’ and later destroyed when their job is over. This interaction is based on ‘messages’ which are sent from one object to another asking the recipient object to apply one of its own methods on itself and hence, forcing a change in its state. The objects are made to communicate or interact with each other with the help of a mechanism called message passing. </a:t>
            </a:r>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98884"/>
    </mc:Choice>
    <mc:Fallback xmlns="">
      <p:transition spd="slow" advTm="988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73636" y="351980"/>
            <a:ext cx="9119810" cy="494116"/>
          </a:xfrm>
        </p:spPr>
        <p:txBody>
          <a:bodyPr>
            <a:noAutofit/>
          </a:bodyPr>
          <a:lstStyle/>
          <a:p>
            <a:r>
              <a:rPr lang="en-IN" sz="2800" b="1" dirty="0">
                <a:latin typeface="Times New Roman" pitchFamily="18" charset="0"/>
                <a:cs typeface="Times New Roman" pitchFamily="18" charset="0"/>
              </a:rPr>
              <a:t>Inheritance</a:t>
            </a:r>
            <a:endParaRPr lang="en-US" sz="2800" b="1" dirty="0">
              <a:latin typeface="Times New Roman" pitchFamily="18" charset="0"/>
              <a:cs typeface="Times New Roman" pitchFamily="18" charset="0"/>
            </a:endParaRPr>
          </a:p>
        </p:txBody>
      </p:sp>
      <p:sp>
        <p:nvSpPr>
          <p:cNvPr id="5" name="TextBox 4"/>
          <p:cNvSpPr txBox="1"/>
          <p:nvPr/>
        </p:nvSpPr>
        <p:spPr>
          <a:xfrm>
            <a:off x="692332" y="1084217"/>
            <a:ext cx="8255726"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The process by which one class acquires the properties(data members) and functionalities(methods) of another class is called </a:t>
            </a:r>
            <a:r>
              <a:rPr lang="en-IN" b="1" dirty="0">
                <a:latin typeface="Times New Roman" pitchFamily="18" charset="0"/>
                <a:cs typeface="Times New Roman" pitchFamily="18" charset="0"/>
              </a:rPr>
              <a:t>inheritance</a:t>
            </a:r>
            <a:r>
              <a:rPr lang="en-IN" dirty="0">
                <a:latin typeface="Times New Roman" pitchFamily="18" charset="0"/>
                <a:cs typeface="Times New Roman" pitchFamily="18" charset="0"/>
              </a:rPr>
              <a:t>. The aim of inheritance is to provide the </a:t>
            </a:r>
            <a:r>
              <a:rPr lang="en-IN" b="1" dirty="0">
                <a:latin typeface="Times New Roman" pitchFamily="18" charset="0"/>
                <a:cs typeface="Times New Roman" pitchFamily="18" charset="0"/>
              </a:rPr>
              <a:t>reusability of code </a:t>
            </a:r>
            <a:r>
              <a:rPr lang="en-IN" dirty="0">
                <a:latin typeface="Times New Roman" pitchFamily="18" charset="0"/>
                <a:cs typeface="Times New Roman" pitchFamily="18" charset="0"/>
              </a:rPr>
              <a:t>so that a class has to write only the unique features and rest of the common properties and functionalities can be extended from the another class.</a:t>
            </a:r>
          </a:p>
        </p:txBody>
      </p:sp>
      <p:sp>
        <p:nvSpPr>
          <p:cNvPr id="6" name="TextBox 5"/>
          <p:cNvSpPr txBox="1"/>
          <p:nvPr/>
        </p:nvSpPr>
        <p:spPr>
          <a:xfrm>
            <a:off x="731520" y="2717075"/>
            <a:ext cx="8098971" cy="4524315"/>
          </a:xfrm>
          <a:prstGeom prst="rect">
            <a:avLst/>
          </a:prstGeom>
          <a:noFill/>
        </p:spPr>
        <p:txBody>
          <a:bodyPr wrap="square" rtlCol="0">
            <a:spAutoFit/>
          </a:bodyPr>
          <a:lstStyle/>
          <a:p>
            <a:r>
              <a:rPr lang="en-IN" b="1" dirty="0">
                <a:latin typeface="Times New Roman" pitchFamily="18" charset="0"/>
                <a:cs typeface="Times New Roman" pitchFamily="18" charset="0"/>
              </a:rPr>
              <a:t>Child Class: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The class that extends the features of another class is known as child class, sub class or derived class.</a:t>
            </a:r>
          </a:p>
          <a:p>
            <a:endParaRPr lang="en-IN"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Parent Class: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The class whose properties and functionalities are used(inherited) by another class is known as parent class, super class or Base class.</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7" name="Picture 6" descr="Inheritance - object oriented programming - Edureka"/>
          <p:cNvPicPr/>
          <p:nvPr/>
        </p:nvPicPr>
        <p:blipFill>
          <a:blip r:embed="rId2">
            <a:extLst>
              <a:ext uri="{28A0092B-C50C-407E-A947-70E740481C1C}">
                <a14:useLocalDpi xmlns:a14="http://schemas.microsoft.com/office/drawing/2010/main" val="0"/>
              </a:ext>
            </a:extLst>
          </a:blip>
          <a:srcRect/>
          <a:stretch>
            <a:fillRect/>
          </a:stretch>
        </p:blipFill>
        <p:spPr bwMode="auto">
          <a:xfrm>
            <a:off x="2930434" y="3660865"/>
            <a:ext cx="3352800" cy="1943100"/>
          </a:xfrm>
          <a:prstGeom prst="rect">
            <a:avLst/>
          </a:prstGeom>
          <a:noFill/>
          <a:ln>
            <a:noFill/>
          </a:ln>
        </p:spPr>
      </p:pic>
      <p:pic>
        <p:nvPicPr>
          <p:cNvPr id="10" name="Picture 9">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00039237"/>
      </p:ext>
    </p:extLst>
  </p:cSld>
  <p:clrMapOvr>
    <a:masterClrMapping/>
  </p:clrMapOvr>
  <mc:AlternateContent xmlns:mc="http://schemas.openxmlformats.org/markup-compatibility/2006" xmlns:p14="http://schemas.microsoft.com/office/powerpoint/2010/main">
    <mc:Choice Requires="p14">
      <p:transition spd="slow" p14:dur="2000" advTm="165880"/>
    </mc:Choice>
    <mc:Fallback xmlns="">
      <p:transition spd="slow" advTm="1658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0808" y="389236"/>
            <a:ext cx="6651118" cy="569843"/>
          </a:xfrm>
        </p:spPr>
        <p:txBody>
          <a:bodyPr>
            <a:noAutofit/>
          </a:bodyPr>
          <a:lstStyle/>
          <a:p>
            <a:r>
              <a:rPr lang="en-US" sz="2800" b="1" dirty="0">
                <a:latin typeface="Times New Roman" pitchFamily="18" charset="0"/>
                <a:cs typeface="Times New Roman" pitchFamily="18" charset="0"/>
              </a:rPr>
              <a:t>Encapsulation</a:t>
            </a:r>
          </a:p>
        </p:txBody>
      </p:sp>
      <p:sp>
        <p:nvSpPr>
          <p:cNvPr id="7" name="TextBox 6"/>
          <p:cNvSpPr txBox="1"/>
          <p:nvPr/>
        </p:nvSpPr>
        <p:spPr>
          <a:xfrm>
            <a:off x="692331" y="1188720"/>
            <a:ext cx="8843556" cy="2308324"/>
          </a:xfrm>
          <a:prstGeom prst="rect">
            <a:avLst/>
          </a:prstGeom>
          <a:noFill/>
        </p:spPr>
        <p:txBody>
          <a:bodyPr wrap="square" rtlCol="0">
            <a:spAutoFit/>
          </a:bodyPr>
          <a:lstStyle/>
          <a:p>
            <a:pPr algn="just"/>
            <a:r>
              <a:rPr lang="en-IN" dirty="0">
                <a:latin typeface="Times New Roman" pitchFamily="18" charset="0"/>
                <a:cs typeface="Times New Roman" pitchFamily="18" charset="0"/>
              </a:rPr>
              <a:t>Hiding internal state and requiring all interaction to be performed through an object's methods is known as data encapsulation — a fundamental principle of object-oriented programming.</a:t>
            </a:r>
          </a:p>
          <a:p>
            <a:pPr algn="just"/>
            <a:r>
              <a:rPr lang="en-IN" dirty="0">
                <a:latin typeface="Times New Roman" pitchFamily="18" charset="0"/>
                <a:cs typeface="Times New Roman" pitchFamily="18" charset="0"/>
              </a:rPr>
              <a:t>The encapsulation is the process of grouping or wrapping up of data and functions to perform actions on the data into the single unit. The single unit is called a class. Encapsulation is like enclosing in a capsule. That is enclosing the related operations and data related to an object into that object. It keeps the data and the code safe from external interference.</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main purpose or use of the encapsulation is to provide the security to the data of a class.</a:t>
            </a:r>
          </a:p>
        </p:txBody>
      </p:sp>
      <p:pic>
        <p:nvPicPr>
          <p:cNvPr id="5" name="Picture 4" descr="Encapsulation - Java Tutorial - Edureka"/>
          <p:cNvPicPr/>
          <p:nvPr/>
        </p:nvPicPr>
        <p:blipFill>
          <a:blip r:embed="rId2">
            <a:extLst>
              <a:ext uri="{28A0092B-C50C-407E-A947-70E740481C1C}">
                <a14:useLocalDpi xmlns:a14="http://schemas.microsoft.com/office/drawing/2010/main" val="0"/>
              </a:ext>
            </a:extLst>
          </a:blip>
          <a:srcRect/>
          <a:stretch>
            <a:fillRect/>
          </a:stretch>
        </p:blipFill>
        <p:spPr bwMode="auto">
          <a:xfrm>
            <a:off x="799692" y="3743867"/>
            <a:ext cx="4830400" cy="2500178"/>
          </a:xfrm>
          <a:prstGeom prst="rect">
            <a:avLst/>
          </a:prstGeom>
          <a:noFill/>
          <a:ln>
            <a:noFill/>
          </a:ln>
        </p:spPr>
      </p:pic>
      <p:sp>
        <p:nvSpPr>
          <p:cNvPr id="8" name="TextBox 7"/>
          <p:cNvSpPr txBox="1"/>
          <p:nvPr/>
        </p:nvSpPr>
        <p:spPr>
          <a:xfrm>
            <a:off x="875211" y="6257109"/>
            <a:ext cx="4428309" cy="276999"/>
          </a:xfrm>
          <a:prstGeom prst="rect">
            <a:avLst/>
          </a:prstGeom>
          <a:noFill/>
        </p:spPr>
        <p:txBody>
          <a:bodyPr wrap="square" rtlCol="0">
            <a:spAutoFit/>
          </a:bodyPr>
          <a:lstStyle/>
          <a:p>
            <a:r>
              <a:rPr lang="en-US" sz="1200" dirty="0">
                <a:latin typeface="Times New Roman" pitchFamily="18" charset="0"/>
                <a:cs typeface="Times New Roman" pitchFamily="18" charset="0"/>
              </a:rPr>
              <a:t>Real-Life Example of Encapsulation</a:t>
            </a:r>
            <a:endParaRPr lang="en-IN" sz="1200"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51130"/>
    </mc:Choice>
    <mc:Fallback xmlns="">
      <p:transition spd="slow" advTm="151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87313" y="389236"/>
            <a:ext cx="6651118" cy="569843"/>
          </a:xfrm>
        </p:spPr>
        <p:txBody>
          <a:bodyPr>
            <a:noAutofit/>
          </a:bodyPr>
          <a:lstStyle/>
          <a:p>
            <a:r>
              <a:rPr lang="en-IN" sz="2800" b="1" dirty="0">
                <a:latin typeface="Times New Roman" pitchFamily="18" charset="0"/>
                <a:cs typeface="Times New Roman" pitchFamily="18" charset="0"/>
              </a:rPr>
              <a:t>Polymorphism</a:t>
            </a:r>
            <a:endParaRPr lang="en-US" sz="2800" b="1" dirty="0">
              <a:latin typeface="Times New Roman" pitchFamily="18" charset="0"/>
              <a:cs typeface="Times New Roman" pitchFamily="18" charset="0"/>
            </a:endParaRPr>
          </a:p>
        </p:txBody>
      </p:sp>
      <p:sp>
        <p:nvSpPr>
          <p:cNvPr id="6" name="TextBox 5"/>
          <p:cNvSpPr txBox="1"/>
          <p:nvPr/>
        </p:nvSpPr>
        <p:spPr>
          <a:xfrm>
            <a:off x="627017" y="1280160"/>
            <a:ext cx="8699863" cy="2031325"/>
          </a:xfrm>
          <a:prstGeom prst="rect">
            <a:avLst/>
          </a:prstGeom>
          <a:noFill/>
        </p:spPr>
        <p:txBody>
          <a:bodyPr wrap="square" rtlCol="0">
            <a:spAutoFit/>
          </a:bodyPr>
          <a:lstStyle/>
          <a:p>
            <a:pPr algn="just"/>
            <a:r>
              <a:rPr lang="en-US" dirty="0">
                <a:latin typeface="Times New Roman" pitchFamily="18" charset="0"/>
                <a:cs typeface="Times New Roman" pitchFamily="18" charset="0"/>
              </a:rPr>
              <a:t>Polymorphism means taking many forms, where ‘poly’ means many and ‘morph’ means forms. It is the ability of a variable, function or object to take on multiple forms. In other words, polymorphism allows you define one interface or method and have multiple implementations.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Let’s understand this by taking a real-life example and how this concept fits into Object oriented programming.</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526392" y="3492546"/>
            <a:ext cx="4781550" cy="3190875"/>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52561"/>
    </mc:Choice>
    <mc:Fallback xmlns="">
      <p:transition spd="slow" advTm="1525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561703" y="1097280"/>
            <a:ext cx="8012453" cy="1440701"/>
          </a:xfrm>
        </p:spPr>
        <p:txBody>
          <a:bodyPr>
            <a:noAutofit/>
          </a:bodyPr>
          <a:lstStyle/>
          <a:p>
            <a:r>
              <a:rPr lang="en-IN" sz="2800" b="1" dirty="0">
                <a:latin typeface="Times New Roman" pitchFamily="18" charset="0"/>
                <a:cs typeface="Times New Roman" pitchFamily="18" charset="0"/>
              </a:rPr>
              <a:t/>
            </a:r>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0FC464BC-4A3C-4547-9369-254DF883CBC8}"/>
              </a:ext>
            </a:extLst>
          </p:cNvPr>
          <p:cNvSpPr txBox="1">
            <a:spLocks/>
          </p:cNvSpPr>
          <p:nvPr/>
        </p:nvSpPr>
        <p:spPr>
          <a:xfrm>
            <a:off x="1167618" y="370115"/>
            <a:ext cx="7896823" cy="569843"/>
          </a:xfrm>
          <a:prstGeom prst="rect">
            <a:avLst/>
          </a:prstGeom>
        </p:spPr>
        <p:txBody>
          <a:bodyPr vert="horz" lIns="91440" tIns="45720" rIns="91440" bIns="45720" rtlCol="0" anchor="t">
            <a:noAutofit/>
          </a:bodyPr>
          <a:lstStyle/>
          <a:p>
            <a:pPr lvl="0">
              <a:spcBef>
                <a:spcPct val="0"/>
              </a:spcBef>
              <a:defRPr/>
            </a:pPr>
            <a:r>
              <a:rPr kumimoji="0" lang="en-IN" sz="28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rPr>
              <a:t>Data</a:t>
            </a:r>
            <a:r>
              <a:rPr kumimoji="0" lang="en-IN" sz="2800" b="1" i="0" u="none" strike="noStrike" kern="1200" cap="none" spc="0" normalizeH="0" noProof="0" dirty="0">
                <a:ln>
                  <a:noFill/>
                </a:ln>
                <a:solidFill>
                  <a:schemeClr val="accent1"/>
                </a:solidFill>
                <a:effectLst/>
                <a:uLnTx/>
                <a:uFillTx/>
                <a:latin typeface="Times New Roman" pitchFamily="18" charset="0"/>
                <a:ea typeface="+mj-ea"/>
                <a:cs typeface="Times New Roman" pitchFamily="18" charset="0"/>
              </a:rPr>
              <a:t> Abstraction</a:t>
            </a:r>
            <a:endParaRPr kumimoji="0" lang="en-IN" sz="28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
        <p:nvSpPr>
          <p:cNvPr id="4097" name="Rectangle 1"/>
          <p:cNvSpPr>
            <a:spLocks noChangeArrowheads="1"/>
          </p:cNvSpPr>
          <p:nvPr/>
        </p:nvSpPr>
        <p:spPr bwMode="auto">
          <a:xfrm>
            <a:off x="731520" y="1240971"/>
            <a:ext cx="859535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defTabSz="914400" fontAlgn="base">
              <a:spcBef>
                <a:spcPct val="0"/>
              </a:spcBef>
              <a:spcAft>
                <a:spcPct val="0"/>
              </a:spcAft>
            </a:pPr>
            <a:r>
              <a:rPr lang="en-US" dirty="0">
                <a:latin typeface="Times New Roman" pitchFamily="18" charset="0"/>
                <a:cs typeface="Times New Roman" pitchFamily="18" charset="0"/>
              </a:rPr>
              <a:t>Data abstraction refers to the quality of dealing with ideas rather than events. It basically deals with hiding the details and showing the essential things to the user. If you look at the image here, whenever we get a call, we get an option to either pick it up or just reject it. But in reality, there is a lot of code that runs in the background. So you don’t know the internal processing of how a call is generated, that’s the beauty of abstraction. Therefore, abstraction helps to reduce complexity.</a:t>
            </a:r>
          </a:p>
          <a:p>
            <a:pPr lvl="0" algn="just" defTabSz="914400" fontAlgn="base">
              <a:spcBef>
                <a:spcPct val="0"/>
              </a:spcBef>
              <a:spcAft>
                <a:spcPct val="0"/>
              </a:spcAft>
            </a:pPr>
            <a:endParaRPr kumimoji="0" lang="en-US" b="0" u="none" strike="noStrike" cap="none" normalizeH="0" baseline="0" dirty="0">
              <a:ln>
                <a:noFill/>
              </a:ln>
              <a:solidFill>
                <a:schemeClr val="tx1"/>
              </a:solidFill>
              <a:effectLst/>
              <a:latin typeface="Times New Roman" pitchFamily="18" charset="0"/>
              <a:cs typeface="Times New Roman" pitchFamily="18" charset="0"/>
            </a:endParaRPr>
          </a:p>
          <a:p>
            <a:pPr lvl="0" algn="just" defTabSz="914400" fontAlgn="base">
              <a:spcBef>
                <a:spcPct val="0"/>
              </a:spcBef>
              <a:spcAft>
                <a:spcPct val="0"/>
              </a:spcAft>
            </a:pPr>
            <a:endParaRPr kumimoji="0" lang="en-US" b="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 name="Picture 5" descr="Mobile - Object oriented programming - Edureka"/>
          <p:cNvPicPr/>
          <p:nvPr/>
        </p:nvPicPr>
        <p:blipFill>
          <a:blip r:embed="rId2">
            <a:extLst>
              <a:ext uri="{28A0092B-C50C-407E-A947-70E740481C1C}">
                <a14:useLocalDpi xmlns:a14="http://schemas.microsoft.com/office/drawing/2010/main" val="0"/>
              </a:ext>
            </a:extLst>
          </a:blip>
          <a:srcRect/>
          <a:stretch>
            <a:fillRect/>
          </a:stretch>
        </p:blipFill>
        <p:spPr bwMode="auto">
          <a:xfrm>
            <a:off x="3948521" y="3422468"/>
            <a:ext cx="1916702" cy="3161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208701"/>
    </mc:Choice>
    <mc:Fallback xmlns="">
      <p:transition spd="slow" advTm="20870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6" name="Picture 5">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42625"/>
    </mc:Choice>
    <mc:Fallback xmlns="">
      <p:transition spd="slow" advTm="42625"/>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2100</TotalTime>
  <Words>627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Cambria</vt:lpstr>
      <vt:lpstr>Lucida Calligraphy</vt:lpstr>
      <vt:lpstr>Times New Roman</vt:lpstr>
      <vt:lpstr>Trebuchet MS</vt:lpstr>
      <vt:lpstr>Wingdings 3</vt:lpstr>
      <vt:lpstr>Facet</vt:lpstr>
      <vt:lpstr>PowerPoint Presentation</vt:lpstr>
      <vt:lpstr>Topic of Interest </vt:lpstr>
      <vt:lpstr>Properties of OOP </vt:lpstr>
      <vt:lpstr>Message passing</vt:lpstr>
      <vt:lpstr>Inheritance</vt:lpstr>
      <vt:lpstr>Encapsulation</vt:lpstr>
      <vt:lpstr>Polymorphism</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129</cp:revision>
  <dcterms:created xsi:type="dcterms:W3CDTF">2020-05-14T16:01:03Z</dcterms:created>
  <dcterms:modified xsi:type="dcterms:W3CDTF">2022-10-13T04:39:08Z</dcterms:modified>
</cp:coreProperties>
</file>