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7" autoAdjust="0"/>
    <p:restoredTop sz="94660"/>
  </p:normalViewPr>
  <p:slideViewPr>
    <p:cSldViewPr snapToGrid="0">
      <p:cViewPr varScale="1">
        <p:scale>
          <a:sx n="73" d="100"/>
          <a:sy n="73" d="100"/>
        </p:scale>
        <p:origin x="666"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pPr/>
              <a:t>13-10-2022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pPr/>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Sudipta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Sahana</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Associate Professor</a:t>
            </a:r>
          </a:p>
          <a:p>
            <a:r>
              <a:rPr lang="en-IN" dirty="0">
                <a:latin typeface="Times New Roman" panose="02020603050405020304" pitchFamily="18" charset="0"/>
                <a:cs typeface="Times New Roman" panose="02020603050405020304" pitchFamily="18" charset="0"/>
              </a:rPr>
              <a:t>Dept. of CSE</a:t>
            </a:r>
          </a:p>
          <a:p>
            <a:r>
              <a:rPr lang="en-IN" dirty="0">
                <a:latin typeface="Times New Roman" panose="02020603050405020304" pitchFamily="18" charset="0"/>
                <a:cs typeface="Times New Roman" panose="02020603050405020304" pitchFamily="18" charset="0"/>
              </a:rPr>
              <a:t>UEM - Kolkata</a:t>
            </a:r>
            <a:endParaRPr lang="en-IN"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Course Name - Object Oriented Programming using Java</a:t>
            </a:r>
            <a:endParaRPr lang="en-IN" sz="2400" dirty="0"/>
          </a:p>
        </p:txBody>
      </p:sp>
      <p:sp>
        <p:nvSpPr>
          <p:cNvPr id="6" name="Rectangle 5">
            <a:extLst>
              <a:ext uri="{FF2B5EF4-FFF2-40B4-BE49-F238E27FC236}">
                <a16:creationId xmlns:a16="http://schemas.microsoft.com/office/drawing/2014/main" id="{D501AE9D-8A8B-4D32-A745-26DD236007C3}"/>
              </a:ext>
            </a:extLst>
          </p:cNvPr>
          <p:cNvSpPr/>
          <p:nvPr/>
        </p:nvSpPr>
        <p:spPr>
          <a:xfrm>
            <a:off x="1606730" y="2601412"/>
            <a:ext cx="7997507" cy="400110"/>
          </a:xfrm>
          <a:prstGeom prst="rect">
            <a:avLst/>
          </a:prstGeom>
        </p:spPr>
        <p:txBody>
          <a:bodyPr wrap="square">
            <a:spAutoFit/>
          </a:bodyPr>
          <a:lstStyle/>
          <a:p>
            <a:pPr algn="just"/>
            <a:r>
              <a:rPr lang="en-US" sz="2000" b="1" dirty="0">
                <a:latin typeface="Times New Roman" pitchFamily="18" charset="0"/>
                <a:cs typeface="Times New Roman" pitchFamily="18" charset="0"/>
              </a:rPr>
              <a:t>Lecture 5– </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Difference between different OOPs Languages.</a:t>
            </a:r>
            <a:endParaRPr lang="en-IN" sz="2000" b="1"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71196"/>
    </mc:Choice>
    <mc:Fallback xmlns="">
      <p:transition spd="slow" advTm="711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73681" y="389236"/>
            <a:ext cx="7896823" cy="569843"/>
          </a:xfrm>
        </p:spPr>
        <p:txBody>
          <a:bodyPr>
            <a:noAutofit/>
          </a:bodyPr>
          <a:lstStyle/>
          <a:p>
            <a:r>
              <a:rPr lang="en-US" sz="2800" b="1" dirty="0">
                <a:latin typeface="Times New Roman" pitchFamily="18" charset="0"/>
                <a:cs typeface="Times New Roman" pitchFamily="18" charset="0"/>
              </a:rPr>
              <a:t>Ruby</a:t>
            </a:r>
          </a:p>
        </p:txBody>
      </p:sp>
      <p:sp>
        <p:nvSpPr>
          <p:cNvPr id="4" name="Rectangle 3">
            <a:extLst>
              <a:ext uri="{FF2B5EF4-FFF2-40B4-BE49-F238E27FC236}">
                <a16:creationId xmlns:a16="http://schemas.microsoft.com/office/drawing/2014/main" id="{AC31BCFB-24CB-48D2-A2D3-AF2327552482}"/>
              </a:ext>
            </a:extLst>
          </p:cNvPr>
          <p:cNvSpPr/>
          <p:nvPr/>
        </p:nvSpPr>
        <p:spPr>
          <a:xfrm>
            <a:off x="677334" y="1463040"/>
            <a:ext cx="8662610" cy="2672526"/>
          </a:xfrm>
          <a:prstGeom prst="rect">
            <a:avLst/>
          </a:prstGeom>
        </p:spPr>
        <p:txBody>
          <a:bodyPr wrap="square">
            <a:spAutoFit/>
          </a:bodyPr>
          <a:lstStyle/>
          <a:p>
            <a:pPr marL="342000" indent="-342000" algn="just">
              <a:spcBef>
                <a:spcPts val="1000"/>
              </a:spcBef>
              <a:buFont typeface="Wingdings" pitchFamily="2" charset="2"/>
              <a:buChar char="§"/>
            </a:pPr>
            <a:r>
              <a:rPr lang="en-US" dirty="0">
                <a:latin typeface="Times New Roman" pitchFamily="18" charset="0"/>
                <a:cs typeface="Times New Roman" pitchFamily="18" charset="0"/>
              </a:rPr>
              <a:t>Ruby is an object-oriented scripting language </a:t>
            </a:r>
          </a:p>
          <a:p>
            <a:pPr marL="342000" indent="-342000" algn="just">
              <a:spcBef>
                <a:spcPts val="1000"/>
              </a:spcBef>
              <a:buFont typeface="Wingdings" pitchFamily="2" charset="2"/>
              <a:buChar char="§"/>
            </a:pPr>
            <a:r>
              <a:rPr lang="en-US" dirty="0">
                <a:latin typeface="Times New Roman" pitchFamily="18" charset="0"/>
                <a:cs typeface="Times New Roman" pitchFamily="18" charset="0"/>
              </a:rPr>
              <a:t>It is developed in 1993 by </a:t>
            </a:r>
            <a:r>
              <a:rPr lang="en-US" dirty="0" err="1">
                <a:latin typeface="Times New Roman" pitchFamily="18" charset="0"/>
                <a:cs typeface="Times New Roman" pitchFamily="18" charset="0"/>
              </a:rPr>
              <a:t>Matsumiko</a:t>
            </a:r>
            <a:r>
              <a:rPr lang="en-US" dirty="0">
                <a:latin typeface="Times New Roman" pitchFamily="18" charset="0"/>
                <a:cs typeface="Times New Roman" pitchFamily="18" charset="0"/>
              </a:rPr>
              <a:t> Yukihiro. </a:t>
            </a:r>
          </a:p>
          <a:p>
            <a:pPr marL="342000" indent="-342000" algn="just">
              <a:spcBef>
                <a:spcPts val="1000"/>
              </a:spcBef>
              <a:buFont typeface="Wingdings" pitchFamily="2" charset="2"/>
              <a:buChar char="§"/>
            </a:pPr>
            <a:r>
              <a:rPr lang="en-US" dirty="0">
                <a:latin typeface="Times New Roman" pitchFamily="18" charset="0"/>
                <a:cs typeface="Times New Roman" pitchFamily="18" charset="0"/>
              </a:rPr>
              <a:t>It is similar in purpose to python or Perl. </a:t>
            </a:r>
          </a:p>
          <a:p>
            <a:pPr marL="342000" indent="-342000" algn="just">
              <a:spcBef>
                <a:spcPts val="1000"/>
              </a:spcBef>
              <a:buFont typeface="Wingdings" pitchFamily="2" charset="2"/>
              <a:buChar char="§"/>
            </a:pPr>
            <a:r>
              <a:rPr lang="en-US" dirty="0">
                <a:latin typeface="Times New Roman" pitchFamily="18" charset="0"/>
                <a:cs typeface="Times New Roman" pitchFamily="18" charset="0"/>
              </a:rPr>
              <a:t>Ruby is designed to be an object-oriented programming language based on Perl</a:t>
            </a:r>
          </a:p>
          <a:p>
            <a:pPr marL="342000" indent="-342000" algn="just">
              <a:spcBef>
                <a:spcPts val="1000"/>
              </a:spcBef>
              <a:buFont typeface="Wingdings" pitchFamily="2" charset="2"/>
              <a:buChar char="§"/>
            </a:pPr>
            <a:r>
              <a:rPr lang="en-US" dirty="0">
                <a:latin typeface="Times New Roman" pitchFamily="18" charset="0"/>
                <a:cs typeface="Times New Roman" pitchFamily="18" charset="0"/>
              </a:rPr>
              <a:t>All methods must belong to some class. </a:t>
            </a:r>
          </a:p>
          <a:p>
            <a:pPr marL="342000" indent="-342000" algn="just">
              <a:spcBef>
                <a:spcPts val="1000"/>
              </a:spcBef>
              <a:buFont typeface="Wingdings" pitchFamily="2" charset="2"/>
              <a:buChar char="§"/>
            </a:pPr>
            <a:r>
              <a:rPr lang="en-US" dirty="0">
                <a:latin typeface="Times New Roman" pitchFamily="18" charset="0"/>
                <a:cs typeface="Times New Roman" pitchFamily="18" charset="0"/>
              </a:rPr>
              <a:t>Ruby only supports single inheritance, though multiple inheritance functionality is indirectly supported through the modules. </a:t>
            </a: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1045653573"/>
      </p:ext>
    </p:extLst>
  </p:cSld>
  <p:clrMapOvr>
    <a:masterClrMapping/>
  </p:clrMapOvr>
  <mc:AlternateContent xmlns:mc="http://schemas.openxmlformats.org/markup-compatibility/2006" xmlns:p14="http://schemas.microsoft.com/office/powerpoint/2010/main">
    <mc:Choice Requires="p14">
      <p:transition spd="slow" p14:dur="2000" advTm="48651"/>
    </mc:Choice>
    <mc:Fallback xmlns="">
      <p:transition spd="slow" advTm="4865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366" y="431491"/>
            <a:ext cx="8596668" cy="485333"/>
          </a:xfrm>
        </p:spPr>
        <p:txBody>
          <a:bodyPr>
            <a:normAutofit fontScale="90000"/>
          </a:bodyPr>
          <a:lstStyle/>
          <a:p>
            <a:r>
              <a:rPr lang="en-US" sz="2800" b="1" dirty="0">
                <a:latin typeface="Times New Roman" pitchFamily="18" charset="0"/>
                <a:cs typeface="Times New Roman" pitchFamily="18" charset="0"/>
              </a:rPr>
              <a:t>Python</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365759" y="1489166"/>
            <a:ext cx="9405257" cy="4552197"/>
          </a:xfrm>
        </p:spPr>
        <p:txBody>
          <a:bodyPr/>
          <a:lstStyle/>
          <a:p>
            <a:pPr algn="just">
              <a:buClrTx/>
              <a:buFont typeface="Wingdings" pitchFamily="2" charset="2"/>
              <a:buChar char="§"/>
            </a:pPr>
            <a:r>
              <a:rPr lang="en-US" dirty="0">
                <a:solidFill>
                  <a:schemeClr val="tx1">
                    <a:lumMod val="85000"/>
                    <a:lumOff val="15000"/>
                  </a:schemeClr>
                </a:solidFill>
                <a:latin typeface="Times New Roman" pitchFamily="18" charset="0"/>
                <a:cs typeface="Times New Roman" pitchFamily="18" charset="0"/>
              </a:rPr>
              <a:t> Python is an object-oriented scripting language </a:t>
            </a:r>
          </a:p>
          <a:p>
            <a:pPr algn="just">
              <a:buClrTx/>
              <a:buFont typeface="Wingdings" pitchFamily="2" charset="2"/>
              <a:buChar char="§"/>
            </a:pPr>
            <a:r>
              <a:rPr lang="en-US" dirty="0">
                <a:solidFill>
                  <a:schemeClr val="tx1">
                    <a:lumMod val="85000"/>
                    <a:lumOff val="15000"/>
                  </a:schemeClr>
                </a:solidFill>
                <a:latin typeface="Times New Roman" pitchFamily="18" charset="0"/>
                <a:cs typeface="Times New Roman" pitchFamily="18" charset="0"/>
              </a:rPr>
              <a:t>It is developed in 1990 by Guido Van </a:t>
            </a:r>
            <a:r>
              <a:rPr lang="en-US" dirty="0" err="1">
                <a:solidFill>
                  <a:schemeClr val="tx1">
                    <a:lumMod val="85000"/>
                    <a:lumOff val="15000"/>
                  </a:schemeClr>
                </a:solidFill>
                <a:latin typeface="Times New Roman" pitchFamily="18" charset="0"/>
                <a:cs typeface="Times New Roman" pitchFamily="18" charset="0"/>
              </a:rPr>
              <a:t>Rossum</a:t>
            </a:r>
            <a:r>
              <a:rPr lang="en-US" dirty="0">
                <a:solidFill>
                  <a:schemeClr val="tx1">
                    <a:lumMod val="85000"/>
                    <a:lumOff val="15000"/>
                  </a:schemeClr>
                </a:solidFill>
                <a:latin typeface="Times New Roman" pitchFamily="18" charset="0"/>
                <a:cs typeface="Times New Roman" pitchFamily="18" charset="0"/>
              </a:rPr>
              <a:t>. </a:t>
            </a:r>
          </a:p>
          <a:p>
            <a:pPr algn="just">
              <a:buClrTx/>
              <a:buFont typeface="Wingdings" pitchFamily="2" charset="2"/>
              <a:buChar char="§"/>
            </a:pPr>
            <a:r>
              <a:rPr lang="en-US" dirty="0">
                <a:solidFill>
                  <a:schemeClr val="tx1">
                    <a:lumMod val="85000"/>
                    <a:lumOff val="15000"/>
                  </a:schemeClr>
                </a:solidFill>
                <a:latin typeface="Times New Roman" pitchFamily="18" charset="0"/>
                <a:cs typeface="Times New Roman" pitchFamily="18" charset="0"/>
              </a:rPr>
              <a:t>Python allows both procedural and objected-oriented development. </a:t>
            </a:r>
          </a:p>
          <a:p>
            <a:pPr algn="just">
              <a:buClrTx/>
              <a:buFont typeface="Wingdings" pitchFamily="2" charset="2"/>
              <a:buChar char="§"/>
            </a:pPr>
            <a:r>
              <a:rPr lang="en-US" dirty="0">
                <a:solidFill>
                  <a:schemeClr val="tx1">
                    <a:lumMod val="85000"/>
                    <a:lumOff val="15000"/>
                  </a:schemeClr>
                </a:solidFill>
                <a:latin typeface="Times New Roman" pitchFamily="18" charset="0"/>
                <a:cs typeface="Times New Roman" pitchFamily="18" charset="0"/>
              </a:rPr>
              <a:t>The encapsulation however is not fully supported as access control is primitive in Python. </a:t>
            </a:r>
          </a:p>
          <a:p>
            <a:pPr algn="just">
              <a:buClrTx/>
              <a:buFont typeface="Wingdings" pitchFamily="2" charset="2"/>
              <a:buChar char="§"/>
            </a:pPr>
            <a:r>
              <a:rPr lang="en-US" dirty="0">
                <a:solidFill>
                  <a:schemeClr val="tx1">
                    <a:lumMod val="85000"/>
                    <a:lumOff val="15000"/>
                  </a:schemeClr>
                </a:solidFill>
                <a:latin typeface="Times New Roman" pitchFamily="18" charset="0"/>
                <a:cs typeface="Times New Roman" pitchFamily="18" charset="0"/>
              </a:rPr>
              <a:t>There are no public, private methods and the only protection is by name mangling. If a programmer knows how name mangling is performed (which is very simple and known mechanism) he could invoke any class method. </a:t>
            </a:r>
          </a:p>
          <a:p>
            <a:pPr algn="just">
              <a:buClrTx/>
              <a:buFont typeface="Wingdings" pitchFamily="2" charset="2"/>
              <a:buChar char="§"/>
            </a:pPr>
            <a:r>
              <a:rPr lang="en-US" dirty="0">
                <a:solidFill>
                  <a:schemeClr val="tx1">
                    <a:lumMod val="85000"/>
                    <a:lumOff val="15000"/>
                  </a:schemeClr>
                </a:solidFill>
                <a:latin typeface="Times New Roman" pitchFamily="18" charset="0"/>
                <a:cs typeface="Times New Roman" pitchFamily="18" charset="0"/>
              </a:rPr>
              <a:t>Python allows multiple inheritance. The issue of name clashes in multiple inheritance is resolved by letting programmer define the order of super classes by the order in which they are declared.</a:t>
            </a:r>
            <a:endParaRPr lang="en-IN" dirty="0">
              <a:solidFill>
                <a:schemeClr val="tx1">
                  <a:lumMod val="85000"/>
                  <a:lumOff val="15000"/>
                </a:schemeClr>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80195"/>
    </mc:Choice>
    <mc:Fallback xmlns="">
      <p:transition spd="slow" advTm="8019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6" name="Picture 5">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22316"/>
    </mc:Choice>
    <mc:Fallback xmlns="">
      <p:transition spd="slow" advTm="2231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352458" y="389236"/>
            <a:ext cx="3391083" cy="569843"/>
          </a:xfrm>
        </p:spPr>
        <p:txBody>
          <a:bodyPr>
            <a:noAutofit/>
          </a:bodyPr>
          <a:lstStyle/>
          <a:p>
            <a:r>
              <a:rPr lang="en-IN" sz="2800" b="1" dirty="0">
                <a:latin typeface="Times New Roman" panose="02020603050405020304" pitchFamily="18" charset="0"/>
                <a:cs typeface="Times New Roman" panose="02020603050405020304"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677334" y="1590744"/>
            <a:ext cx="8845489" cy="3458334"/>
          </a:xfrm>
        </p:spPr>
        <p:txBody>
          <a:bodyPr>
            <a:noAutofit/>
          </a:bodyPr>
          <a:lstStyle/>
          <a:p>
            <a:pPr algn="just"/>
            <a:r>
              <a:rPr lang="en-IN" b="1" dirty="0">
                <a:latin typeface="Times New Roman" pitchFamily="18" charset="0"/>
                <a:cs typeface="Times New Roman" pitchFamily="18" charset="0"/>
              </a:rPr>
              <a:t>History of Object-oriented programming:</a:t>
            </a:r>
            <a:endParaRPr lang="en-US" b="1"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Smalltalk</a:t>
            </a:r>
          </a:p>
          <a:p>
            <a:pPr algn="just"/>
            <a:r>
              <a:rPr lang="en-US" b="1" dirty="0">
                <a:latin typeface="Times New Roman" pitchFamily="18" charset="0"/>
                <a:cs typeface="Times New Roman" pitchFamily="18" charset="0"/>
              </a:rPr>
              <a:t>C++</a:t>
            </a:r>
          </a:p>
          <a:p>
            <a:pPr algn="just"/>
            <a:r>
              <a:rPr lang="en-US" b="1" dirty="0">
                <a:latin typeface="Times New Roman" pitchFamily="18" charset="0"/>
                <a:cs typeface="Times New Roman" pitchFamily="18" charset="0"/>
              </a:rPr>
              <a:t> JAVA</a:t>
            </a:r>
          </a:p>
          <a:p>
            <a:pPr algn="just"/>
            <a:r>
              <a:rPr lang="en-US" b="1" dirty="0">
                <a:latin typeface="Times New Roman" pitchFamily="18" charset="0"/>
                <a:cs typeface="Times New Roman" pitchFamily="18" charset="0"/>
              </a:rPr>
              <a:t>C#</a:t>
            </a:r>
          </a:p>
          <a:p>
            <a:pPr algn="just"/>
            <a:r>
              <a:rPr lang="en-US" b="1" dirty="0">
                <a:latin typeface="Times New Roman" pitchFamily="18" charset="0"/>
                <a:cs typeface="Times New Roman" pitchFamily="18" charset="0"/>
              </a:rPr>
              <a:t>Eiffel</a:t>
            </a:r>
          </a:p>
          <a:p>
            <a:pPr algn="just"/>
            <a:r>
              <a:rPr lang="en-US" b="1" dirty="0">
                <a:latin typeface="Times New Roman" pitchFamily="18" charset="0"/>
                <a:cs typeface="Times New Roman" pitchFamily="18" charset="0"/>
              </a:rPr>
              <a:t>Ruby</a:t>
            </a:r>
          </a:p>
          <a:p>
            <a:pPr algn="just"/>
            <a:r>
              <a:rPr lang="en-US" b="1" dirty="0">
                <a:latin typeface="Times New Roman" pitchFamily="18" charset="0"/>
                <a:cs typeface="Times New Roman" pitchFamily="18" charset="0"/>
              </a:rPr>
              <a:t>Python</a:t>
            </a:r>
          </a:p>
          <a:p>
            <a:pPr algn="just"/>
            <a:endParaRPr lang="en-IN" b="1" dirty="0">
              <a:latin typeface="Times New Roman" pitchFamily="18" charset="0"/>
              <a:cs typeface="Times New Roman" pitchFamily="18" charset="0"/>
            </a:endParaRPr>
          </a:p>
        </p:txBody>
      </p:sp>
      <p:sp>
        <p:nvSpPr>
          <p:cNvPr id="9" name="Rectangle 8">
            <a:extLst>
              <a:ext uri="{FF2B5EF4-FFF2-40B4-BE49-F238E27FC236}">
                <a16:creationId xmlns:a16="http://schemas.microsoft.com/office/drawing/2014/main" id="{2395A4E9-3E2F-4356-9F98-6A72F140D73F}"/>
              </a:ext>
            </a:extLst>
          </p:cNvPr>
          <p:cNvSpPr/>
          <p:nvPr/>
        </p:nvSpPr>
        <p:spPr>
          <a:xfrm>
            <a:off x="3048000" y="4125748"/>
            <a:ext cx="6096000" cy="369332"/>
          </a:xfrm>
          <a:prstGeom prst="rect">
            <a:avLst/>
          </a:prstGeom>
        </p:spPr>
        <p:txBody>
          <a:bodyPr>
            <a:spAutoFit/>
          </a:bodyPr>
          <a:lstStyle/>
          <a:p>
            <a:r>
              <a:rPr lang="en-IN" dirty="0"/>
              <a:t> </a:t>
            </a: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39052"/>
    </mc:Choice>
    <mc:Fallback xmlns="">
      <p:transition spd="slow" advTm="3905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7330197" cy="569843"/>
          </a:xfrm>
        </p:spPr>
        <p:txBody>
          <a:bodyPr>
            <a:noAutofit/>
          </a:bodyPr>
          <a:lstStyle/>
          <a:p>
            <a:r>
              <a:rPr lang="en-IN" sz="2800" b="1" dirty="0">
                <a:latin typeface="Times New Roman" pitchFamily="18" charset="0"/>
                <a:cs typeface="Times New Roman" pitchFamily="18" charset="0"/>
              </a:rPr>
              <a:t>History of Object-oriented programming </a:t>
            </a:r>
          </a:p>
        </p:txBody>
      </p:sp>
      <p:sp>
        <p:nvSpPr>
          <p:cNvPr id="6" name="TextBox 5"/>
          <p:cNvSpPr txBox="1"/>
          <p:nvPr/>
        </p:nvSpPr>
        <p:spPr>
          <a:xfrm>
            <a:off x="718457" y="1240972"/>
            <a:ext cx="8804366" cy="4247317"/>
          </a:xfrm>
          <a:prstGeom prst="rect">
            <a:avLst/>
          </a:prstGeom>
          <a:noFill/>
        </p:spPr>
        <p:txBody>
          <a:bodyPr wrap="square" rtlCol="0">
            <a:spAutoFit/>
          </a:bodyPr>
          <a:lstStyle/>
          <a:p>
            <a:pPr algn="just"/>
            <a:r>
              <a:rPr lang="en-IN" dirty="0">
                <a:latin typeface="Times New Roman" pitchFamily="18" charset="0"/>
                <a:cs typeface="Times New Roman" pitchFamily="18" charset="0"/>
              </a:rPr>
              <a:t>SIMULA I (1962-65) and Simula 67 (1967) are the two first object-oriented languages. Simula 67 introduced most of the key concepts of object-oriented programming: both objects and classes</a:t>
            </a:r>
          </a:p>
          <a:p>
            <a:pPr algn="just"/>
            <a:r>
              <a:rPr lang="en-US" dirty="0">
                <a:latin typeface="Times New Roman" pitchFamily="18" charset="0"/>
                <a:cs typeface="Times New Roman" pitchFamily="18" charset="0"/>
              </a:rPr>
              <a:t>The idea of object-oriented programming gained momentum in the 1970s with the introduction of Smalltalk (1972 to 1980), which embraced the concepts of class and message of Simula. Smalltalk is the language with which much of the theory of object-oriented programming was developed. </a:t>
            </a:r>
          </a:p>
          <a:p>
            <a:pPr algn="just"/>
            <a:r>
              <a:rPr lang="en-US" dirty="0">
                <a:latin typeface="Times New Roman" pitchFamily="18" charset="0"/>
                <a:cs typeface="Times New Roman" pitchFamily="18" charset="0"/>
              </a:rPr>
              <a:t>In the early 1980s, Bjorn Stroustrup integrated object-oriented programming into the C language. The resulting language was called C++ and it became the first object-oriented language to be widely used commercially. Then in the 1990s a group at sun led by James Gosling developed a similar version of C++ called Java that was developed to let devices, peripherals and appliances possess a common programming interface. In 2000, Microsoft announced both the .NET platform and a new programming language called C#. C# is similar in many respects to C++ and Java. Ruby and Python are scripting languages which support the object-oriented paradigm.</a:t>
            </a:r>
            <a:endParaRPr lang="en-IN"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137989"/>
    </mc:Choice>
    <mc:Fallback xmlns="">
      <p:transition spd="slow" advTm="13798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9" y="258383"/>
            <a:ext cx="8413704" cy="681310"/>
          </a:xfrm>
        </p:spPr>
        <p:txBody>
          <a:bodyPr>
            <a:noAutofit/>
          </a:bodyPr>
          <a:lstStyle/>
          <a:p>
            <a:r>
              <a:rPr lang="en-US" sz="1800" b="1" dirty="0">
                <a:latin typeface="Times New Roman" pitchFamily="18" charset="0"/>
                <a:cs typeface="Times New Roman" pitchFamily="18" charset="0"/>
              </a:rPr>
              <a:t>Properties of Smalltalk, Java, C++, C#, Eiffel, Ruby and Python which are common Object-Oriented Programming Languages (OOPLs) are outlined in this section</a:t>
            </a:r>
            <a:endParaRPr lang="en-IN" sz="1800" b="1"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A3E531A7-E926-4800-B234-16EFF9CE4B0F}"/>
              </a:ext>
            </a:extLst>
          </p:cNvPr>
          <p:cNvSpPr/>
          <p:nvPr/>
        </p:nvSpPr>
        <p:spPr>
          <a:xfrm>
            <a:off x="677333" y="1854925"/>
            <a:ext cx="8799175" cy="369332"/>
          </a:xfrm>
          <a:prstGeom prst="rect">
            <a:avLst/>
          </a:prstGeom>
        </p:spPr>
        <p:txBody>
          <a:bodyPr wrap="square" numCol="2">
            <a:spAutoFit/>
          </a:bodyPr>
          <a:lstStyle/>
          <a:p>
            <a:pPr algn="just"/>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036868211"/>
              </p:ext>
            </p:extLst>
          </p:nvPr>
        </p:nvGraphicFramePr>
        <p:xfrm>
          <a:off x="875211" y="1644827"/>
          <a:ext cx="8072846" cy="4050577"/>
        </p:xfrm>
        <a:graphic>
          <a:graphicData uri="http://schemas.openxmlformats.org/drawingml/2006/table">
            <a:tbl>
              <a:tblPr>
                <a:tableStyleId>{3C2FFA5D-87B4-456A-9821-1D502468CF0F}</a:tableStyleId>
              </a:tblPr>
              <a:tblGrid>
                <a:gridCol w="1384661">
                  <a:extLst>
                    <a:ext uri="{9D8B030D-6E8A-4147-A177-3AD203B41FA5}">
                      <a16:colId xmlns:a16="http://schemas.microsoft.com/office/drawing/2014/main" val="20000"/>
                    </a:ext>
                  </a:extLst>
                </a:gridCol>
                <a:gridCol w="1077952">
                  <a:extLst>
                    <a:ext uri="{9D8B030D-6E8A-4147-A177-3AD203B41FA5}">
                      <a16:colId xmlns:a16="http://schemas.microsoft.com/office/drawing/2014/main" val="20001"/>
                    </a:ext>
                  </a:extLst>
                </a:gridCol>
                <a:gridCol w="989275">
                  <a:extLst>
                    <a:ext uri="{9D8B030D-6E8A-4147-A177-3AD203B41FA5}">
                      <a16:colId xmlns:a16="http://schemas.microsoft.com/office/drawing/2014/main" val="20002"/>
                    </a:ext>
                  </a:extLst>
                </a:gridCol>
                <a:gridCol w="929073">
                  <a:extLst>
                    <a:ext uri="{9D8B030D-6E8A-4147-A177-3AD203B41FA5}">
                      <a16:colId xmlns:a16="http://schemas.microsoft.com/office/drawing/2014/main" val="20003"/>
                    </a:ext>
                  </a:extLst>
                </a:gridCol>
                <a:gridCol w="920937">
                  <a:extLst>
                    <a:ext uri="{9D8B030D-6E8A-4147-A177-3AD203B41FA5}">
                      <a16:colId xmlns:a16="http://schemas.microsoft.com/office/drawing/2014/main" val="20004"/>
                    </a:ext>
                  </a:extLst>
                </a:gridCol>
                <a:gridCol w="848532">
                  <a:extLst>
                    <a:ext uri="{9D8B030D-6E8A-4147-A177-3AD203B41FA5}">
                      <a16:colId xmlns:a16="http://schemas.microsoft.com/office/drawing/2014/main" val="20005"/>
                    </a:ext>
                  </a:extLst>
                </a:gridCol>
                <a:gridCol w="891649">
                  <a:extLst>
                    <a:ext uri="{9D8B030D-6E8A-4147-A177-3AD203B41FA5}">
                      <a16:colId xmlns:a16="http://schemas.microsoft.com/office/drawing/2014/main" val="20006"/>
                    </a:ext>
                  </a:extLst>
                </a:gridCol>
                <a:gridCol w="1030767">
                  <a:extLst>
                    <a:ext uri="{9D8B030D-6E8A-4147-A177-3AD203B41FA5}">
                      <a16:colId xmlns:a16="http://schemas.microsoft.com/office/drawing/2014/main" val="20007"/>
                    </a:ext>
                  </a:extLst>
                </a:gridCol>
              </a:tblGrid>
              <a:tr h="578654">
                <a:tc>
                  <a:txBody>
                    <a:bodyPr/>
                    <a:lstStyle/>
                    <a:p>
                      <a:pPr algn="r">
                        <a:lnSpc>
                          <a:spcPct val="115000"/>
                        </a:lnSpc>
                        <a:spcAft>
                          <a:spcPts val="0"/>
                        </a:spcAft>
                      </a:pPr>
                      <a:r>
                        <a:rPr lang="en-US" sz="1100" dirty="0">
                          <a:latin typeface="Times New Roman" panose="02020603050405020304" pitchFamily="18" charset="0"/>
                          <a:cs typeface="Times New Roman" panose="02020603050405020304" pitchFamily="18" charset="0"/>
                        </a:rPr>
                        <a:t>Languages</a:t>
                      </a:r>
                      <a:endParaRPr lang="en-IN" sz="1100" dirty="0">
                        <a:latin typeface="Times New Roman" panose="02020603050405020304" pitchFamily="18" charset="0"/>
                        <a:cs typeface="Times New Roman" panose="02020603050405020304" pitchFamily="18" charset="0"/>
                      </a:endParaRPr>
                    </a:p>
                    <a:p>
                      <a:pPr algn="just">
                        <a:lnSpc>
                          <a:spcPct val="115000"/>
                        </a:lnSpc>
                        <a:spcAft>
                          <a:spcPts val="0"/>
                        </a:spcAft>
                      </a:pPr>
                      <a:r>
                        <a:rPr lang="en-US" sz="1100" dirty="0">
                          <a:latin typeface="Times New Roman" panose="02020603050405020304" pitchFamily="18" charset="0"/>
                          <a:cs typeface="Times New Roman" panose="02020603050405020304" pitchFamily="18" charset="0"/>
                        </a:rPr>
                        <a:t>Properties</a:t>
                      </a:r>
                      <a:endParaRPr lang="en-IN" sz="1100" dirty="0">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Smalltalk</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Java</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dirty="0">
                          <a:latin typeface="Times New Roman" panose="02020603050405020304" pitchFamily="18" charset="0"/>
                          <a:cs typeface="Times New Roman" panose="02020603050405020304" pitchFamily="18" charset="0"/>
                        </a:rPr>
                        <a:t>C++</a:t>
                      </a:r>
                      <a:endParaRPr lang="en-IN" sz="1100" dirty="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C#</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Eiffel</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Ruby</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Python</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89327">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Object-Orientation</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Pure</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Hybrid</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Hybrid</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Hybrid</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Pure</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Pure</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dirty="0">
                          <a:latin typeface="Times New Roman" panose="02020603050405020304" pitchFamily="18" charset="0"/>
                          <a:cs typeface="Times New Roman" panose="02020603050405020304" pitchFamily="18" charset="0"/>
                        </a:rPr>
                        <a:t>Hybrid</a:t>
                      </a:r>
                      <a:endParaRPr lang="en-IN" sz="1100" dirty="0">
                        <a:latin typeface="Times New Roman" panose="02020603050405020304" pitchFamily="18" charset="0"/>
                        <a:ea typeface="Times New Roman"/>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578654">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Static/Dynamic Typing</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Dynamic</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Static</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Static</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Static</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Static</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Dynamic</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Dynamic</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867980">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Inheritance</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Single</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Single (class)</a:t>
                      </a:r>
                      <a:endParaRPr lang="en-IN" sz="1100">
                        <a:latin typeface="Times New Roman" panose="02020603050405020304" pitchFamily="18" charset="0"/>
                        <a:cs typeface="Times New Roman" panose="02020603050405020304" pitchFamily="18" charset="0"/>
                      </a:endParaRPr>
                    </a:p>
                    <a:p>
                      <a:pPr algn="ctr">
                        <a:lnSpc>
                          <a:spcPct val="115000"/>
                        </a:lnSpc>
                        <a:spcAft>
                          <a:spcPts val="0"/>
                        </a:spcAft>
                      </a:pPr>
                      <a:r>
                        <a:rPr lang="en-US" sz="1100">
                          <a:latin typeface="Times New Roman" panose="02020603050405020304" pitchFamily="18" charset="0"/>
                          <a:cs typeface="Times New Roman" panose="02020603050405020304" pitchFamily="18" charset="0"/>
                        </a:rPr>
                        <a:t>Multiple (interface)</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Multiple</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Single (class)</a:t>
                      </a:r>
                      <a:endParaRPr lang="en-IN" sz="1100">
                        <a:latin typeface="Times New Roman" panose="02020603050405020304" pitchFamily="18" charset="0"/>
                        <a:cs typeface="Times New Roman" panose="02020603050405020304" pitchFamily="18" charset="0"/>
                      </a:endParaRPr>
                    </a:p>
                    <a:p>
                      <a:pPr algn="ctr">
                        <a:lnSpc>
                          <a:spcPct val="115000"/>
                        </a:lnSpc>
                        <a:spcAft>
                          <a:spcPts val="0"/>
                        </a:spcAft>
                      </a:pPr>
                      <a:r>
                        <a:rPr lang="en-US" sz="1100">
                          <a:latin typeface="Times New Roman" panose="02020603050405020304" pitchFamily="18" charset="0"/>
                          <a:cs typeface="Times New Roman" panose="02020603050405020304" pitchFamily="18" charset="0"/>
                        </a:rPr>
                        <a:t>Multiple (interface)</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Multiple</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Single (class)</a:t>
                      </a:r>
                      <a:endParaRPr lang="en-IN" sz="1100">
                        <a:latin typeface="Times New Roman" panose="02020603050405020304" pitchFamily="18" charset="0"/>
                        <a:cs typeface="Times New Roman" panose="02020603050405020304" pitchFamily="18" charset="0"/>
                      </a:endParaRPr>
                    </a:p>
                    <a:p>
                      <a:pPr algn="ctr">
                        <a:lnSpc>
                          <a:spcPct val="115000"/>
                        </a:lnSpc>
                        <a:spcAft>
                          <a:spcPts val="0"/>
                        </a:spcAft>
                      </a:pPr>
                      <a:r>
                        <a:rPr lang="en-US" sz="1100">
                          <a:latin typeface="Times New Roman" panose="02020603050405020304" pitchFamily="18" charset="0"/>
                          <a:cs typeface="Times New Roman" panose="02020603050405020304" pitchFamily="18" charset="0"/>
                        </a:rPr>
                        <a:t>Multiple (mixins)</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Multiple</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289327">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Method Overloading</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No</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Yes</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Yes</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Yes</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No</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No</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No</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78654">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Operator Overloading</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Yes</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No</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Yes</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Yes</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Yes</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Yes</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Yes</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289327">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Generic Classes</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N.A.</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Yes</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Yes</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Yes</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Yes</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N.A.</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N.A.</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578654">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Dynamic Binding</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Yes</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dirty="0">
                          <a:latin typeface="Times New Roman" panose="02020603050405020304" pitchFamily="18" charset="0"/>
                          <a:cs typeface="Times New Roman" panose="02020603050405020304" pitchFamily="18" charset="0"/>
                        </a:rPr>
                        <a:t>Yes</a:t>
                      </a:r>
                      <a:endParaRPr lang="en-IN" sz="1100" dirty="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Yes (static by default)</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Yes (static by default)</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Yes</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a:latin typeface="Times New Roman" panose="02020603050405020304" pitchFamily="18" charset="0"/>
                          <a:cs typeface="Times New Roman" panose="02020603050405020304" pitchFamily="18" charset="0"/>
                        </a:rPr>
                        <a:t>Yes</a:t>
                      </a:r>
                      <a:endParaRPr lang="en-IN" sz="1100">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100" dirty="0">
                          <a:latin typeface="Times New Roman" panose="02020603050405020304" pitchFamily="18" charset="0"/>
                          <a:cs typeface="Times New Roman" panose="02020603050405020304" pitchFamily="18" charset="0"/>
                        </a:rPr>
                        <a:t>Yes</a:t>
                      </a:r>
                      <a:endParaRPr lang="en-IN" sz="1100" dirty="0">
                        <a:latin typeface="Times New Roman" panose="02020603050405020304" pitchFamily="18" charset="0"/>
                        <a:ea typeface="Times New Roman"/>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bl>
          </a:graphicData>
        </a:graphic>
      </p:graphicFrame>
      <p:sp>
        <p:nvSpPr>
          <p:cNvPr id="9217" name="AutoShape 1"/>
          <p:cNvSpPr>
            <a:spLocks noChangeShapeType="1"/>
          </p:cNvSpPr>
          <p:nvPr/>
        </p:nvSpPr>
        <p:spPr bwMode="auto">
          <a:xfrm>
            <a:off x="888085" y="1684583"/>
            <a:ext cx="1338280" cy="47552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9" name="TextBox 8"/>
          <p:cNvSpPr txBox="1"/>
          <p:nvPr/>
        </p:nvSpPr>
        <p:spPr>
          <a:xfrm>
            <a:off x="901337" y="5747658"/>
            <a:ext cx="8059783" cy="307777"/>
          </a:xfrm>
          <a:prstGeom prst="rect">
            <a:avLst/>
          </a:prstGeom>
          <a:noFill/>
        </p:spPr>
        <p:txBody>
          <a:bodyPr wrap="square" rtlCol="0">
            <a:spAutoFit/>
          </a:bodyPr>
          <a:lstStyle/>
          <a:p>
            <a:pPr algn="ctr"/>
            <a:r>
              <a:rPr lang="en-US" sz="1400" b="1" dirty="0">
                <a:latin typeface="Times New Roman" pitchFamily="18" charset="0"/>
                <a:cs typeface="Times New Roman" pitchFamily="18" charset="0"/>
              </a:rPr>
              <a:t>Table : Comparison between different OOPLs</a:t>
            </a:r>
            <a:endParaRPr lang="en-IN" sz="1400" b="1" dirty="0">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3808980390"/>
      </p:ext>
    </p:extLst>
  </p:cSld>
  <p:clrMapOvr>
    <a:masterClrMapping/>
  </p:clrMapOvr>
  <mc:AlternateContent xmlns:mc="http://schemas.openxmlformats.org/markup-compatibility/2006" xmlns:p14="http://schemas.microsoft.com/office/powerpoint/2010/main">
    <mc:Choice Requires="p14">
      <p:transition spd="slow" p14:dur="2000" advTm="240830"/>
    </mc:Choice>
    <mc:Fallback xmlns="">
      <p:transition spd="slow" advTm="24083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051465" y="389236"/>
            <a:ext cx="8895805" cy="569843"/>
          </a:xfrm>
        </p:spPr>
        <p:txBody>
          <a:bodyPr>
            <a:noAutofit/>
          </a:bodyPr>
          <a:lstStyle/>
          <a:p>
            <a:r>
              <a:rPr lang="en-US" sz="2800" b="1" dirty="0">
                <a:latin typeface="Times New Roman" pitchFamily="18" charset="0"/>
                <a:cs typeface="Times New Roman" pitchFamily="18" charset="0"/>
              </a:rPr>
              <a:t>  Smalltalk</a:t>
            </a:r>
          </a:p>
        </p:txBody>
      </p:sp>
      <p:sp>
        <p:nvSpPr>
          <p:cNvPr id="4" name="TextBox 3"/>
          <p:cNvSpPr txBox="1"/>
          <p:nvPr/>
        </p:nvSpPr>
        <p:spPr>
          <a:xfrm>
            <a:off x="757646" y="1436914"/>
            <a:ext cx="8699863" cy="3970318"/>
          </a:xfrm>
          <a:prstGeom prst="rect">
            <a:avLst/>
          </a:prstGeom>
          <a:noFill/>
        </p:spPr>
        <p:txBody>
          <a:bodyPr wrap="square" rtlCol="0">
            <a:spAutoFit/>
          </a:bodyPr>
          <a:lstStyle/>
          <a:p>
            <a:pPr algn="just"/>
            <a:r>
              <a:rPr lang="en-US" dirty="0">
                <a:latin typeface="Times New Roman" pitchFamily="18" charset="0"/>
                <a:cs typeface="Times New Roman" pitchFamily="18" charset="0"/>
              </a:rPr>
              <a:t>Smalltalk was the first general purpose object-oriented programming language. It is a pure dynamically-typed object-oriented language. Smalltalk supports a uniform object model. Everything a programmer deals with is an object including primitive types (such as numbers) and user-defined types. Clients can access the functionality of a class only by invoking well defined methods. Hence, all operations are performed by sending messages to objects.</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Language paradigms: </a:t>
            </a:r>
            <a:r>
              <a:rPr lang="en-IN" dirty="0">
                <a:latin typeface="Times New Roman" pitchFamily="18" charset="0"/>
                <a:cs typeface="Times New Roman" pitchFamily="18" charset="0"/>
              </a:rPr>
              <a:t>Object-oriented program.</a:t>
            </a:r>
          </a:p>
          <a:p>
            <a:pPr algn="just"/>
            <a:endParaRPr lang="en-IN"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Language designers: </a:t>
            </a:r>
            <a:r>
              <a:rPr lang="en-IN" dirty="0">
                <a:latin typeface="Times New Roman" pitchFamily="18" charset="0"/>
                <a:cs typeface="Times New Roman" pitchFamily="18" charset="0"/>
              </a:rPr>
              <a:t>Alan Kay</a:t>
            </a:r>
          </a:p>
          <a:p>
            <a:pPr algn="just"/>
            <a:endParaRPr lang="en-IN"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Software: </a:t>
            </a:r>
            <a:r>
              <a:rPr lang="en-IN" dirty="0" err="1">
                <a:latin typeface="Times New Roman" pitchFamily="18" charset="0"/>
                <a:cs typeface="Times New Roman" pitchFamily="18" charset="0"/>
              </a:rPr>
              <a:t>VisualWorks</a:t>
            </a:r>
            <a:r>
              <a:rPr lang="en-IN" dirty="0">
                <a:latin typeface="Times New Roman" pitchFamily="18" charset="0"/>
                <a:cs typeface="Times New Roman" pitchFamily="18" charset="0"/>
              </a:rPr>
              <a:t>, GNU Smalltalk</a:t>
            </a:r>
          </a:p>
          <a:p>
            <a:pPr algn="just"/>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4200039237"/>
      </p:ext>
    </p:extLst>
  </p:cSld>
  <p:clrMapOvr>
    <a:masterClrMapping/>
  </p:clrMapOvr>
  <mc:AlternateContent xmlns:mc="http://schemas.openxmlformats.org/markup-compatibility/2006" xmlns:p14="http://schemas.microsoft.com/office/powerpoint/2010/main">
    <mc:Choice Requires="p14">
      <p:transition spd="slow" p14:dur="2000" advTm="51664"/>
    </mc:Choice>
    <mc:Fallback xmlns="">
      <p:transition spd="slow" advTm="5166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14116"/>
            <a:ext cx="6651118" cy="569843"/>
          </a:xfrm>
        </p:spPr>
        <p:txBody>
          <a:bodyPr>
            <a:noAutofit/>
          </a:bodyPr>
          <a:lstStyle/>
          <a:p>
            <a:r>
              <a:rPr lang="en-US" sz="2800" b="1" dirty="0">
                <a:latin typeface="Times New Roman" panose="02020603050405020304" pitchFamily="18" charset="0"/>
                <a:cs typeface="Times New Roman" panose="02020603050405020304" pitchFamily="18" charset="0"/>
              </a:rPr>
              <a:t> C++</a:t>
            </a:r>
          </a:p>
        </p:txBody>
      </p:sp>
      <p:sp>
        <p:nvSpPr>
          <p:cNvPr id="7" name="TextBox 6"/>
          <p:cNvSpPr txBox="1"/>
          <p:nvPr/>
        </p:nvSpPr>
        <p:spPr>
          <a:xfrm>
            <a:off x="809897" y="1188720"/>
            <a:ext cx="8725989" cy="646331"/>
          </a:xfrm>
          <a:prstGeom prst="rect">
            <a:avLst/>
          </a:prstGeom>
          <a:noFill/>
        </p:spPr>
        <p:txBody>
          <a:bodyPr wrap="square" rtlCol="0">
            <a:spAutoFit/>
          </a:bodyPr>
          <a:lstStyle/>
          <a:p>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5" name="TextBox 4"/>
          <p:cNvSpPr txBox="1"/>
          <p:nvPr/>
        </p:nvSpPr>
        <p:spPr>
          <a:xfrm>
            <a:off x="731520" y="1384663"/>
            <a:ext cx="8686800" cy="3483005"/>
          </a:xfrm>
          <a:prstGeom prst="rect">
            <a:avLst/>
          </a:prstGeom>
          <a:noFill/>
        </p:spPr>
        <p:txBody>
          <a:bodyPr wrap="square" rtlCol="0">
            <a:spAutoFit/>
          </a:bodyPr>
          <a:lstStyle/>
          <a:p>
            <a:pPr indent="-342000" algn="just">
              <a:spcBef>
                <a:spcPts val="1000"/>
              </a:spcBef>
              <a:buFont typeface="Wingdings" pitchFamily="2" charset="2"/>
              <a:buChar char="§"/>
            </a:pPr>
            <a:r>
              <a:rPr lang="en-US" dirty="0">
                <a:latin typeface="Times New Roman" pitchFamily="18" charset="0"/>
                <a:cs typeface="Times New Roman" pitchFamily="18" charset="0"/>
              </a:rPr>
              <a:t> C++ was developed at Bell Labs by </a:t>
            </a:r>
            <a:r>
              <a:rPr lang="en-US" dirty="0" err="1">
                <a:latin typeface="Times New Roman" pitchFamily="18" charset="0"/>
                <a:cs typeface="Times New Roman" pitchFamily="18" charset="0"/>
              </a:rPr>
              <a:t>Bjarne</a:t>
            </a:r>
            <a:r>
              <a:rPr lang="en-US" dirty="0">
                <a:latin typeface="Times New Roman" pitchFamily="18" charset="0"/>
                <a:cs typeface="Times New Roman" pitchFamily="18" charset="0"/>
              </a:rPr>
              <a:t> Stroustrup (1979). </a:t>
            </a:r>
          </a:p>
          <a:p>
            <a:pPr indent="-342000" algn="just">
              <a:spcBef>
                <a:spcPts val="1000"/>
              </a:spcBef>
              <a:buFont typeface="Wingdings" pitchFamily="2" charset="2"/>
              <a:buChar char="§"/>
            </a:pPr>
            <a:r>
              <a:rPr lang="en-IN" dirty="0">
                <a:latin typeface="Times New Roman" pitchFamily="18" charset="0"/>
                <a:cs typeface="Times New Roman" pitchFamily="18" charset="0"/>
              </a:rPr>
              <a:t>Language paradigms: Object-oriented program.</a:t>
            </a:r>
          </a:p>
          <a:p>
            <a:pPr indent="-342000" algn="just">
              <a:spcBef>
                <a:spcPts val="1000"/>
              </a:spcBef>
              <a:buFont typeface="Wingdings" pitchFamily="2" charset="2"/>
              <a:buChar char="§"/>
            </a:pPr>
            <a:r>
              <a:rPr lang="en-IN" dirty="0">
                <a:latin typeface="Times New Roman" pitchFamily="18" charset="0"/>
                <a:cs typeface="Times New Roman" pitchFamily="18" charset="0"/>
              </a:rPr>
              <a:t>Language designers: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Bjarne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Stroustrup</a:t>
            </a:r>
            <a:endParaRPr lang="en-US" dirty="0">
              <a:latin typeface="Times New Roman" pitchFamily="18" charset="0"/>
              <a:cs typeface="Times New Roman" pitchFamily="18" charset="0"/>
            </a:endParaRPr>
          </a:p>
          <a:p>
            <a:pPr indent="-342000" algn="just">
              <a:spcBef>
                <a:spcPts val="1000"/>
              </a:spcBef>
              <a:buFont typeface="Wingdings" pitchFamily="2" charset="2"/>
              <a:buChar char="§"/>
            </a:pPr>
            <a:r>
              <a:rPr lang="en-US" dirty="0">
                <a:latin typeface="Times New Roman" pitchFamily="18" charset="0"/>
                <a:cs typeface="Times New Roman" pitchFamily="18" charset="0"/>
              </a:rPr>
              <a:t>It has added support for statically-typed object-oriented programming, exception     handling, virtual functions, and generic programming to the C programming language.</a:t>
            </a:r>
          </a:p>
          <a:p>
            <a:pPr indent="-342000" algn="just">
              <a:spcBef>
                <a:spcPts val="1000"/>
              </a:spcBef>
              <a:buFont typeface="Wingdings" pitchFamily="2" charset="2"/>
              <a:buChar char="§"/>
            </a:pPr>
            <a:r>
              <a:rPr lang="en-US" dirty="0">
                <a:latin typeface="Times New Roman" pitchFamily="18" charset="0"/>
                <a:cs typeface="Times New Roman" pitchFamily="18" charset="0"/>
              </a:rPr>
              <a:t>C++ is not a pure object oriented languages.</a:t>
            </a:r>
          </a:p>
          <a:p>
            <a:pPr indent="-342000" algn="just">
              <a:spcBef>
                <a:spcPts val="1000"/>
              </a:spcBef>
              <a:buFont typeface="Wingdings" pitchFamily="2" charset="2"/>
              <a:buChar char="§"/>
            </a:pPr>
            <a:r>
              <a:rPr lang="en-US" dirty="0">
                <a:latin typeface="Times New Roman" pitchFamily="18" charset="0"/>
                <a:cs typeface="Times New Roman" pitchFamily="18" charset="0"/>
              </a:rPr>
              <a:t> It provides multiple inheritance and exception handling</a:t>
            </a:r>
          </a:p>
          <a:p>
            <a:pPr indent="-342000" algn="just">
              <a:spcBef>
                <a:spcPts val="1000"/>
              </a:spcBef>
              <a:buFont typeface="Wingdings" pitchFamily="2" charset="2"/>
              <a:buChar char="§"/>
            </a:pPr>
            <a:r>
              <a:rPr lang="en-US" dirty="0">
                <a:latin typeface="Times New Roman" pitchFamily="18" charset="0"/>
                <a:cs typeface="Times New Roman" pitchFamily="18" charset="0"/>
              </a:rPr>
              <a:t>It does not provide garbage collection. </a:t>
            </a:r>
          </a:p>
          <a:p>
            <a:pPr indent="-342000" algn="just">
              <a:spcBef>
                <a:spcPts val="1000"/>
              </a:spcBef>
            </a:pPr>
            <a:endParaRPr lang="en-US"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56518"/>
    </mc:Choice>
    <mc:Fallback xmlns="">
      <p:transition spd="slow" advTm="5651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0430" y="389236"/>
            <a:ext cx="6651118" cy="569843"/>
          </a:xfrm>
        </p:spPr>
        <p:txBody>
          <a:bodyPr>
            <a:noAutofit/>
          </a:bodyPr>
          <a:lstStyle/>
          <a:p>
            <a:r>
              <a:rPr lang="en-US" sz="2800" b="1" dirty="0">
                <a:latin typeface="Times New Roman" pitchFamily="18" charset="0"/>
                <a:cs typeface="Times New Roman" pitchFamily="18" charset="0"/>
              </a:rPr>
              <a:t>Java</a:t>
            </a:r>
          </a:p>
        </p:txBody>
      </p:sp>
      <p:sp>
        <p:nvSpPr>
          <p:cNvPr id="4" name="Rectangle 3">
            <a:extLst>
              <a:ext uri="{FF2B5EF4-FFF2-40B4-BE49-F238E27FC236}">
                <a16:creationId xmlns:a16="http://schemas.microsoft.com/office/drawing/2014/main" id="{AC31BCFB-24CB-48D2-A2D3-AF2327552482}"/>
              </a:ext>
            </a:extLst>
          </p:cNvPr>
          <p:cNvSpPr/>
          <p:nvPr/>
        </p:nvSpPr>
        <p:spPr>
          <a:xfrm>
            <a:off x="677333" y="1672045"/>
            <a:ext cx="7578393" cy="2821285"/>
          </a:xfrm>
          <a:prstGeom prst="rect">
            <a:avLst/>
          </a:prstGeom>
        </p:spPr>
        <p:txBody>
          <a:bodyPr wrap="square">
            <a:spAutoFit/>
          </a:bodyPr>
          <a:lstStyle/>
          <a:p>
            <a:pPr marL="342000" indent="-342000">
              <a:spcBef>
                <a:spcPts val="1000"/>
              </a:spcBef>
              <a:buFont typeface="Wingdings" pitchFamily="2" charset="2"/>
              <a:buChar char="§"/>
            </a:pPr>
            <a:r>
              <a:rPr lang="en-IN" dirty="0">
                <a:latin typeface="Times New Roman" pitchFamily="18" charset="0"/>
                <a:cs typeface="Times New Roman" pitchFamily="18" charset="0"/>
              </a:rPr>
              <a:t>JAVA was developed by Sun Microsystems Inc in 1991, </a:t>
            </a:r>
          </a:p>
          <a:p>
            <a:pPr marL="342000" indent="-342000">
              <a:spcBef>
                <a:spcPts val="1000"/>
              </a:spcBef>
              <a:buFont typeface="Wingdings" pitchFamily="2" charset="2"/>
              <a:buChar char="§"/>
            </a:pPr>
            <a:r>
              <a:rPr lang="en-IN" dirty="0">
                <a:latin typeface="Times New Roman" pitchFamily="18" charset="0"/>
                <a:cs typeface="Times New Roman" pitchFamily="18" charset="0"/>
              </a:rPr>
              <a:t>It is a simple programming language.  </a:t>
            </a:r>
          </a:p>
          <a:p>
            <a:pPr marL="342000" indent="-342000">
              <a:spcBef>
                <a:spcPts val="1000"/>
              </a:spcBef>
              <a:buFont typeface="Wingdings" pitchFamily="2" charset="2"/>
              <a:buChar char="§"/>
            </a:pPr>
            <a:r>
              <a:rPr lang="en-US" dirty="0">
                <a:latin typeface="Times New Roman" pitchFamily="18" charset="0"/>
                <a:cs typeface="Times New Roman" pitchFamily="18" charset="0"/>
              </a:rPr>
              <a:t>Java is designed as a portable language that can run on any web-enabled computer </a:t>
            </a:r>
          </a:p>
          <a:p>
            <a:pPr marL="342000" indent="-342000">
              <a:spcBef>
                <a:spcPts val="1000"/>
              </a:spcBef>
              <a:buFont typeface="Wingdings" pitchFamily="2" charset="2"/>
              <a:buChar char="§"/>
            </a:pPr>
            <a:r>
              <a:rPr lang="en-US" dirty="0">
                <a:latin typeface="Times New Roman" pitchFamily="18" charset="0"/>
                <a:cs typeface="Times New Roman" pitchFamily="18" charset="0"/>
              </a:rPr>
              <a:t>A major benefit of using Java byte code is portability, since the byte code can be executed regardless of the operating system on a given computer.</a:t>
            </a:r>
          </a:p>
          <a:p>
            <a:pPr marL="342000" indent="-342000">
              <a:spcBef>
                <a:spcPts val="1000"/>
              </a:spcBef>
              <a:buFont typeface="Wingdings" pitchFamily="2" charset="2"/>
              <a:buChar char="§"/>
            </a:pPr>
            <a:r>
              <a:rPr lang="en-US" dirty="0">
                <a:latin typeface="Times New Roman" pitchFamily="18" charset="0"/>
                <a:cs typeface="Times New Roman" pitchFamily="18" charset="0"/>
              </a:rPr>
              <a:t>Java has class hierarchy with class Object at the root and provides single inheritance of classes. </a:t>
            </a:r>
            <a:endParaRPr lang="en-IN"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2356177761"/>
      </p:ext>
    </p:extLst>
  </p:cSld>
  <p:clrMapOvr>
    <a:masterClrMapping/>
  </p:clrMapOvr>
  <mc:AlternateContent xmlns:mc="http://schemas.openxmlformats.org/markup-compatibility/2006" xmlns:p14="http://schemas.microsoft.com/office/powerpoint/2010/main">
    <mc:Choice Requires="p14">
      <p:transition spd="slow" p14:dur="2000" advTm="69124"/>
    </mc:Choice>
    <mc:Fallback xmlns="">
      <p:transition spd="slow" advTm="6912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0240" y="389236"/>
            <a:ext cx="7896823" cy="569843"/>
          </a:xfrm>
        </p:spPr>
        <p:txBody>
          <a:bodyPr>
            <a:noAutofit/>
          </a:bodyPr>
          <a:lstStyle/>
          <a:p>
            <a:r>
              <a:rPr lang="en-US" sz="2800" b="1" dirty="0">
                <a:latin typeface="Times New Roman" panose="02020603050405020304" pitchFamily="18" charset="0"/>
                <a:cs typeface="Times New Roman" panose="02020603050405020304" pitchFamily="18" charset="0"/>
              </a:rPr>
              <a:t>C#</a:t>
            </a:r>
            <a:endParaRPr lang="en-IN" sz="2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677333" y="1867989"/>
            <a:ext cx="8479730" cy="2416046"/>
          </a:xfrm>
          <a:prstGeom prst="rect">
            <a:avLst/>
          </a:prstGeom>
        </p:spPr>
        <p:txBody>
          <a:bodyPr wrap="square">
            <a:spAutoFit/>
          </a:bodyPr>
          <a:lstStyle/>
          <a:p>
            <a:pPr marL="324000" indent="-342000" algn="just">
              <a:spcBef>
                <a:spcPts val="1000"/>
              </a:spcBef>
              <a:buFont typeface="Wingdings" pitchFamily="2" charset="2"/>
              <a:buChar char="§"/>
            </a:pPr>
            <a:r>
              <a:rPr lang="en-US" dirty="0">
                <a:latin typeface="Times New Roman" pitchFamily="18" charset="0"/>
                <a:cs typeface="Times New Roman" pitchFamily="18" charset="0"/>
              </a:rPr>
              <a:t>C# is an OOP language part of the .NET framework</a:t>
            </a:r>
          </a:p>
          <a:p>
            <a:pPr marL="324000" indent="-342000" algn="just">
              <a:spcBef>
                <a:spcPts val="1000"/>
              </a:spcBef>
              <a:buFont typeface="Wingdings" pitchFamily="2" charset="2"/>
              <a:buChar char="§"/>
            </a:pPr>
            <a:r>
              <a:rPr lang="en-US" dirty="0">
                <a:latin typeface="Times New Roman" pitchFamily="18" charset="0"/>
                <a:cs typeface="Times New Roman" pitchFamily="18" charset="0"/>
              </a:rPr>
              <a:t> It has an object-oriented syntax based on C++ and is heavily influenced by Java. </a:t>
            </a:r>
          </a:p>
          <a:p>
            <a:pPr marL="324000" indent="-342000" algn="just">
              <a:spcBef>
                <a:spcPts val="1000"/>
              </a:spcBef>
              <a:buFont typeface="Wingdings" pitchFamily="2" charset="2"/>
              <a:buChar char="§"/>
            </a:pPr>
            <a:r>
              <a:rPr lang="en-US" dirty="0">
                <a:latin typeface="Times New Roman" pitchFamily="18" charset="0"/>
                <a:cs typeface="Times New Roman" pitchFamily="18" charset="0"/>
              </a:rPr>
              <a:t>Like Java, it has garbage collection and it is compiled to an intermediate language, which is executed by the runtime environment known as Common Language Runtime (CLR) which is similar to the JVM.</a:t>
            </a:r>
          </a:p>
          <a:p>
            <a:pPr marL="324000" indent="-342000" algn="just">
              <a:spcBef>
                <a:spcPts val="1000"/>
              </a:spcBef>
              <a:buFont typeface="Wingdings" pitchFamily="2" charset="2"/>
              <a:buChar char="§"/>
            </a:pPr>
            <a:r>
              <a:rPr lang="en-US" dirty="0">
                <a:latin typeface="Times New Roman" pitchFamily="18" charset="0"/>
                <a:cs typeface="Times New Roman" pitchFamily="18" charset="0"/>
              </a:rPr>
              <a:t>The C# conception of class and instances, as well as inheritance and polymorphism, are relatively standard. </a:t>
            </a:r>
            <a:endParaRPr lang="en-IN" sz="16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1260254325"/>
      </p:ext>
    </p:extLst>
  </p:cSld>
  <p:clrMapOvr>
    <a:masterClrMapping/>
  </p:clrMapOvr>
  <mc:AlternateContent xmlns:mc="http://schemas.openxmlformats.org/markup-compatibility/2006" xmlns:p14="http://schemas.microsoft.com/office/powerpoint/2010/main">
    <mc:Choice Requires="p14">
      <p:transition spd="slow" p14:dur="2000" advTm="46074"/>
    </mc:Choice>
    <mc:Fallback xmlns="">
      <p:transition spd="slow" advTm="4607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73681" y="389236"/>
            <a:ext cx="7896823" cy="569843"/>
          </a:xfrm>
        </p:spPr>
        <p:txBody>
          <a:bodyPr>
            <a:noAutofit/>
          </a:bodyPr>
          <a:lstStyle/>
          <a:p>
            <a:r>
              <a:rPr lang="en-US" sz="2800" b="1" dirty="0">
                <a:latin typeface="Times New Roman" pitchFamily="18" charset="0"/>
                <a:cs typeface="Times New Roman" pitchFamily="18" charset="0"/>
              </a:rPr>
              <a:t>Eiffel</a:t>
            </a:r>
          </a:p>
        </p:txBody>
      </p:sp>
      <p:sp>
        <p:nvSpPr>
          <p:cNvPr id="4" name="Rectangle 3">
            <a:extLst>
              <a:ext uri="{FF2B5EF4-FFF2-40B4-BE49-F238E27FC236}">
                <a16:creationId xmlns:a16="http://schemas.microsoft.com/office/drawing/2014/main" id="{AC31BCFB-24CB-48D2-A2D3-AF2327552482}"/>
              </a:ext>
            </a:extLst>
          </p:cNvPr>
          <p:cNvSpPr/>
          <p:nvPr/>
        </p:nvSpPr>
        <p:spPr>
          <a:xfrm>
            <a:off x="677333" y="1985553"/>
            <a:ext cx="8322976" cy="2267287"/>
          </a:xfrm>
          <a:prstGeom prst="rect">
            <a:avLst/>
          </a:prstGeom>
        </p:spPr>
        <p:txBody>
          <a:bodyPr wrap="square">
            <a:spAutoFit/>
          </a:bodyPr>
          <a:lstStyle/>
          <a:p>
            <a:pPr marL="342000" indent="-342000" algn="just">
              <a:spcBef>
                <a:spcPts val="1000"/>
              </a:spcBef>
              <a:buFont typeface="Wingdings" pitchFamily="2" charset="2"/>
              <a:buChar char="§"/>
            </a:pPr>
            <a:r>
              <a:rPr lang="en-US" dirty="0">
                <a:latin typeface="Times New Roman" pitchFamily="18" charset="0"/>
                <a:cs typeface="Times New Roman" pitchFamily="18" charset="0"/>
              </a:rPr>
              <a:t>Eiffel is a proprietary language, which was developed in 1985</a:t>
            </a:r>
          </a:p>
          <a:p>
            <a:pPr marL="342000" indent="-342000" algn="just">
              <a:spcBef>
                <a:spcPts val="1000"/>
              </a:spcBef>
              <a:buFont typeface="Wingdings" pitchFamily="2" charset="2"/>
              <a:buChar char="§"/>
            </a:pPr>
            <a:r>
              <a:rPr lang="en-US" dirty="0">
                <a:latin typeface="Times New Roman" pitchFamily="18" charset="0"/>
                <a:cs typeface="Times New Roman" pitchFamily="18" charset="0"/>
              </a:rPr>
              <a:t>It is a </a:t>
            </a:r>
            <a:r>
              <a:rPr lang="en-US" dirty="0" err="1">
                <a:latin typeface="Times New Roman" pitchFamily="18" charset="0"/>
                <a:cs typeface="Times New Roman" pitchFamily="18" charset="0"/>
              </a:rPr>
              <a:t>a</a:t>
            </a:r>
            <a:r>
              <a:rPr lang="en-US" dirty="0">
                <a:latin typeface="Times New Roman" pitchFamily="18" charset="0"/>
                <a:cs typeface="Times New Roman" pitchFamily="18" charset="0"/>
              </a:rPr>
              <a:t> pure object-oriented language. </a:t>
            </a:r>
          </a:p>
          <a:p>
            <a:pPr marL="342000" indent="-342000" algn="just">
              <a:spcBef>
                <a:spcPts val="1000"/>
              </a:spcBef>
              <a:buFont typeface="Wingdings" pitchFamily="2" charset="2"/>
              <a:buChar char="§"/>
            </a:pPr>
            <a:r>
              <a:rPr lang="en-US" dirty="0">
                <a:latin typeface="Times New Roman" pitchFamily="18" charset="0"/>
                <a:cs typeface="Times New Roman" pitchFamily="18" charset="0"/>
              </a:rPr>
              <a:t>The design is based on classes. All messages are directed to a class.</a:t>
            </a:r>
          </a:p>
          <a:p>
            <a:pPr marL="342000" indent="-342000" algn="just">
              <a:spcBef>
                <a:spcPts val="1000"/>
              </a:spcBef>
              <a:buFont typeface="Wingdings" pitchFamily="2" charset="2"/>
              <a:buChar char="§"/>
            </a:pPr>
            <a:r>
              <a:rPr lang="en-US" dirty="0">
                <a:latin typeface="Times New Roman" pitchFamily="18" charset="0"/>
                <a:cs typeface="Times New Roman" pitchFamily="18" charset="0"/>
              </a:rPr>
              <a:t>Eiffel enables use of assertions which express formal properties of member methods in terms of preconditions, post conditions, and class invariants. </a:t>
            </a:r>
          </a:p>
          <a:p>
            <a:pPr marL="342000" indent="-342000" algn="just">
              <a:spcBef>
                <a:spcPts val="1000"/>
              </a:spcBef>
              <a:buFont typeface="Wingdings" pitchFamily="2" charset="2"/>
              <a:buChar char="§"/>
            </a:pPr>
            <a:r>
              <a:rPr lang="en-US" dirty="0">
                <a:latin typeface="Times New Roman" pitchFamily="18" charset="0"/>
                <a:cs typeface="Times New Roman" pitchFamily="18" charset="0"/>
              </a:rPr>
              <a:t>Multiple inheritance is permitted in Eiffel. </a:t>
            </a: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3319458930"/>
      </p:ext>
    </p:extLst>
  </p:cSld>
  <p:clrMapOvr>
    <a:masterClrMapping/>
  </p:clrMapOvr>
  <mc:AlternateContent xmlns:mc="http://schemas.openxmlformats.org/markup-compatibility/2006" xmlns:p14="http://schemas.microsoft.com/office/powerpoint/2010/main">
    <mc:Choice Requires="p14">
      <p:transition spd="slow" p14:dur="2000" advTm="40526"/>
    </mc:Choice>
    <mc:Fallback xmlns="">
      <p:transition spd="slow" advTm="40526"/>
    </mc:Fallback>
  </mc:AlternateConten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1534</TotalTime>
  <Words>984</Words>
  <Application>Microsoft Office PowerPoint</Application>
  <PresentationFormat>Widescreen</PresentationFormat>
  <Paragraphs>142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Cambria</vt:lpstr>
      <vt:lpstr>Lucida Calligraphy</vt:lpstr>
      <vt:lpstr>Times New Roman</vt:lpstr>
      <vt:lpstr>Trebuchet MS</vt:lpstr>
      <vt:lpstr>Wingdings</vt:lpstr>
      <vt:lpstr>Wingdings 3</vt:lpstr>
      <vt:lpstr>Facet</vt:lpstr>
      <vt:lpstr>PowerPoint Presentation</vt:lpstr>
      <vt:lpstr>Topic of Interest </vt:lpstr>
      <vt:lpstr>History of Object-oriented programming </vt:lpstr>
      <vt:lpstr>Properties of Smalltalk, Java, C++, C#, Eiffel, Ruby and Python which are common Object-Oriented Programming Languages (OOPLs) are outlined in this section</vt:lpstr>
      <vt:lpstr>  Smalltalk</vt:lpstr>
      <vt:lpstr> C++</vt:lpstr>
      <vt:lpstr>Java</vt:lpstr>
      <vt:lpstr>C#</vt:lpstr>
      <vt:lpstr>Eiffel</vt:lpstr>
      <vt:lpstr>Ruby</vt:lpstr>
      <vt:lpstr>Python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User</cp:lastModifiedBy>
  <cp:revision>107</cp:revision>
  <dcterms:created xsi:type="dcterms:W3CDTF">2020-05-14T16:01:03Z</dcterms:created>
  <dcterms:modified xsi:type="dcterms:W3CDTF">2022-10-13T04:40:41Z</dcterms:modified>
</cp:coreProperties>
</file>