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5" r:id="rId11"/>
    <p:sldId id="266" r:id="rId12"/>
    <p:sldId id="267" r:id="rId13"/>
    <p:sldId id="268" r:id="rId14"/>
    <p:sldId id="264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90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10-08-2022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413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10-08-2022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979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10-08-2022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395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10-08-2022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9593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10-08-2022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3293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10-08-2022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2051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10-08-2022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466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10-08-2022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539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10-08-2022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98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10-08-2022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509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10-08-2022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848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10-08-2022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821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10-08-2022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55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10-08-2022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8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10-08-2022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140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10-08-2022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629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71F16-AC64-46DE-A064-790968515DEB}" type="datetimeFigureOut">
              <a:rPr lang="en-IN" smtClean="0"/>
              <a:pPr/>
              <a:t>10-08-2022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ED0DD1-A887-48FC-B1F9-0F4B57130DB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98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441F64-EFC4-4D50-832F-B0C2A9178555}"/>
              </a:ext>
            </a:extLst>
          </p:cNvPr>
          <p:cNvSpPr txBox="1"/>
          <p:nvPr/>
        </p:nvSpPr>
        <p:spPr>
          <a:xfrm>
            <a:off x="5618922" y="4876801"/>
            <a:ext cx="3246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Dr. Sudipta Sahana</a:t>
            </a:r>
          </a:p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Asso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Prof.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Dept. of CSE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UEM - Kolkata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0A71FE-10BE-4F9C-AFCE-F37508060213}"/>
              </a:ext>
            </a:extLst>
          </p:cNvPr>
          <p:cNvSpPr/>
          <p:nvPr/>
        </p:nvSpPr>
        <p:spPr>
          <a:xfrm>
            <a:off x="1578066" y="1280131"/>
            <a:ext cx="8026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Course Name - Object Oriented Programming using Java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01AE9D-8A8B-4D32-A745-26DD236007C3}"/>
              </a:ext>
            </a:extLst>
          </p:cNvPr>
          <p:cNvSpPr/>
          <p:nvPr/>
        </p:nvSpPr>
        <p:spPr>
          <a:xfrm>
            <a:off x="1573420" y="2601412"/>
            <a:ext cx="80308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Lecture 6 –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Basic concepts of java programming - Advantages of java, Byte-code &amp; JVM, Data types, Different types of Variables..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6BDAC8-6AC1-A0CF-AC82-07A5ECFD2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1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86"/>
    </mc:Choice>
    <mc:Fallback xmlns="">
      <p:transition spd="slow" advTm="3238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89236"/>
            <a:ext cx="7896823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Different types of Variables: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677333" y="1470115"/>
            <a:ext cx="8837727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 variable provides us with named storage that our programs can manipulate. Each variable in Java has a specific type, which determines the size and layout of the variable's memory; the range of values that can be stored within that memory; and the set of operations that can be applied to the variable.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000" lvl="0" indent="-342000">
              <a:spcBef>
                <a:spcPts val="100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Local variables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000" lvl="0" indent="-342000">
              <a:spcBef>
                <a:spcPts val="100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Instance variables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000" lvl="0" indent="-342000">
              <a:spcBef>
                <a:spcPts val="100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Class/Static variables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119EB2-AEBE-5A88-089D-F2AB295F7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5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734"/>
    </mc:Choice>
    <mc:Fallback xmlns="">
      <p:transition spd="slow" advTm="4873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453947"/>
            <a:ext cx="7896823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Local Variables: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677334" y="1423851"/>
            <a:ext cx="8662610" cy="2949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000" lvl="0" indent="-342000">
              <a:spcBef>
                <a:spcPts val="100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Local variables are declared in methods, constructors, or blocks.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000" lvl="0" indent="-342000">
              <a:spcBef>
                <a:spcPts val="100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Local variables are created when the method, constructor or block is entered and the variable will be destroyed once it exits the method, constructor, or block.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000" lvl="0" indent="-342000">
              <a:spcBef>
                <a:spcPts val="100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Access modifiers cannot be used for local variables.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000" lvl="0" indent="-342000">
              <a:spcBef>
                <a:spcPts val="100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Local variables are visible only within the declared method, constructor, or block.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000" lvl="0" indent="-342000">
              <a:spcBef>
                <a:spcPts val="100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Local variables are implemented at stack level internally.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000" lvl="0" indent="-342000">
              <a:spcBef>
                <a:spcPts val="100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There is no default value for local variables, so local variables should be declared and an initial value should be assigned before the first use.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ABB098-F1A2-375F-F527-8735352B1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5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133"/>
    </mc:Choice>
    <mc:Fallback xmlns="">
      <p:transition spd="slow" advTm="11313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439" y="307052"/>
            <a:ext cx="8596668" cy="58397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Instance variables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389" y="1528355"/>
            <a:ext cx="9313817" cy="4486883"/>
          </a:xfrm>
        </p:spPr>
        <p:txBody>
          <a:bodyPr/>
          <a:lstStyle/>
          <a:p>
            <a:pPr fontAlgn="base">
              <a:buClr>
                <a:schemeClr val="tx1"/>
              </a:buClr>
              <a:buFont typeface="Wingdings" pitchFamily="2" charset="2"/>
              <a:buChar char="§"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Instance variables are non-static variables and are declared in a class outside    any method, constructor or block. As instance variables are declared in a class, these variables are created when an object of the class is created and destroyed when the object is destroyed.</a:t>
            </a:r>
          </a:p>
          <a:p>
            <a:pPr fontAlgn="base">
              <a:buClr>
                <a:schemeClr val="tx1"/>
              </a:buClr>
              <a:buFont typeface="Wingdings" pitchFamily="2" charset="2"/>
              <a:buChar char="§"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Unlike local variables, we may use access specifiers for instance variables. If we do not specify any access specifier then the default access specifier will be used.</a:t>
            </a:r>
          </a:p>
          <a:p>
            <a:pPr fontAlgn="base">
              <a:buClr>
                <a:schemeClr val="tx1"/>
              </a:buClr>
              <a:buFont typeface="Wingdings" pitchFamily="2" charset="2"/>
              <a:buChar char="§"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Initialization of Instance Variable is not Mandatory. Its default value is 0</a:t>
            </a:r>
          </a:p>
          <a:p>
            <a:pPr fontAlgn="base">
              <a:buClr>
                <a:schemeClr val="tx1"/>
              </a:buClr>
              <a:buFont typeface="Wingdings" pitchFamily="2" charset="2"/>
              <a:buChar char="§"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Instance Variable can be accessed only by creating objects.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91F905-6192-2412-8AF7-4BC69AEE6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328"/>
    </mc:Choice>
    <mc:Fallback xmlns="">
      <p:transition spd="slow" advTm="14332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186" y="455497"/>
            <a:ext cx="8596668" cy="564920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Static Variables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577" y="1763487"/>
            <a:ext cx="8738425" cy="4277876"/>
          </a:xfrm>
        </p:spPr>
        <p:txBody>
          <a:bodyPr/>
          <a:lstStyle/>
          <a:p>
            <a:pPr lvl="0"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variables also known as static variables are declared with the static keyword in a class, but outside a method, constructor or a block.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would only be one copy of each class variable per class, regardless of how many objects are created from it.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Static variables are rarely used other than being declared as constants. Constants are variables that are declared as public/private, final, and static. Constant variables never change from their initial value.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6DF3C6-4654-3B51-3E3B-A252B7E52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945"/>
    </mc:Choice>
    <mc:Fallback xmlns="">
      <p:transition spd="slow" advTm="14894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304A63-822C-49B8-B201-F19DE16A1A53}"/>
              </a:ext>
            </a:extLst>
          </p:cNvPr>
          <p:cNvSpPr txBox="1"/>
          <p:nvPr/>
        </p:nvSpPr>
        <p:spPr>
          <a:xfrm>
            <a:off x="3220278" y="2459504"/>
            <a:ext cx="3114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2"/>
                </a:solidFill>
                <a:latin typeface="Lucida Calligraphy" panose="03010101010101010101" pitchFamily="66" charset="0"/>
              </a:rPr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CC4B15-C2F1-5281-810F-2417E2BCB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6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66"/>
    </mc:Choice>
    <mc:Fallback xmlns="">
      <p:transition spd="slow" advTm="3496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1CD4F0-6FCE-ECDF-8FC0-9251B9466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533400"/>
            <a:ext cx="5816600" cy="58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3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89236"/>
            <a:ext cx="3391083" cy="569843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of Interest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B923E-9BFE-40A9-B210-53BD28A82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744"/>
            <a:ext cx="8845489" cy="3458334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Basic concepts of java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Byte-Code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 JVM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Internal Architecture of JVM</a:t>
            </a:r>
          </a:p>
          <a:p>
            <a:pPr algn="just"/>
            <a:r>
              <a:rPr lang="en-IN" b="1" dirty="0">
                <a:latin typeface="Times New Roman" pitchFamily="18" charset="0"/>
                <a:cs typeface="Times New Roman" pitchFamily="18" charset="0"/>
              </a:rPr>
              <a:t>Data types in JAVA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Different types of Variables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95A4E9-3E2F-4356-9F98-6A72F140D73F}"/>
              </a:ext>
            </a:extLst>
          </p:cNvPr>
          <p:cNvSpPr/>
          <p:nvPr/>
        </p:nvSpPr>
        <p:spPr>
          <a:xfrm>
            <a:off x="3048000" y="412574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56A5F8-7840-44B5-90D3-46D3C9ADF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1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62"/>
    </mc:Choice>
    <mc:Fallback xmlns="">
      <p:transition spd="slow" advTm="1996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89236"/>
            <a:ext cx="7330197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Basic concepts of java programming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2332" y="1463040"/>
            <a:ext cx="694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Features of JAVA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701040" y="2155378"/>
            <a:ext cx="6692537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Simple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Object-Oriented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Portable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Platform independent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Secured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Robust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Architecture neutral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Dynamic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Interpreted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High Performance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Multithreaded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Distributed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 descr="Java Feature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669" y="2152920"/>
            <a:ext cx="5434148" cy="34641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FF289C-8B28-E456-1D22-20EED8EEF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7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8301"/>
    </mc:Choice>
    <mc:Fallback xmlns="">
      <p:transition spd="slow" advTm="40830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454266"/>
            <a:ext cx="8806301" cy="43978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Byte-Code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6834" y="1371601"/>
            <a:ext cx="85431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Byte-code in Java is the reason java is platform-independent, as soon as a  JAVA program is compiled byte-code is generated. To be more precise a Java byte-code is the machine code in the form of a .class file.</a:t>
            </a:r>
          </a:p>
          <a:p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byte-code in Java is the instruction set for Java Virtual Machine and acts similar to an assembler.</a:t>
            </a:r>
          </a:p>
          <a:p>
            <a:endParaRPr lang="en-IN" u="sng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 descr="compilation of simple java progra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1" y="3644537"/>
            <a:ext cx="8177348" cy="2102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574712-C3A5-0EFF-6DD4-C58B8F468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8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401"/>
    </mc:Choice>
    <mc:Fallback xmlns="">
      <p:transition spd="slow" advTm="9240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589" y="386208"/>
            <a:ext cx="8895805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JVM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7646" y="1436914"/>
            <a:ext cx="8699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3589" y="1306286"/>
            <a:ext cx="819041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JVM (Java Virtual Machine) is an abstract machine. It is a specification that provides runtime environment in which java byte-code can be executed.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JVM performs following main tasks: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Loads code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Verifies code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Executes code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Provides runtime environment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1A3169-7EAD-0357-622F-8B0E162B4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3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264"/>
    </mc:Choice>
    <mc:Fallback xmlns="">
      <p:transition spd="slow" advTm="13826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89236"/>
            <a:ext cx="6651118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Internal Architecture of JVM: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9897" y="1188720"/>
            <a:ext cx="8725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20" y="992822"/>
            <a:ext cx="868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Let's understand the internal architecture of JVM. It contains class loader, memory area, execution engine etc.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Working of Java Virtual Machine(JVM) &amp; its Architectu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7779" y="1551660"/>
            <a:ext cx="6173996" cy="3408963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7FD6AF-9CA7-E9BF-8C75-6E2D1D075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C4037B-CE09-584D-41E2-A691328493D5}"/>
              </a:ext>
            </a:extLst>
          </p:cNvPr>
          <p:cNvSpPr txBox="1"/>
          <p:nvPr/>
        </p:nvSpPr>
        <p:spPr>
          <a:xfrm>
            <a:off x="577850" y="5037603"/>
            <a:ext cx="87896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b="1" dirty="0"/>
              <a:t>1) Class Loader</a:t>
            </a:r>
          </a:p>
          <a:p>
            <a:r>
              <a:rPr lang="en-US" dirty="0"/>
              <a:t>The class loader is a subsystem used for loading class files. It performs three major functions viz. Loading, Linking, and Initialization.</a:t>
            </a:r>
          </a:p>
          <a:p>
            <a:r>
              <a:rPr lang="en-US" b="1" dirty="0"/>
              <a:t>2) Method Area</a:t>
            </a:r>
          </a:p>
          <a:p>
            <a:r>
              <a:rPr lang="en-US" dirty="0"/>
              <a:t>JVM Method Area stores class structures like metadata, the constant runtime pool, and the code for methods.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644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556"/>
    </mc:Choice>
    <mc:Fallback xmlns="">
      <p:transition spd="slow" advTm="5955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89236"/>
            <a:ext cx="6651118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Internal Architecture of JVM: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9897" y="1188720"/>
            <a:ext cx="8725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7FD6AF-9CA7-E9BF-8C75-6E2D1D075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C4037B-CE09-584D-41E2-A691328493D5}"/>
              </a:ext>
            </a:extLst>
          </p:cNvPr>
          <p:cNvSpPr txBox="1"/>
          <p:nvPr/>
        </p:nvSpPr>
        <p:spPr>
          <a:xfrm>
            <a:off x="530316" y="959079"/>
            <a:ext cx="9159784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z="1700" b="1" dirty="0"/>
              <a:t>3) Heap</a:t>
            </a:r>
          </a:p>
          <a:p>
            <a:r>
              <a:rPr lang="en-US" sz="1700" dirty="0"/>
              <a:t>All the Objects, their related instance variables, and arrays are stored in the heap. This memory is common and shared across multiple threads.</a:t>
            </a:r>
          </a:p>
          <a:p>
            <a:r>
              <a:rPr lang="en-US" sz="1700" b="1" dirty="0"/>
              <a:t>4) JVM language Stacks</a:t>
            </a:r>
          </a:p>
          <a:p>
            <a:r>
              <a:rPr lang="en-US" sz="1700" dirty="0"/>
              <a:t>Java language Stacks store local variables, and it’s partial results. Each thread has its own JVM stack, created simultaneously as the thread is created. A new frame is created whenever a method is invoked, and it is deleted when method invocation process is complete.</a:t>
            </a:r>
          </a:p>
          <a:p>
            <a:r>
              <a:rPr lang="en-US" sz="1700" b="1" dirty="0"/>
              <a:t>5) PC Registers</a:t>
            </a:r>
          </a:p>
          <a:p>
            <a:r>
              <a:rPr lang="en-US" sz="1700" dirty="0"/>
              <a:t>PC register store the address of the Java virtual machine instruction which is currently executing. In Java, each thread has its separate PC register.</a:t>
            </a:r>
          </a:p>
          <a:p>
            <a:r>
              <a:rPr lang="en-US" sz="1700" b="1" dirty="0"/>
              <a:t>6) Native Method Stacks</a:t>
            </a:r>
          </a:p>
          <a:p>
            <a:r>
              <a:rPr lang="en-US" sz="1700" dirty="0"/>
              <a:t>Native method stacks hold the instruction of native code depends on the native library. It is written in another language instead of Java.</a:t>
            </a:r>
          </a:p>
          <a:p>
            <a:r>
              <a:rPr lang="en-US" sz="1700" b="1" dirty="0"/>
              <a:t>7) Execution Engine</a:t>
            </a:r>
          </a:p>
          <a:p>
            <a:r>
              <a:rPr lang="en-US" sz="1700" dirty="0"/>
              <a:t>It is a type of software used to test hardware, software, or complete systems. The test execution engine never carries any information about the tested product.</a:t>
            </a:r>
          </a:p>
          <a:p>
            <a:r>
              <a:rPr lang="en-US" sz="1700" b="1" dirty="0"/>
              <a:t>8) Native Method interface</a:t>
            </a:r>
          </a:p>
          <a:p>
            <a:r>
              <a:rPr lang="en-US" sz="1700" dirty="0"/>
              <a:t>The Native Method Interface is a programming framework. It allows Java code which is running in a JVM to call by libraries and native applications.</a:t>
            </a:r>
          </a:p>
          <a:p>
            <a:r>
              <a:rPr lang="en-US" sz="1700" b="1" dirty="0"/>
              <a:t>9) Native Method Libraries</a:t>
            </a:r>
          </a:p>
          <a:p>
            <a:r>
              <a:rPr lang="en-US" sz="1700" dirty="0"/>
              <a:t>Native Libraries is a collection of the Native Libraries(C, C++) which are needed by the Execution Engine.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100069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556"/>
    </mc:Choice>
    <mc:Fallback xmlns="">
      <p:transition spd="slow" advTm="5955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693" y="389236"/>
            <a:ext cx="6651118" cy="569843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Data types in JAVA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651207" y="1227908"/>
            <a:ext cx="898918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There are two data types available in Java −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 Primitive Data Types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Reference/Object Data Types</a:t>
            </a:r>
          </a:p>
          <a:p>
            <a:pPr lvl="0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There are eight primitive data types in Java: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526265"/>
              </p:ext>
            </p:extLst>
          </p:nvPr>
        </p:nvGraphicFramePr>
        <p:xfrm>
          <a:off x="699590" y="2988317"/>
          <a:ext cx="7595325" cy="32980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20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9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465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</a:t>
                      </a:r>
                    </a:p>
                  </a:txBody>
                  <a:tcPr marL="148796" marR="74398" marT="74398" marB="7439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</a:p>
                  </a:txBody>
                  <a:tcPr marL="74398" marR="74398" marT="74398" marB="7439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74398" marR="74398" marT="74398" marB="743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65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</a:t>
                      </a:r>
                    </a:p>
                  </a:txBody>
                  <a:tcPr marL="148796" marR="74398" marT="74398" marB="7439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byte</a:t>
                      </a:r>
                    </a:p>
                  </a:txBody>
                  <a:tcPr marL="74398" marR="74398" marT="74398" marB="7439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Stores whole numbers from -128 to 127</a:t>
                      </a:r>
                    </a:p>
                  </a:txBody>
                  <a:tcPr marL="74398" marR="74398" marT="74398" marB="743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65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</a:p>
                  </a:txBody>
                  <a:tcPr marL="148796" marR="74398" marT="74398" marB="7439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bytes</a:t>
                      </a:r>
                    </a:p>
                  </a:txBody>
                  <a:tcPr marL="74398" marR="74398" marT="74398" marB="7439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Stores whole numbers from -32,768 to 32,767</a:t>
                      </a:r>
                    </a:p>
                  </a:txBody>
                  <a:tcPr marL="74398" marR="74398" marT="74398" marB="7439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56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8796" marR="74398" marT="74398" marB="7439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bytes</a:t>
                      </a:r>
                    </a:p>
                  </a:txBody>
                  <a:tcPr marL="74398" marR="74398" marT="74398" marB="7439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Stores whole numbers from -2,147,483,648 to 2,147,483,647</a:t>
                      </a:r>
                    </a:p>
                  </a:txBody>
                  <a:tcPr marL="74398" marR="74398" marT="74398" marB="7439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172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</a:t>
                      </a:r>
                    </a:p>
                  </a:txBody>
                  <a:tcPr marL="148796" marR="74398" marT="74398" marB="7439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bytes</a:t>
                      </a:r>
                    </a:p>
                  </a:txBody>
                  <a:tcPr marL="74398" marR="74398" marT="74398" marB="7439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Stores whole numbers from -9,223,372,036,854,775,808 to 9,223,372,036,854,775,807</a:t>
                      </a:r>
                    </a:p>
                  </a:txBody>
                  <a:tcPr marL="74398" marR="74398" marT="74398" marB="7439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56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148796" marR="74398" marT="74398" marB="7439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bytes</a:t>
                      </a:r>
                    </a:p>
                  </a:txBody>
                  <a:tcPr marL="74398" marR="74398" marT="74398" marB="7439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Stores fractional numbers. Sufficient for storing 6 to 7 decimal digits</a:t>
                      </a:r>
                    </a:p>
                  </a:txBody>
                  <a:tcPr marL="74398" marR="74398" marT="74398" marB="7439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56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</a:p>
                  </a:txBody>
                  <a:tcPr marL="148796" marR="74398" marT="74398" marB="7439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bytes</a:t>
                      </a:r>
                    </a:p>
                  </a:txBody>
                  <a:tcPr marL="74398" marR="74398" marT="74398" marB="7439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Stores fractional numbers. Sufficient for storing 15 decimal digits</a:t>
                      </a:r>
                    </a:p>
                  </a:txBody>
                  <a:tcPr marL="74398" marR="74398" marT="74398" marB="7439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465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</a:p>
                  </a:txBody>
                  <a:tcPr marL="148796" marR="74398" marT="74398" marB="7439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bit</a:t>
                      </a:r>
                    </a:p>
                  </a:txBody>
                  <a:tcPr marL="74398" marR="74398" marT="74398" marB="7439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Stores true or false values</a:t>
                      </a:r>
                    </a:p>
                  </a:txBody>
                  <a:tcPr marL="74398" marR="74398" marT="74398" marB="7439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465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</a:p>
                  </a:txBody>
                  <a:tcPr marL="148796" marR="74398" marT="74398" marB="7439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bytes</a:t>
                      </a:r>
                    </a:p>
                  </a:txBody>
                  <a:tcPr marL="74398" marR="74398" marT="74398" marB="7439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Stores a single character/letter or ASCII values</a:t>
                      </a:r>
                    </a:p>
                  </a:txBody>
                  <a:tcPr marL="74398" marR="74398" marT="74398" marB="7439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979E065-4997-4214-8E49-31B20F5D3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7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954"/>
    </mc:Choice>
    <mc:Fallback xmlns="">
      <p:transition spd="slow" advTm="8195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89236"/>
            <a:ext cx="7896823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Reference Data types:</a:t>
            </a:r>
            <a:br>
              <a:rPr lang="en-IN" sz="2800" dirty="0">
                <a:latin typeface="Times New Roman" pitchFamily="18" charset="0"/>
                <a:cs typeface="Times New Roman" pitchFamily="18" charset="0"/>
              </a:rPr>
            </a:b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677333" y="1403757"/>
            <a:ext cx="8309913" cy="306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000" lvl="0" indent="-342000">
              <a:spcBef>
                <a:spcPts val="100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Reference variables are created using defined constructors of the classes. They are used to access objects. These variables are declared to be of a specific type that cannot be changed. For example, Employee, Puppy, etc.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000" lvl="0" indent="-342000">
              <a:spcBef>
                <a:spcPts val="100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objects and various type of array variables come under reference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000" lvl="0" indent="-342000">
              <a:spcBef>
                <a:spcPts val="100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Default value of any reference variable is null.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000" lvl="0" indent="-342000">
              <a:spcBef>
                <a:spcPts val="100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reference variable can be used to refer any object of the declared type or any compatible type.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000" lvl="0" indent="-342000">
              <a:spcBef>
                <a:spcPts val="100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Example: Animal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animal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new Animal("giraffe");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67D1B0-5E88-3450-A3C6-AF76AE0F7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5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312"/>
    </mc:Choice>
    <mc:Fallback xmlns="">
      <p:transition spd="slow" advTm="83312"/>
    </mc:Fallback>
  </mc:AlternateContent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1870</TotalTime>
  <Words>1131</Words>
  <Application>Microsoft Office PowerPoint</Application>
  <PresentationFormat>Widescreen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Lucida Calligraphy</vt:lpstr>
      <vt:lpstr>Times New Roman</vt:lpstr>
      <vt:lpstr>Trebuchet MS</vt:lpstr>
      <vt:lpstr>Wingdings</vt:lpstr>
      <vt:lpstr>Wingdings 3</vt:lpstr>
      <vt:lpstr>Facet</vt:lpstr>
      <vt:lpstr>PowerPoint Presentation</vt:lpstr>
      <vt:lpstr>Topic of Interest </vt:lpstr>
      <vt:lpstr>Basic concepts of java programming</vt:lpstr>
      <vt:lpstr>Byte-Code</vt:lpstr>
      <vt:lpstr>  JVM</vt:lpstr>
      <vt:lpstr>Internal Architecture of JVM:</vt:lpstr>
      <vt:lpstr>Internal Architecture of JVM:</vt:lpstr>
      <vt:lpstr>Data types in JAVA</vt:lpstr>
      <vt:lpstr>Reference Data types: </vt:lpstr>
      <vt:lpstr>Different types of Variables:</vt:lpstr>
      <vt:lpstr>Local Variables:</vt:lpstr>
      <vt:lpstr> Instance variables </vt:lpstr>
      <vt:lpstr>Static Variables: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Sudipta Sahana</dc:creator>
  <cp:lastModifiedBy>Dr. Sudipta Sahana, JISCE</cp:lastModifiedBy>
  <cp:revision>124</cp:revision>
  <dcterms:created xsi:type="dcterms:W3CDTF">2020-05-14T16:01:03Z</dcterms:created>
  <dcterms:modified xsi:type="dcterms:W3CDTF">2022-08-10T06:51:20Z</dcterms:modified>
</cp:coreProperties>
</file>