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1" r:id="rId7"/>
    <p:sldId id="262" r:id="rId8"/>
    <p:sldId id="265" r:id="rId9"/>
    <p:sldId id="269"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11-08-2022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a:latin typeface="Times New Roman" panose="02020603050405020304" pitchFamily="18" charset="0"/>
                <a:cs typeface="Times New Roman" panose="02020603050405020304" pitchFamily="18" charset="0"/>
              </a:rPr>
              <a:t>UEM – Kolkata </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8 –  </a:t>
            </a:r>
            <a:r>
              <a:rPr lang="en-IN" sz="2000" b="1" dirty="0">
                <a:latin typeface="Times New Roman" panose="02020603050405020304" pitchFamily="18" charset="0"/>
                <a:cs typeface="Times New Roman" panose="02020603050405020304" pitchFamily="18" charset="0"/>
              </a:rPr>
              <a:t>Array</a:t>
            </a: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33530"/>
    </mc:Choice>
    <mc:Fallback xmlns="">
      <p:transition spd="slow" advTm="335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54035" y="300446"/>
            <a:ext cx="8048992" cy="657263"/>
          </a:xfrm>
        </p:spPr>
        <p:txBody>
          <a:bodyPr>
            <a:noAutofit/>
          </a:bodyPr>
          <a:lstStyle/>
          <a:p>
            <a:r>
              <a:rPr lang="en-IN" sz="2800" b="1" dirty="0">
                <a:latin typeface="Times New Roman" pitchFamily="18" charset="0"/>
                <a:cs typeface="Times New Roman" pitchFamily="18" charset="0"/>
              </a:rPr>
              <a:t>Anonymous &amp; Reusable Arrays</a:t>
            </a:r>
          </a:p>
        </p:txBody>
      </p:sp>
      <p:sp>
        <p:nvSpPr>
          <p:cNvPr id="3" name="Rectangle 2">
            <a:extLst>
              <a:ext uri="{FF2B5EF4-FFF2-40B4-BE49-F238E27FC236}">
                <a16:creationId xmlns:a16="http://schemas.microsoft.com/office/drawing/2014/main" id="{22BCB8B6-5288-4551-B9CC-85025383AED1}"/>
              </a:ext>
            </a:extLst>
          </p:cNvPr>
          <p:cNvSpPr/>
          <p:nvPr/>
        </p:nvSpPr>
        <p:spPr>
          <a:xfrm>
            <a:off x="1167617" y="1193571"/>
            <a:ext cx="7618573" cy="3071418"/>
          </a:xfrm>
          <a:prstGeom prst="rect">
            <a:avLst/>
          </a:prstGeom>
        </p:spPr>
        <p:txBody>
          <a:bodyPr wrap="square">
            <a:spAutoFit/>
          </a:bodyPr>
          <a:lstStyle/>
          <a:p>
            <a:pPr marL="342900" lvl="0" indent="-342900">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Look at the following code…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i="1" dirty="0">
                <a:latin typeface="Times New Roman" panose="02020603050405020304" pitchFamily="18" charset="0"/>
                <a:ea typeface="Times New Roman" panose="02020603050405020304" pitchFamily="18" charset="0"/>
                <a:cs typeface="Times New Roman" panose="02020603050405020304" pitchFamily="18" charset="0"/>
              </a:rPr>
              <a:t>(new int[]{0,1,2,3,4}.length);</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This gives an output 5 as this is an array which has no name.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i="1" dirty="0">
                <a:latin typeface="Times New Roman" panose="02020603050405020304" pitchFamily="18" charset="0"/>
                <a:ea typeface="Times New Roman" panose="02020603050405020304" pitchFamily="18" charset="0"/>
                <a:cs typeface="Times New Roman" panose="02020603050405020304" pitchFamily="18" charset="0"/>
              </a:rPr>
              <a:t>int[] x={1,2,3,4,5,6,7};</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    // codes go here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    x=new int[90]; // the previous elements are lost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Thus arrays can be reused </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65E3BB-7F0B-F442-382A-5BCCECFD5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218452"/>
    </mc:Choice>
    <mc:Fallback xmlns="">
      <p:transition spd="slow" advTm="218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EF1DFB22-71F6-DCE3-15FA-92B25C565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25085"/>
    </mc:Choice>
    <mc:Fallback xmlns="">
      <p:transition spd="slow" advTm="2508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6"/>
            <a:ext cx="7761272" cy="3095982"/>
          </a:xfrm>
        </p:spPr>
        <p:txBody>
          <a:bodyPr>
            <a:normAutofit/>
          </a:bodyPr>
          <a:lstStyle/>
          <a:p>
            <a:pPr algn="just"/>
            <a:r>
              <a:rPr lang="en-IN" b="1" dirty="0">
                <a:latin typeface="Times New Roman" pitchFamily="18" charset="0"/>
                <a:cs typeface="Times New Roman" pitchFamily="18" charset="0"/>
              </a:rPr>
              <a:t>Java Arrays</a:t>
            </a:r>
            <a:endParaRPr lang="en-US" b="1" dirty="0">
              <a:solidFill>
                <a:schemeClr val="tx1"/>
              </a:solidFill>
              <a:latin typeface="Times New Roman" pitchFamily="18" charset="0"/>
              <a:cs typeface="Times New Roman" pitchFamily="18" charset="0"/>
            </a:endParaRPr>
          </a:p>
          <a:p>
            <a:pPr algn="just"/>
            <a:r>
              <a:rPr lang="en-IN" b="1" dirty="0">
                <a:latin typeface="Times New Roman" pitchFamily="18" charset="0"/>
                <a:cs typeface="Times New Roman" pitchFamily="18" charset="0"/>
              </a:rPr>
              <a:t>Access the Elements of an Array </a:t>
            </a:r>
            <a:endParaRPr lang="en-US" b="1" dirty="0">
              <a:solidFill>
                <a:schemeClr val="tx1"/>
              </a:solidFill>
              <a:latin typeface="Times New Roman" pitchFamily="18" charset="0"/>
              <a:cs typeface="Times New Roman" pitchFamily="18" charset="0"/>
            </a:endParaRPr>
          </a:p>
          <a:p>
            <a:pPr algn="just"/>
            <a:r>
              <a:rPr lang="en-IN" b="1" dirty="0">
                <a:latin typeface="Times New Roman" pitchFamily="18" charset="0"/>
                <a:cs typeface="Times New Roman" pitchFamily="18" charset="0"/>
              </a:rPr>
              <a:t>Change an Array Element </a:t>
            </a:r>
            <a:endParaRPr lang="en-IN" b="1" dirty="0">
              <a:solidFill>
                <a:schemeClr val="tx1"/>
              </a:solidFill>
              <a:latin typeface="Times New Roman" pitchFamily="18" charset="0"/>
              <a:cs typeface="Times New Roman" pitchFamily="18" charset="0"/>
            </a:endParaRPr>
          </a:p>
          <a:p>
            <a:pPr algn="just"/>
            <a:r>
              <a:rPr lang="en-IN" b="1" dirty="0">
                <a:latin typeface="Times New Roman" pitchFamily="18" charset="0"/>
                <a:cs typeface="Times New Roman" pitchFamily="18" charset="0"/>
              </a:rPr>
              <a:t>Array Length</a:t>
            </a:r>
          </a:p>
          <a:p>
            <a:pPr algn="just"/>
            <a:r>
              <a:rPr lang="en-IN" b="1" dirty="0">
                <a:latin typeface="Times New Roman" pitchFamily="18" charset="0"/>
                <a:cs typeface="Times New Roman" pitchFamily="18" charset="0"/>
              </a:rPr>
              <a:t>Loop Through an Array</a:t>
            </a:r>
          </a:p>
          <a:p>
            <a:pPr algn="just"/>
            <a:r>
              <a:rPr lang="en-IN" b="1" dirty="0">
                <a:latin typeface="Times New Roman" pitchFamily="18" charset="0"/>
                <a:cs typeface="Times New Roman" pitchFamily="18" charset="0"/>
              </a:rPr>
              <a:t>Multidimensional Arrays</a:t>
            </a:r>
          </a:p>
          <a:p>
            <a:pPr algn="just"/>
            <a:r>
              <a:rPr lang="en-IN" b="1" dirty="0">
                <a:latin typeface="Times New Roman" pitchFamily="18" charset="0"/>
                <a:cs typeface="Times New Roman" pitchFamily="18" charset="0"/>
              </a:rPr>
              <a:t>Anonymous &amp; Reusable Arrays</a:t>
            </a:r>
          </a:p>
          <a:p>
            <a:pPr algn="just"/>
            <a:endParaRPr lang="en-US" b="1" dirty="0">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D6B6465E-9FE6-CB67-F360-C01C291B3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21968"/>
    </mc:Choice>
    <mc:Fallback xmlns="">
      <p:transition spd="slow" advTm="219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IN" sz="2800" b="1" dirty="0">
                <a:latin typeface="Times New Roman" pitchFamily="18" charset="0"/>
                <a:cs typeface="Times New Roman" pitchFamily="18" charset="0"/>
              </a:rPr>
              <a:t>Java Arrays</a:t>
            </a: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2841804"/>
          </a:xfrm>
          <a:prstGeom prst="rect">
            <a:avLst/>
          </a:prstGeom>
        </p:spPr>
        <p:txBody>
          <a:bodyPr wrap="square">
            <a:spAutoFit/>
          </a:bodyPr>
          <a:lstStyle/>
          <a:p>
            <a:pPr algn="just"/>
            <a:r>
              <a:rPr lang="en-IN" dirty="0">
                <a:latin typeface="Times New Roman" pitchFamily="18" charset="0"/>
                <a:cs typeface="Times New Roman" pitchFamily="18" charset="0"/>
              </a:rPr>
              <a:t>Arrays are used to store multiple values in a single variable, instead of declaring separate variables for each value. To declare an array, define the variable type with square brackets:</a:t>
            </a:r>
          </a:p>
          <a:p>
            <a:pPr algn="just"/>
            <a:endParaRPr lang="en-US" dirty="0">
              <a:latin typeface="Times New Roman" pitchFamily="18" charset="0"/>
              <a:cs typeface="Times New Roman" pitchFamily="18" charset="0"/>
            </a:endParaRPr>
          </a:p>
          <a:p>
            <a:pPr marL="342000" lvl="0" indent="-342000" algn="just">
              <a:spcBef>
                <a:spcPts val="1000"/>
              </a:spcBef>
            </a:pPr>
            <a:endParaRPr lang="en-US" dirty="0">
              <a:latin typeface="Times New Roman" pitchFamily="18" charset="0"/>
              <a:cs typeface="Times New Roman" pitchFamily="18" charset="0"/>
            </a:endParaRP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ounded Rectangle 7"/>
          <p:cNvSpPr/>
          <p:nvPr/>
        </p:nvSpPr>
        <p:spPr>
          <a:xfrm>
            <a:off x="1162593" y="2756262"/>
            <a:ext cx="4950824"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Times New Roman" pitchFamily="18" charset="0"/>
                <a:cs typeface="Times New Roman" pitchFamily="18" charset="0"/>
              </a:rPr>
              <a:t>String[] cars = {"Volvo", "BMW", "Ford", "Mazda"};</a:t>
            </a:r>
          </a:p>
        </p:txBody>
      </p:sp>
      <p:pic>
        <p:nvPicPr>
          <p:cNvPr id="9" name="Picture 8">
            <a:extLst>
              <a:ext uri="{FF2B5EF4-FFF2-40B4-BE49-F238E27FC236}">
                <a16:creationId xmlns:a16="http://schemas.microsoft.com/office/drawing/2014/main" id="{DE2C6CF0-178C-0A76-7CFE-F1B7233F1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14561"/>
    </mc:Choice>
    <mc:Fallback xmlns="">
      <p:transition spd="slow" advTm="1145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Four Ways To define an Array</a:t>
            </a:r>
          </a:p>
        </p:txBody>
      </p:sp>
      <p:graphicFrame>
        <p:nvGraphicFramePr>
          <p:cNvPr id="5" name="Table 4">
            <a:extLst>
              <a:ext uri="{FF2B5EF4-FFF2-40B4-BE49-F238E27FC236}">
                <a16:creationId xmlns:a16="http://schemas.microsoft.com/office/drawing/2014/main" id="{A77D0456-BE04-4A60-9D4E-903CAA626412}"/>
              </a:ext>
            </a:extLst>
          </p:cNvPr>
          <p:cNvGraphicFramePr>
            <a:graphicFrameLocks noGrp="1"/>
          </p:cNvGraphicFramePr>
          <p:nvPr>
            <p:extLst>
              <p:ext uri="{D42A27DB-BD31-4B8C-83A1-F6EECF244321}">
                <p14:modId xmlns:p14="http://schemas.microsoft.com/office/powerpoint/2010/main" val="1945728384"/>
              </p:ext>
            </p:extLst>
          </p:nvPr>
        </p:nvGraphicFramePr>
        <p:xfrm>
          <a:off x="857777" y="1683902"/>
          <a:ext cx="7949878" cy="3742436"/>
        </p:xfrm>
        <a:graphic>
          <a:graphicData uri="http://schemas.openxmlformats.org/drawingml/2006/table">
            <a:tbl>
              <a:tblPr firstRow="1" firstCol="1" bandRow="1">
                <a:tableStyleId>{5C22544A-7EE6-4342-B048-85BDC9FD1C3A}</a:tableStyleId>
              </a:tblPr>
              <a:tblGrid>
                <a:gridCol w="3421466">
                  <a:extLst>
                    <a:ext uri="{9D8B030D-6E8A-4147-A177-3AD203B41FA5}">
                      <a16:colId xmlns:a16="http://schemas.microsoft.com/office/drawing/2014/main" val="526358864"/>
                    </a:ext>
                  </a:extLst>
                </a:gridCol>
                <a:gridCol w="4528412">
                  <a:extLst>
                    <a:ext uri="{9D8B030D-6E8A-4147-A177-3AD203B41FA5}">
                      <a16:colId xmlns:a16="http://schemas.microsoft.com/office/drawing/2014/main" val="274681694"/>
                    </a:ext>
                  </a:extLst>
                </a:gridCol>
              </a:tblGrid>
              <a:tr h="1215013">
                <a:tc>
                  <a:txBody>
                    <a:bodyPr/>
                    <a:lstStyle/>
                    <a:p>
                      <a:pPr fontAlgn="base">
                        <a:lnSpc>
                          <a:spcPct val="115000"/>
                        </a:lnSpc>
                        <a:spcBef>
                          <a:spcPts val="67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int x[];  // declare an int array</a:t>
                      </a:r>
                      <a:endParaRPr lang="en-IN" sz="1600" b="0" dirty="0">
                        <a:solidFill>
                          <a:schemeClr val="tx1"/>
                        </a:solidFill>
                        <a:effectLst/>
                        <a:latin typeface="Times New Roman" panose="02020603050405020304" pitchFamily="18" charset="0"/>
                        <a:cs typeface="Times New Roman" panose="02020603050405020304" pitchFamily="18" charset="0"/>
                      </a:endParaRPr>
                    </a:p>
                    <a:p>
                      <a:pPr fontAlgn="base">
                        <a:lnSpc>
                          <a:spcPct val="115000"/>
                        </a:lnSpc>
                        <a:spcBef>
                          <a:spcPts val="67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x=new int[10]; // allocate memory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fontAlgn="base">
                        <a:lnSpc>
                          <a:spcPct val="115000"/>
                        </a:lnSpc>
                        <a:spcBef>
                          <a:spcPts val="43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The first line declares an array of type int. </a:t>
                      </a:r>
                      <a:r>
                        <a:rPr lang="en-US" sz="1600" b="1" kern="1200" dirty="0">
                          <a:solidFill>
                            <a:schemeClr val="tx1"/>
                          </a:solidFill>
                          <a:effectLst/>
                          <a:latin typeface="Times New Roman" panose="02020603050405020304" pitchFamily="18" charset="0"/>
                          <a:cs typeface="Times New Roman" panose="02020603050405020304" pitchFamily="18" charset="0"/>
                        </a:rPr>
                        <a:t>Not recommended by experts</a:t>
                      </a:r>
                      <a:endParaRPr lang="en-IN" sz="1600" b="1" dirty="0">
                        <a:solidFill>
                          <a:schemeClr val="tx1"/>
                        </a:solidFill>
                        <a:effectLst/>
                        <a:latin typeface="Times New Roman" panose="02020603050405020304" pitchFamily="18" charset="0"/>
                        <a:cs typeface="Times New Roman" panose="02020603050405020304" pitchFamily="18" charset="0"/>
                      </a:endParaRPr>
                    </a:p>
                    <a:p>
                      <a:pPr fontAlgn="base">
                        <a:lnSpc>
                          <a:spcPct val="115000"/>
                        </a:lnSpc>
                        <a:spcBef>
                          <a:spcPts val="43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The second line allocates memory for 10 elements with all initialized to 0</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337062401"/>
                  </a:ext>
                </a:extLst>
              </a:tr>
              <a:tr h="626601">
                <a:tc>
                  <a:txBody>
                    <a:bodyPr/>
                    <a:lstStyle/>
                    <a:p>
                      <a:pPr fontAlgn="base">
                        <a:lnSpc>
                          <a:spcPct val="115000"/>
                        </a:lnSpc>
                        <a:spcBef>
                          <a:spcPts val="67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int x[]=new int[10];</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fontAlgn="base">
                        <a:lnSpc>
                          <a:spcPct val="115000"/>
                        </a:lnSpc>
                        <a:spcBef>
                          <a:spcPts val="43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This is nothing but a merged version of the above. </a:t>
                      </a:r>
                      <a:r>
                        <a:rPr lang="en-US" sz="1600" b="1" kern="1200" dirty="0">
                          <a:solidFill>
                            <a:schemeClr val="tx1"/>
                          </a:solidFill>
                          <a:effectLst/>
                          <a:latin typeface="Times New Roman" panose="02020603050405020304" pitchFamily="18" charset="0"/>
                          <a:cs typeface="Times New Roman" panose="02020603050405020304" pitchFamily="18" charset="0"/>
                        </a:rPr>
                        <a:t>Not recommended by experts.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1566475911"/>
                  </a:ext>
                </a:extLst>
              </a:tr>
              <a:tr h="1215013">
                <a:tc>
                  <a:txBody>
                    <a:bodyPr/>
                    <a:lstStyle/>
                    <a:p>
                      <a:pPr fontAlgn="base">
                        <a:lnSpc>
                          <a:spcPct val="115000"/>
                        </a:lnSpc>
                        <a:spcBef>
                          <a:spcPts val="670"/>
                        </a:spcBef>
                        <a:spcAft>
                          <a:spcPts val="0"/>
                        </a:spcAft>
                      </a:pPr>
                      <a:r>
                        <a:rPr lang="en-US" sz="1600" b="0" kern="1200">
                          <a:solidFill>
                            <a:schemeClr val="tx1"/>
                          </a:solidFill>
                          <a:effectLst/>
                          <a:latin typeface="Times New Roman" panose="02020603050405020304" pitchFamily="18" charset="0"/>
                          <a:cs typeface="Times New Roman" panose="02020603050405020304" pitchFamily="18" charset="0"/>
                        </a:rPr>
                        <a:t>int[] x;</a:t>
                      </a:r>
                      <a:endParaRPr lang="en-IN" sz="1600" b="0">
                        <a:solidFill>
                          <a:schemeClr val="tx1"/>
                        </a:solidFill>
                        <a:effectLst/>
                        <a:latin typeface="Times New Roman" panose="02020603050405020304" pitchFamily="18" charset="0"/>
                        <a:cs typeface="Times New Roman" panose="02020603050405020304" pitchFamily="18" charset="0"/>
                      </a:endParaRPr>
                    </a:p>
                    <a:p>
                      <a:pPr fontAlgn="base">
                        <a:lnSpc>
                          <a:spcPct val="115000"/>
                        </a:lnSpc>
                        <a:spcBef>
                          <a:spcPts val="670"/>
                        </a:spcBef>
                        <a:spcAft>
                          <a:spcPts val="0"/>
                        </a:spcAft>
                      </a:pPr>
                      <a:r>
                        <a:rPr lang="en-US" sz="1600" b="0" kern="1200">
                          <a:solidFill>
                            <a:schemeClr val="tx1"/>
                          </a:solidFill>
                          <a:effectLst/>
                          <a:latin typeface="Times New Roman" panose="02020603050405020304" pitchFamily="18" charset="0"/>
                          <a:cs typeface="Times New Roman" panose="02020603050405020304" pitchFamily="18" charset="0"/>
                        </a:rPr>
                        <a:t>x=new int[10];</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fontAlgn="base">
                        <a:lnSpc>
                          <a:spcPct val="115000"/>
                        </a:lnSpc>
                        <a:spcBef>
                          <a:spcPts val="43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The first line declares an array of type int. </a:t>
                      </a:r>
                      <a:r>
                        <a:rPr lang="en-US" sz="1600" b="1" kern="1200" dirty="0">
                          <a:solidFill>
                            <a:schemeClr val="tx1"/>
                          </a:solidFill>
                          <a:effectLst/>
                          <a:latin typeface="Times New Roman" panose="02020603050405020304" pitchFamily="18" charset="0"/>
                          <a:cs typeface="Times New Roman" panose="02020603050405020304" pitchFamily="18" charset="0"/>
                        </a:rPr>
                        <a:t>This is recommended.</a:t>
                      </a:r>
                      <a:endParaRPr lang="en-IN" sz="1600" b="1" dirty="0">
                        <a:solidFill>
                          <a:schemeClr val="tx1"/>
                        </a:solidFill>
                        <a:effectLst/>
                        <a:latin typeface="Times New Roman" panose="02020603050405020304" pitchFamily="18" charset="0"/>
                        <a:cs typeface="Times New Roman" panose="02020603050405020304" pitchFamily="18" charset="0"/>
                      </a:endParaRPr>
                    </a:p>
                    <a:p>
                      <a:pPr fontAlgn="base">
                        <a:lnSpc>
                          <a:spcPct val="115000"/>
                        </a:lnSpc>
                        <a:spcBef>
                          <a:spcPts val="430"/>
                        </a:spcBef>
                        <a:spcAft>
                          <a:spcPts val="0"/>
                        </a:spcAft>
                      </a:pPr>
                      <a:r>
                        <a:rPr lang="en-US" sz="1600" b="0" kern="1200" dirty="0">
                          <a:solidFill>
                            <a:schemeClr val="tx1"/>
                          </a:solidFill>
                          <a:effectLst/>
                          <a:latin typeface="Times New Roman" panose="02020603050405020304" pitchFamily="18" charset="0"/>
                          <a:cs typeface="Times New Roman" panose="02020603050405020304" pitchFamily="18" charset="0"/>
                        </a:rPr>
                        <a:t>The second line allocates memory for 10 elements with all initialized to 0</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639720558"/>
                  </a:ext>
                </a:extLst>
              </a:tr>
              <a:tr h="626601">
                <a:tc>
                  <a:txBody>
                    <a:bodyPr/>
                    <a:lstStyle/>
                    <a:p>
                      <a:pPr fontAlgn="base">
                        <a:lnSpc>
                          <a:spcPct val="115000"/>
                        </a:lnSpc>
                        <a:spcBef>
                          <a:spcPts val="670"/>
                        </a:spcBef>
                        <a:spcAft>
                          <a:spcPts val="0"/>
                        </a:spcAft>
                      </a:pPr>
                      <a:r>
                        <a:rPr lang="en-US" sz="1600" b="0" kern="1200">
                          <a:solidFill>
                            <a:schemeClr val="tx1"/>
                          </a:solidFill>
                          <a:effectLst/>
                          <a:latin typeface="Times New Roman" panose="02020603050405020304" pitchFamily="18" charset="0"/>
                          <a:cs typeface="Times New Roman" panose="02020603050405020304" pitchFamily="18" charset="0"/>
                        </a:rPr>
                        <a:t>int [] x=new int[10];</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fontAlgn="base">
                        <a:lnSpc>
                          <a:spcPct val="115000"/>
                        </a:lnSpc>
                        <a:spcBef>
                          <a:spcPts val="480"/>
                        </a:spcBef>
                        <a:spcAft>
                          <a:spcPts val="0"/>
                        </a:spcAft>
                      </a:pPr>
                      <a:r>
                        <a:rPr lang="en-US" sz="1600" b="1" kern="1200" dirty="0">
                          <a:solidFill>
                            <a:schemeClr val="tx1"/>
                          </a:solidFill>
                          <a:effectLst/>
                          <a:latin typeface="Times New Roman" panose="02020603050405020304" pitchFamily="18" charset="0"/>
                          <a:cs typeface="Times New Roman" panose="02020603050405020304" pitchFamily="18" charset="0"/>
                        </a:rPr>
                        <a:t>It’s a merged version of the above and the this is recommended.</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826990456"/>
                  </a:ext>
                </a:extLst>
              </a:tr>
            </a:tbl>
          </a:graphicData>
        </a:graphic>
      </p:graphicFrame>
      <p:pic>
        <p:nvPicPr>
          <p:cNvPr id="8" name="Picture 7">
            <a:extLst>
              <a:ext uri="{FF2B5EF4-FFF2-40B4-BE49-F238E27FC236}">
                <a16:creationId xmlns:a16="http://schemas.microsoft.com/office/drawing/2014/main" id="{D4491DBB-F614-9F52-844D-96856C900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914645052"/>
      </p:ext>
    </p:extLst>
  </p:cSld>
  <p:clrMapOvr>
    <a:masterClrMapping/>
  </p:clrMapOvr>
  <mc:AlternateContent xmlns:mc="http://schemas.openxmlformats.org/markup-compatibility/2006" xmlns:p14="http://schemas.microsoft.com/office/powerpoint/2010/main">
    <mc:Choice Requires="p14">
      <p:transition spd="slow" p14:dur="2000" advTm="192353"/>
    </mc:Choice>
    <mc:Fallback xmlns="">
      <p:transition spd="slow" advTm="1923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IN" sz="2800" b="1" dirty="0">
                <a:latin typeface="Times New Roman" pitchFamily="18" charset="0"/>
                <a:cs typeface="Times New Roman" pitchFamily="18" charset="0"/>
              </a:rPr>
              <a:t>Access the Elements of an Array</a:t>
            </a:r>
            <a:br>
              <a:rPr lang="en-IN" sz="2800"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To access an array element by referring to the index number. This statement accesses the value of the first element in cars:</a:t>
            </a:r>
          </a:p>
          <a:p>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88718" y="2782389"/>
            <a:ext cx="4950824"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Times New Roman" pitchFamily="18" charset="0"/>
                <a:cs typeface="Times New Roman" pitchFamily="18" charset="0"/>
              </a:rPr>
              <a:t>String[ ] cars = {"Volvo", "BMW", "Ford", "Mazda"}; </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(cars[0]);</a:t>
            </a:r>
          </a:p>
        </p:txBody>
      </p:sp>
      <p:pic>
        <p:nvPicPr>
          <p:cNvPr id="11" name="Picture 10">
            <a:extLst>
              <a:ext uri="{FF2B5EF4-FFF2-40B4-BE49-F238E27FC236}">
                <a16:creationId xmlns:a16="http://schemas.microsoft.com/office/drawing/2014/main" id="{6ABF6E09-E256-9CFF-D64B-C3E90AAC0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90236"/>
    </mc:Choice>
    <mc:Fallback xmlns="">
      <p:transition spd="slow" advTm="9023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365761"/>
            <a:ext cx="6783224" cy="836022"/>
          </a:xfrm>
        </p:spPr>
        <p:txBody>
          <a:bodyPr>
            <a:noAutofit/>
          </a:bodyPr>
          <a:lstStyle/>
          <a:p>
            <a:r>
              <a:rPr lang="en-IN" sz="2800" b="1" dirty="0">
                <a:latin typeface="Times New Roman" pitchFamily="18" charset="0"/>
                <a:cs typeface="Times New Roman" pitchFamily="18" charset="0"/>
              </a:rPr>
              <a:t>Change an Array Element</a:t>
            </a:r>
            <a:br>
              <a:rPr lang="en-IN"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7" name="TextBox 6"/>
          <p:cNvSpPr txBox="1"/>
          <p:nvPr/>
        </p:nvSpPr>
        <p:spPr>
          <a:xfrm>
            <a:off x="1028015" y="1123406"/>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To change the value of a specific element, refer to the index number:</a:t>
            </a:r>
          </a:p>
        </p:txBody>
      </p:sp>
      <p:sp>
        <p:nvSpPr>
          <p:cNvPr id="6" name="Rounded Rectangle 5"/>
          <p:cNvSpPr/>
          <p:nvPr/>
        </p:nvSpPr>
        <p:spPr>
          <a:xfrm>
            <a:off x="1136467" y="2338251"/>
            <a:ext cx="4950824"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Times New Roman" pitchFamily="18" charset="0"/>
                <a:cs typeface="Times New Roman" pitchFamily="18" charset="0"/>
              </a:rPr>
              <a:t>String[] cars = {"Volvo", "BMW", "Ford", "Mazda"}; cars[0] = "Opel"; </a:t>
            </a:r>
          </a:p>
          <a:p>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(cars[0]);</a:t>
            </a:r>
          </a:p>
        </p:txBody>
      </p:sp>
      <p:pic>
        <p:nvPicPr>
          <p:cNvPr id="10" name="Picture 9">
            <a:extLst>
              <a:ext uri="{FF2B5EF4-FFF2-40B4-BE49-F238E27FC236}">
                <a16:creationId xmlns:a16="http://schemas.microsoft.com/office/drawing/2014/main" id="{20890000-B27A-C5DC-7C2A-5A323505F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78799"/>
    </mc:Choice>
    <mc:Fallback xmlns="">
      <p:transition spd="slow" advTm="787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IN" sz="2800" b="1" dirty="0">
                <a:latin typeface="Times New Roman" pitchFamily="18" charset="0"/>
                <a:cs typeface="Times New Roman" pitchFamily="18" charset="0"/>
              </a:rPr>
              <a:t>Array Length</a:t>
            </a:r>
            <a:br>
              <a:rPr lang="en-IN"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8365529" cy="369332"/>
          </a:xfrm>
          <a:prstGeom prst="rect">
            <a:avLst/>
          </a:prstGeom>
        </p:spPr>
        <p:txBody>
          <a:bodyPr wrap="square">
            <a:spAutoFit/>
          </a:bodyPr>
          <a:lstStyle/>
          <a:p>
            <a:pPr algn="just"/>
            <a:r>
              <a:rPr lang="en-IN" dirty="0">
                <a:latin typeface="Times New Roman" pitchFamily="18" charset="0"/>
                <a:cs typeface="Times New Roman" pitchFamily="18" charset="0"/>
              </a:rPr>
              <a:t>  To find out how many elements an array has, use the length property:</a:t>
            </a: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8" name="Rounded Rectangle 7"/>
          <p:cNvSpPr/>
          <p:nvPr/>
        </p:nvSpPr>
        <p:spPr>
          <a:xfrm>
            <a:off x="1306282" y="2011680"/>
            <a:ext cx="4950824"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Times New Roman" pitchFamily="18" charset="0"/>
                <a:cs typeface="Times New Roman" pitchFamily="18" charset="0"/>
              </a:rPr>
              <a:t>String[] cars = {"Volvo", "BMW", "Ford", "Mazda"}; </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a:t>
            </a:r>
            <a:r>
              <a:rPr lang="en-IN" sz="1600" dirty="0" err="1">
                <a:solidFill>
                  <a:schemeClr val="tx1"/>
                </a:solidFill>
                <a:latin typeface="Times New Roman" pitchFamily="18" charset="0"/>
                <a:cs typeface="Times New Roman" pitchFamily="18" charset="0"/>
              </a:rPr>
              <a:t>cars.length</a:t>
            </a:r>
            <a:r>
              <a:rPr lang="en-IN" sz="1600" dirty="0">
                <a:solidFill>
                  <a:schemeClr val="tx1"/>
                </a:solidFill>
                <a:latin typeface="Times New Roman" pitchFamily="18" charset="0"/>
                <a:cs typeface="Times New Roman" pitchFamily="18" charset="0"/>
              </a:rPr>
              <a:t>);</a:t>
            </a:r>
          </a:p>
        </p:txBody>
      </p:sp>
      <p:pic>
        <p:nvPicPr>
          <p:cNvPr id="9" name="Picture 8">
            <a:extLst>
              <a:ext uri="{FF2B5EF4-FFF2-40B4-BE49-F238E27FC236}">
                <a16:creationId xmlns:a16="http://schemas.microsoft.com/office/drawing/2014/main" id="{7BB7303B-6786-3C09-9E17-52E50CE59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34927"/>
    </mc:Choice>
    <mc:Fallback xmlns="">
      <p:transition spd="slow" advTm="3492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IN" sz="2800" b="1" dirty="0">
                <a:latin typeface="Times New Roman" pitchFamily="18" charset="0"/>
                <a:cs typeface="Times New Roman" pitchFamily="18" charset="0"/>
              </a:rPr>
              <a:t>Loop Through an Array</a:t>
            </a: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1892826"/>
          </a:xfrm>
          <a:prstGeom prst="rect">
            <a:avLst/>
          </a:prstGeom>
        </p:spPr>
        <p:txBody>
          <a:bodyPr wrap="square">
            <a:spAutoFit/>
          </a:bodyPr>
          <a:lstStyle/>
          <a:p>
            <a:pPr algn="just"/>
            <a:r>
              <a:rPr lang="en-IN" dirty="0">
                <a:latin typeface="Times New Roman" pitchFamily="18" charset="0"/>
                <a:cs typeface="Times New Roman" pitchFamily="18" charset="0"/>
              </a:rPr>
              <a:t>We can loop through the array elements with the for loop, and use the length property to specify how many times the loop should run. The following example outputs all elements in the </a:t>
            </a:r>
            <a:r>
              <a:rPr lang="en-IN" b="1" dirty="0">
                <a:latin typeface="Times New Roman" pitchFamily="18" charset="0"/>
                <a:cs typeface="Times New Roman" pitchFamily="18" charset="0"/>
              </a:rPr>
              <a:t>cars</a:t>
            </a:r>
            <a:r>
              <a:rPr lang="en-IN" dirty="0">
                <a:latin typeface="Times New Roman" pitchFamily="18" charset="0"/>
                <a:cs typeface="Times New Roman" pitchFamily="18" charset="0"/>
              </a:rPr>
              <a:t> array:</a:t>
            </a:r>
          </a:p>
          <a:p>
            <a:pPr algn="just"/>
            <a:endParaRPr lang="en-IN" dirty="0">
              <a:latin typeface="Times New Roman" pitchFamily="18" charset="0"/>
              <a:cs typeface="Times New Roman" pitchFamily="18" charset="0"/>
            </a:endParaRPr>
          </a:p>
          <a:p>
            <a:pPr>
              <a:lnSpc>
                <a:spcPct val="150000"/>
              </a:lnSpc>
              <a:buFont typeface="Arial" pitchFamily="34" charset="0"/>
              <a:buChar char="•"/>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ounded Rectangle 7"/>
          <p:cNvSpPr/>
          <p:nvPr/>
        </p:nvSpPr>
        <p:spPr>
          <a:xfrm>
            <a:off x="1319346" y="2521132"/>
            <a:ext cx="4950824"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Times New Roman" pitchFamily="18" charset="0"/>
                <a:cs typeface="Times New Roman" pitchFamily="18" charset="0"/>
              </a:rPr>
              <a:t>String[ ] cars = {"Volvo", "BMW", "Ford", "Mazda"}; for (</a:t>
            </a:r>
            <a:r>
              <a:rPr lang="en-IN" sz="1600" dirty="0" err="1">
                <a:solidFill>
                  <a:schemeClr val="tx1"/>
                </a:solidFill>
                <a:latin typeface="Times New Roman" pitchFamily="18" charset="0"/>
                <a:cs typeface="Times New Roman" pitchFamily="18" charset="0"/>
              </a:rPr>
              <a:t>int</a:t>
            </a:r>
            <a:r>
              <a:rPr lang="en-IN" sz="1600" dirty="0">
                <a:solidFill>
                  <a:schemeClr val="tx1"/>
                </a:solidFill>
                <a:latin typeface="Times New Roman" pitchFamily="18" charset="0"/>
                <a:cs typeface="Times New Roman" pitchFamily="18" charset="0"/>
              </a:rPr>
              <a:t> </a:t>
            </a:r>
            <a:r>
              <a:rPr lang="en-IN" sz="1600" dirty="0" err="1">
                <a:solidFill>
                  <a:schemeClr val="tx1"/>
                </a:solidFill>
                <a:latin typeface="Times New Roman" pitchFamily="18" charset="0"/>
                <a:cs typeface="Times New Roman" pitchFamily="18" charset="0"/>
              </a:rPr>
              <a:t>i</a:t>
            </a:r>
            <a:r>
              <a:rPr lang="en-IN" sz="1600" dirty="0">
                <a:solidFill>
                  <a:schemeClr val="tx1"/>
                </a:solidFill>
                <a:latin typeface="Times New Roman" pitchFamily="18" charset="0"/>
                <a:cs typeface="Times New Roman" pitchFamily="18" charset="0"/>
              </a:rPr>
              <a:t> = 0; </a:t>
            </a:r>
            <a:r>
              <a:rPr lang="en-IN" sz="1600" dirty="0" err="1">
                <a:solidFill>
                  <a:schemeClr val="tx1"/>
                </a:solidFill>
                <a:latin typeface="Times New Roman" pitchFamily="18" charset="0"/>
                <a:cs typeface="Times New Roman" pitchFamily="18" charset="0"/>
              </a:rPr>
              <a:t>i</a:t>
            </a:r>
            <a:r>
              <a:rPr lang="en-IN" sz="1600" dirty="0">
                <a:solidFill>
                  <a:schemeClr val="tx1"/>
                </a:solidFill>
                <a:latin typeface="Times New Roman" pitchFamily="18" charset="0"/>
                <a:cs typeface="Times New Roman" pitchFamily="18" charset="0"/>
              </a:rPr>
              <a:t> &lt; </a:t>
            </a:r>
            <a:r>
              <a:rPr lang="en-IN" sz="1600" dirty="0" err="1">
                <a:solidFill>
                  <a:schemeClr val="tx1"/>
                </a:solidFill>
                <a:latin typeface="Times New Roman" pitchFamily="18" charset="0"/>
                <a:cs typeface="Times New Roman" pitchFamily="18" charset="0"/>
              </a:rPr>
              <a:t>cars.length</a:t>
            </a:r>
            <a:r>
              <a:rPr lang="en-IN" sz="1600" dirty="0">
                <a:solidFill>
                  <a:schemeClr val="tx1"/>
                </a:solidFill>
                <a:latin typeface="Times New Roman" pitchFamily="18" charset="0"/>
                <a:cs typeface="Times New Roman" pitchFamily="18" charset="0"/>
              </a:rPr>
              <a:t>; </a:t>
            </a:r>
            <a:r>
              <a:rPr lang="en-IN" sz="1600" dirty="0" err="1">
                <a:solidFill>
                  <a:schemeClr val="tx1"/>
                </a:solidFill>
                <a:latin typeface="Times New Roman" pitchFamily="18" charset="0"/>
                <a:cs typeface="Times New Roman" pitchFamily="18" charset="0"/>
              </a:rPr>
              <a:t>i</a:t>
            </a:r>
            <a:r>
              <a:rPr lang="en-IN" sz="1600" dirty="0">
                <a:solidFill>
                  <a:schemeClr val="tx1"/>
                </a:solidFill>
                <a:latin typeface="Times New Roman" pitchFamily="18" charset="0"/>
                <a:cs typeface="Times New Roman" pitchFamily="18" charset="0"/>
              </a:rPr>
              <a:t>++) { </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(cars[</a:t>
            </a:r>
            <a:r>
              <a:rPr lang="en-IN" sz="1600" dirty="0" err="1">
                <a:solidFill>
                  <a:schemeClr val="tx1"/>
                </a:solidFill>
                <a:latin typeface="Times New Roman" pitchFamily="18" charset="0"/>
                <a:cs typeface="Times New Roman" pitchFamily="18" charset="0"/>
              </a:rPr>
              <a:t>i</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a:t>
            </a:r>
          </a:p>
        </p:txBody>
      </p:sp>
      <p:pic>
        <p:nvPicPr>
          <p:cNvPr id="9" name="Picture 8">
            <a:extLst>
              <a:ext uri="{FF2B5EF4-FFF2-40B4-BE49-F238E27FC236}">
                <a16:creationId xmlns:a16="http://schemas.microsoft.com/office/drawing/2014/main" id="{5E0D243F-479C-C712-7A1D-D25D7B45A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68814"/>
    </mc:Choice>
    <mc:Fallback xmlns="">
      <p:transition spd="slow" advTm="16881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86CFD8-F54D-4AFC-9FCF-8A2186DB2F24}"/>
              </a:ext>
            </a:extLst>
          </p:cNvPr>
          <p:cNvSpPr/>
          <p:nvPr/>
        </p:nvSpPr>
        <p:spPr>
          <a:xfrm>
            <a:off x="1167618" y="1300260"/>
            <a:ext cx="7949878" cy="4602094"/>
          </a:xfrm>
          <a:prstGeom prst="rect">
            <a:avLst/>
          </a:prstGeom>
        </p:spPr>
        <p:txBody>
          <a:bodyPr wrap="square">
            <a:spAutoFit/>
          </a:bodyPr>
          <a:lstStyle/>
          <a:p>
            <a:pPr marL="342900" lvl="0" indent="-342900">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Java deals multi dimensional arrays as Array of Arrays.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We can declare a 2-D int array as…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int[][] x=new int[4][3]; // 4 rows &amp; 3 cols per row</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int[][] x=new int[4][];  // 4 rows and cols to be dynamically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alocated</a:t>
            </a:r>
            <a:r>
              <a:rPr lang="en-US" dirty="0">
                <a:latin typeface="Times New Roman" panose="02020603050405020304" pitchFamily="18" charset="0"/>
                <a:ea typeface="Times New Roman" panose="02020603050405020304" pitchFamily="18" charset="0"/>
                <a:cs typeface="Times New Roman" panose="02020603050405020304" pitchFamily="18" charset="0"/>
              </a:rPr>
              <a:t> the size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x[0]=new int[5]; // means 5 cols in 0-th row</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x[2]=new int[3]; // means 3 cols in 2-th row  (3</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rd</a:t>
            </a:r>
            <a:r>
              <a:rPr lang="en-US" dirty="0">
                <a:latin typeface="Times New Roman" panose="02020603050405020304" pitchFamily="18" charset="0"/>
                <a:ea typeface="Times New Roman" panose="02020603050405020304" pitchFamily="18" charset="0"/>
                <a:cs typeface="Times New Roman" panose="02020603050405020304" pitchFamily="18" charset="0"/>
              </a:rPr>
              <a:t> row)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startAt="3"/>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int[][] x=new int[][5]; // Error; u can’t fix-up cols size without rows.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startAt="3"/>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int[][] x={{1,2,3},{4,5,6,7},}; // first row has 3 cols where as second row has 4 cols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startAt="3"/>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 general, for a 2-D array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myArray</a:t>
            </a:r>
            <a:r>
              <a:rPr lang="en-US" i="1"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myArray.length</a:t>
            </a:r>
            <a:r>
              <a:rPr lang="en-US" dirty="0">
                <a:latin typeface="Times New Roman" panose="02020603050405020304" pitchFamily="18" charset="0"/>
                <a:ea typeface="Times New Roman" panose="02020603050405020304" pitchFamily="18" charset="0"/>
                <a:cs typeface="Times New Roman" panose="02020603050405020304" pitchFamily="18" charset="0"/>
              </a:rPr>
              <a:t> is the number of rows and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myArray</a:t>
            </a:r>
            <a:r>
              <a:rPr lang="en-US" i="1"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i="1" dirty="0">
                <a:latin typeface="Times New Roman" panose="02020603050405020304" pitchFamily="18" charset="0"/>
                <a:ea typeface="Times New Roman" panose="02020603050405020304" pitchFamily="18" charset="0"/>
                <a:cs typeface="Times New Roman" panose="02020603050405020304" pitchFamily="18" charset="0"/>
              </a:rPr>
              <a:t>].length</a:t>
            </a:r>
            <a:r>
              <a:rPr lang="en-US" dirty="0">
                <a:latin typeface="Times New Roman" panose="02020603050405020304" pitchFamily="18" charset="0"/>
                <a:ea typeface="Times New Roman" panose="02020603050405020304" pitchFamily="18" charset="0"/>
                <a:cs typeface="Times New Roman" panose="02020603050405020304" pitchFamily="18" charset="0"/>
              </a:rPr>
              <a:t> is the number of cols in the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i-th</a:t>
            </a:r>
            <a:r>
              <a:rPr lang="en-US" dirty="0">
                <a:latin typeface="Times New Roman" panose="02020603050405020304" pitchFamily="18" charset="0"/>
                <a:ea typeface="Times New Roman" panose="02020603050405020304" pitchFamily="18" charset="0"/>
                <a:cs typeface="Times New Roman" panose="02020603050405020304" pitchFamily="18" charset="0"/>
              </a:rPr>
              <a:t> row</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578B7F2-5DB8-4257-B829-FFAF9F72B8A9}"/>
              </a:ext>
            </a:extLst>
          </p:cNvPr>
          <p:cNvSpPr txBox="1">
            <a:spLocks/>
          </p:cNvSpPr>
          <p:nvPr/>
        </p:nvSpPr>
        <p:spPr>
          <a:xfrm>
            <a:off x="1254035" y="300446"/>
            <a:ext cx="8048992" cy="65726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a:latin typeface="Times New Roman" pitchFamily="18" charset="0"/>
                <a:cs typeface="Times New Roman" pitchFamily="18" charset="0"/>
              </a:rPr>
              <a:t> Multidimensional Arrays</a:t>
            </a:r>
            <a:endParaRPr lang="en-IN" sz="28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D7E4AC77-23BB-55D0-B455-F99CA9F43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19486572"/>
      </p:ext>
    </p:extLst>
  </p:cSld>
  <p:clrMapOvr>
    <a:masterClrMapping/>
  </p:clrMapOvr>
  <mc:AlternateContent xmlns:mc="http://schemas.openxmlformats.org/markup-compatibility/2006" xmlns:p14="http://schemas.microsoft.com/office/powerpoint/2010/main">
    <mc:Choice Requires="p14">
      <p:transition spd="slow" p14:dur="2000" advTm="382588"/>
    </mc:Choice>
    <mc:Fallback xmlns="">
      <p:transition spd="slow" advTm="382588"/>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2391</TotalTime>
  <Words>734</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Lucida Calligraphy</vt:lpstr>
      <vt:lpstr>Times New Roman</vt:lpstr>
      <vt:lpstr>Trebuchet MS</vt:lpstr>
      <vt:lpstr>Wingdings 3</vt:lpstr>
      <vt:lpstr>Facet</vt:lpstr>
      <vt:lpstr>PowerPoint Presentation</vt:lpstr>
      <vt:lpstr>Topic of Interest </vt:lpstr>
      <vt:lpstr>Java Arrays</vt:lpstr>
      <vt:lpstr>Four Ways To define an Array</vt:lpstr>
      <vt:lpstr>Access the Elements of an Array </vt:lpstr>
      <vt:lpstr>Change an Array Element </vt:lpstr>
      <vt:lpstr>Array Length </vt:lpstr>
      <vt:lpstr>Loop Through an Array</vt:lpstr>
      <vt:lpstr>PowerPoint Presentation</vt:lpstr>
      <vt:lpstr>Anonymous &amp; Reusable Arrays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204</cp:revision>
  <dcterms:created xsi:type="dcterms:W3CDTF">2020-05-14T16:01:03Z</dcterms:created>
  <dcterms:modified xsi:type="dcterms:W3CDTF">2022-08-11T06:18:42Z</dcterms:modified>
</cp:coreProperties>
</file>