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sldIdLst>
    <p:sldId id="256" r:id="rId4"/>
    <p:sldId id="257" r:id="rId5"/>
    <p:sldId id="258" r:id="rId6"/>
    <p:sldId id="259" r:id="rId7"/>
    <p:sldId id="301" r:id="rId8"/>
    <p:sldId id="302" r:id="rId9"/>
    <p:sldId id="261" r:id="rId10"/>
    <p:sldId id="262" r:id="rId11"/>
    <p:sldId id="263" r:id="rId12"/>
    <p:sldId id="304" r:id="rId13"/>
    <p:sldId id="305" r:id="rId14"/>
    <p:sldId id="343" r:id="rId15"/>
    <p:sldId id="299" r:id="rId16"/>
    <p:sldId id="307" r:id="rId17"/>
    <p:sldId id="309" r:id="rId19"/>
    <p:sldId id="310" r:id="rId20"/>
    <p:sldId id="311" r:id="rId21"/>
    <p:sldId id="312" r:id="rId22"/>
    <p:sldId id="264" r:id="rId23"/>
    <p:sldId id="265" r:id="rId24"/>
    <p:sldId id="276" r:id="rId25"/>
    <p:sldId id="266" r:id="rId26"/>
    <p:sldId id="267" r:id="rId27"/>
    <p:sldId id="268" r:id="rId28"/>
    <p:sldId id="269" r:id="rId29"/>
    <p:sldId id="270" r:id="rId30"/>
    <p:sldId id="314" r:id="rId31"/>
    <p:sldId id="315" r:id="rId32"/>
    <p:sldId id="316" r:id="rId33"/>
    <p:sldId id="318" r:id="rId34"/>
    <p:sldId id="271" r:id="rId35"/>
    <p:sldId id="272" r:id="rId36"/>
    <p:sldId id="273" r:id="rId37"/>
    <p:sldId id="274" r:id="rId38"/>
    <p:sldId id="275" r:id="rId39"/>
    <p:sldId id="278" r:id="rId40"/>
    <p:sldId id="280" r:id="rId41"/>
    <p:sldId id="277" r:id="rId42"/>
    <p:sldId id="279" r:id="rId43"/>
    <p:sldId id="281" r:id="rId44"/>
    <p:sldId id="282" r:id="rId45"/>
    <p:sldId id="283" r:id="rId46"/>
    <p:sldId id="284" r:id="rId47"/>
    <p:sldId id="285" r:id="rId48"/>
    <p:sldId id="286" r:id="rId49"/>
    <p:sldId id="2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4"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ED1CF97-2AC7-4528-A40F-BF10EEF8FB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ED1CF97-2AC7-4528-A40F-BF10EEF8FB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1CF97-2AC7-4528-A40F-BF10EEF8FB4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D1CF97-2AC7-4528-A40F-BF10EEF8FB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ED1CF97-2AC7-4528-A40F-BF10EEF8FB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ED1CF97-2AC7-4528-A40F-BF10EEF8FB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1CF97-2AC7-4528-A40F-BF10EEF8FB4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D1CF97-2AC7-4528-A40F-BF10EEF8FB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CF3059-FAFF-4106-AB6C-5FA7618889D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1CF97-2AC7-4528-A40F-BF10EEF8FB4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F3059-FAFF-4106-AB6C-5FA7618889D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1CF97-2AC7-4528-A40F-BF10EEF8FB4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F3059-FAFF-4106-AB6C-5FA7618889D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2849" y="1304509"/>
            <a:ext cx="7006301" cy="21244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310" y="365125"/>
            <a:ext cx="11370310" cy="712470"/>
          </a:xfrm>
        </p:spPr>
        <p:txBody>
          <a:bodyPr>
            <a:normAutofit fontScale="90000"/>
          </a:bodyPr>
          <a:p>
            <a:r>
              <a:rPr lang="en-US"/>
              <a:t>The following examples illustrate defining simple routes.</a:t>
            </a:r>
            <a:endParaRPr lang="en-US"/>
          </a:p>
        </p:txBody>
      </p:sp>
      <p:sp>
        <p:nvSpPr>
          <p:cNvPr id="3" name="Content Placeholder 2"/>
          <p:cNvSpPr>
            <a:spLocks noGrp="1"/>
          </p:cNvSpPr>
          <p:nvPr>
            <p:ph idx="1"/>
          </p:nvPr>
        </p:nvSpPr>
        <p:spPr>
          <a:xfrm>
            <a:off x="838200" y="1435100"/>
            <a:ext cx="10515600" cy="4890135"/>
          </a:xfrm>
        </p:spPr>
        <p:txBody>
          <a:bodyPr/>
          <a:p>
            <a:r>
              <a:rPr lang="en-US"/>
              <a:t>Respond with Hello World! on the homepage:</a:t>
            </a:r>
            <a:endParaRPr lang="en-US"/>
          </a:p>
          <a:p>
            <a:pPr marL="0" indent="0">
              <a:buNone/>
            </a:pPr>
            <a:r>
              <a:rPr lang="en-US"/>
              <a:t>		app.get('/', (req, res) =&gt; {</a:t>
            </a:r>
            <a:endParaRPr lang="en-US"/>
          </a:p>
          <a:p>
            <a:pPr marL="0" indent="0">
              <a:buNone/>
            </a:pPr>
            <a:r>
              <a:rPr lang="en-US"/>
              <a:t>  		res.send('Hello World!')</a:t>
            </a:r>
            <a:endParaRPr lang="en-US"/>
          </a:p>
          <a:p>
            <a:pPr marL="0" indent="0">
              <a:buNone/>
            </a:pPr>
            <a:r>
              <a:rPr lang="en-US"/>
              <a:t>				})</a:t>
            </a:r>
            <a:endParaRPr lang="en-US"/>
          </a:p>
          <a:p>
            <a:r>
              <a:rPr lang="en-US"/>
              <a:t>Respond to POST request on the root route (/), the application’s home page</a:t>
            </a:r>
            <a:endParaRPr lang="en-US"/>
          </a:p>
          <a:p>
            <a:pPr marL="0" indent="0">
              <a:buNone/>
            </a:pPr>
            <a:r>
              <a:rPr lang="en-US"/>
              <a:t>		app.post('/', (req, res) =&gt; {</a:t>
            </a:r>
            <a:endParaRPr lang="en-US"/>
          </a:p>
          <a:p>
            <a:pPr marL="0" indent="0">
              <a:buNone/>
            </a:pPr>
            <a:r>
              <a:rPr lang="en-US"/>
              <a:t> 		 res.send('Got a POST request')</a:t>
            </a:r>
            <a:endParaRPr lang="en-US"/>
          </a:p>
          <a:p>
            <a:pPr marL="0" indent="0">
              <a:buNone/>
            </a:pP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03910"/>
            <a:ext cx="10515600" cy="5224780"/>
          </a:xfrm>
        </p:spPr>
        <p:txBody>
          <a:bodyPr/>
          <a:p>
            <a:r>
              <a:rPr lang="en-US"/>
              <a:t>Respond to a PUT request to the /user route:</a:t>
            </a:r>
            <a:endParaRPr lang="en-US"/>
          </a:p>
          <a:p>
            <a:pPr marL="0" indent="0">
              <a:buNone/>
            </a:pPr>
            <a:r>
              <a:rPr lang="en-US"/>
              <a:t>			app.put('/user', (req, res) =&gt; {</a:t>
            </a:r>
            <a:endParaRPr lang="en-US"/>
          </a:p>
          <a:p>
            <a:pPr marL="0" indent="0">
              <a:buNone/>
            </a:pPr>
            <a:r>
              <a:rPr lang="en-US"/>
              <a:t>  			res.send('Got a PUT request at /user')</a:t>
            </a:r>
            <a:endParaRPr lang="en-US"/>
          </a:p>
          <a:p>
            <a:pPr marL="0" indent="0">
              <a:buNone/>
            </a:pPr>
            <a:r>
              <a:rPr lang="en-US"/>
              <a:t>						})</a:t>
            </a:r>
            <a:endParaRPr lang="en-US"/>
          </a:p>
          <a:p>
            <a:pPr marL="0" indent="0">
              <a:buNone/>
            </a:pPr>
            <a:endParaRPr lang="en-US"/>
          </a:p>
          <a:p>
            <a:r>
              <a:rPr lang="en-US"/>
              <a:t>Respond to a DELETE request to the /user route:</a:t>
            </a:r>
            <a:endParaRPr lang="en-US"/>
          </a:p>
          <a:p>
            <a:pPr marL="0" indent="0">
              <a:buNone/>
            </a:pPr>
            <a:r>
              <a:rPr lang="en-US"/>
              <a:t>			app.delete('/user', (req, res) =&gt; {</a:t>
            </a:r>
            <a:endParaRPr lang="en-US"/>
          </a:p>
          <a:p>
            <a:pPr marL="0" indent="0">
              <a:buNone/>
            </a:pPr>
            <a:r>
              <a:rPr lang="en-US"/>
              <a:t>  			res.send('Got a DELETE request at /user')</a:t>
            </a:r>
            <a:endParaRPr lang="en-US"/>
          </a:p>
          <a:p>
            <a:pPr marL="0" indent="0">
              <a:buNone/>
            </a:pP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8525"/>
          </a:xfrm>
        </p:spPr>
        <p:txBody>
          <a:bodyPr/>
          <a:p>
            <a:r>
              <a:rPr lang="en-US"/>
              <a:t>UNDERSTAND ROUTING</a:t>
            </a:r>
            <a:endParaRPr lang="en-US"/>
          </a:p>
        </p:txBody>
      </p:sp>
      <p:sp>
        <p:nvSpPr>
          <p:cNvPr id="3" name="Content Placeholder 2"/>
          <p:cNvSpPr>
            <a:spLocks noGrp="1"/>
          </p:cNvSpPr>
          <p:nvPr>
            <p:ph idx="1"/>
          </p:nvPr>
        </p:nvSpPr>
        <p:spPr>
          <a:xfrm>
            <a:off x="838200" y="1263650"/>
            <a:ext cx="10515600" cy="4913630"/>
          </a:xfrm>
        </p:spPr>
        <p:txBody>
          <a:bodyPr/>
          <a:p>
            <a:pPr marL="0" indent="0">
              <a:buNone/>
            </a:pPr>
            <a:endParaRPr lang="en-US"/>
          </a:p>
          <a:p>
            <a:pPr marL="0" indent="0">
              <a:buNone/>
            </a:pPr>
            <a:r>
              <a:rPr lang="en-US"/>
              <a:t>Go to the following link and explore :</a:t>
            </a:r>
            <a:endParaRPr lang="en-US"/>
          </a:p>
          <a:p>
            <a:pPr marL="0" indent="0">
              <a:buNone/>
            </a:pPr>
            <a:endParaRPr lang="en-US"/>
          </a:p>
          <a:p>
            <a:pPr marL="0" indent="0">
              <a:buNone/>
            </a:pPr>
            <a:r>
              <a:rPr lang="en-US"/>
              <a:t>	https://expressjs.com/en/guide/routing.html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Simple Express Application</a:t>
            </a:r>
            <a:endParaRPr lang="en-IN" b="1" dirty="0"/>
          </a:p>
        </p:txBody>
      </p:sp>
      <p:sp>
        <p:nvSpPr>
          <p:cNvPr id="3" name="Content Placeholder 2"/>
          <p:cNvSpPr>
            <a:spLocks noGrp="1"/>
          </p:cNvSpPr>
          <p:nvPr>
            <p:ph idx="1"/>
          </p:nvPr>
        </p:nvSpPr>
        <p:spPr/>
        <p:txBody>
          <a:bodyPr>
            <a:noAutofit/>
          </a:bodyPr>
          <a:lstStyle/>
          <a:p>
            <a:pPr marL="0" indent="0">
              <a:buNone/>
            </a:pPr>
            <a:r>
              <a:rPr lang="en-IN" sz="2000" b="1" dirty="0" err="1">
                <a:solidFill>
                  <a:srgbClr val="0000FF"/>
                </a:solidFill>
                <a:effectLst/>
                <a:latin typeface="Consolas" panose="020B0609020204030204" pitchFamily="49" charset="0"/>
              </a:rPr>
              <a:t>const</a:t>
            </a:r>
            <a:r>
              <a:rPr lang="en-IN" sz="2000" b="1" dirty="0">
                <a:solidFill>
                  <a:srgbClr val="000000"/>
                </a:solidFill>
                <a:effectLst/>
                <a:latin typeface="Consolas" panose="020B0609020204030204" pitchFamily="49" charset="0"/>
              </a:rPr>
              <a:t> express = require(</a:t>
            </a:r>
            <a:r>
              <a:rPr lang="en-IN" sz="2000" b="1" dirty="0">
                <a:solidFill>
                  <a:srgbClr val="A31515"/>
                </a:solidFill>
                <a:effectLst/>
                <a:latin typeface="Consolas" panose="020B0609020204030204" pitchFamily="49" charset="0"/>
              </a:rPr>
              <a:t>'express'</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err="1">
                <a:solidFill>
                  <a:srgbClr val="0000FF"/>
                </a:solidFill>
                <a:effectLst/>
                <a:latin typeface="Consolas" panose="020B0609020204030204" pitchFamily="49" charset="0"/>
              </a:rPr>
              <a:t>const</a:t>
            </a:r>
            <a:r>
              <a:rPr lang="en-IN" sz="2000" b="1" dirty="0">
                <a:solidFill>
                  <a:srgbClr val="000000"/>
                </a:solidFill>
                <a:effectLst/>
                <a:latin typeface="Consolas" panose="020B0609020204030204" pitchFamily="49" charset="0"/>
              </a:rPr>
              <a:t> app = express();</a:t>
            </a:r>
            <a:endParaRPr lang="en-IN" sz="2000" b="1" dirty="0">
              <a:solidFill>
                <a:srgbClr val="000000"/>
              </a:solidFill>
              <a:effectLst/>
              <a:latin typeface="Consolas" panose="020B0609020204030204" pitchFamily="49" charset="0"/>
            </a:endParaRPr>
          </a:p>
          <a:p>
            <a:pPr marL="0" indent="0">
              <a:buNone/>
            </a:pPr>
            <a:r>
              <a:rPr lang="en-IN" sz="2000" b="1" dirty="0" err="1">
                <a:solidFill>
                  <a:srgbClr val="0000FF"/>
                </a:solidFill>
                <a:effectLst/>
                <a:latin typeface="Consolas" panose="020B0609020204030204" pitchFamily="49" charset="0"/>
              </a:rPr>
              <a:t>const</a:t>
            </a:r>
            <a:r>
              <a:rPr lang="en-IN" sz="2000" b="1" dirty="0">
                <a:solidFill>
                  <a:srgbClr val="000000"/>
                </a:solidFill>
                <a:effectLst/>
                <a:latin typeface="Consolas" panose="020B0609020204030204" pitchFamily="49" charset="0"/>
              </a:rPr>
              <a:t> port = </a:t>
            </a:r>
            <a:r>
              <a:rPr lang="en-IN" sz="2000" b="1" dirty="0">
                <a:solidFill>
                  <a:srgbClr val="098658"/>
                </a:solidFill>
                <a:effectLst/>
                <a:latin typeface="Consolas" panose="020B0609020204030204" pitchFamily="49" charset="0"/>
              </a:rPr>
              <a:t>3000</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br>
              <a:rPr lang="en-IN" sz="2000" b="1" dirty="0">
                <a:solidFill>
                  <a:srgbClr val="000000"/>
                </a:solidFill>
                <a:effectLst/>
                <a:latin typeface="Consolas" panose="020B0609020204030204" pitchFamily="49" charset="0"/>
              </a:rPr>
            </a:br>
            <a:r>
              <a:rPr lang="en-IN" sz="2000" b="1" dirty="0" err="1">
                <a:solidFill>
                  <a:srgbClr val="000000"/>
                </a:solidFill>
                <a:effectLst/>
                <a:latin typeface="Consolas" panose="020B0609020204030204" pitchFamily="49" charset="0"/>
              </a:rPr>
              <a:t>app.get</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a:t>
            </a: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req</a:t>
            </a:r>
            <a:r>
              <a:rPr lang="en-IN" sz="2000" b="1" dirty="0">
                <a:solidFill>
                  <a:srgbClr val="000000"/>
                </a:solidFill>
                <a:effectLst/>
                <a:latin typeface="Consolas" panose="020B0609020204030204" pitchFamily="49" charset="0"/>
              </a:rPr>
              <a:t>, res) </a:t>
            </a:r>
            <a:r>
              <a:rPr lang="en-IN" sz="2000" b="1" dirty="0">
                <a:solidFill>
                  <a:srgbClr val="0000FF"/>
                </a:solidFill>
                <a:effectLst/>
                <a:latin typeface="Consolas" panose="020B0609020204030204" pitchFamily="49" charset="0"/>
              </a:rPr>
              <a:t>=&gt;</a:t>
            </a: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a:t>
            </a:r>
            <a:r>
              <a:rPr lang="en-IN" sz="2000" b="1" dirty="0" err="1">
                <a:solidFill>
                  <a:srgbClr val="000000"/>
                </a:solidFill>
                <a:effectLst/>
                <a:latin typeface="Consolas" panose="020B0609020204030204" pitchFamily="49" charset="0"/>
              </a:rPr>
              <a:t>res.send</a:t>
            </a:r>
            <a:r>
              <a:rPr lang="en-IN" sz="2000" b="1" dirty="0">
                <a:solidFill>
                  <a:srgbClr val="000000"/>
                </a:solidFill>
                <a:effectLst/>
                <a:latin typeface="Consolas" panose="020B0609020204030204" pitchFamily="49" charset="0"/>
              </a:rPr>
              <a:t>(</a:t>
            </a:r>
            <a:r>
              <a:rPr lang="en-IN" sz="2000" b="1" dirty="0">
                <a:solidFill>
                  <a:srgbClr val="A31515"/>
                </a:solidFill>
                <a:effectLst/>
                <a:latin typeface="Consolas" panose="020B0609020204030204" pitchFamily="49" charset="0"/>
              </a:rPr>
              <a:t>'Hello World!'</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br>
              <a:rPr lang="en-IN" sz="2000" b="1" dirty="0">
                <a:solidFill>
                  <a:srgbClr val="000000"/>
                </a:solidFill>
                <a:effectLst/>
                <a:latin typeface="Consolas" panose="020B0609020204030204" pitchFamily="49" charset="0"/>
              </a:rPr>
            </a:br>
            <a:r>
              <a:rPr lang="en-IN" sz="2000" b="1" dirty="0" err="1">
                <a:solidFill>
                  <a:srgbClr val="000000"/>
                </a:solidFill>
                <a:effectLst/>
                <a:latin typeface="Consolas" panose="020B0609020204030204" pitchFamily="49" charset="0"/>
              </a:rPr>
              <a:t>app.listen</a:t>
            </a:r>
            <a:r>
              <a:rPr lang="en-IN" sz="2000" b="1" dirty="0">
                <a:solidFill>
                  <a:srgbClr val="000000"/>
                </a:solidFill>
                <a:effectLst/>
                <a:latin typeface="Consolas" panose="020B0609020204030204" pitchFamily="49" charset="0"/>
              </a:rPr>
              <a:t>(port, () </a:t>
            </a:r>
            <a:r>
              <a:rPr lang="en-IN" sz="2000" b="1" dirty="0">
                <a:solidFill>
                  <a:srgbClr val="0000FF"/>
                </a:solidFill>
                <a:effectLst/>
                <a:latin typeface="Consolas" panose="020B0609020204030204" pitchFamily="49" charset="0"/>
              </a:rPr>
              <a:t>=&gt;</a:t>
            </a:r>
            <a:r>
              <a:rPr lang="en-IN" sz="2000" b="1" dirty="0">
                <a:solidFill>
                  <a:srgbClr val="000000"/>
                </a:solidFill>
                <a:effectLst/>
                <a:latin typeface="Consolas" panose="020B0609020204030204" pitchFamily="49" charset="0"/>
              </a:rPr>
              <a:t> {</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  console.log(</a:t>
            </a:r>
            <a:r>
              <a:rPr lang="en-IN" sz="2000" b="1" dirty="0">
                <a:solidFill>
                  <a:srgbClr val="A31515"/>
                </a:solidFill>
                <a:effectLst/>
                <a:latin typeface="Consolas" panose="020B0609020204030204" pitchFamily="49" charset="0"/>
              </a:rPr>
              <a:t>`Server is listening at http://localhost:</a:t>
            </a:r>
            <a:r>
              <a:rPr lang="en-IN" sz="2000" b="1" dirty="0">
                <a:solidFill>
                  <a:srgbClr val="0000FF"/>
                </a:solidFill>
                <a:effectLst/>
                <a:latin typeface="Consolas" panose="020B0609020204030204" pitchFamily="49" charset="0"/>
              </a:rPr>
              <a:t>${</a:t>
            </a:r>
            <a:r>
              <a:rPr lang="en-IN" sz="2000" b="1" dirty="0">
                <a:solidFill>
                  <a:srgbClr val="000000"/>
                </a:solidFill>
                <a:effectLst/>
                <a:latin typeface="Consolas" panose="020B0609020204030204" pitchFamily="49" charset="0"/>
              </a:rPr>
              <a:t>port</a:t>
            </a:r>
            <a:r>
              <a:rPr lang="en-IN" sz="2000" b="1" dirty="0">
                <a:solidFill>
                  <a:srgbClr val="0000FF"/>
                </a:solidFill>
                <a:effectLst/>
                <a:latin typeface="Consolas" panose="020B0609020204030204" pitchFamily="49" charset="0"/>
              </a:rPr>
              <a:t>}</a:t>
            </a:r>
            <a:r>
              <a:rPr lang="en-IN" sz="2000" b="1" dirty="0">
                <a:solidFill>
                  <a:srgbClr val="A31515"/>
                </a:solidFill>
                <a:effectLst/>
                <a:latin typeface="Consolas" panose="020B0609020204030204" pitchFamily="49" charset="0"/>
              </a:rPr>
              <a:t>`</a:t>
            </a: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r>
              <a:rPr lang="en-IN" sz="2000" b="1" dirty="0">
                <a:solidFill>
                  <a:srgbClr val="000000"/>
                </a:solidFill>
                <a:effectLst/>
                <a:latin typeface="Consolas" panose="020B0609020204030204" pitchFamily="49" charset="0"/>
              </a:rPr>
              <a:t>});</a:t>
            </a:r>
            <a:endParaRPr lang="en-IN" sz="2000" b="1" dirty="0">
              <a:solidFill>
                <a:srgbClr val="000000"/>
              </a:solidFill>
              <a:effectLst/>
              <a:latin typeface="Consolas" panose="020B0609020204030204" pitchFamily="49" charset="0"/>
            </a:endParaRPr>
          </a:p>
          <a:p>
            <a:pPr marL="0" indent="0">
              <a:buNone/>
            </a:pPr>
            <a:br>
              <a:rPr lang="en-IN" sz="2000" b="1" dirty="0">
                <a:solidFill>
                  <a:srgbClr val="000000"/>
                </a:solidFill>
                <a:effectLst/>
                <a:latin typeface="Consolas" panose="020B0609020204030204" pitchFamily="49" charset="0"/>
              </a:rPr>
            </a:br>
            <a:endParaRPr lang="en-IN" sz="2000" b="1" dirty="0">
              <a:solidFill>
                <a:srgbClr val="000000"/>
              </a:solidFill>
              <a:effectLst/>
              <a:latin typeface="Consolas" panose="020B0609020204030204" pitchFamily="49" charset="0"/>
            </a:endParaRPr>
          </a:p>
          <a:p>
            <a:pPr marL="0" indent="0">
              <a:buNone/>
            </a:pPr>
            <a:endParaRPr lang="en-IN"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1860"/>
          </a:xfrm>
        </p:spPr>
        <p:txBody>
          <a:bodyPr/>
          <a:p>
            <a:r>
              <a:rPr lang="en-US"/>
              <a:t>To download a file :</a:t>
            </a:r>
            <a:endParaRPr lang="en-US"/>
          </a:p>
        </p:txBody>
      </p:sp>
      <p:sp>
        <p:nvSpPr>
          <p:cNvPr id="3" name="Content Placeholder 2"/>
          <p:cNvSpPr>
            <a:spLocks noGrp="1"/>
          </p:cNvSpPr>
          <p:nvPr>
            <p:ph idx="1"/>
          </p:nvPr>
        </p:nvSpPr>
        <p:spPr>
          <a:xfrm>
            <a:off x="838200" y="1825625"/>
            <a:ext cx="10515600" cy="3343275"/>
          </a:xfrm>
        </p:spPr>
        <p:txBody>
          <a:bodyPr/>
          <a:p>
            <a:pPr marL="0" indent="0">
              <a:buNone/>
            </a:pPr>
            <a:r>
              <a:rPr lang="en-US"/>
              <a:t>app.get("/data",(req,res)=&gt;</a:t>
            </a:r>
            <a:endParaRPr lang="en-US"/>
          </a:p>
          <a:p>
            <a:pPr marL="0" indent="0">
              <a:buNone/>
            </a:pPr>
            <a:r>
              <a:rPr lang="en-US"/>
              <a:t>{</a:t>
            </a:r>
            <a:endParaRPr lang="en-US"/>
          </a:p>
          <a:p>
            <a:pPr marL="0" indent="0">
              <a:buNone/>
            </a:pPr>
            <a:r>
              <a:rPr lang="en-US"/>
              <a:t>    res.download("1.txt")</a:t>
            </a:r>
            <a:endParaRPr lang="en-US"/>
          </a:p>
          <a:p>
            <a:pPr marL="0" indent="0">
              <a:buNone/>
            </a:pPr>
            <a:endParaRPr lang="en-US"/>
          </a:p>
          <a:p>
            <a:pPr marL="0" indent="0">
              <a:buNone/>
            </a:pPr>
            <a:r>
              <a:rPr lang="en-US"/>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7750"/>
          </a:xfrm>
        </p:spPr>
        <p:txBody>
          <a:bodyPr/>
          <a:p>
            <a:r>
              <a:rPr lang="en-US"/>
              <a:t>Serve JSON Data as a Response</a:t>
            </a:r>
            <a:endParaRPr lang="en-US"/>
          </a:p>
        </p:txBody>
      </p:sp>
      <p:sp>
        <p:nvSpPr>
          <p:cNvPr id="3" name="Content Placeholder 2"/>
          <p:cNvSpPr>
            <a:spLocks noGrp="1"/>
          </p:cNvSpPr>
          <p:nvPr>
            <p:ph idx="1"/>
          </p:nvPr>
        </p:nvSpPr>
        <p:spPr>
          <a:xfrm>
            <a:off x="838200" y="1547495"/>
            <a:ext cx="10515600" cy="4629785"/>
          </a:xfrm>
        </p:spPr>
        <p:txBody>
          <a:bodyPr/>
          <a:p>
            <a:r>
              <a:rPr lang="en-US"/>
              <a:t>Pass javascript object as a response.</a:t>
            </a:r>
            <a:endParaRPr lang="en-US"/>
          </a:p>
          <a:p>
            <a:r>
              <a:rPr lang="en-US"/>
              <a:t>Express converts that js object into json object using method automatically using stringify .</a:t>
            </a:r>
            <a:endParaRPr lang="en-US"/>
          </a:p>
          <a:p>
            <a:r>
              <a:rPr lang="en-US"/>
              <a:t>You can create an array of an object by just passing js object in square brackets.</a:t>
            </a:r>
            <a:endParaRPr lang="en-US"/>
          </a:p>
          <a:p>
            <a:pPr marL="0" indent="0">
              <a:buNone/>
            </a:pPr>
            <a:endParaRPr lang="en-US"/>
          </a:p>
          <a:p>
            <a:r>
              <a:rPr lang="en-US" b="1"/>
              <a:t>Task : Pass your information as a js object as a response and show it in the browser via a server .</a:t>
            </a:r>
            <a:endParaRPr lang="en-US" b="1"/>
          </a:p>
          <a:p>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53795"/>
            <a:ext cx="10515600" cy="5432425"/>
          </a:xfrm>
        </p:spPr>
        <p:txBody>
          <a:bodyPr>
            <a:normAutofit/>
          </a:bodyPr>
          <a:p>
            <a:pPr marL="0" indent="0">
              <a:buNone/>
            </a:pPr>
            <a:r>
              <a:rPr lang="en-US"/>
              <a:t>var express = require('express');</a:t>
            </a:r>
            <a:endParaRPr lang="en-US"/>
          </a:p>
          <a:p>
            <a:pPr marL="0" indent="0">
              <a:buNone/>
            </a:pPr>
            <a:r>
              <a:rPr lang="en-US"/>
              <a:t>var app = express();</a:t>
            </a:r>
            <a:endParaRPr lang="en-US"/>
          </a:p>
          <a:p>
            <a:pPr marL="0" indent="0">
              <a:buNone/>
            </a:pPr>
            <a:r>
              <a:rPr lang="en-US"/>
              <a:t>app.get('/home', function(req, res){</a:t>
            </a:r>
            <a:endParaRPr lang="en-US"/>
          </a:p>
          <a:p>
            <a:pPr marL="0" indent="0">
              <a:buNone/>
            </a:pPr>
            <a:r>
              <a:rPr lang="en-US"/>
              <a:t>res.send({</a:t>
            </a:r>
            <a:endParaRPr lang="en-US"/>
          </a:p>
          <a:p>
            <a:pPr marL="0" indent="0">
              <a:buNone/>
            </a:pPr>
            <a:r>
              <a:rPr lang="en-US"/>
              <a:t>    id:1,</a:t>
            </a:r>
            <a:endParaRPr lang="en-US"/>
          </a:p>
          <a:p>
            <a:pPr marL="0" indent="0">
              <a:buNone/>
            </a:pPr>
            <a:r>
              <a:rPr lang="en-US"/>
              <a:t>    name:"divya"</a:t>
            </a:r>
            <a:endParaRPr lang="en-US"/>
          </a:p>
          <a:p>
            <a:pPr marL="0" indent="0">
              <a:buNone/>
            </a:pPr>
            <a:r>
              <a:rPr lang="en-US"/>
              <a:t>});</a:t>
            </a:r>
            <a:endParaRPr lang="en-US"/>
          </a:p>
          <a:p>
            <a:pPr marL="0" indent="0">
              <a:buNone/>
            </a:pPr>
            <a:r>
              <a:rPr lang="en-US"/>
              <a:t>});</a:t>
            </a:r>
            <a:endParaRPr lang="en-US"/>
          </a:p>
          <a:p>
            <a:pPr marL="0" indent="0">
              <a:buNone/>
            </a:pPr>
            <a:r>
              <a:rPr lang="en-US"/>
              <a:t>app.listen(3000);</a:t>
            </a:r>
            <a:endParaRPr lang="en-US"/>
          </a:p>
          <a:p>
            <a:pPr marL="0" indent="0">
              <a:buNone/>
            </a:pPr>
            <a:r>
              <a:rPr lang="en-US" b="1"/>
              <a:t>NOTE: Instead of res.send , you can also use res.json .</a:t>
            </a:r>
            <a:endParaRPr lang="en-US" b="1"/>
          </a:p>
        </p:txBody>
      </p:sp>
      <p:sp>
        <p:nvSpPr>
          <p:cNvPr id="4" name="Text Box 3"/>
          <p:cNvSpPr txBox="1"/>
          <p:nvPr/>
        </p:nvSpPr>
        <p:spPr>
          <a:xfrm>
            <a:off x="837565" y="447675"/>
            <a:ext cx="4007485" cy="706755"/>
          </a:xfrm>
          <a:prstGeom prst="rect">
            <a:avLst/>
          </a:prstGeom>
          <a:noFill/>
        </p:spPr>
        <p:txBody>
          <a:bodyPr wrap="square" rtlCol="0">
            <a:spAutoFit/>
          </a:bodyPr>
          <a:p>
            <a:r>
              <a:rPr lang="en-US" sz="4000"/>
              <a:t>Json Object</a:t>
            </a:r>
            <a:r>
              <a:rPr lang="en-US"/>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fontScale="90000"/>
          </a:bodyPr>
          <a:p>
            <a:r>
              <a:rPr lang="en-US"/>
              <a:t>Array</a:t>
            </a:r>
            <a:endParaRPr lang="en-US"/>
          </a:p>
        </p:txBody>
      </p:sp>
      <p:sp>
        <p:nvSpPr>
          <p:cNvPr id="3" name="Content Placeholder 2"/>
          <p:cNvSpPr>
            <a:spLocks noGrp="1"/>
          </p:cNvSpPr>
          <p:nvPr>
            <p:ph idx="1"/>
          </p:nvPr>
        </p:nvSpPr>
        <p:spPr>
          <a:xfrm>
            <a:off x="838200" y="1244600"/>
            <a:ext cx="10515600" cy="5285740"/>
          </a:xfrm>
        </p:spPr>
        <p:txBody>
          <a:bodyPr>
            <a:normAutofit lnSpcReduction="10000"/>
          </a:bodyPr>
          <a:p>
            <a:pPr marL="0" indent="0">
              <a:buNone/>
            </a:pPr>
            <a:r>
              <a:rPr lang="en-US">
                <a:sym typeface="+mn-ea"/>
              </a:rPr>
              <a:t>var express = require('express');</a:t>
            </a:r>
            <a:endParaRPr lang="en-US"/>
          </a:p>
          <a:p>
            <a:pPr marL="0" indent="0">
              <a:buNone/>
            </a:pPr>
            <a:r>
              <a:rPr lang="en-US">
                <a:sym typeface="+mn-ea"/>
              </a:rPr>
              <a:t>var app = express();</a:t>
            </a:r>
            <a:endParaRPr lang="en-US"/>
          </a:p>
          <a:p>
            <a:pPr marL="0" indent="0">
              <a:buNone/>
            </a:pPr>
            <a:r>
              <a:rPr lang="en-US">
                <a:sym typeface="+mn-ea"/>
              </a:rPr>
              <a:t>app.get('/home', function(req, res){</a:t>
            </a:r>
            <a:endParaRPr lang="en-US"/>
          </a:p>
          <a:p>
            <a:pPr marL="0" indent="0">
              <a:buNone/>
            </a:pPr>
            <a:r>
              <a:rPr lang="en-US">
                <a:sym typeface="+mn-ea"/>
              </a:rPr>
              <a:t>res.send([</a:t>
            </a:r>
            <a:endParaRPr lang="en-US">
              <a:sym typeface="+mn-ea"/>
            </a:endParaRPr>
          </a:p>
          <a:p>
            <a:pPr marL="0" indent="0">
              <a:buNone/>
            </a:pPr>
            <a:r>
              <a:rPr lang="en-US">
                <a:sym typeface="+mn-ea"/>
              </a:rPr>
              <a:t>{ id:1,name:"abc"},</a:t>
            </a:r>
            <a:endParaRPr lang="en-US">
              <a:sym typeface="+mn-ea"/>
            </a:endParaRPr>
          </a:p>
          <a:p>
            <a:pPr marL="0" indent="0">
              <a:buNone/>
            </a:pPr>
            <a:r>
              <a:rPr lang="en-US">
                <a:sym typeface="+mn-ea"/>
              </a:rPr>
              <a:t>{</a:t>
            </a:r>
            <a:r>
              <a:rPr lang="en-US">
                <a:sym typeface="+mn-ea"/>
              </a:rPr>
              <a:t>id:2,name:"def"},</a:t>
            </a:r>
            <a:endParaRPr lang="en-US">
              <a:sym typeface="+mn-ea"/>
            </a:endParaRPr>
          </a:p>
          <a:p>
            <a:pPr marL="0" indent="0">
              <a:buNone/>
            </a:pPr>
            <a:r>
              <a:rPr lang="en-US">
                <a:sym typeface="+mn-ea"/>
              </a:rPr>
              <a:t>{id:2,name:"ghi"}</a:t>
            </a:r>
            <a:endParaRPr lang="en-US">
              <a:sym typeface="+mn-ea"/>
            </a:endParaRPr>
          </a:p>
          <a:p>
            <a:pPr marL="0" indent="0">
              <a:buNone/>
            </a:pPr>
            <a:r>
              <a:rPr lang="en-US">
                <a:sym typeface="+mn-ea"/>
              </a:rPr>
              <a:t>]);</a:t>
            </a:r>
            <a:endParaRPr lang="en-US"/>
          </a:p>
          <a:p>
            <a:pPr marL="0" indent="0">
              <a:buNone/>
            </a:pPr>
            <a:r>
              <a:rPr lang="en-US">
                <a:sym typeface="+mn-ea"/>
              </a:rPr>
              <a:t>});</a:t>
            </a:r>
            <a:endParaRPr lang="en-US"/>
          </a:p>
          <a:p>
            <a:pPr marL="0" indent="0">
              <a:buNone/>
            </a:pPr>
            <a:r>
              <a:rPr lang="en-US">
                <a:sym typeface="+mn-ea"/>
              </a:rPr>
              <a:t>app.listen(3000);</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56285"/>
            <a:ext cx="10515600" cy="5420995"/>
          </a:xfrm>
        </p:spPr>
        <p:txBody>
          <a:bodyPr/>
          <a:p>
            <a:r>
              <a:rPr lang="en-US"/>
              <a:t>The methods are identical when an object or array is passed but res.json() willl also convert non-objects , such as null and undefined ,which are not valid in json.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92" y="691661"/>
            <a:ext cx="10650415" cy="5086717"/>
          </a:xfrm>
        </p:spPr>
        <p:txBody>
          <a:bodyPr>
            <a:normAutofit/>
          </a:bodyPr>
          <a:lstStyle/>
          <a:p>
            <a:pPr marL="0" indent="0" algn="just">
              <a:buNone/>
            </a:pPr>
            <a:endParaRPr lang="en-US" sz="4000" dirty="0"/>
          </a:p>
          <a:p>
            <a:pPr marL="0" indent="0" algn="just">
              <a:buNone/>
            </a:pPr>
            <a:endParaRPr lang="en-US" sz="4000" dirty="0"/>
          </a:p>
          <a:p>
            <a:pPr marL="0" indent="0" algn="just">
              <a:buNone/>
            </a:pPr>
            <a:r>
              <a:rPr lang="en-US" sz="4000" dirty="0"/>
              <a:t>Write a code demonstrating how Express.js sets up a server to handle </a:t>
            </a:r>
            <a:r>
              <a:rPr lang="en-US" sz="4000" b="1" dirty="0">
                <a:solidFill>
                  <a:srgbClr val="FF0000"/>
                </a:solidFill>
              </a:rPr>
              <a:t>GET</a:t>
            </a:r>
            <a:r>
              <a:rPr lang="en-US" sz="4000" dirty="0"/>
              <a:t> requests at </a:t>
            </a:r>
            <a:r>
              <a:rPr lang="en-US" sz="4000" b="1" dirty="0">
                <a:solidFill>
                  <a:srgbClr val="FF0000"/>
                </a:solidFill>
              </a:rPr>
              <a:t>'/</a:t>
            </a:r>
            <a:r>
              <a:rPr lang="en-US" sz="4000" b="1" dirty="0" err="1">
                <a:solidFill>
                  <a:srgbClr val="FF0000"/>
                </a:solidFill>
              </a:rPr>
              <a:t>readfile</a:t>
            </a:r>
            <a:r>
              <a:rPr lang="en-US" sz="4000" b="1" dirty="0">
                <a:solidFill>
                  <a:srgbClr val="FF0000"/>
                </a:solidFill>
              </a:rPr>
              <a:t>’, </a:t>
            </a:r>
            <a:r>
              <a:rPr lang="en-US" sz="4000" dirty="0"/>
              <a:t>read the content of 'example.txt' and </a:t>
            </a:r>
            <a:r>
              <a:rPr lang="en-US" sz="4000" b="1" dirty="0">
                <a:solidFill>
                  <a:srgbClr val="FF0000"/>
                </a:solidFill>
              </a:rPr>
              <a:t>send it as a response to browser</a:t>
            </a:r>
            <a:r>
              <a:rPr lang="en-US" sz="4000" dirty="0"/>
              <a:t>.</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Whaaaaaaat</a:t>
            </a:r>
            <a:r>
              <a:rPr lang="en-US" b="1" dirty="0"/>
              <a:t> is </a:t>
            </a:r>
            <a:r>
              <a:rPr lang="en-US" b="1" dirty="0" err="1"/>
              <a:t>Expresss</a:t>
            </a:r>
            <a:r>
              <a:rPr lang="en-US" b="1" dirty="0"/>
              <a:t>?</a:t>
            </a:r>
            <a:endParaRPr lang="en-IN" b="1" dirty="0"/>
          </a:p>
        </p:txBody>
      </p:sp>
      <p:sp>
        <p:nvSpPr>
          <p:cNvPr id="3" name="Content Placeholder 2"/>
          <p:cNvSpPr>
            <a:spLocks noGrp="1"/>
          </p:cNvSpPr>
          <p:nvPr>
            <p:ph idx="1"/>
          </p:nvPr>
        </p:nvSpPr>
        <p:spPr/>
        <p:txBody>
          <a:bodyPr>
            <a:normAutofit/>
          </a:bodyPr>
          <a:lstStyle/>
          <a:p>
            <a:endParaRPr lang="en-US" sz="5400" i="1" dirty="0"/>
          </a:p>
          <a:p>
            <a:pPr marL="0" indent="0">
              <a:buNone/>
            </a:pPr>
            <a:r>
              <a:rPr lang="en-US" sz="5400" i="1" dirty="0"/>
              <a:t>Express.js is a powerful and flexible Node.js </a:t>
            </a:r>
            <a:r>
              <a:rPr lang="en-US" sz="5400" b="1" i="1" dirty="0">
                <a:solidFill>
                  <a:srgbClr val="FF0000"/>
                </a:solidFill>
              </a:rPr>
              <a:t>framework</a:t>
            </a:r>
            <a:r>
              <a:rPr lang="en-US" sz="5400" i="1" dirty="0"/>
              <a:t> for building web applications and APIs.</a:t>
            </a:r>
            <a:endParaRPr lang="en-IN" sz="5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28954"/>
            <a:ext cx="11131062" cy="5801825"/>
          </a:xfrm>
        </p:spPr>
        <p:txBody>
          <a:bodyPr>
            <a:noAutofit/>
          </a:bodyPr>
          <a:lstStyle/>
          <a:p>
            <a:pPr marL="0" indent="0">
              <a:buNone/>
            </a:pP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express = require(</a:t>
            </a:r>
            <a:r>
              <a:rPr lang="en-IN" sz="1600" b="1" dirty="0">
                <a:solidFill>
                  <a:srgbClr val="A31515"/>
                </a:solidFill>
                <a:effectLst/>
                <a:latin typeface="Consolas" panose="020B0609020204030204" pitchFamily="49" charset="0"/>
              </a:rPr>
              <a:t>'express'</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fs = require(</a:t>
            </a:r>
            <a:r>
              <a:rPr lang="en-IN" sz="1600" b="1" dirty="0">
                <a:solidFill>
                  <a:srgbClr val="A31515"/>
                </a:solidFill>
                <a:effectLst/>
                <a:latin typeface="Consolas" panose="020B0609020204030204" pitchFamily="49" charset="0"/>
              </a:rPr>
              <a:t>'fs'</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app = express();</a:t>
            </a:r>
            <a:endParaRPr lang="en-IN" sz="1600" b="1" dirty="0">
              <a:solidFill>
                <a:srgbClr val="000000"/>
              </a:solidFill>
              <a:effectLst/>
              <a:latin typeface="Consolas" panose="020B0609020204030204" pitchFamily="49" charset="0"/>
            </a:endParaRPr>
          </a:p>
          <a:p>
            <a:pPr marL="0" indent="0">
              <a:buNone/>
            </a:pPr>
            <a:br>
              <a:rPr lang="en-IN" sz="1600" b="1" dirty="0">
                <a:solidFill>
                  <a:srgbClr val="000000"/>
                </a:solidFill>
                <a:effectLst/>
                <a:latin typeface="Consolas" panose="020B0609020204030204" pitchFamily="49" charset="0"/>
              </a:rPr>
            </a:br>
            <a:r>
              <a:rPr lang="en-IN" sz="1600" b="1" dirty="0">
                <a:solidFill>
                  <a:srgbClr val="008000"/>
                </a:solidFill>
                <a:effectLst/>
                <a:latin typeface="Consolas" panose="020B0609020204030204" pitchFamily="49" charset="0"/>
              </a:rPr>
              <a:t>// Define a route handler for GET requests to '/</a:t>
            </a:r>
            <a:r>
              <a:rPr lang="en-IN" sz="1600" b="1" dirty="0" err="1">
                <a:solidFill>
                  <a:srgbClr val="008000"/>
                </a:solidFill>
                <a:effectLst/>
                <a:latin typeface="Consolas" panose="020B0609020204030204" pitchFamily="49" charset="0"/>
              </a:rPr>
              <a:t>readfile</a:t>
            </a:r>
            <a:r>
              <a:rPr lang="en-IN" sz="1600" b="1" dirty="0">
                <a:solidFill>
                  <a:srgbClr val="008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err="1">
                <a:solidFill>
                  <a:srgbClr val="000000"/>
                </a:solidFill>
                <a:effectLst/>
                <a:latin typeface="Consolas" panose="020B0609020204030204" pitchFamily="49" charset="0"/>
              </a:rPr>
              <a:t>app.get</a:t>
            </a:r>
            <a:r>
              <a:rPr lang="en-IN" sz="1600" b="1" dirty="0">
                <a:solidFill>
                  <a:srgbClr val="000000"/>
                </a:solidFill>
                <a:effectLst/>
                <a:latin typeface="Consolas" panose="020B0609020204030204" pitchFamily="49" charset="0"/>
              </a:rPr>
              <a:t>(</a:t>
            </a:r>
            <a:r>
              <a:rPr lang="en-IN" sz="1600" b="1" dirty="0">
                <a:solidFill>
                  <a:srgbClr val="A31515"/>
                </a:solidFill>
                <a:effectLst/>
                <a:latin typeface="Consolas" panose="020B0609020204030204" pitchFamily="49" charset="0"/>
              </a:rPr>
              <a:t>'/</a:t>
            </a:r>
            <a:r>
              <a:rPr lang="en-IN" sz="1600" b="1" dirty="0" err="1">
                <a:solidFill>
                  <a:srgbClr val="A31515"/>
                </a:solidFill>
                <a:effectLst/>
                <a:latin typeface="Consolas" panose="020B0609020204030204" pitchFamily="49" charset="0"/>
              </a:rPr>
              <a:t>readfile</a:t>
            </a:r>
            <a:r>
              <a:rPr lang="en-IN" sz="1600" b="1" dirty="0">
                <a:solidFill>
                  <a:srgbClr val="A31515"/>
                </a:solidFill>
                <a:effectLst/>
                <a:latin typeface="Consolas" panose="020B0609020204030204" pitchFamily="49" charset="0"/>
              </a:rPr>
              <a:t>'</a:t>
            </a: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req</a:t>
            </a:r>
            <a:r>
              <a:rPr lang="en-IN" sz="1600" b="1" dirty="0">
                <a:solidFill>
                  <a:srgbClr val="000000"/>
                </a:solidFill>
                <a:effectLst/>
                <a:latin typeface="Consolas" panose="020B0609020204030204" pitchFamily="49" charset="0"/>
              </a:rPr>
              <a:t>, res) </a:t>
            </a:r>
            <a:r>
              <a:rPr lang="en-IN" sz="1600" b="1" dirty="0">
                <a:solidFill>
                  <a:srgbClr val="0000FF"/>
                </a:solidFill>
                <a:effectLst/>
                <a:latin typeface="Consolas" panose="020B0609020204030204" pitchFamily="49" charset="0"/>
              </a:rPr>
              <a:t>=&gt;</a:t>
            </a: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Specify the file path</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filePath</a:t>
            </a:r>
            <a:r>
              <a:rPr lang="en-IN" sz="1600" b="1" dirty="0">
                <a:solidFill>
                  <a:srgbClr val="000000"/>
                </a:solidFill>
                <a:effectLst/>
                <a:latin typeface="Consolas" panose="020B0609020204030204" pitchFamily="49" charset="0"/>
              </a:rPr>
              <a:t> = </a:t>
            </a:r>
            <a:r>
              <a:rPr lang="en-IN" sz="1600" b="1" dirty="0">
                <a:solidFill>
                  <a:srgbClr val="A31515"/>
                </a:solidFill>
                <a:effectLst/>
                <a:latin typeface="Consolas" panose="020B0609020204030204" pitchFamily="49" charset="0"/>
              </a:rPr>
              <a:t>'example.txt'</a:t>
            </a:r>
            <a:r>
              <a:rPr lang="en-IN" sz="1600" b="1" dirty="0">
                <a:solidFill>
                  <a:srgbClr val="000000"/>
                </a:solidFill>
                <a:effectLst/>
                <a:latin typeface="Consolas" panose="020B0609020204030204" pitchFamily="49" charset="0"/>
              </a:rPr>
              <a:t>;</a:t>
            </a:r>
            <a:br>
              <a:rPr lang="en-IN" sz="1600" b="1" dirty="0">
                <a:solidFill>
                  <a:srgbClr val="000000"/>
                </a:solidFill>
                <a:effectLst/>
                <a:latin typeface="Consolas" panose="020B0609020204030204" pitchFamily="49" charset="0"/>
              </a:rPr>
            </a:b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Read the file asynchronously</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fs.readFile</a:t>
            </a:r>
            <a:r>
              <a:rPr lang="en-IN" sz="1600" b="1" dirty="0">
                <a:solidFill>
                  <a:srgbClr val="000000"/>
                </a:solidFill>
                <a:effectLst/>
                <a:latin typeface="Consolas" panose="020B0609020204030204" pitchFamily="49" charset="0"/>
              </a:rPr>
              <a:t>(</a:t>
            </a:r>
            <a:r>
              <a:rPr lang="en-IN" sz="1600" b="1" dirty="0" err="1">
                <a:solidFill>
                  <a:srgbClr val="000000"/>
                </a:solidFill>
                <a:effectLst/>
                <a:latin typeface="Consolas" panose="020B0609020204030204" pitchFamily="49" charset="0"/>
              </a:rPr>
              <a:t>filePath</a:t>
            </a:r>
            <a:r>
              <a:rPr lang="en-IN" sz="1600" b="1" dirty="0">
                <a:solidFill>
                  <a:srgbClr val="000000"/>
                </a:solidFill>
                <a:effectLst/>
                <a:latin typeface="Consolas" panose="020B0609020204030204" pitchFamily="49" charset="0"/>
              </a:rPr>
              <a:t>, </a:t>
            </a:r>
            <a:r>
              <a:rPr lang="en-IN" sz="1600" b="1" dirty="0">
                <a:solidFill>
                  <a:srgbClr val="A31515"/>
                </a:solidFill>
                <a:effectLst/>
                <a:latin typeface="Consolas" panose="020B0609020204030204" pitchFamily="49" charset="0"/>
              </a:rPr>
              <a:t>'utf8'</a:t>
            </a:r>
            <a:r>
              <a:rPr lang="en-IN" sz="1600" b="1" dirty="0">
                <a:solidFill>
                  <a:srgbClr val="000000"/>
                </a:solidFill>
                <a:effectLst/>
                <a:latin typeface="Consolas" panose="020B0609020204030204" pitchFamily="49" charset="0"/>
              </a:rPr>
              <a:t>, (err, data) </a:t>
            </a:r>
            <a:r>
              <a:rPr lang="en-IN" sz="1600" b="1" dirty="0">
                <a:solidFill>
                  <a:srgbClr val="0000FF"/>
                </a:solidFill>
                <a:effectLst/>
                <a:latin typeface="Consolas" panose="020B0609020204030204" pitchFamily="49" charset="0"/>
              </a:rPr>
              <a:t>=&gt;</a:t>
            </a: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00FF"/>
                </a:solidFill>
                <a:effectLst/>
                <a:latin typeface="Consolas" panose="020B0609020204030204" pitchFamily="49" charset="0"/>
              </a:rPr>
              <a:t>if</a:t>
            </a:r>
            <a:r>
              <a:rPr lang="en-IN" sz="1600" b="1" dirty="0">
                <a:solidFill>
                  <a:srgbClr val="000000"/>
                </a:solidFill>
                <a:effectLst/>
                <a:latin typeface="Consolas" panose="020B0609020204030204" pitchFamily="49" charset="0"/>
              </a:rPr>
              <a:t> (err)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00FF"/>
                </a:solidFill>
                <a:effectLst/>
                <a:latin typeface="Consolas" panose="020B0609020204030204" pitchFamily="49" charset="0"/>
              </a:rPr>
              <a:t>return</a:t>
            </a: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res.status</a:t>
            </a:r>
            <a:r>
              <a:rPr lang="en-IN" sz="1600" b="1" dirty="0">
                <a:solidFill>
                  <a:srgbClr val="000000"/>
                </a:solidFill>
                <a:effectLst/>
                <a:latin typeface="Consolas" panose="020B0609020204030204" pitchFamily="49" charset="0"/>
              </a:rPr>
              <a:t>(</a:t>
            </a:r>
            <a:r>
              <a:rPr lang="en-IN" sz="1600" b="1" dirty="0">
                <a:solidFill>
                  <a:srgbClr val="098658"/>
                </a:solidFill>
                <a:effectLst/>
                <a:latin typeface="Consolas" panose="020B0609020204030204" pitchFamily="49" charset="0"/>
              </a:rPr>
              <a:t>500</a:t>
            </a:r>
            <a:r>
              <a:rPr lang="en-IN" sz="1600" b="1" dirty="0">
                <a:solidFill>
                  <a:srgbClr val="000000"/>
                </a:solidFill>
                <a:effectLst/>
                <a:latin typeface="Consolas" panose="020B0609020204030204" pitchFamily="49" charset="0"/>
              </a:rPr>
              <a:t>).send(</a:t>
            </a:r>
            <a:r>
              <a:rPr lang="en-IN" sz="1600" b="1" dirty="0">
                <a:solidFill>
                  <a:srgbClr val="A31515"/>
                </a:solidFill>
                <a:effectLst/>
                <a:latin typeface="Consolas" panose="020B0609020204030204" pitchFamily="49" charset="0"/>
              </a:rPr>
              <a:t>'Error reading the file'</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br>
              <a:rPr lang="en-IN" sz="1600" b="1" dirty="0">
                <a:solidFill>
                  <a:srgbClr val="000000"/>
                </a:solidFill>
                <a:effectLst/>
                <a:latin typeface="Consolas" panose="020B0609020204030204" pitchFamily="49" charset="0"/>
              </a:rPr>
            </a:b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If successful, send the file content as the response</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res.send</a:t>
            </a:r>
            <a:r>
              <a:rPr lang="en-IN" sz="1600" b="1" dirty="0">
                <a:solidFill>
                  <a:srgbClr val="000000"/>
                </a:solidFill>
                <a:effectLst/>
                <a:latin typeface="Consolas" panose="020B0609020204030204" pitchFamily="49" charset="0"/>
              </a:rPr>
              <a:t>(data);</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a:t>
            </a:r>
            <a:br>
              <a:rPr lang="en-IN" sz="1600" b="1" dirty="0">
                <a:solidFill>
                  <a:srgbClr val="000000"/>
                </a:solidFill>
                <a:effectLst/>
                <a:latin typeface="Consolas" panose="020B0609020204030204" pitchFamily="49" charset="0"/>
              </a:rPr>
            </a:br>
            <a:r>
              <a:rPr lang="en-IN" sz="1600" b="1" dirty="0">
                <a:solidFill>
                  <a:srgbClr val="008000"/>
                </a:solidFill>
                <a:effectLst/>
                <a:latin typeface="Consolas" panose="020B0609020204030204" pitchFamily="49" charset="0"/>
              </a:rPr>
              <a:t>// Start the server</a:t>
            </a:r>
            <a:endParaRPr lang="en-IN" sz="1600" b="1" dirty="0">
              <a:solidFill>
                <a:srgbClr val="000000"/>
              </a:solidFill>
              <a:effectLst/>
              <a:latin typeface="Consolas" panose="020B0609020204030204" pitchFamily="49" charset="0"/>
            </a:endParaRPr>
          </a:p>
          <a:p>
            <a:pPr marL="0" indent="0">
              <a:buNone/>
            </a:pPr>
            <a:r>
              <a:rPr lang="en-IN" sz="1600" b="1" dirty="0" err="1">
                <a:solidFill>
                  <a:srgbClr val="000000"/>
                </a:solidFill>
                <a:effectLst/>
                <a:latin typeface="Consolas" panose="020B0609020204030204" pitchFamily="49" charset="0"/>
              </a:rPr>
              <a:t>app.listen</a:t>
            </a:r>
            <a:r>
              <a:rPr lang="en-IN" sz="1600" b="1" dirty="0">
                <a:solidFill>
                  <a:srgbClr val="000000"/>
                </a:solidFill>
                <a:effectLst/>
                <a:latin typeface="Consolas" panose="020B0609020204030204" pitchFamily="49" charset="0"/>
              </a:rPr>
              <a:t>(</a:t>
            </a:r>
            <a:r>
              <a:rPr lang="en-IN" sz="1600" b="1" dirty="0">
                <a:solidFill>
                  <a:srgbClr val="098658"/>
                </a:solidFill>
                <a:effectLst/>
                <a:latin typeface="Consolas" panose="020B0609020204030204" pitchFamily="49" charset="0"/>
              </a:rPr>
              <a:t>3000</a:t>
            </a:r>
            <a:r>
              <a:rPr lang="en-IN" sz="1600" b="1" dirty="0">
                <a:solidFill>
                  <a:srgbClr val="000000"/>
                </a:solidFill>
                <a:effectLst/>
                <a:latin typeface="Consolas" panose="020B0609020204030204" pitchFamily="49" charset="0"/>
              </a:rPr>
              <a:t>, () </a:t>
            </a:r>
            <a:r>
              <a:rPr lang="en-IN" sz="1600" b="1" dirty="0">
                <a:solidFill>
                  <a:srgbClr val="0000FF"/>
                </a:solidFill>
                <a:effectLst/>
                <a:latin typeface="Consolas" panose="020B0609020204030204" pitchFamily="49" charset="0"/>
              </a:rPr>
              <a:t>=&gt;</a:t>
            </a: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console.log(</a:t>
            </a:r>
            <a:r>
              <a:rPr lang="en-IN" sz="1600" b="1" dirty="0">
                <a:solidFill>
                  <a:srgbClr val="A31515"/>
                </a:solidFill>
                <a:effectLst/>
                <a:latin typeface="Consolas" panose="020B0609020204030204" pitchFamily="49" charset="0"/>
              </a:rPr>
              <a:t>'Server is running on port 3000'</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br>
              <a:rPr lang="en-IN" sz="1600" b="1" dirty="0">
                <a:solidFill>
                  <a:srgbClr val="000000"/>
                </a:solidFill>
                <a:effectLst/>
                <a:latin typeface="Consolas" panose="020B0609020204030204" pitchFamily="49" charset="0"/>
              </a:rPr>
            </a:br>
            <a:endParaRPr lang="en-IN" sz="1600" b="1" dirty="0">
              <a:solidFill>
                <a:srgbClr val="000000"/>
              </a:solidFill>
              <a:effectLst/>
              <a:latin typeface="Consolas" panose="020B0609020204030204" pitchFamily="49" charset="0"/>
            </a:endParaRPr>
          </a:p>
          <a:p>
            <a:pPr marL="0" indent="0">
              <a:buNone/>
            </a:pPr>
            <a:endParaRPr lang="en-IN" sz="1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 Your Knowledge</a:t>
            </a:r>
            <a:endParaRPr lang="en-IN" b="1" dirty="0"/>
          </a:p>
        </p:txBody>
      </p:sp>
      <p:sp>
        <p:nvSpPr>
          <p:cNvPr id="3" name="Content Placeholder 2"/>
          <p:cNvSpPr>
            <a:spLocks noGrp="1"/>
          </p:cNvSpPr>
          <p:nvPr>
            <p:ph idx="1"/>
          </p:nvPr>
        </p:nvSpPr>
        <p:spPr/>
        <p:txBody>
          <a:bodyPr>
            <a:normAutofit/>
          </a:bodyPr>
          <a:lstStyle/>
          <a:p>
            <a:pPr marL="0" indent="0" algn="just">
              <a:buNone/>
            </a:pPr>
            <a:r>
              <a:rPr lang="en-US" sz="4000" dirty="0"/>
              <a:t>Build a simple Express.js server that accepts GET requests containing query parameters representing user information. Your server should extract these query parameters, save them to a file, and respond with a success message. </a:t>
            </a:r>
            <a:endParaRPr lang="en-IN"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638" y="164123"/>
            <a:ext cx="11060723" cy="971306"/>
          </a:xfrm>
        </p:spPr>
        <p:txBody>
          <a:bodyPr>
            <a:normAutofit fontScale="90000"/>
          </a:bodyPr>
          <a:lstStyle/>
          <a:p>
            <a:r>
              <a:rPr lang="en-US" b="1" dirty="0"/>
              <a:t>Let’s perform a write operation in a file with inputs from the form.</a:t>
            </a:r>
            <a:endParaRPr lang="en-IN" b="1" dirty="0"/>
          </a:p>
        </p:txBody>
      </p:sp>
      <p:sp>
        <p:nvSpPr>
          <p:cNvPr id="3" name="Content Placeholder 2"/>
          <p:cNvSpPr>
            <a:spLocks noGrp="1"/>
          </p:cNvSpPr>
          <p:nvPr>
            <p:ph idx="1"/>
          </p:nvPr>
        </p:nvSpPr>
        <p:spPr>
          <a:xfrm>
            <a:off x="849923" y="1284226"/>
            <a:ext cx="10949354" cy="5198636"/>
          </a:xfrm>
        </p:spPr>
        <p:txBody>
          <a:bodyPr>
            <a:noAutofit/>
          </a:bodyPr>
          <a:lstStyle/>
          <a:p>
            <a:pPr marL="0" indent="0">
              <a:buNone/>
            </a:pPr>
            <a:r>
              <a:rPr lang="en-IN" sz="1200" b="1" dirty="0">
                <a:solidFill>
                  <a:srgbClr val="800000"/>
                </a:solidFill>
                <a:effectLst/>
                <a:latin typeface="Consolas" panose="020B0609020204030204" pitchFamily="49" charset="0"/>
              </a:rPr>
              <a:t>&lt;!DOCTYPE</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html</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&lt;html</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lang</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a:t>
            </a:r>
            <a:r>
              <a:rPr lang="en-IN" sz="1200" b="1" dirty="0" err="1">
                <a:solidFill>
                  <a:srgbClr val="0000FF"/>
                </a:solidFill>
                <a:effectLst/>
                <a:latin typeface="Consolas" panose="020B0609020204030204" pitchFamily="49" charset="0"/>
              </a:rPr>
              <a:t>en</a:t>
            </a:r>
            <a:r>
              <a:rPr lang="en-IN" sz="1200" b="1" dirty="0">
                <a:solidFill>
                  <a:srgbClr val="0000FF"/>
                </a:solidFill>
                <a:effectLst/>
                <a:latin typeface="Consolas" panose="020B0609020204030204" pitchFamily="49" charset="0"/>
              </a:rPr>
              <a:t>"</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&lt;head&gt;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&lt;meta</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charset</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"UTF-8"</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&lt;meta</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name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"viewport"</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content</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"width=device-width, initial-scale=1.0"</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&lt;title&gt;</a:t>
            </a:r>
            <a:r>
              <a:rPr lang="en-IN" sz="1200" b="1" dirty="0">
                <a:solidFill>
                  <a:srgbClr val="000000"/>
                </a:solidFill>
                <a:effectLst/>
                <a:latin typeface="Consolas" panose="020B0609020204030204" pitchFamily="49" charset="0"/>
              </a:rPr>
              <a:t>Form Submission</a:t>
            </a:r>
            <a:r>
              <a:rPr lang="en-IN" sz="1200" b="1" dirty="0">
                <a:solidFill>
                  <a:srgbClr val="800000"/>
                </a:solidFill>
                <a:effectLst/>
                <a:latin typeface="Consolas" panose="020B0609020204030204" pitchFamily="49" charset="0"/>
              </a:rPr>
              <a:t>&lt;/title&gt;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&lt;/head&gt;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&lt;body&gt;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&lt;h1&gt;</a:t>
            </a:r>
            <a:r>
              <a:rPr lang="en-IN" sz="1200" b="1" dirty="0">
                <a:solidFill>
                  <a:srgbClr val="000000"/>
                </a:solidFill>
                <a:effectLst/>
                <a:latin typeface="Consolas" panose="020B0609020204030204" pitchFamily="49" charset="0"/>
              </a:rPr>
              <a:t>Form Submission</a:t>
            </a:r>
            <a:r>
              <a:rPr lang="en-IN" sz="1200" b="1" dirty="0">
                <a:solidFill>
                  <a:srgbClr val="800000"/>
                </a:solidFill>
                <a:effectLst/>
                <a:latin typeface="Consolas" panose="020B0609020204030204" pitchFamily="49" charset="0"/>
              </a:rPr>
              <a:t>&lt;/h1&gt;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&lt;form</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action</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"/submit"</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method</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"GET"</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&lt;label</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for</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"name"</a:t>
            </a:r>
            <a:r>
              <a:rPr lang="en-IN" sz="1200" b="1" dirty="0">
                <a:solidFill>
                  <a:srgbClr val="800000"/>
                </a:solidFill>
                <a:effectLst/>
                <a:latin typeface="Consolas" panose="020B0609020204030204" pitchFamily="49" charset="0"/>
              </a:rPr>
              <a:t>&gt;</a:t>
            </a:r>
            <a:r>
              <a:rPr lang="en-IN" sz="1200" b="1" dirty="0">
                <a:solidFill>
                  <a:srgbClr val="000000"/>
                </a:solidFill>
                <a:effectLst/>
                <a:latin typeface="Consolas" panose="020B0609020204030204" pitchFamily="49" charset="0"/>
              </a:rPr>
              <a:t>Name:</a:t>
            </a:r>
            <a:r>
              <a:rPr lang="en-IN" sz="1200" b="1" dirty="0">
                <a:solidFill>
                  <a:srgbClr val="800000"/>
                </a:solidFill>
                <a:effectLst/>
                <a:latin typeface="Consolas" panose="020B0609020204030204" pitchFamily="49" charset="0"/>
              </a:rPr>
              <a:t>&lt;/label&gt;&lt;</a:t>
            </a:r>
            <a:r>
              <a:rPr lang="en-IN" sz="1200" b="1" dirty="0" err="1">
                <a:solidFill>
                  <a:srgbClr val="800000"/>
                </a:solidFill>
                <a:effectLst/>
                <a:latin typeface="Consolas" panose="020B0609020204030204" pitchFamily="49" charset="0"/>
              </a:rPr>
              <a:t>br</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&lt;input</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type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"text"</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id</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"name"</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name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"name"</a:t>
            </a:r>
            <a:r>
              <a:rPr lang="en-IN" sz="1200" b="1" dirty="0">
                <a:solidFill>
                  <a:srgbClr val="800000"/>
                </a:solidFill>
                <a:effectLst/>
                <a:latin typeface="Consolas" panose="020B0609020204030204" pitchFamily="49" charset="0"/>
              </a:rPr>
              <a:t>&gt;&lt;</a:t>
            </a:r>
            <a:r>
              <a:rPr lang="en-IN" sz="1200" b="1" dirty="0" err="1">
                <a:solidFill>
                  <a:srgbClr val="800000"/>
                </a:solidFill>
                <a:effectLst/>
                <a:latin typeface="Consolas" panose="020B0609020204030204" pitchFamily="49" charset="0"/>
              </a:rPr>
              <a:t>br</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&lt;label</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for</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"email"</a:t>
            </a:r>
            <a:r>
              <a:rPr lang="en-IN" sz="1200" b="1" dirty="0">
                <a:solidFill>
                  <a:srgbClr val="800000"/>
                </a:solidFill>
                <a:effectLst/>
                <a:latin typeface="Consolas" panose="020B0609020204030204" pitchFamily="49" charset="0"/>
              </a:rPr>
              <a:t>&gt;</a:t>
            </a:r>
            <a:r>
              <a:rPr lang="en-IN" sz="1200" b="1" dirty="0">
                <a:solidFill>
                  <a:srgbClr val="000000"/>
                </a:solidFill>
                <a:effectLst/>
                <a:latin typeface="Consolas" panose="020B0609020204030204" pitchFamily="49" charset="0"/>
              </a:rPr>
              <a:t>Email:</a:t>
            </a:r>
            <a:r>
              <a:rPr lang="en-IN" sz="1200" b="1" dirty="0">
                <a:solidFill>
                  <a:srgbClr val="800000"/>
                </a:solidFill>
                <a:effectLst/>
                <a:latin typeface="Consolas" panose="020B0609020204030204" pitchFamily="49" charset="0"/>
              </a:rPr>
              <a:t>&lt;/label&gt;&lt;</a:t>
            </a:r>
            <a:r>
              <a:rPr lang="en-IN" sz="1200" b="1" dirty="0" err="1">
                <a:solidFill>
                  <a:srgbClr val="800000"/>
                </a:solidFill>
                <a:effectLst/>
                <a:latin typeface="Consolas" panose="020B0609020204030204" pitchFamily="49" charset="0"/>
              </a:rPr>
              <a:t>br</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&lt;input</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type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"email"</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id</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"email"</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name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"email"</a:t>
            </a:r>
            <a:r>
              <a:rPr lang="en-IN" sz="1200" b="1" dirty="0">
                <a:solidFill>
                  <a:srgbClr val="800000"/>
                </a:solidFill>
                <a:effectLst/>
                <a:latin typeface="Consolas" panose="020B0609020204030204" pitchFamily="49" charset="0"/>
              </a:rPr>
              <a:t>&gt;&lt;</a:t>
            </a:r>
            <a:r>
              <a:rPr lang="en-IN" sz="1200" b="1" dirty="0" err="1">
                <a:solidFill>
                  <a:srgbClr val="800000"/>
                </a:solidFill>
                <a:effectLst/>
                <a:latin typeface="Consolas" panose="020B0609020204030204" pitchFamily="49" charset="0"/>
              </a:rPr>
              <a:t>br</a:t>
            </a:r>
            <a:r>
              <a:rPr lang="en-IN" sz="1200" b="1" dirty="0">
                <a:solidFill>
                  <a:srgbClr val="800000"/>
                </a:solidFill>
                <a:effectLst/>
                <a:latin typeface="Consolas" panose="020B0609020204030204" pitchFamily="49" charset="0"/>
              </a:rPr>
              <a:t>&gt;&lt;</a:t>
            </a:r>
            <a:r>
              <a:rPr lang="en-IN" sz="1200" b="1" dirty="0" err="1">
                <a:solidFill>
                  <a:srgbClr val="800000"/>
                </a:solidFill>
                <a:effectLst/>
                <a:latin typeface="Consolas" panose="020B0609020204030204" pitchFamily="49" charset="0"/>
              </a:rPr>
              <a:t>br</a:t>
            </a:r>
            <a:r>
              <a:rPr lang="en-IN" sz="1200" b="1" dirty="0">
                <a:solidFill>
                  <a:srgbClr val="800000"/>
                </a:solidFill>
                <a:effectLst/>
                <a:latin typeface="Consolas" panose="020B0609020204030204" pitchFamily="49" charset="0"/>
              </a:rPr>
              <a:t>&gt;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&lt;button</a:t>
            </a:r>
            <a:r>
              <a:rPr lang="en-IN" sz="1200" b="1" dirty="0">
                <a:solidFill>
                  <a:srgbClr val="000000"/>
                </a:solidFill>
                <a:effectLst/>
                <a:latin typeface="Consolas" panose="020B0609020204030204" pitchFamily="49" charset="0"/>
              </a:rPr>
              <a:t> </a:t>
            </a:r>
            <a:r>
              <a:rPr lang="en-IN" sz="1200" b="1" dirty="0">
                <a:solidFill>
                  <a:srgbClr val="E50000"/>
                </a:solidFill>
                <a:effectLst/>
                <a:latin typeface="Consolas" panose="020B0609020204030204" pitchFamily="49" charset="0"/>
              </a:rPr>
              <a:t>type</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"submit"</a:t>
            </a:r>
            <a:r>
              <a:rPr lang="en-IN" sz="1200" b="1" dirty="0">
                <a:solidFill>
                  <a:srgbClr val="800000"/>
                </a:solidFill>
                <a:effectLst/>
                <a:latin typeface="Consolas" panose="020B0609020204030204" pitchFamily="49" charset="0"/>
              </a:rPr>
              <a:t>&gt;</a:t>
            </a:r>
            <a:r>
              <a:rPr lang="en-IN" sz="1200" b="1" dirty="0">
                <a:solidFill>
                  <a:srgbClr val="000000"/>
                </a:solidFill>
                <a:effectLst/>
                <a:latin typeface="Consolas" panose="020B0609020204030204" pitchFamily="49" charset="0"/>
              </a:rPr>
              <a:t>Submit</a:t>
            </a:r>
            <a:r>
              <a:rPr lang="en-IN" sz="1200" b="1" dirty="0">
                <a:solidFill>
                  <a:srgbClr val="800000"/>
                </a:solidFill>
                <a:effectLst/>
                <a:latin typeface="Consolas" panose="020B0609020204030204" pitchFamily="49" charset="0"/>
              </a:rPr>
              <a:t>&lt;/button&gt;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800000"/>
                </a:solidFill>
                <a:effectLst/>
                <a:latin typeface="Consolas" panose="020B0609020204030204" pitchFamily="49" charset="0"/>
              </a:rPr>
              <a:t>&lt;/form&gt;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&lt;/body&gt;</a:t>
            </a:r>
            <a:endParaRPr lang="en-IN" sz="1200" b="1" dirty="0">
              <a:solidFill>
                <a:srgbClr val="000000"/>
              </a:solidFill>
              <a:effectLst/>
              <a:latin typeface="Consolas" panose="020B0609020204030204" pitchFamily="49" charset="0"/>
            </a:endParaRPr>
          </a:p>
          <a:p>
            <a:pPr marL="0" indent="0">
              <a:buNone/>
            </a:pPr>
            <a:r>
              <a:rPr lang="en-IN" sz="1200" b="1" dirty="0">
                <a:solidFill>
                  <a:srgbClr val="800000"/>
                </a:solidFill>
                <a:effectLst/>
                <a:latin typeface="Consolas" panose="020B0609020204030204" pitchFamily="49" charset="0"/>
              </a:rPr>
              <a:t>&lt;/html&gt;</a:t>
            </a:r>
            <a:endParaRPr lang="en-IN" sz="1200" b="1" dirty="0">
              <a:solidFill>
                <a:srgbClr val="000000"/>
              </a:solidFill>
              <a:effectLst/>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92" y="187568"/>
            <a:ext cx="10720754" cy="5825271"/>
          </a:xfrm>
        </p:spPr>
        <p:txBody>
          <a:bodyPr>
            <a:noAutofit/>
          </a:bodyPr>
          <a:lstStyle/>
          <a:p>
            <a:pPr marL="0" indent="0">
              <a:buNone/>
            </a:pP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express = require(</a:t>
            </a:r>
            <a:r>
              <a:rPr lang="en-IN" sz="1800" b="1" dirty="0">
                <a:solidFill>
                  <a:srgbClr val="A31515"/>
                </a:solidFill>
                <a:effectLst/>
                <a:latin typeface="Consolas" panose="020B0609020204030204" pitchFamily="49" charset="0"/>
              </a:rPr>
              <a:t>'express'</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fs = require(</a:t>
            </a:r>
            <a:r>
              <a:rPr lang="en-IN" sz="1800" b="1" dirty="0">
                <a:solidFill>
                  <a:srgbClr val="A31515"/>
                </a:solidFill>
                <a:effectLst/>
                <a:latin typeface="Consolas" panose="020B0609020204030204" pitchFamily="49" charset="0"/>
              </a:rPr>
              <a:t>'fs'</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app = express();</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a:solidFill>
                  <a:srgbClr val="008000"/>
                </a:solidFill>
                <a:effectLst/>
                <a:latin typeface="Consolas" panose="020B0609020204030204" pitchFamily="49" charset="0"/>
              </a:rPr>
              <a:t>// Serve HTML form</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00"/>
                </a:solidFill>
                <a:effectLst/>
                <a:latin typeface="Consolas" panose="020B0609020204030204" pitchFamily="49" charset="0"/>
              </a:rPr>
              <a:t>app.get</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'/form'</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req</a:t>
            </a:r>
            <a:r>
              <a:rPr lang="en-IN" sz="1800" b="1" dirty="0">
                <a:solidFill>
                  <a:srgbClr val="000000"/>
                </a:solidFill>
                <a:effectLst/>
                <a:latin typeface="Consolas" panose="020B0609020204030204" pitchFamily="49" charset="0"/>
              </a:rPr>
              <a:t>, res)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Read the HTML form file asynchronously</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fs.readFile</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'public/form.html'</a:t>
            </a:r>
            <a:r>
              <a:rPr lang="en-IN" sz="1800" b="1" dirty="0">
                <a:solidFill>
                  <a:srgbClr val="000000"/>
                </a:solidFill>
                <a:effectLst/>
                <a:latin typeface="Consolas" panose="020B0609020204030204" pitchFamily="49" charset="0"/>
              </a:rPr>
              <a:t>, </a:t>
            </a:r>
            <a:r>
              <a:rPr lang="en-IN" sz="1800" b="1" dirty="0">
                <a:solidFill>
                  <a:srgbClr val="A31515"/>
                </a:solidFill>
                <a:effectLst/>
                <a:latin typeface="Consolas" panose="020B0609020204030204" pitchFamily="49" charset="0"/>
              </a:rPr>
              <a:t>'utf8'</a:t>
            </a:r>
            <a:r>
              <a:rPr lang="en-IN" sz="1800" b="1" dirty="0">
                <a:solidFill>
                  <a:srgbClr val="000000"/>
                </a:solidFill>
                <a:effectLst/>
                <a:latin typeface="Consolas" panose="020B0609020204030204" pitchFamily="49" charset="0"/>
              </a:rPr>
              <a:t>, (err, data)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00FF"/>
                </a:solidFill>
                <a:effectLst/>
                <a:latin typeface="Consolas" panose="020B0609020204030204" pitchFamily="49" charset="0"/>
              </a:rPr>
              <a:t>if</a:t>
            </a:r>
            <a:r>
              <a:rPr lang="en-IN" sz="1800" b="1" dirty="0">
                <a:solidFill>
                  <a:srgbClr val="000000"/>
                </a:solidFill>
                <a:effectLst/>
                <a:latin typeface="Consolas" panose="020B0609020204030204" pitchFamily="49" charset="0"/>
              </a:rPr>
              <a:t> (err)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console.log(err);</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If there's an error reading the file, send an error response</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00FF"/>
                </a:solidFill>
                <a:effectLst/>
                <a:latin typeface="Consolas" panose="020B0609020204030204" pitchFamily="49" charset="0"/>
              </a:rPr>
              <a:t>return</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res.status</a:t>
            </a:r>
            <a:r>
              <a:rPr lang="en-IN" sz="1800" b="1" dirty="0">
                <a:solidFill>
                  <a:srgbClr val="000000"/>
                </a:solidFill>
                <a:effectLst/>
                <a:latin typeface="Consolas" panose="020B0609020204030204" pitchFamily="49" charset="0"/>
              </a:rPr>
              <a:t>(</a:t>
            </a:r>
            <a:r>
              <a:rPr lang="en-IN" sz="1800" b="1" dirty="0">
                <a:solidFill>
                  <a:srgbClr val="098658"/>
                </a:solidFill>
                <a:effectLst/>
                <a:latin typeface="Consolas" panose="020B0609020204030204" pitchFamily="49" charset="0"/>
              </a:rPr>
              <a:t>500</a:t>
            </a:r>
            <a:r>
              <a:rPr lang="en-IN" sz="1800" b="1" dirty="0">
                <a:solidFill>
                  <a:srgbClr val="000000"/>
                </a:solidFill>
                <a:effectLst/>
                <a:latin typeface="Consolas" panose="020B0609020204030204" pitchFamily="49" charset="0"/>
              </a:rPr>
              <a:t>).send(</a:t>
            </a:r>
            <a:r>
              <a:rPr lang="en-IN" sz="1800" b="1" dirty="0">
                <a:solidFill>
                  <a:srgbClr val="A31515"/>
                </a:solidFill>
                <a:effectLst/>
                <a:latin typeface="Consolas" panose="020B0609020204030204" pitchFamily="49" charset="0"/>
              </a:rPr>
              <a:t>'Error reading the file'</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If successful, send the HTML form content as the response</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res.send</a:t>
            </a:r>
            <a:r>
              <a:rPr lang="en-IN" sz="1800" b="1" dirty="0">
                <a:solidFill>
                  <a:srgbClr val="000000"/>
                </a:solidFill>
                <a:effectLst/>
                <a:latin typeface="Consolas" panose="020B0609020204030204" pitchFamily="49" charset="0"/>
              </a:rPr>
              <a:t>(data);</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endParaRPr lang="en-IN"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175846"/>
            <a:ext cx="11025554" cy="6001117"/>
          </a:xfrm>
        </p:spPr>
        <p:txBody>
          <a:bodyPr>
            <a:noAutofit/>
          </a:bodyPr>
          <a:lstStyle/>
          <a:p>
            <a:pPr marL="0" indent="0">
              <a:buNone/>
            </a:pPr>
            <a:r>
              <a:rPr lang="en-IN" sz="1800" b="1" dirty="0">
                <a:solidFill>
                  <a:srgbClr val="008000"/>
                </a:solidFill>
                <a:effectLst/>
                <a:latin typeface="Consolas" panose="020B0609020204030204" pitchFamily="49" charset="0"/>
              </a:rPr>
              <a:t>// Handle form submission</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00"/>
                </a:solidFill>
                <a:effectLst/>
                <a:latin typeface="Consolas" panose="020B0609020204030204" pitchFamily="49" charset="0"/>
              </a:rPr>
              <a:t>app.get</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'/submit'</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req</a:t>
            </a:r>
            <a:r>
              <a:rPr lang="en-IN" sz="1800" b="1" dirty="0">
                <a:solidFill>
                  <a:srgbClr val="000000"/>
                </a:solidFill>
                <a:effectLst/>
                <a:latin typeface="Consolas" panose="020B0609020204030204" pitchFamily="49" charset="0"/>
              </a:rPr>
              <a:t>, res)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Access data sent through query parameters</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name = req.query.name;</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email = </a:t>
            </a:r>
            <a:r>
              <a:rPr lang="en-IN" sz="1800" b="1" dirty="0" err="1">
                <a:solidFill>
                  <a:srgbClr val="000000"/>
                </a:solidFill>
                <a:effectLst/>
                <a:latin typeface="Consolas" panose="020B0609020204030204" pitchFamily="49" charset="0"/>
              </a:rPr>
              <a:t>req.query.email</a:t>
            </a:r>
            <a:r>
              <a:rPr lang="en-IN" sz="1800" b="1" dirty="0">
                <a:solidFill>
                  <a:srgbClr val="000000"/>
                </a:solidFill>
                <a:effectLst/>
                <a:latin typeface="Consolas" panose="020B0609020204030204" pitchFamily="49" charset="0"/>
              </a:rPr>
              <a:t>;</a:t>
            </a:r>
            <a:br>
              <a:rPr lang="en-IN" sz="1800" b="1" dirty="0">
                <a:solidFill>
                  <a:srgbClr val="000000"/>
                </a:solidFill>
                <a:effectLst/>
                <a:latin typeface="Consolas" panose="020B0609020204030204" pitchFamily="49" charset="0"/>
              </a:rPr>
            </a:b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Do something with the data (e.g., save it to a file)</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fs.writeFile</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'data.txt'</a:t>
            </a:r>
            <a:r>
              <a:rPr lang="en-IN" sz="1800" b="1" dirty="0">
                <a:solidFill>
                  <a:srgbClr val="000000"/>
                </a:solidFill>
                <a:effectLst/>
                <a:latin typeface="Consolas" panose="020B0609020204030204" pitchFamily="49" charset="0"/>
              </a:rPr>
              <a:t>, </a:t>
            </a:r>
            <a:r>
              <a:rPr lang="en-IN" sz="1800" b="1" dirty="0">
                <a:solidFill>
                  <a:srgbClr val="A31515"/>
                </a:solidFill>
                <a:effectLst/>
                <a:latin typeface="Consolas" panose="020B0609020204030204" pitchFamily="49" charset="0"/>
              </a:rPr>
              <a:t>`Name: </a:t>
            </a:r>
            <a:r>
              <a:rPr lang="en-IN" sz="1800" b="1" dirty="0">
                <a:solidFill>
                  <a:srgbClr val="0000FF"/>
                </a:solidFill>
                <a:effectLst/>
                <a:latin typeface="Consolas" panose="020B0609020204030204" pitchFamily="49" charset="0"/>
              </a:rPr>
              <a:t>${</a:t>
            </a:r>
            <a:r>
              <a:rPr lang="en-IN" sz="1800" b="1" dirty="0">
                <a:solidFill>
                  <a:srgbClr val="000000"/>
                </a:solidFill>
                <a:effectLst/>
                <a:latin typeface="Consolas" panose="020B0609020204030204" pitchFamily="49" charset="0"/>
              </a:rPr>
              <a:t>name</a:t>
            </a:r>
            <a:r>
              <a:rPr lang="en-IN" sz="1800" b="1" dirty="0">
                <a:solidFill>
                  <a:srgbClr val="0000FF"/>
                </a:solidFill>
                <a:effectLst/>
                <a:latin typeface="Consolas" panose="020B0609020204030204" pitchFamily="49" charset="0"/>
              </a:rPr>
              <a:t>}</a:t>
            </a:r>
            <a:r>
              <a:rPr lang="en-IN" sz="1800" b="1" dirty="0">
                <a:solidFill>
                  <a:srgbClr val="A31515"/>
                </a:solidFill>
                <a:effectLst/>
                <a:latin typeface="Consolas" panose="020B0609020204030204" pitchFamily="49" charset="0"/>
              </a:rPr>
              <a:t>, Email: </a:t>
            </a:r>
            <a:r>
              <a:rPr lang="en-IN" sz="1800" b="1" dirty="0">
                <a:solidFill>
                  <a:srgbClr val="0000FF"/>
                </a:solidFill>
                <a:effectLst/>
                <a:latin typeface="Consolas" panose="020B0609020204030204" pitchFamily="49" charset="0"/>
              </a:rPr>
              <a:t>${</a:t>
            </a:r>
            <a:r>
              <a:rPr lang="en-IN" sz="1800" b="1" dirty="0">
                <a:solidFill>
                  <a:srgbClr val="000000"/>
                </a:solidFill>
                <a:effectLst/>
                <a:latin typeface="Consolas" panose="020B0609020204030204" pitchFamily="49" charset="0"/>
              </a:rPr>
              <a:t>email</a:t>
            </a:r>
            <a:r>
              <a:rPr lang="en-IN" sz="1800" b="1" dirty="0">
                <a:solidFill>
                  <a:srgbClr val="0000FF"/>
                </a:solidFill>
                <a:effectLst/>
                <a:latin typeface="Consolas" panose="020B0609020204030204" pitchFamily="49" charset="0"/>
              </a:rPr>
              <a:t>}</a:t>
            </a:r>
            <a:r>
              <a:rPr lang="en-IN" sz="1800" b="1" dirty="0">
                <a:solidFill>
                  <a:srgbClr val="A31515"/>
                </a:solidFill>
                <a:effectLst/>
                <a:latin typeface="Consolas" panose="020B0609020204030204" pitchFamily="49" charset="0"/>
              </a:rPr>
              <a:t>\n`</a:t>
            </a:r>
            <a:r>
              <a:rPr lang="en-IN" sz="1800" b="1" dirty="0">
                <a:solidFill>
                  <a:srgbClr val="000000"/>
                </a:solidFill>
                <a:effectLst/>
                <a:latin typeface="Consolas" panose="020B0609020204030204" pitchFamily="49" charset="0"/>
              </a:rPr>
              <a:t>, err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00FF"/>
                </a:solidFill>
                <a:effectLst/>
                <a:latin typeface="Consolas" panose="020B0609020204030204" pitchFamily="49" charset="0"/>
              </a:rPr>
              <a:t>if</a:t>
            </a:r>
            <a:r>
              <a:rPr lang="en-IN" sz="1800" b="1" dirty="0">
                <a:solidFill>
                  <a:srgbClr val="000000"/>
                </a:solidFill>
                <a:effectLst/>
                <a:latin typeface="Consolas" panose="020B0609020204030204" pitchFamily="49" charset="0"/>
              </a:rPr>
              <a:t> (err)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console.error</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'Error saving data to file:'</a:t>
            </a:r>
            <a:r>
              <a:rPr lang="en-IN" sz="1800" b="1" dirty="0">
                <a:solidFill>
                  <a:srgbClr val="000000"/>
                </a:solidFill>
                <a:effectLst/>
                <a:latin typeface="Consolas" panose="020B0609020204030204" pitchFamily="49" charset="0"/>
              </a:rPr>
              <a:t>, err);</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00FF"/>
                </a:solidFill>
                <a:effectLst/>
                <a:latin typeface="Consolas" panose="020B0609020204030204" pitchFamily="49" charset="0"/>
              </a:rPr>
              <a:t>return</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res.status</a:t>
            </a:r>
            <a:r>
              <a:rPr lang="en-IN" sz="1800" b="1" dirty="0">
                <a:solidFill>
                  <a:srgbClr val="000000"/>
                </a:solidFill>
                <a:effectLst/>
                <a:latin typeface="Consolas" panose="020B0609020204030204" pitchFamily="49" charset="0"/>
              </a:rPr>
              <a:t>(</a:t>
            </a:r>
            <a:r>
              <a:rPr lang="en-IN" sz="1800" b="1" dirty="0">
                <a:solidFill>
                  <a:srgbClr val="098658"/>
                </a:solidFill>
                <a:effectLst/>
                <a:latin typeface="Consolas" panose="020B0609020204030204" pitchFamily="49" charset="0"/>
              </a:rPr>
              <a:t>500</a:t>
            </a:r>
            <a:r>
              <a:rPr lang="en-IN" sz="1800" b="1" dirty="0">
                <a:solidFill>
                  <a:srgbClr val="000000"/>
                </a:solidFill>
                <a:effectLst/>
                <a:latin typeface="Consolas" panose="020B0609020204030204" pitchFamily="49" charset="0"/>
              </a:rPr>
              <a:t>).send(</a:t>
            </a:r>
            <a:r>
              <a:rPr lang="en-IN" sz="1800" b="1" dirty="0">
                <a:solidFill>
                  <a:srgbClr val="A31515"/>
                </a:solidFill>
                <a:effectLst/>
                <a:latin typeface="Consolas" panose="020B0609020204030204" pitchFamily="49" charset="0"/>
              </a:rPr>
              <a:t>'Error saving data'</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br>
              <a:rPr lang="en-IN" sz="1800" b="1" dirty="0">
                <a:solidFill>
                  <a:srgbClr val="000000"/>
                </a:solidFill>
                <a:effectLst/>
                <a:latin typeface="Consolas" panose="020B0609020204030204" pitchFamily="49" charset="0"/>
              </a:rPr>
            </a:br>
            <a:r>
              <a:rPr lang="en-IN" sz="1800" b="1" dirty="0">
                <a:solidFill>
                  <a:srgbClr val="000000"/>
                </a:solidFill>
                <a:effectLst/>
                <a:latin typeface="Consolas" panose="020B0609020204030204" pitchFamily="49" charset="0"/>
              </a:rPr>
              <a:t>        </a:t>
            </a:r>
            <a:r>
              <a:rPr lang="en-IN" sz="1800" b="1" dirty="0">
                <a:solidFill>
                  <a:srgbClr val="008000"/>
                </a:solidFill>
                <a:effectLst/>
                <a:latin typeface="Consolas" panose="020B0609020204030204" pitchFamily="49" charset="0"/>
              </a:rPr>
              <a:t>// Respond with a success message</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res.send</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'Data saved successfully'</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a:t>
            </a:r>
            <a:br>
              <a:rPr lang="en-IN" sz="1800" b="1" dirty="0">
                <a:solidFill>
                  <a:srgbClr val="000000"/>
                </a:solidFill>
                <a:effectLst/>
                <a:latin typeface="Consolas" panose="020B0609020204030204" pitchFamily="49" charset="0"/>
              </a:rPr>
            </a:br>
            <a:r>
              <a:rPr lang="en-IN" sz="1800" b="1" dirty="0">
                <a:solidFill>
                  <a:srgbClr val="008000"/>
                </a:solidFill>
                <a:effectLst/>
                <a:latin typeface="Consolas" panose="020B0609020204030204" pitchFamily="49" charset="0"/>
              </a:rPr>
              <a:t>// Start the server</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00"/>
                </a:solidFill>
                <a:effectLst/>
                <a:latin typeface="Consolas" panose="020B0609020204030204" pitchFamily="49" charset="0"/>
              </a:rPr>
              <a:t>app.listen</a:t>
            </a:r>
            <a:r>
              <a:rPr lang="en-IN" sz="1800" b="1" dirty="0">
                <a:solidFill>
                  <a:srgbClr val="000000"/>
                </a:solidFill>
                <a:effectLst/>
                <a:latin typeface="Consolas" panose="020B0609020204030204" pitchFamily="49" charset="0"/>
              </a:rPr>
              <a:t>(</a:t>
            </a:r>
            <a:r>
              <a:rPr lang="en-IN" sz="1800" b="1" dirty="0">
                <a:solidFill>
                  <a:srgbClr val="098658"/>
                </a:solidFill>
                <a:effectLst/>
                <a:latin typeface="Consolas" panose="020B0609020204030204" pitchFamily="49" charset="0"/>
              </a:rPr>
              <a:t>3000</a:t>
            </a:r>
            <a:r>
              <a:rPr lang="en-IN" sz="1800" b="1" dirty="0">
                <a:solidFill>
                  <a:srgbClr val="000000"/>
                </a:solidFill>
                <a:effectLst/>
                <a:latin typeface="Consolas" panose="020B0609020204030204" pitchFamily="49" charset="0"/>
              </a:rPr>
              <a:t>, ()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console.log(</a:t>
            </a:r>
            <a:r>
              <a:rPr lang="en-IN" sz="1800" b="1" dirty="0">
                <a:solidFill>
                  <a:srgbClr val="A31515"/>
                </a:solidFill>
                <a:effectLst/>
                <a:latin typeface="Consolas" panose="020B0609020204030204" pitchFamily="49" charset="0"/>
              </a:rPr>
              <a:t>'Server is running on port 3000'</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endParaRPr lang="en-IN" sz="1800" b="1" dirty="0">
              <a:solidFill>
                <a:srgbClr val="000000"/>
              </a:solidFill>
              <a:effectLst/>
              <a:latin typeface="Consolas" panose="020B0609020204030204" pitchFamily="49" charset="0"/>
            </a:endParaRPr>
          </a:p>
          <a:p>
            <a:pPr marL="0" indent="0">
              <a:buNone/>
            </a:pPr>
            <a:endParaRPr lang="en-IN"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560"/>
          </a:xfrm>
        </p:spPr>
        <p:txBody>
          <a:bodyPr>
            <a:normAutofit fontScale="90000"/>
          </a:bodyPr>
          <a:lstStyle/>
          <a:p>
            <a:pPr algn="ctr"/>
            <a:r>
              <a:rPr lang="en-IN" sz="6000" b="1" dirty="0" err="1">
                <a:solidFill>
                  <a:srgbClr val="FF0000"/>
                </a:solidFill>
              </a:rPr>
              <a:t>ExpressJS</a:t>
            </a:r>
            <a:r>
              <a:rPr lang="en-IN" sz="6000" b="1" dirty="0">
                <a:solidFill>
                  <a:srgbClr val="FF0000"/>
                </a:solidFill>
              </a:rPr>
              <a:t> - Middleware</a:t>
            </a:r>
            <a:endParaRPr lang="en-IN" sz="6000" b="1" dirty="0">
              <a:solidFill>
                <a:srgbClr val="FF0000"/>
              </a:solidFill>
            </a:endParaRPr>
          </a:p>
        </p:txBody>
      </p:sp>
      <p:sp>
        <p:nvSpPr>
          <p:cNvPr id="3" name="Content Placeholder 2"/>
          <p:cNvSpPr>
            <a:spLocks noGrp="1"/>
          </p:cNvSpPr>
          <p:nvPr>
            <p:ph idx="1"/>
          </p:nvPr>
        </p:nvSpPr>
        <p:spPr>
          <a:xfrm>
            <a:off x="770890" y="1490345"/>
            <a:ext cx="10515600" cy="4351338"/>
          </a:xfrm>
        </p:spPr>
        <p:txBody>
          <a:bodyPr>
            <a:normAutofit/>
          </a:bodyPr>
          <a:lstStyle/>
          <a:p>
            <a:pPr marL="0" indent="0" algn="just">
              <a:buNone/>
            </a:pPr>
            <a:r>
              <a:rPr lang="en-US" sz="4800" dirty="0"/>
              <a:t>Middleware functions are functions that </a:t>
            </a:r>
            <a:r>
              <a:rPr lang="en-US" sz="4800" b="1" dirty="0">
                <a:solidFill>
                  <a:srgbClr val="FF0000"/>
                </a:solidFill>
              </a:rPr>
              <a:t>have access to the request object (req), the response object (res), and the next middleware function in the application’s request-response cycle</a:t>
            </a:r>
            <a:r>
              <a:rPr lang="en-US" sz="4800" dirty="0"/>
              <a:t>. These functions are used to modify req and res objects.</a:t>
            </a:r>
            <a:endParaRPr lang="en-IN" sz="4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dirty="0"/>
              <a:t>Middleware serves as a bridge between a client request and server response in web applications. </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b="1" dirty="0">
                <a:solidFill>
                  <a:srgbClr val="FF0000"/>
                </a:solidFill>
              </a:rPr>
              <a:t>Request Processing: </a:t>
            </a:r>
            <a:r>
              <a:rPr lang="en-US" dirty="0"/>
              <a:t>Middleware functions can preprocess requests before they reach the main application logic. This includes tasks like parsing request bodies, extracting cookies or session data, and performing initial authentication checks.</a:t>
            </a:r>
            <a:endParaRPr lang="en-US" dirty="0"/>
          </a:p>
          <a:p>
            <a:pPr algn="just"/>
            <a:endParaRPr lang="en-US" dirty="0"/>
          </a:p>
          <a:p>
            <a:pPr algn="just"/>
            <a:r>
              <a:rPr lang="en-US" b="1" dirty="0">
                <a:solidFill>
                  <a:srgbClr val="FF0000"/>
                </a:solidFill>
              </a:rPr>
              <a:t>Authentication and Authorization: </a:t>
            </a:r>
            <a:r>
              <a:rPr lang="en-US" dirty="0"/>
              <a:t>Middleware is commonly used for authentication, ensuring that only authenticated users can access certain routes or resources. It can also handle authorization, determining whether authenticated users have the necessary permissions to perform specific actions.</a:t>
            </a:r>
            <a:endParaRPr lang="en-US" dirty="0"/>
          </a:p>
          <a:p>
            <a:pPr algn="just"/>
            <a:endParaRPr lang="en-US" dirty="0"/>
          </a:p>
          <a:p>
            <a:pPr algn="just"/>
            <a:r>
              <a:rPr lang="en-US" b="1" dirty="0">
                <a:solidFill>
                  <a:srgbClr val="FF0000"/>
                </a:solidFill>
              </a:rPr>
              <a:t>Logging and Debugging: </a:t>
            </a:r>
            <a:r>
              <a:rPr lang="en-US" dirty="0"/>
              <a:t>Middleware can log request details, such as timestamps, request methods, URLs, and user agents, aiding in debugging and monitoring of applications. Logging middleware can also help track errors or unexpected behavior.</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54685"/>
            <a:ext cx="10515600" cy="5522595"/>
          </a:xfrm>
        </p:spPr>
        <p:txBody>
          <a:bodyPr/>
          <a:p>
            <a:r>
              <a:rPr lang="en-US"/>
              <a:t>Middleware Chaining: </a:t>
            </a:r>
            <a:endParaRPr lang="en-US"/>
          </a:p>
          <a:p>
            <a:pPr lvl="1"/>
            <a:r>
              <a:rPr lang="en-US" sz="2800"/>
              <a:t>Middleware can be chained from one to another, Hence creating a chain of functions that are executed in order. </a:t>
            </a:r>
            <a:endParaRPr lang="en-US" sz="2800"/>
          </a:p>
          <a:p>
            <a:pPr lvl="1"/>
            <a:r>
              <a:rPr lang="en-US" sz="2800"/>
              <a:t>The last function sends the response back to the browser. </a:t>
            </a:r>
            <a:endParaRPr lang="en-US" sz="2800"/>
          </a:p>
          <a:p>
            <a:pPr lvl="1"/>
            <a:r>
              <a:rPr lang="en-US" sz="2800"/>
              <a:t>So, before sending the response back to the browser the different middleware process the request.</a:t>
            </a:r>
            <a:endParaRPr lang="en-US" sz="2800"/>
          </a:p>
          <a:p>
            <a:r>
              <a:rPr lang="en-US"/>
              <a:t>The next() function in the express is responsible for calling the next middleware function if there is one.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05840" y="4587240"/>
            <a:ext cx="10347960" cy="1590040"/>
          </a:xfrm>
        </p:spPr>
        <p:txBody>
          <a:bodyPr>
            <a:normAutofit lnSpcReduction="10000"/>
          </a:bodyPr>
          <a:p>
            <a:r>
              <a:rPr lang="en-US"/>
              <a:t>In the above case, the incoming request is modified and various operations are performed using several middlewares, and middleware is chained using the next function. The router sends the response back to the browser.</a:t>
            </a:r>
            <a:endParaRPr lang="en-US"/>
          </a:p>
        </p:txBody>
      </p:sp>
      <p:pic>
        <p:nvPicPr>
          <p:cNvPr id="4" name="Picture 3" descr="Screenshot 2023-04-05 at 9.47.27 AM"/>
          <p:cNvPicPr>
            <a:picLocks noChangeAspect="1"/>
          </p:cNvPicPr>
          <p:nvPr/>
        </p:nvPicPr>
        <p:blipFill>
          <a:blip r:embed="rId1"/>
          <a:stretch>
            <a:fillRect/>
          </a:stretch>
        </p:blipFill>
        <p:spPr>
          <a:xfrm>
            <a:off x="1186180" y="433070"/>
            <a:ext cx="10025380" cy="38931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3280"/>
          </a:xfrm>
        </p:spPr>
        <p:txBody>
          <a:bodyPr>
            <a:normAutofit/>
          </a:bodyPr>
          <a:p>
            <a:r>
              <a:rPr lang="en-US"/>
              <a:t>Middleware Syntax: </a:t>
            </a:r>
            <a:endParaRPr lang="en-US"/>
          </a:p>
        </p:txBody>
      </p:sp>
      <p:sp>
        <p:nvSpPr>
          <p:cNvPr id="3" name="Content Placeholder 2"/>
          <p:cNvSpPr>
            <a:spLocks noGrp="1"/>
          </p:cNvSpPr>
          <p:nvPr>
            <p:ph idx="1"/>
          </p:nvPr>
        </p:nvSpPr>
        <p:spPr>
          <a:xfrm>
            <a:off x="838200" y="1435100"/>
            <a:ext cx="10515600" cy="4742180"/>
          </a:xfrm>
        </p:spPr>
        <p:txBody>
          <a:bodyPr/>
          <a:p>
            <a:r>
              <a:rPr lang="en-US">
                <a:sym typeface="+mn-ea"/>
              </a:rPr>
              <a:t>The basic syntax for the middleware functions are as follows –</a:t>
            </a:r>
            <a:endParaRPr lang="en-US">
              <a:sym typeface="+mn-ea"/>
            </a:endParaRPr>
          </a:p>
          <a:p>
            <a:pPr marL="0" indent="0">
              <a:buNone/>
            </a:pPr>
            <a:r>
              <a:rPr lang="en-US"/>
              <a:t>	app.get(path, (req, res, next) =&gt; {}, (req, res) =&gt; {})</a:t>
            </a:r>
            <a:endParaRPr lang="en-US"/>
          </a:p>
          <a:p>
            <a:r>
              <a:rPr lang="en-US"/>
              <a:t>Middleware functions take 3 arguments: the request object, the response object, and the next function in the application’s request-response cycle, i.e., two objects and one function.</a:t>
            </a:r>
            <a:endParaRPr lang="en-US"/>
          </a:p>
          <a:p>
            <a:r>
              <a:rPr lang="en-US"/>
              <a:t>The middle part (req,res,next)=&gt;{} is the middleware function.</a:t>
            </a:r>
            <a:endParaRPr lang="en-US"/>
          </a:p>
          <a:p>
            <a:r>
              <a:rPr lang="en-US"/>
              <a:t>Here we generally perform the actions required before the user is allowed to view the webpage or call the data and many other functions. </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Framework?</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sz="3600" dirty="0"/>
              <a:t>A framework is </a:t>
            </a:r>
            <a:r>
              <a:rPr lang="en-US" sz="3600" b="1" dirty="0">
                <a:solidFill>
                  <a:srgbClr val="FF0000"/>
                </a:solidFill>
              </a:rPr>
              <a:t>a software platform that provides a structured and standardized way to build web applications</a:t>
            </a:r>
            <a:r>
              <a:rPr lang="en-US" sz="3600" dirty="0"/>
              <a:t>.</a:t>
            </a:r>
            <a:endParaRPr lang="en-US" sz="3600" dirty="0"/>
          </a:p>
          <a:p>
            <a:pPr marL="0" indent="0" algn="just">
              <a:buNone/>
            </a:pPr>
            <a:r>
              <a:rPr lang="en-US" sz="3600" dirty="0"/>
              <a:t>It offers a set of pre-defined elements, tools, and approaches that you can leverage to construct something more complex and specific. </a:t>
            </a:r>
            <a:endParaRPr lang="en-US" sz="3600" dirty="0"/>
          </a:p>
          <a:p>
            <a:pPr marL="0" indent="0" algn="just">
              <a:buNone/>
            </a:pPr>
            <a:r>
              <a:rPr lang="en-US" sz="3600" dirty="0"/>
              <a:t>Think of it like </a:t>
            </a:r>
            <a:r>
              <a:rPr lang="en-US" sz="3600" b="1" dirty="0">
                <a:solidFill>
                  <a:srgbClr val="FF0000"/>
                </a:solidFill>
              </a:rPr>
              <a:t>a pre-built toolkit that saves you from starting from scratch every time you need to build something</a:t>
            </a:r>
            <a:r>
              <a:rPr lang="en-US" sz="3600" dirty="0"/>
              <a:t>.</a:t>
            </a:r>
            <a:endParaRPr lang="en-IN"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73455"/>
          </a:xfrm>
        </p:spPr>
        <p:txBody>
          <a:bodyPr/>
          <a:p>
            <a:r>
              <a:rPr lang="en-US"/>
              <a:t>app.use()</a:t>
            </a:r>
            <a:endParaRPr lang="en-US"/>
          </a:p>
        </p:txBody>
      </p:sp>
      <p:sp>
        <p:nvSpPr>
          <p:cNvPr id="3" name="Content Placeholder 2"/>
          <p:cNvSpPr>
            <a:spLocks noGrp="1"/>
          </p:cNvSpPr>
          <p:nvPr>
            <p:ph idx="1"/>
          </p:nvPr>
        </p:nvSpPr>
        <p:spPr>
          <a:xfrm>
            <a:off x="838200" y="1454150"/>
            <a:ext cx="10515600" cy="4723130"/>
          </a:xfrm>
        </p:spPr>
        <p:txBody>
          <a:bodyPr>
            <a:normAutofit fontScale="90000" lnSpcReduction="10000"/>
          </a:bodyPr>
          <a:p>
            <a:r>
              <a:rPr lang="en-US"/>
              <a:t>The app.use() method mounts or puts the specified middleware functions at the specified path. This middleware function will be executed only when the base of the requested path matches the defined path.</a:t>
            </a:r>
            <a:endParaRPr lang="en-US"/>
          </a:p>
          <a:p>
            <a:r>
              <a:rPr lang="en-US"/>
              <a:t>Syntax:       app.use([path], callback, [callback])</a:t>
            </a:r>
            <a:endParaRPr lang="en-US"/>
          </a:p>
          <a:p>
            <a:r>
              <a:rPr lang="en-US"/>
              <a:t>Parameters: </a:t>
            </a:r>
            <a:endParaRPr lang="en-US"/>
          </a:p>
          <a:p>
            <a:r>
              <a:rPr lang="en-US"/>
              <a:t>path − This is the path for which the middleware function is invoked. A path can be a string, path pattern, a regular expression or an array of all these.</a:t>
            </a:r>
            <a:endParaRPr lang="en-US"/>
          </a:p>
          <a:p>
            <a:r>
              <a:rPr lang="en-US"/>
              <a:t>callback − These are the middleware functions or a series of middleware functions that acts like a middleware except that these callbacks can invoke next route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862" y="715108"/>
            <a:ext cx="11084169" cy="6059732"/>
          </a:xfrm>
        </p:spPr>
        <p:txBody>
          <a:bodyPr>
            <a:normAutofit fontScale="70000" lnSpcReduction="20000"/>
          </a:bodyPr>
          <a:lstStyle/>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express = require(</a:t>
            </a:r>
            <a:r>
              <a:rPr lang="en-IN" b="1" dirty="0">
                <a:solidFill>
                  <a:srgbClr val="A31515"/>
                </a:solidFill>
                <a:effectLst/>
                <a:latin typeface="Consolas" panose="020B0609020204030204" pitchFamily="49" charset="0"/>
              </a:rPr>
              <a:t>'express'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app = express();</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8000"/>
                </a:solidFill>
                <a:effectLst/>
                <a:latin typeface="Consolas" panose="020B0609020204030204" pitchFamily="49" charset="0"/>
              </a:rPr>
              <a:t>// Middleware function</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app.use</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req</a:t>
            </a:r>
            <a:r>
              <a:rPr lang="en-IN" b="1" dirty="0">
                <a:solidFill>
                  <a:srgbClr val="000000"/>
                </a:solidFill>
                <a:effectLst/>
                <a:latin typeface="Consolas" panose="020B0609020204030204" pitchFamily="49" charset="0"/>
              </a:rPr>
              <a:t>, res, next)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'This is a middleware function!'</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next(); </a:t>
            </a:r>
            <a:r>
              <a:rPr lang="en-IN" b="1" dirty="0">
                <a:solidFill>
                  <a:srgbClr val="008000"/>
                </a:solidFill>
                <a:effectLst/>
                <a:latin typeface="Consolas" panose="020B0609020204030204" pitchFamily="49" charset="0"/>
              </a:rPr>
              <a:t>// Call the next middleware function in the stack</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8000"/>
                </a:solidFill>
                <a:effectLst/>
                <a:latin typeface="Consolas" panose="020B0609020204030204" pitchFamily="49" charset="0"/>
              </a:rPr>
              <a:t>// Route handler</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app.get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req</a:t>
            </a:r>
            <a:r>
              <a:rPr lang="en-IN" b="1" dirty="0">
                <a:solidFill>
                  <a:srgbClr val="000000"/>
                </a:solidFill>
                <a:effectLst/>
                <a:latin typeface="Consolas" panose="020B0609020204030204" pitchFamily="49" charset="0"/>
              </a:rPr>
              <a:t>, res)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res.send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'Hello World!'</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00"/>
                </a:solidFill>
                <a:effectLst/>
                <a:latin typeface="Consolas" panose="020B0609020204030204" pitchFamily="49" charset="0"/>
              </a:rPr>
              <a:t>app.listen</a:t>
            </a:r>
            <a:r>
              <a:rPr lang="en-IN" b="1" dirty="0">
                <a:solidFill>
                  <a:srgbClr val="000000"/>
                </a:solidFill>
                <a:effectLst/>
                <a:latin typeface="Consolas" panose="020B0609020204030204" pitchFamily="49" charset="0"/>
              </a:rPr>
              <a:t>(</a:t>
            </a:r>
            <a:r>
              <a:rPr lang="en-IN" b="1" dirty="0">
                <a:solidFill>
                  <a:srgbClr val="098658"/>
                </a:solidFill>
                <a:effectLst/>
                <a:latin typeface="Consolas" panose="020B0609020204030204" pitchFamily="49" charset="0"/>
              </a:rPr>
              <a:t>3000</a:t>
            </a:r>
            <a:r>
              <a:rPr lang="en-IN" b="1" dirty="0">
                <a:solidFill>
                  <a:srgbClr val="000000"/>
                </a:solidFill>
                <a:effectLst/>
                <a:latin typeface="Consolas" panose="020B0609020204030204" pitchFamily="49" charset="0"/>
              </a:rPr>
              <a:t>, ()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'Server is running on port 3000'</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189280"/>
            <a:ext cx="10515600" cy="315912"/>
          </a:xfrm>
        </p:spPr>
        <p:txBody>
          <a:bodyPr>
            <a:normAutofit fontScale="90000"/>
          </a:bodyPr>
          <a:lstStyle/>
          <a:p>
            <a:pPr algn="ctr"/>
            <a:r>
              <a:rPr lang="en-US" b="1" dirty="0"/>
              <a:t>Multiple </a:t>
            </a:r>
            <a:r>
              <a:rPr lang="en-US" b="1" dirty="0" err="1"/>
              <a:t>Middlewares</a:t>
            </a:r>
            <a:endParaRPr lang="en-IN" b="1" dirty="0"/>
          </a:p>
        </p:txBody>
      </p:sp>
      <p:sp>
        <p:nvSpPr>
          <p:cNvPr id="3" name="Content Placeholder 2"/>
          <p:cNvSpPr>
            <a:spLocks noGrp="1"/>
          </p:cNvSpPr>
          <p:nvPr>
            <p:ph idx="1"/>
          </p:nvPr>
        </p:nvSpPr>
        <p:spPr>
          <a:xfrm>
            <a:off x="586154" y="546223"/>
            <a:ext cx="11605846" cy="5902569"/>
          </a:xfrm>
        </p:spPr>
        <p:txBody>
          <a:bodyPr>
            <a:noAutofit/>
          </a:bodyPr>
          <a:lstStyle/>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express = require(</a:t>
            </a:r>
            <a:r>
              <a:rPr lang="en-IN" sz="1200" b="1" dirty="0">
                <a:solidFill>
                  <a:srgbClr val="A31515"/>
                </a:solidFill>
                <a:effectLst/>
                <a:latin typeface="Consolas" panose="020B0609020204030204" pitchFamily="49" charset="0"/>
              </a:rPr>
              <a:t>'express'</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app = express();</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 Middleware function for logging incoming requests</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app.use</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a:t>
            </a:r>
            <a:r>
              <a:rPr lang="en-IN" sz="1200" b="1" dirty="0">
                <a:solidFill>
                  <a:srgbClr val="000000"/>
                </a:solidFill>
                <a:effectLst/>
                <a:latin typeface="Consolas" panose="020B0609020204030204" pitchFamily="49" charset="0"/>
              </a:rPr>
              <a:t>, res, next) </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a:t>
            </a:r>
            <a:r>
              <a:rPr lang="en-IN" sz="1200" b="1" dirty="0">
                <a:solidFill>
                  <a:srgbClr val="A31515"/>
                </a:solidFill>
                <a:effectLst/>
                <a:latin typeface="Consolas" panose="020B0609020204030204" pitchFamily="49" charset="0"/>
              </a:rPr>
              <a:t>`</a:t>
            </a:r>
            <a:r>
              <a:rPr lang="en-IN" sz="1200" b="1" dirty="0">
                <a:solidFill>
                  <a:srgbClr val="0000FF"/>
                </a:solidFill>
                <a:effectLst/>
                <a:latin typeface="Consolas" panose="020B0609020204030204" pitchFamily="49" charset="0"/>
              </a:rPr>
              <a:t>${new</a:t>
            </a:r>
            <a:r>
              <a:rPr lang="en-IN" sz="1200" b="1" dirty="0">
                <a:solidFill>
                  <a:srgbClr val="000000"/>
                </a:solidFill>
                <a:effectLst/>
                <a:latin typeface="Consolas" panose="020B0609020204030204" pitchFamily="49" charset="0"/>
              </a:rPr>
              <a:t> Date().</a:t>
            </a:r>
            <a:r>
              <a:rPr lang="en-IN" sz="1200" b="1" dirty="0" err="1">
                <a:solidFill>
                  <a:srgbClr val="000000"/>
                </a:solidFill>
                <a:effectLst/>
                <a:latin typeface="Consolas" panose="020B0609020204030204" pitchFamily="49" charset="0"/>
              </a:rPr>
              <a:t>toISOString</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a:t>
            </a:r>
            <a:r>
              <a:rPr lang="en-IN" sz="1200" b="1" dirty="0">
                <a:solidFill>
                  <a:srgbClr val="A31515"/>
                </a:solidFill>
                <a:effectLst/>
                <a:latin typeface="Consolas" panose="020B0609020204030204" pitchFamily="49" charset="0"/>
              </a:rPr>
              <a:t>: </a:t>
            </a:r>
            <a:r>
              <a:rPr lang="en-IN" sz="1200" b="1" dirty="0">
                <a:solidFill>
                  <a:srgbClr val="0000FF"/>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req.method</a:t>
            </a:r>
            <a:r>
              <a:rPr lang="en-IN" sz="1200" b="1" dirty="0">
                <a:solidFill>
                  <a:srgbClr val="0000FF"/>
                </a:solidFill>
                <a:effectLst/>
                <a:latin typeface="Consolas" panose="020B0609020204030204" pitchFamily="49" charset="0"/>
              </a:rPr>
              <a:t>}</a:t>
            </a:r>
            <a:r>
              <a:rPr lang="en-IN" sz="1200" b="1" dirty="0">
                <a:solidFill>
                  <a:srgbClr val="A31515"/>
                </a:solidFill>
                <a:effectLst/>
                <a:latin typeface="Consolas" panose="020B0609020204030204" pitchFamily="49" charset="0"/>
              </a:rPr>
              <a:t> </a:t>
            </a:r>
            <a:r>
              <a:rPr lang="en-IN" sz="1200" b="1" dirty="0">
                <a:solidFill>
                  <a:srgbClr val="0000FF"/>
                </a:solidFill>
                <a:effectLst/>
                <a:latin typeface="Consolas" panose="020B0609020204030204" pitchFamily="49" charset="0"/>
              </a:rPr>
              <a:t>${</a:t>
            </a:r>
            <a:r>
              <a:rPr lang="en-IN" sz="1200" b="1" dirty="0">
                <a:solidFill>
                  <a:srgbClr val="000000"/>
                </a:solidFill>
                <a:effectLst/>
                <a:latin typeface="Consolas" panose="020B0609020204030204" pitchFamily="49" charset="0"/>
              </a:rPr>
              <a:t>req.url</a:t>
            </a:r>
            <a:r>
              <a:rPr lang="en-IN" sz="1200" b="1" dirty="0">
                <a:solidFill>
                  <a:srgbClr val="0000FF"/>
                </a:solidFill>
                <a:effectLst/>
                <a:latin typeface="Consolas" panose="020B0609020204030204" pitchFamily="49" charset="0"/>
              </a:rPr>
              <a:t>}</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next(); </a:t>
            </a:r>
            <a:r>
              <a:rPr lang="en-IN" sz="1200" b="1" dirty="0">
                <a:solidFill>
                  <a:srgbClr val="008000"/>
                </a:solidFill>
                <a:effectLst/>
                <a:latin typeface="Consolas" panose="020B0609020204030204" pitchFamily="49" charset="0"/>
              </a:rPr>
              <a:t>// Pass control to the next middleware function or route handler</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 Middleware function to add a custom header to outgoing responses</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app.use</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a:t>
            </a:r>
            <a:r>
              <a:rPr lang="en-IN" sz="1200" b="1" dirty="0">
                <a:solidFill>
                  <a:srgbClr val="000000"/>
                </a:solidFill>
                <a:effectLst/>
                <a:latin typeface="Consolas" panose="020B0609020204030204" pitchFamily="49" charset="0"/>
              </a:rPr>
              <a:t>, res, next) </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res.setHeader</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'X-Custom-Header'</a:t>
            </a:r>
            <a:r>
              <a:rPr lang="en-IN" sz="1200" b="1" dirty="0">
                <a:solidFill>
                  <a:srgbClr val="000000"/>
                </a:solidFill>
                <a:effectLst/>
                <a:latin typeface="Consolas" panose="020B0609020204030204" pitchFamily="49" charset="0"/>
              </a:rPr>
              <a:t>, </a:t>
            </a:r>
            <a:r>
              <a:rPr lang="en-IN" sz="1200" b="1" dirty="0">
                <a:solidFill>
                  <a:srgbClr val="A31515"/>
                </a:solidFill>
                <a:effectLst/>
                <a:latin typeface="Consolas" panose="020B0609020204030204" pitchFamily="49" charset="0"/>
              </a:rPr>
              <a:t>'Hello from Custom Middleware!'</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next(); </a:t>
            </a:r>
            <a:r>
              <a:rPr lang="en-IN" sz="1200" b="1" dirty="0">
                <a:solidFill>
                  <a:srgbClr val="008000"/>
                </a:solidFill>
                <a:effectLst/>
                <a:latin typeface="Consolas" panose="020B0609020204030204" pitchFamily="49" charset="0"/>
              </a:rPr>
              <a:t>// Pass control to the next middleware function or route handler</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 Route handler</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app.get</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req</a:t>
            </a:r>
            <a:r>
              <a:rPr lang="en-IN" sz="1200" b="1" dirty="0">
                <a:solidFill>
                  <a:srgbClr val="000000"/>
                </a:solidFill>
                <a:effectLst/>
                <a:latin typeface="Consolas" panose="020B0609020204030204" pitchFamily="49" charset="0"/>
              </a:rPr>
              <a:t>, res) </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res.send</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'Hello World!'</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err="1">
                <a:solidFill>
                  <a:srgbClr val="000000"/>
                </a:solidFill>
                <a:effectLst/>
                <a:latin typeface="Consolas" panose="020B0609020204030204" pitchFamily="49" charset="0"/>
              </a:rPr>
              <a:t>app.listen</a:t>
            </a:r>
            <a:r>
              <a:rPr lang="en-IN" sz="1200" b="1" dirty="0">
                <a:solidFill>
                  <a:srgbClr val="000000"/>
                </a:solidFill>
                <a:effectLst/>
                <a:latin typeface="Consolas" panose="020B0609020204030204" pitchFamily="49" charset="0"/>
              </a:rPr>
              <a:t>(</a:t>
            </a:r>
            <a:r>
              <a:rPr lang="en-IN" sz="1200" b="1" dirty="0">
                <a:solidFill>
                  <a:srgbClr val="098658"/>
                </a:solidFill>
                <a:effectLst/>
                <a:latin typeface="Consolas" panose="020B0609020204030204" pitchFamily="49" charset="0"/>
              </a:rPr>
              <a:t>3000</a:t>
            </a:r>
            <a:r>
              <a:rPr lang="en-IN" sz="1200" b="1" dirty="0">
                <a:solidFill>
                  <a:srgbClr val="000000"/>
                </a:solidFill>
                <a:effectLst/>
                <a:latin typeface="Consolas" panose="020B0609020204030204" pitchFamily="49" charset="0"/>
              </a:rPr>
              <a:t>, () </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a:t>
            </a:r>
            <a:r>
              <a:rPr lang="en-IN" sz="1200" b="1" dirty="0">
                <a:solidFill>
                  <a:srgbClr val="A31515"/>
                </a:solidFill>
                <a:effectLst/>
                <a:latin typeface="Consolas" panose="020B0609020204030204" pitchFamily="49" charset="0"/>
              </a:rPr>
              <a:t>'Server is running on port 3000'</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endParaRPr lang="en-IN" sz="1200" b="1" dirty="0">
              <a:solidFill>
                <a:srgbClr val="000000"/>
              </a:solidFill>
              <a:effectLst/>
              <a:latin typeface="Consolas" panose="020B0609020204030204" pitchFamily="49" charset="0"/>
            </a:endParaRPr>
          </a:p>
          <a:p>
            <a:pPr marL="0" indent="0">
              <a:buNone/>
            </a:pPr>
            <a:endParaRPr lang="en-IN" sz="1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 your Knowledge</a:t>
            </a:r>
            <a:endParaRPr lang="en-IN" b="1" dirty="0"/>
          </a:p>
        </p:txBody>
      </p:sp>
      <p:sp>
        <p:nvSpPr>
          <p:cNvPr id="3" name="Content Placeholder 2"/>
          <p:cNvSpPr>
            <a:spLocks noGrp="1"/>
          </p:cNvSpPr>
          <p:nvPr>
            <p:ph idx="1"/>
          </p:nvPr>
        </p:nvSpPr>
        <p:spPr/>
        <p:txBody>
          <a:bodyPr>
            <a:normAutofit/>
          </a:bodyPr>
          <a:lstStyle/>
          <a:p>
            <a:pPr algn="just"/>
            <a:endParaRPr lang="en-US" sz="3600" dirty="0"/>
          </a:p>
          <a:p>
            <a:pPr algn="just"/>
            <a:r>
              <a:rPr lang="en-US" sz="3600" dirty="0"/>
              <a:t>Write a middleware function in Express.js that logs the timestamp, HTTP method, and URL of every incoming request to a file named 'request.log'. Ensure that the log file is created if it doesn't exist and that new log entries are appended to it. </a:t>
            </a:r>
            <a:endParaRPr lang="en-IN"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384" y="422030"/>
            <a:ext cx="10515600" cy="4351338"/>
          </a:xfrm>
        </p:spPr>
        <p:txBody>
          <a:bodyPr>
            <a:noAutofit/>
          </a:bodyPr>
          <a:lstStyle/>
          <a:p>
            <a:pPr marL="0" indent="0">
              <a:buNone/>
            </a:pP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express = require(</a:t>
            </a:r>
            <a:r>
              <a:rPr lang="en-IN" sz="1800" b="1" dirty="0">
                <a:solidFill>
                  <a:srgbClr val="A31515"/>
                </a:solidFill>
                <a:effectLst/>
                <a:latin typeface="Consolas" panose="020B0609020204030204" pitchFamily="49" charset="0"/>
              </a:rPr>
              <a:t>'express'</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fs = require(</a:t>
            </a:r>
            <a:r>
              <a:rPr lang="en-IN" sz="1800" b="1" dirty="0">
                <a:solidFill>
                  <a:srgbClr val="A31515"/>
                </a:solidFill>
                <a:effectLst/>
                <a:latin typeface="Consolas" panose="020B0609020204030204" pitchFamily="49" charset="0"/>
              </a:rPr>
              <a:t>'fs'</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app = express();</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a:solidFill>
                  <a:srgbClr val="008000"/>
                </a:solidFill>
                <a:effectLst/>
                <a:latin typeface="Consolas" panose="020B0609020204030204" pitchFamily="49" charset="0"/>
              </a:rPr>
              <a:t>// Middleware function to log incoming requests to a file</a:t>
            </a:r>
            <a:endParaRPr lang="en-IN" sz="1800" b="1" dirty="0">
              <a:solidFill>
                <a:srgbClr val="000000"/>
              </a:solidFill>
              <a:effectLst/>
              <a:latin typeface="Consolas" panose="020B0609020204030204" pitchFamily="49" charset="0"/>
            </a:endParaRPr>
          </a:p>
          <a:p>
            <a:pPr marL="0" indent="0">
              <a:buNone/>
            </a:pPr>
            <a:r>
              <a:rPr lang="en-IN" sz="1800" b="1" dirty="0" err="1">
                <a:solidFill>
                  <a:srgbClr val="000000"/>
                </a:solidFill>
                <a:effectLst/>
                <a:latin typeface="Consolas" panose="020B0609020204030204" pitchFamily="49" charset="0"/>
              </a:rPr>
              <a:t>app.use</a:t>
            </a:r>
            <a:r>
              <a:rPr lang="en-IN" sz="1800" b="1" dirty="0">
                <a:solidFill>
                  <a:srgbClr val="000000"/>
                </a:solidFill>
                <a:effectLst/>
                <a:latin typeface="Consolas" panose="020B0609020204030204" pitchFamily="49" charset="0"/>
              </a:rPr>
              <a:t>((</a:t>
            </a:r>
            <a:r>
              <a:rPr lang="en-IN" sz="1800" b="1" dirty="0" err="1">
                <a:solidFill>
                  <a:srgbClr val="000000"/>
                </a:solidFill>
                <a:effectLst/>
                <a:latin typeface="Consolas" panose="020B0609020204030204" pitchFamily="49" charset="0"/>
              </a:rPr>
              <a:t>req</a:t>
            </a:r>
            <a:r>
              <a:rPr lang="en-IN" sz="1800" b="1" dirty="0">
                <a:solidFill>
                  <a:srgbClr val="000000"/>
                </a:solidFill>
                <a:effectLst/>
                <a:latin typeface="Consolas" panose="020B0609020204030204" pitchFamily="49" charset="0"/>
              </a:rPr>
              <a:t>, res, next)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logFilePath</a:t>
            </a:r>
            <a:r>
              <a:rPr lang="en-IN" sz="1800" b="1" dirty="0">
                <a:solidFill>
                  <a:srgbClr val="000000"/>
                </a:solidFill>
                <a:effectLst/>
                <a:latin typeface="Consolas" panose="020B0609020204030204" pitchFamily="49" charset="0"/>
              </a:rPr>
              <a:t> = __</a:t>
            </a:r>
            <a:r>
              <a:rPr lang="en-IN" sz="1800" b="1" dirty="0" err="1">
                <a:solidFill>
                  <a:srgbClr val="000000"/>
                </a:solidFill>
                <a:effectLst/>
                <a:latin typeface="Consolas" panose="020B0609020204030204" pitchFamily="49" charset="0"/>
              </a:rPr>
              <a:t>dirname</a:t>
            </a:r>
            <a:r>
              <a:rPr lang="en-IN" sz="1800" b="1" dirty="0">
                <a:solidFill>
                  <a:srgbClr val="000000"/>
                </a:solidFill>
                <a:effectLst/>
                <a:latin typeface="Consolas" panose="020B0609020204030204" pitchFamily="49" charset="0"/>
              </a:rPr>
              <a:t> + </a:t>
            </a:r>
            <a:r>
              <a:rPr lang="en-IN" sz="1800" b="1" dirty="0">
                <a:solidFill>
                  <a:srgbClr val="A31515"/>
                </a:solidFill>
                <a:effectLst/>
                <a:latin typeface="Consolas" panose="020B0609020204030204" pitchFamily="49" charset="0"/>
              </a:rPr>
              <a:t>'/request.log'</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FF"/>
                </a:solidFill>
                <a:effectLst/>
                <a:latin typeface="Consolas" panose="020B0609020204030204" pitchFamily="49" charset="0"/>
              </a:rPr>
              <a:t>const</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logEntry</a:t>
            </a:r>
            <a:r>
              <a:rPr lang="en-IN" sz="1800" b="1" dirty="0">
                <a:solidFill>
                  <a:srgbClr val="000000"/>
                </a:solidFill>
                <a:effectLst/>
                <a:latin typeface="Consolas" panose="020B0609020204030204" pitchFamily="49" charset="0"/>
              </a:rPr>
              <a:t> = </a:t>
            </a:r>
            <a:r>
              <a:rPr lang="en-IN" sz="1800" b="1" dirty="0">
                <a:solidFill>
                  <a:srgbClr val="A31515"/>
                </a:solidFill>
                <a:effectLst/>
                <a:latin typeface="Consolas" panose="020B0609020204030204" pitchFamily="49" charset="0"/>
              </a:rPr>
              <a:t>`</a:t>
            </a:r>
            <a:r>
              <a:rPr lang="en-IN" sz="1800" b="1" dirty="0">
                <a:solidFill>
                  <a:srgbClr val="0000FF"/>
                </a:solidFill>
                <a:effectLst/>
                <a:latin typeface="Consolas" panose="020B0609020204030204" pitchFamily="49" charset="0"/>
              </a:rPr>
              <a:t>${new</a:t>
            </a:r>
            <a:r>
              <a:rPr lang="en-IN" sz="1800" b="1" dirty="0">
                <a:solidFill>
                  <a:srgbClr val="000000"/>
                </a:solidFill>
                <a:effectLst/>
                <a:latin typeface="Consolas" panose="020B0609020204030204" pitchFamily="49" charset="0"/>
              </a:rPr>
              <a:t> Date().</a:t>
            </a:r>
            <a:r>
              <a:rPr lang="en-IN" sz="1800" b="1" dirty="0" err="1">
                <a:solidFill>
                  <a:srgbClr val="000000"/>
                </a:solidFill>
                <a:effectLst/>
                <a:latin typeface="Consolas" panose="020B0609020204030204" pitchFamily="49" charset="0"/>
              </a:rPr>
              <a:t>toISOString</a:t>
            </a:r>
            <a:r>
              <a:rPr lang="en-IN" sz="1800" b="1" dirty="0">
                <a:solidFill>
                  <a:srgbClr val="000000"/>
                </a:solidFill>
                <a:effectLst/>
                <a:latin typeface="Consolas" panose="020B0609020204030204" pitchFamily="49" charset="0"/>
              </a:rPr>
              <a:t>()</a:t>
            </a:r>
            <a:r>
              <a:rPr lang="en-IN" sz="1800" b="1" dirty="0">
                <a:solidFill>
                  <a:srgbClr val="0000FF"/>
                </a:solidFill>
                <a:effectLst/>
                <a:latin typeface="Consolas" panose="020B0609020204030204" pitchFamily="49" charset="0"/>
              </a:rPr>
              <a:t>}</a:t>
            </a:r>
            <a:r>
              <a:rPr lang="en-IN" sz="1800" b="1" dirty="0">
                <a:solidFill>
                  <a:srgbClr val="A31515"/>
                </a:solidFill>
                <a:effectLst/>
                <a:latin typeface="Consolas" panose="020B0609020204030204" pitchFamily="49" charset="0"/>
              </a:rPr>
              <a:t>: </a:t>
            </a:r>
            <a:r>
              <a:rPr lang="en-IN" sz="1800" b="1" dirty="0">
                <a:solidFill>
                  <a:srgbClr val="0000FF"/>
                </a:solidFill>
                <a:effectLst/>
                <a:latin typeface="Consolas" panose="020B0609020204030204" pitchFamily="49" charset="0"/>
              </a:rPr>
              <a:t>${</a:t>
            </a:r>
            <a:r>
              <a:rPr lang="en-IN" sz="1800" b="1" dirty="0" err="1">
                <a:solidFill>
                  <a:srgbClr val="000000"/>
                </a:solidFill>
                <a:effectLst/>
                <a:latin typeface="Consolas" panose="020B0609020204030204" pitchFamily="49" charset="0"/>
              </a:rPr>
              <a:t>req.method</a:t>
            </a:r>
            <a:r>
              <a:rPr lang="en-IN" sz="1800" b="1" dirty="0">
                <a:solidFill>
                  <a:srgbClr val="0000FF"/>
                </a:solidFill>
                <a:effectLst/>
                <a:latin typeface="Consolas" panose="020B0609020204030204" pitchFamily="49" charset="0"/>
              </a:rPr>
              <a:t>}</a:t>
            </a:r>
            <a:r>
              <a:rPr lang="en-IN" sz="1800" b="1" dirty="0">
                <a:solidFill>
                  <a:srgbClr val="A31515"/>
                </a:solidFill>
                <a:effectLst/>
                <a:latin typeface="Consolas" panose="020B0609020204030204" pitchFamily="49" charset="0"/>
              </a:rPr>
              <a:t> </a:t>
            </a:r>
            <a:r>
              <a:rPr lang="en-IN" sz="1800" b="1" dirty="0">
                <a:solidFill>
                  <a:srgbClr val="0000FF"/>
                </a:solidFill>
                <a:effectLst/>
                <a:latin typeface="Consolas" panose="020B0609020204030204" pitchFamily="49" charset="0"/>
              </a:rPr>
              <a:t>${</a:t>
            </a:r>
            <a:r>
              <a:rPr lang="en-IN" sz="1800" b="1" dirty="0">
                <a:solidFill>
                  <a:srgbClr val="000000"/>
                </a:solidFill>
                <a:effectLst/>
                <a:latin typeface="Consolas" panose="020B0609020204030204" pitchFamily="49" charset="0"/>
              </a:rPr>
              <a:t>req.url</a:t>
            </a:r>
            <a:r>
              <a:rPr lang="en-IN" sz="1800" b="1" dirty="0">
                <a:solidFill>
                  <a:srgbClr val="0000FF"/>
                </a:solidFill>
                <a:effectLst/>
                <a:latin typeface="Consolas" panose="020B0609020204030204" pitchFamily="49" charset="0"/>
              </a:rPr>
              <a:t>}</a:t>
            </a:r>
            <a:r>
              <a:rPr lang="en-IN" sz="1800" b="1" dirty="0">
                <a:solidFill>
                  <a:srgbClr val="A31515"/>
                </a:solidFill>
                <a:effectLst/>
                <a:latin typeface="Consolas" panose="020B0609020204030204" pitchFamily="49" charset="0"/>
              </a:rPr>
              <a:t>\n`</a:t>
            </a: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fs.appendFile</a:t>
            </a:r>
            <a:r>
              <a:rPr lang="en-IN" sz="1800" b="1" dirty="0">
                <a:solidFill>
                  <a:srgbClr val="000000"/>
                </a:solidFill>
                <a:effectLst/>
                <a:latin typeface="Consolas" panose="020B0609020204030204" pitchFamily="49" charset="0"/>
              </a:rPr>
              <a:t>(</a:t>
            </a:r>
            <a:r>
              <a:rPr lang="en-IN" sz="1800" b="1" dirty="0" err="1">
                <a:solidFill>
                  <a:srgbClr val="000000"/>
                </a:solidFill>
                <a:effectLst/>
                <a:latin typeface="Consolas" panose="020B0609020204030204" pitchFamily="49" charset="0"/>
              </a:rPr>
              <a:t>logFilePath</a:t>
            </a: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logEntry</a:t>
            </a:r>
            <a:r>
              <a:rPr lang="en-IN" sz="1800" b="1" dirty="0">
                <a:solidFill>
                  <a:srgbClr val="000000"/>
                </a:solidFill>
                <a:effectLst/>
                <a:latin typeface="Consolas" panose="020B0609020204030204" pitchFamily="49" charset="0"/>
              </a:rPr>
              <a:t>, (err) </a:t>
            </a:r>
            <a:r>
              <a:rPr lang="en-IN" sz="1800" b="1" dirty="0">
                <a:solidFill>
                  <a:srgbClr val="0000FF"/>
                </a:solidFill>
                <a:effectLst/>
                <a:latin typeface="Consolas" panose="020B0609020204030204" pitchFamily="49" charset="0"/>
              </a:rPr>
              <a:t>=&gt;</a:t>
            </a: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a:solidFill>
                  <a:srgbClr val="0000FF"/>
                </a:solidFill>
                <a:effectLst/>
                <a:latin typeface="Consolas" panose="020B0609020204030204" pitchFamily="49" charset="0"/>
              </a:rPr>
              <a:t>if</a:t>
            </a:r>
            <a:r>
              <a:rPr lang="en-IN" sz="1800" b="1" dirty="0">
                <a:solidFill>
                  <a:srgbClr val="000000"/>
                </a:solidFill>
                <a:effectLst/>
                <a:latin typeface="Consolas" panose="020B0609020204030204" pitchFamily="49" charset="0"/>
              </a:rPr>
              <a:t> (err)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r>
              <a:rPr lang="en-IN" sz="1800" b="1" dirty="0" err="1">
                <a:solidFill>
                  <a:srgbClr val="000000"/>
                </a:solidFill>
                <a:effectLst/>
                <a:latin typeface="Consolas" panose="020B0609020204030204" pitchFamily="49" charset="0"/>
              </a:rPr>
              <a:t>console.error</a:t>
            </a:r>
            <a:r>
              <a:rPr lang="en-IN" sz="1800" b="1" dirty="0">
                <a:solidFill>
                  <a:srgbClr val="000000"/>
                </a:solidFill>
                <a:effectLst/>
                <a:latin typeface="Consolas" panose="020B0609020204030204" pitchFamily="49" charset="0"/>
              </a:rPr>
              <a:t>(</a:t>
            </a:r>
            <a:r>
              <a:rPr lang="en-IN" sz="1800" b="1" dirty="0">
                <a:solidFill>
                  <a:srgbClr val="A31515"/>
                </a:solidFill>
                <a:effectLst/>
                <a:latin typeface="Consolas" panose="020B0609020204030204" pitchFamily="49" charset="0"/>
              </a:rPr>
              <a:t>'Error writing to log file:'</a:t>
            </a:r>
            <a:r>
              <a:rPr lang="en-IN" sz="1800" b="1" dirty="0">
                <a:solidFill>
                  <a:srgbClr val="000000"/>
                </a:solidFill>
                <a:effectLst/>
                <a:latin typeface="Consolas" panose="020B0609020204030204" pitchFamily="49" charset="0"/>
              </a:rPr>
              <a:t>, err);</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  });</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r>
              <a:rPr lang="en-IN" sz="1800" b="1" dirty="0">
                <a:solidFill>
                  <a:srgbClr val="000000"/>
                </a:solidFill>
                <a:effectLst/>
                <a:latin typeface="Consolas" panose="020B0609020204030204" pitchFamily="49" charset="0"/>
              </a:rPr>
              <a:t>  next(); </a:t>
            </a:r>
            <a:r>
              <a:rPr lang="en-IN" sz="1800" b="1" dirty="0">
                <a:solidFill>
                  <a:srgbClr val="008000"/>
                </a:solidFill>
                <a:effectLst/>
                <a:latin typeface="Consolas" panose="020B0609020204030204" pitchFamily="49" charset="0"/>
              </a:rPr>
              <a:t>// Pass control to the next middleware function or route handler</a:t>
            </a:r>
            <a:endParaRPr lang="en-IN" sz="1800" b="1" dirty="0">
              <a:solidFill>
                <a:srgbClr val="000000"/>
              </a:solidFill>
              <a:effectLst/>
              <a:latin typeface="Consolas" panose="020B0609020204030204" pitchFamily="49" charset="0"/>
            </a:endParaRPr>
          </a:p>
          <a:p>
            <a:pPr marL="0" indent="0">
              <a:buNone/>
            </a:pPr>
            <a:r>
              <a:rPr lang="en-IN" sz="1800" b="1" dirty="0">
                <a:solidFill>
                  <a:srgbClr val="000000"/>
                </a:solidFill>
                <a:effectLst/>
                <a:latin typeface="Consolas" panose="020B0609020204030204" pitchFamily="49" charset="0"/>
              </a:rPr>
              <a:t>});</a:t>
            </a:r>
            <a:endParaRPr lang="en-IN" sz="1800" b="1" dirty="0">
              <a:solidFill>
                <a:srgbClr val="000000"/>
              </a:solidFill>
              <a:effectLst/>
              <a:latin typeface="Consolas" panose="020B0609020204030204" pitchFamily="49" charset="0"/>
            </a:endParaRPr>
          </a:p>
          <a:p>
            <a:pPr marL="0" indent="0">
              <a:buNone/>
            </a:pPr>
            <a:br>
              <a:rPr lang="en-IN" sz="1800" b="1" dirty="0">
                <a:solidFill>
                  <a:srgbClr val="000000"/>
                </a:solidFill>
                <a:effectLst/>
                <a:latin typeface="Consolas" panose="020B0609020204030204" pitchFamily="49" charset="0"/>
              </a:rPr>
            </a:br>
            <a:endParaRPr lang="en-IN" sz="1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IN" sz="2800" b="1" dirty="0">
                <a:solidFill>
                  <a:srgbClr val="008000"/>
                </a:solidFill>
                <a:effectLst/>
                <a:latin typeface="Consolas" panose="020B0609020204030204" pitchFamily="49" charset="0"/>
              </a:rPr>
              <a:t>// Route handler</a:t>
            </a:r>
            <a:endParaRPr lang="en-IN" sz="2800" b="1" dirty="0">
              <a:solidFill>
                <a:srgbClr val="000000"/>
              </a:solidFill>
              <a:effectLst/>
              <a:latin typeface="Consolas" panose="020B0609020204030204" pitchFamily="49" charset="0"/>
            </a:endParaRPr>
          </a:p>
          <a:p>
            <a:pPr marL="0" indent="0">
              <a:buNone/>
            </a:pPr>
            <a:r>
              <a:rPr lang="en-IN" sz="2800" b="1" dirty="0" err="1">
                <a:solidFill>
                  <a:srgbClr val="000000"/>
                </a:solidFill>
                <a:effectLst/>
                <a:latin typeface="Consolas" panose="020B0609020204030204" pitchFamily="49" charset="0"/>
              </a:rPr>
              <a:t>app.get</a:t>
            </a:r>
            <a:r>
              <a:rPr lang="en-IN" sz="2800" b="1" dirty="0">
                <a:solidFill>
                  <a:srgbClr val="000000"/>
                </a:solidFill>
                <a:effectLst/>
                <a:latin typeface="Consolas" panose="020B0609020204030204" pitchFamily="49" charset="0"/>
              </a:rPr>
              <a:t>(</a:t>
            </a:r>
            <a:r>
              <a:rPr lang="en-IN" sz="2800" b="1" dirty="0">
                <a:solidFill>
                  <a:srgbClr val="A31515"/>
                </a:solidFill>
                <a:effectLst/>
                <a:latin typeface="Consolas" panose="020B0609020204030204" pitchFamily="49" charset="0"/>
              </a:rPr>
              <a:t>'/'</a:t>
            </a:r>
            <a:r>
              <a:rPr lang="en-IN" sz="2800" b="1" dirty="0">
                <a:solidFill>
                  <a:srgbClr val="000000"/>
                </a:solidFill>
                <a:effectLst/>
                <a:latin typeface="Consolas" panose="020B0609020204030204" pitchFamily="49" charset="0"/>
              </a:rPr>
              <a:t>, (</a:t>
            </a:r>
            <a:r>
              <a:rPr lang="en-IN" sz="2800" b="1" dirty="0" err="1">
                <a:solidFill>
                  <a:srgbClr val="000000"/>
                </a:solidFill>
                <a:effectLst/>
                <a:latin typeface="Consolas" panose="020B0609020204030204" pitchFamily="49" charset="0"/>
              </a:rPr>
              <a:t>req</a:t>
            </a:r>
            <a:r>
              <a:rPr lang="en-IN" sz="2800" b="1" dirty="0">
                <a:solidFill>
                  <a:srgbClr val="000000"/>
                </a:solidFill>
                <a:effectLst/>
                <a:latin typeface="Consolas" panose="020B0609020204030204" pitchFamily="49" charset="0"/>
              </a:rPr>
              <a:t>, res) </a:t>
            </a:r>
            <a:r>
              <a:rPr lang="en-IN" sz="2800" b="1" dirty="0">
                <a:solidFill>
                  <a:srgbClr val="0000FF"/>
                </a:solidFill>
                <a:effectLst/>
                <a:latin typeface="Consolas" panose="020B0609020204030204" pitchFamily="49" charset="0"/>
              </a:rPr>
              <a:t>=&gt;</a:t>
            </a:r>
            <a:r>
              <a:rPr lang="en-IN" sz="2800" b="1" dirty="0">
                <a:solidFill>
                  <a:srgbClr val="000000"/>
                </a:solidFill>
                <a:effectLst/>
                <a:latin typeface="Consolas" panose="020B0609020204030204" pitchFamily="49" charset="0"/>
              </a:rPr>
              <a:t> {</a:t>
            </a:r>
            <a:endParaRPr lang="en-IN" sz="2800" b="1" dirty="0">
              <a:solidFill>
                <a:srgbClr val="000000"/>
              </a:solidFill>
              <a:effectLst/>
              <a:latin typeface="Consolas" panose="020B0609020204030204" pitchFamily="49" charset="0"/>
            </a:endParaRPr>
          </a:p>
          <a:p>
            <a:pPr marL="0" indent="0">
              <a:buNone/>
            </a:pPr>
            <a:r>
              <a:rPr lang="en-IN" sz="2800" b="1" dirty="0">
                <a:solidFill>
                  <a:srgbClr val="000000"/>
                </a:solidFill>
                <a:effectLst/>
                <a:latin typeface="Consolas" panose="020B0609020204030204" pitchFamily="49" charset="0"/>
              </a:rPr>
              <a:t>  </a:t>
            </a:r>
            <a:r>
              <a:rPr lang="en-IN" sz="2800" b="1" dirty="0" err="1">
                <a:solidFill>
                  <a:srgbClr val="000000"/>
                </a:solidFill>
                <a:effectLst/>
                <a:latin typeface="Consolas" panose="020B0609020204030204" pitchFamily="49" charset="0"/>
              </a:rPr>
              <a:t>res.send</a:t>
            </a:r>
            <a:r>
              <a:rPr lang="en-IN" sz="2800" b="1" dirty="0">
                <a:solidFill>
                  <a:srgbClr val="000000"/>
                </a:solidFill>
                <a:effectLst/>
                <a:latin typeface="Consolas" panose="020B0609020204030204" pitchFamily="49" charset="0"/>
              </a:rPr>
              <a:t>(</a:t>
            </a:r>
            <a:r>
              <a:rPr lang="en-IN" sz="2800" b="1" dirty="0">
                <a:solidFill>
                  <a:srgbClr val="A31515"/>
                </a:solidFill>
                <a:effectLst/>
                <a:latin typeface="Consolas" panose="020B0609020204030204" pitchFamily="49" charset="0"/>
              </a:rPr>
              <a:t>'Hello World!'</a:t>
            </a:r>
            <a:r>
              <a:rPr lang="en-IN" sz="2800" b="1" dirty="0">
                <a:solidFill>
                  <a:srgbClr val="000000"/>
                </a:solidFill>
                <a:effectLst/>
                <a:latin typeface="Consolas" panose="020B0609020204030204" pitchFamily="49" charset="0"/>
              </a:rPr>
              <a:t>);</a:t>
            </a:r>
            <a:endParaRPr lang="en-IN" sz="2800" b="1" dirty="0">
              <a:solidFill>
                <a:srgbClr val="000000"/>
              </a:solidFill>
              <a:effectLst/>
              <a:latin typeface="Consolas" panose="020B0609020204030204" pitchFamily="49" charset="0"/>
            </a:endParaRPr>
          </a:p>
          <a:p>
            <a:pPr marL="0" indent="0">
              <a:buNone/>
            </a:pPr>
            <a:r>
              <a:rPr lang="en-IN" sz="2800" b="1" dirty="0">
                <a:solidFill>
                  <a:srgbClr val="000000"/>
                </a:solidFill>
                <a:effectLst/>
                <a:latin typeface="Consolas" panose="020B0609020204030204" pitchFamily="49" charset="0"/>
              </a:rPr>
              <a:t>});</a:t>
            </a:r>
            <a:endParaRPr lang="en-IN" sz="2800" b="1" dirty="0">
              <a:solidFill>
                <a:srgbClr val="000000"/>
              </a:solidFill>
              <a:effectLst/>
              <a:latin typeface="Consolas" panose="020B0609020204030204" pitchFamily="49" charset="0"/>
            </a:endParaRPr>
          </a:p>
          <a:p>
            <a:pPr marL="0" indent="0">
              <a:buNone/>
            </a:pPr>
            <a:br>
              <a:rPr lang="en-IN" sz="2800" b="1" dirty="0">
                <a:solidFill>
                  <a:srgbClr val="000000"/>
                </a:solidFill>
                <a:effectLst/>
                <a:latin typeface="Consolas" panose="020B0609020204030204" pitchFamily="49" charset="0"/>
              </a:rPr>
            </a:br>
            <a:r>
              <a:rPr lang="en-IN" sz="2800" b="1" dirty="0" err="1">
                <a:solidFill>
                  <a:srgbClr val="000000"/>
                </a:solidFill>
                <a:effectLst/>
                <a:latin typeface="Consolas" panose="020B0609020204030204" pitchFamily="49" charset="0"/>
              </a:rPr>
              <a:t>app.listen</a:t>
            </a:r>
            <a:r>
              <a:rPr lang="en-IN" sz="2800" b="1" dirty="0">
                <a:solidFill>
                  <a:srgbClr val="000000"/>
                </a:solidFill>
                <a:effectLst/>
                <a:latin typeface="Consolas" panose="020B0609020204030204" pitchFamily="49" charset="0"/>
              </a:rPr>
              <a:t>(</a:t>
            </a:r>
            <a:r>
              <a:rPr lang="en-IN" sz="2800" b="1" dirty="0">
                <a:solidFill>
                  <a:srgbClr val="098658"/>
                </a:solidFill>
                <a:effectLst/>
                <a:latin typeface="Consolas" panose="020B0609020204030204" pitchFamily="49" charset="0"/>
              </a:rPr>
              <a:t>3000</a:t>
            </a:r>
            <a:r>
              <a:rPr lang="en-IN" sz="2800" b="1" dirty="0">
                <a:solidFill>
                  <a:srgbClr val="000000"/>
                </a:solidFill>
                <a:effectLst/>
                <a:latin typeface="Consolas" panose="020B0609020204030204" pitchFamily="49" charset="0"/>
              </a:rPr>
              <a:t>, () </a:t>
            </a:r>
            <a:r>
              <a:rPr lang="en-IN" sz="2800" b="1" dirty="0">
                <a:solidFill>
                  <a:srgbClr val="0000FF"/>
                </a:solidFill>
                <a:effectLst/>
                <a:latin typeface="Consolas" panose="020B0609020204030204" pitchFamily="49" charset="0"/>
              </a:rPr>
              <a:t>=&gt;</a:t>
            </a:r>
            <a:r>
              <a:rPr lang="en-IN" sz="2800" b="1" dirty="0">
                <a:solidFill>
                  <a:srgbClr val="000000"/>
                </a:solidFill>
                <a:effectLst/>
                <a:latin typeface="Consolas" panose="020B0609020204030204" pitchFamily="49" charset="0"/>
              </a:rPr>
              <a:t> {</a:t>
            </a:r>
            <a:endParaRPr lang="en-IN" sz="2800" b="1" dirty="0">
              <a:solidFill>
                <a:srgbClr val="000000"/>
              </a:solidFill>
              <a:effectLst/>
              <a:latin typeface="Consolas" panose="020B0609020204030204" pitchFamily="49" charset="0"/>
            </a:endParaRPr>
          </a:p>
          <a:p>
            <a:pPr marL="0" indent="0">
              <a:buNone/>
            </a:pPr>
            <a:r>
              <a:rPr lang="en-IN" sz="2800" b="1" dirty="0">
                <a:solidFill>
                  <a:srgbClr val="000000"/>
                </a:solidFill>
                <a:effectLst/>
                <a:latin typeface="Consolas" panose="020B0609020204030204" pitchFamily="49" charset="0"/>
              </a:rPr>
              <a:t>  console.log(</a:t>
            </a:r>
            <a:r>
              <a:rPr lang="en-IN" sz="2800" b="1" dirty="0">
                <a:solidFill>
                  <a:srgbClr val="A31515"/>
                </a:solidFill>
                <a:effectLst/>
                <a:latin typeface="Consolas" panose="020B0609020204030204" pitchFamily="49" charset="0"/>
              </a:rPr>
              <a:t>'Server is running on port 3000'</a:t>
            </a:r>
            <a:r>
              <a:rPr lang="en-IN" sz="2800" b="1" dirty="0">
                <a:solidFill>
                  <a:srgbClr val="000000"/>
                </a:solidFill>
                <a:effectLst/>
                <a:latin typeface="Consolas" panose="020B0609020204030204" pitchFamily="49" charset="0"/>
              </a:rPr>
              <a:t>);</a:t>
            </a:r>
            <a:endParaRPr lang="en-IN" sz="2800" b="1" dirty="0">
              <a:solidFill>
                <a:srgbClr val="000000"/>
              </a:solidFill>
              <a:effectLst/>
              <a:latin typeface="Consolas" panose="020B0609020204030204" pitchFamily="49" charset="0"/>
            </a:endParaRPr>
          </a:p>
          <a:p>
            <a:pPr marL="0" indent="0">
              <a:buNone/>
            </a:pPr>
            <a:r>
              <a:rPr lang="en-IN" sz="2800" b="1" dirty="0">
                <a:solidFill>
                  <a:srgbClr val="000000"/>
                </a:solidFill>
                <a:effectLst/>
                <a:latin typeface="Consolas" panose="020B0609020204030204" pitchFamily="49" charset="0"/>
              </a:rPr>
              <a:t>});</a:t>
            </a:r>
            <a:endParaRPr lang="en-IN" sz="2800" b="1" dirty="0">
              <a:solidFill>
                <a:srgbClr val="000000"/>
              </a:solidFill>
              <a:effectLst/>
              <a:latin typeface="Consolas" panose="020B0609020204030204" pitchFamily="49" charset="0"/>
            </a:endParaRPr>
          </a:p>
          <a:p>
            <a:pPr marL="0" indent="0">
              <a:buNone/>
            </a:pPr>
            <a:br>
              <a:rPr lang="en-IN" sz="2800" b="1" dirty="0">
                <a:solidFill>
                  <a:srgbClr val="000000"/>
                </a:solidFill>
                <a:effectLst/>
                <a:latin typeface="Consolas" panose="020B0609020204030204" pitchFamily="49" charset="0"/>
              </a:rPr>
            </a:br>
            <a:endParaRPr lang="en-IN" sz="2800" b="1" dirty="0">
              <a:solidFill>
                <a:srgbClr val="000000"/>
              </a:solidFill>
              <a:effectLst/>
              <a:latin typeface="Consolas" panose="020B0609020204030204" pitchFamily="49" charset="0"/>
            </a:endParaRP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831" y="504092"/>
            <a:ext cx="10626969" cy="5672871"/>
          </a:xfrm>
        </p:spPr>
        <p:txBody>
          <a:bodyPr>
            <a:normAutofit/>
          </a:bodyPr>
          <a:lstStyle/>
          <a:p>
            <a:pPr algn="just"/>
            <a:r>
              <a:rPr lang="en-US" sz="3600" dirty="0"/>
              <a:t>Express provides built-in middleware for </a:t>
            </a:r>
            <a:r>
              <a:rPr lang="en-US" sz="3600" b="1" dirty="0">
                <a:solidFill>
                  <a:srgbClr val="FF0000"/>
                </a:solidFill>
              </a:rPr>
              <a:t>parsing URL-encoded bodies</a:t>
            </a:r>
            <a:r>
              <a:rPr lang="en-US" sz="3600" dirty="0"/>
              <a:t>, which is commonly used for processing form data submitted in HTTP requests. This middleware is called </a:t>
            </a:r>
            <a:r>
              <a:rPr lang="en-US" sz="3600" dirty="0" err="1"/>
              <a:t>express.urlencoded</a:t>
            </a:r>
            <a:r>
              <a:rPr lang="en-US" sz="3600" dirty="0"/>
              <a:t>().</a:t>
            </a:r>
            <a:endParaRPr lang="en-US" sz="3600" dirty="0"/>
          </a:p>
          <a:p>
            <a:pPr algn="just"/>
            <a:endParaRPr lang="en-US" sz="3600" dirty="0"/>
          </a:p>
          <a:p>
            <a:pPr algn="just"/>
            <a:r>
              <a:rPr lang="en-US" sz="3600" dirty="0"/>
              <a:t>When a client submits form data using the application/x-www-form-</a:t>
            </a:r>
            <a:r>
              <a:rPr lang="en-US" sz="3600" dirty="0" err="1"/>
              <a:t>urlencoded</a:t>
            </a:r>
            <a:r>
              <a:rPr lang="en-US" sz="3600" dirty="0"/>
              <a:t> content type, Express parses this data into a JavaScript object and makes it available in the </a:t>
            </a:r>
            <a:r>
              <a:rPr lang="en-US" sz="3600" dirty="0" err="1"/>
              <a:t>req.body</a:t>
            </a:r>
            <a:r>
              <a:rPr lang="en-US" sz="3600" dirty="0"/>
              <a:t> property of the request object.</a:t>
            </a:r>
            <a:endParaRPr lang="en-IN"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Coming Up…..</a:t>
            </a:r>
            <a:endParaRPr lang="en-IN" b="1" dirty="0"/>
          </a:p>
        </p:txBody>
      </p:sp>
      <p:sp>
        <p:nvSpPr>
          <p:cNvPr id="3" name="Content Placeholder 2"/>
          <p:cNvSpPr>
            <a:spLocks noGrp="1"/>
          </p:cNvSpPr>
          <p:nvPr>
            <p:ph idx="1"/>
          </p:nvPr>
        </p:nvSpPr>
        <p:spPr/>
        <p:txBody>
          <a:bodyPr>
            <a:normAutofit fontScale="92500"/>
          </a:bodyPr>
          <a:lstStyle/>
          <a:p>
            <a:pPr algn="just"/>
            <a:r>
              <a:rPr lang="en-US" sz="3200" dirty="0"/>
              <a:t>You are building an Express application that needs to handle form submissions containing URL-encoded data. Using the built-in URL-encoded body parser middleware, write a route handler to handle POST requests to the /submit endpoint. Parse the incoming URL-encoded data and log it to the console.</a:t>
            </a:r>
            <a:endParaRPr lang="en-US" sz="3200" dirty="0"/>
          </a:p>
          <a:p>
            <a:pPr algn="just"/>
            <a:endParaRPr lang="en-US" sz="3200" dirty="0"/>
          </a:p>
          <a:p>
            <a:pPr marL="0" indent="0">
              <a:buNone/>
            </a:pPr>
            <a:r>
              <a:rPr lang="en-US" sz="3200" dirty="0"/>
              <a:t>Hint : </a:t>
            </a:r>
            <a:r>
              <a:rPr lang="en-IN" sz="3200" b="1" dirty="0">
                <a:solidFill>
                  <a:srgbClr val="008000"/>
                </a:solidFill>
                <a:effectLst/>
                <a:latin typeface="Consolas" panose="020B0609020204030204" pitchFamily="49" charset="0"/>
              </a:rPr>
              <a:t>//Middleware for Parsing URL Encoded bodies</a:t>
            </a:r>
            <a:endParaRPr lang="en-IN" sz="3200" b="1" dirty="0">
              <a:solidFill>
                <a:srgbClr val="000000"/>
              </a:solidFill>
              <a:effectLst/>
              <a:latin typeface="Consolas" panose="020B0609020204030204" pitchFamily="49" charset="0"/>
            </a:endParaRPr>
          </a:p>
          <a:p>
            <a:pPr marL="0" indent="0">
              <a:buNone/>
            </a:pPr>
            <a:r>
              <a:rPr lang="en-IN" sz="3200" b="1" dirty="0" err="1">
                <a:solidFill>
                  <a:srgbClr val="000000"/>
                </a:solidFill>
                <a:effectLst/>
                <a:latin typeface="Consolas" panose="020B0609020204030204" pitchFamily="49" charset="0"/>
              </a:rPr>
              <a:t>app.use</a:t>
            </a:r>
            <a:r>
              <a:rPr lang="en-IN" sz="3200" b="1" dirty="0">
                <a:solidFill>
                  <a:srgbClr val="000000"/>
                </a:solidFill>
                <a:effectLst/>
                <a:latin typeface="Consolas" panose="020B0609020204030204" pitchFamily="49" charset="0"/>
              </a:rPr>
              <a:t>(</a:t>
            </a:r>
            <a:r>
              <a:rPr lang="en-IN" sz="3200" b="1" dirty="0" err="1">
                <a:solidFill>
                  <a:srgbClr val="000000"/>
                </a:solidFill>
                <a:effectLst/>
                <a:latin typeface="Consolas" panose="020B0609020204030204" pitchFamily="49" charset="0"/>
              </a:rPr>
              <a:t>express.urlencoded</a:t>
            </a:r>
            <a:r>
              <a:rPr lang="en-IN" sz="3200" b="1" dirty="0">
                <a:solidFill>
                  <a:srgbClr val="000000"/>
                </a:solidFill>
                <a:effectLst/>
                <a:latin typeface="Consolas" panose="020B0609020204030204" pitchFamily="49" charset="0"/>
              </a:rPr>
              <a:t>({ extended: </a:t>
            </a:r>
            <a:r>
              <a:rPr lang="en-IN" sz="3200" b="1" dirty="0">
                <a:solidFill>
                  <a:srgbClr val="0000FF"/>
                </a:solidFill>
                <a:effectLst/>
                <a:latin typeface="Consolas" panose="020B0609020204030204" pitchFamily="49" charset="0"/>
              </a:rPr>
              <a:t>true</a:t>
            </a:r>
            <a:r>
              <a:rPr lang="en-IN" sz="3200" b="1" dirty="0">
                <a:solidFill>
                  <a:srgbClr val="000000"/>
                </a:solidFill>
                <a:effectLst/>
                <a:latin typeface="Consolas" panose="020B0609020204030204" pitchFamily="49" charset="0"/>
              </a:rPr>
              <a:t> }));</a:t>
            </a:r>
            <a:endParaRPr lang="en-IN" sz="3200" b="1" dirty="0">
              <a:solidFill>
                <a:srgbClr val="000000"/>
              </a:solidFill>
              <a:effectLst/>
              <a:latin typeface="Consolas" panose="020B0609020204030204" pitchFamily="49" charset="0"/>
            </a:endParaRPr>
          </a:p>
          <a:p>
            <a:pPr algn="just"/>
            <a:endParaRPr lang="en-IN"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7231"/>
            <a:ext cx="11289323" cy="5883886"/>
          </a:xfrm>
        </p:spPr>
        <p:txBody>
          <a:bodyPr>
            <a:noAutofit/>
          </a:bodyPr>
          <a:lstStyle/>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express=require(</a:t>
            </a:r>
            <a:r>
              <a:rPr lang="en-IN" sz="1200" b="1" dirty="0">
                <a:solidFill>
                  <a:srgbClr val="A31515"/>
                </a:solidFill>
                <a:effectLst/>
                <a:latin typeface="Consolas" panose="020B0609020204030204" pitchFamily="49" charset="0"/>
              </a:rPr>
              <a:t>'express'</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fs=require(</a:t>
            </a:r>
            <a:r>
              <a:rPr lang="en-IN" sz="1200" b="1" dirty="0">
                <a:solidFill>
                  <a:srgbClr val="A31515"/>
                </a:solidFill>
                <a:effectLst/>
                <a:latin typeface="Consolas" panose="020B0609020204030204" pitchFamily="49" charset="0"/>
              </a:rPr>
              <a:t>'fs'</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app=express();</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//Middleware for Parsing URL Encoded bodies</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app.use</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express.urlencoded</a:t>
            </a:r>
            <a:r>
              <a:rPr lang="en-IN" sz="1200" b="1" dirty="0">
                <a:solidFill>
                  <a:srgbClr val="000000"/>
                </a:solidFill>
                <a:effectLst/>
                <a:latin typeface="Consolas" panose="020B0609020204030204" pitchFamily="49" charset="0"/>
              </a:rPr>
              <a:t>({ extended: </a:t>
            </a:r>
            <a:r>
              <a:rPr lang="en-IN" sz="1200" b="1" dirty="0">
                <a:solidFill>
                  <a:srgbClr val="0000FF"/>
                </a:solidFill>
                <a:effectLst/>
                <a:latin typeface="Consolas" panose="020B0609020204030204" pitchFamily="49" charset="0"/>
              </a:rPr>
              <a:t>true</a:t>
            </a:r>
            <a:r>
              <a:rPr lang="en-IN" sz="1200" b="1" dirty="0">
                <a:solidFill>
                  <a:srgbClr val="000000"/>
                </a:solidFill>
                <a:effectLst/>
                <a:latin typeface="Consolas" panose="020B0609020204030204" pitchFamily="49" charset="0"/>
              </a:rPr>
              <a:t> }));</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//Route Handler for Serving Form</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app.get</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req,res</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readStream</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fs.createReadStream</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'public/index.html'</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readStream.pipe</a:t>
            </a:r>
            <a:r>
              <a:rPr lang="en-IN" sz="1200" b="1" dirty="0">
                <a:solidFill>
                  <a:srgbClr val="000000"/>
                </a:solidFill>
                <a:effectLst/>
                <a:latin typeface="Consolas" panose="020B0609020204030204" pitchFamily="49" charset="0"/>
              </a:rPr>
              <a:t>(res);</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8000"/>
                </a:solidFill>
                <a:effectLst/>
                <a:latin typeface="Consolas" panose="020B0609020204030204" pitchFamily="49" charset="0"/>
              </a:rPr>
              <a:t>//Route Handler for POST request</a:t>
            </a:r>
            <a:endParaRPr lang="en-IN" sz="1200" b="1" dirty="0">
              <a:solidFill>
                <a:srgbClr val="000000"/>
              </a:solidFill>
              <a:effectLst/>
              <a:latin typeface="Consolas" panose="020B0609020204030204" pitchFamily="49" charset="0"/>
            </a:endParaRPr>
          </a:p>
          <a:p>
            <a:pPr marL="0" indent="0">
              <a:buNone/>
            </a:pPr>
            <a:r>
              <a:rPr lang="en-IN" sz="1200" b="1" dirty="0" err="1">
                <a:solidFill>
                  <a:srgbClr val="000000"/>
                </a:solidFill>
                <a:effectLst/>
                <a:latin typeface="Consolas" panose="020B0609020204030204" pitchFamily="49" charset="0"/>
              </a:rPr>
              <a:t>app.post</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'/submit'</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req,res</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=&gt;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console.log(</a:t>
            </a:r>
            <a:r>
              <a:rPr lang="en-IN" sz="1200" b="1" dirty="0" err="1">
                <a:solidFill>
                  <a:srgbClr val="000000"/>
                </a:solidFill>
                <a:effectLst/>
                <a:latin typeface="Consolas" panose="020B0609020204030204" pitchFamily="49" charset="0"/>
              </a:rPr>
              <a:t>req.body</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a:solidFill>
                  <a:srgbClr val="0000FF"/>
                </a:solidFill>
                <a:effectLst/>
                <a:latin typeface="Consolas" panose="020B0609020204030204" pitchFamily="49" charset="0"/>
              </a:rPr>
              <a:t>let</a:t>
            </a:r>
            <a:r>
              <a:rPr lang="en-IN" sz="1200" b="1" dirty="0">
                <a:solidFill>
                  <a:srgbClr val="000000"/>
                </a:solidFill>
                <a:effectLst/>
                <a:latin typeface="Consolas" panose="020B0609020204030204" pitchFamily="49" charset="0"/>
              </a:rPr>
              <a:t> data=</a:t>
            </a:r>
            <a:r>
              <a:rPr lang="en-IN" sz="1200" b="1" dirty="0" err="1">
                <a:solidFill>
                  <a:srgbClr val="000000"/>
                </a:solidFill>
                <a:effectLst/>
                <a:latin typeface="Consolas" panose="020B0609020204030204" pitchFamily="49" charset="0"/>
              </a:rPr>
              <a:t>JSON.stringify</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req.body</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FF"/>
                </a:solidFill>
                <a:effectLst/>
                <a:latin typeface="Consolas" panose="020B0609020204030204" pitchFamily="49" charset="0"/>
              </a:rPr>
              <a:t>const</a:t>
            </a: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writeStream</a:t>
            </a:r>
            <a:r>
              <a:rPr lang="en-IN" sz="1200" b="1" dirty="0">
                <a:solidFill>
                  <a:srgbClr val="000000"/>
                </a:solidFill>
                <a:effectLst/>
                <a:latin typeface="Consolas" panose="020B0609020204030204" pitchFamily="49" charset="0"/>
              </a:rPr>
              <a:t>=</a:t>
            </a:r>
            <a:r>
              <a:rPr lang="en-IN" sz="1200" b="1" dirty="0" err="1">
                <a:solidFill>
                  <a:srgbClr val="000000"/>
                </a:solidFill>
                <a:effectLst/>
                <a:latin typeface="Consolas" panose="020B0609020204030204" pitchFamily="49" charset="0"/>
              </a:rPr>
              <a:t>fs.createWriteStream</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a:t>
            </a:r>
            <a:r>
              <a:rPr lang="en-IN" sz="1200" b="1" dirty="0" err="1">
                <a:solidFill>
                  <a:srgbClr val="A31515"/>
                </a:solidFill>
                <a:effectLst/>
                <a:latin typeface="Consolas" panose="020B0609020204030204" pitchFamily="49" charset="0"/>
              </a:rPr>
              <a:t>body.json</a:t>
            </a:r>
            <a:r>
              <a:rPr lang="en-IN" sz="1200" b="1" dirty="0">
                <a:solidFill>
                  <a:srgbClr val="A31515"/>
                </a:solidFill>
                <a:effectLst/>
                <a:latin typeface="Consolas" panose="020B0609020204030204" pitchFamily="49" charset="0"/>
              </a:rPr>
              <a:t>'</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writeStream.write</a:t>
            </a:r>
            <a:r>
              <a:rPr lang="en-IN" sz="1200" b="1" dirty="0">
                <a:solidFill>
                  <a:srgbClr val="000000"/>
                </a:solidFill>
                <a:effectLst/>
                <a:latin typeface="Consolas" panose="020B0609020204030204" pitchFamily="49" charset="0"/>
              </a:rPr>
              <a:t>(data);</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writeStream.end</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r>
              <a:rPr lang="en-IN" sz="1200" b="1" dirty="0">
                <a:solidFill>
                  <a:srgbClr val="000000"/>
                </a:solidFill>
                <a:effectLst/>
                <a:latin typeface="Consolas" panose="020B0609020204030204" pitchFamily="49" charset="0"/>
              </a:rPr>
              <a:t>    </a:t>
            </a:r>
            <a:r>
              <a:rPr lang="en-IN" sz="1200" b="1" dirty="0" err="1">
                <a:solidFill>
                  <a:srgbClr val="000000"/>
                </a:solidFill>
                <a:effectLst/>
                <a:latin typeface="Consolas" panose="020B0609020204030204" pitchFamily="49" charset="0"/>
              </a:rPr>
              <a:t>res.end</a:t>
            </a:r>
            <a:r>
              <a:rPr lang="en-IN" sz="1200" b="1" dirty="0">
                <a:solidFill>
                  <a:srgbClr val="000000"/>
                </a:solidFill>
                <a:effectLst/>
                <a:latin typeface="Consolas" panose="020B0609020204030204" pitchFamily="49" charset="0"/>
              </a:rPr>
              <a:t>(</a:t>
            </a:r>
            <a:r>
              <a:rPr lang="en-IN" sz="1200" b="1" dirty="0">
                <a:solidFill>
                  <a:srgbClr val="A31515"/>
                </a:solidFill>
                <a:effectLst/>
                <a:latin typeface="Consolas" panose="020B0609020204030204" pitchFamily="49" charset="0"/>
              </a:rPr>
              <a:t>"Done"</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br>
              <a:rPr lang="en-IN" sz="1200" b="1" dirty="0">
                <a:solidFill>
                  <a:srgbClr val="000000"/>
                </a:solidFill>
                <a:effectLst/>
                <a:latin typeface="Consolas" panose="020B0609020204030204" pitchFamily="49" charset="0"/>
              </a:rPr>
            </a:br>
            <a:r>
              <a:rPr lang="en-IN" sz="1200" b="1" dirty="0" err="1">
                <a:solidFill>
                  <a:srgbClr val="000000"/>
                </a:solidFill>
                <a:effectLst/>
                <a:latin typeface="Consolas" panose="020B0609020204030204" pitchFamily="49" charset="0"/>
              </a:rPr>
              <a:t>app.listen</a:t>
            </a:r>
            <a:r>
              <a:rPr lang="en-IN" sz="1200" b="1" dirty="0">
                <a:solidFill>
                  <a:srgbClr val="000000"/>
                </a:solidFill>
                <a:effectLst/>
                <a:latin typeface="Consolas" panose="020B0609020204030204" pitchFamily="49" charset="0"/>
              </a:rPr>
              <a:t>(</a:t>
            </a:r>
            <a:r>
              <a:rPr lang="en-IN" sz="1200" b="1" dirty="0">
                <a:solidFill>
                  <a:srgbClr val="098658"/>
                </a:solidFill>
                <a:effectLst/>
                <a:latin typeface="Consolas" panose="020B0609020204030204" pitchFamily="49" charset="0"/>
              </a:rPr>
              <a:t>3000</a:t>
            </a:r>
            <a:r>
              <a:rPr lang="en-IN" sz="1200" b="1" dirty="0">
                <a:solidFill>
                  <a:srgbClr val="000000"/>
                </a:solidFill>
                <a:effectLst/>
                <a:latin typeface="Consolas" panose="020B0609020204030204" pitchFamily="49" charset="0"/>
              </a:rPr>
              <a:t>);</a:t>
            </a:r>
            <a:endParaRPr lang="en-IN" sz="1200" b="1" dirty="0">
              <a:solidFill>
                <a:srgbClr val="000000"/>
              </a:solidFill>
              <a:effectLst/>
              <a:latin typeface="Consolas" panose="020B0609020204030204" pitchFamily="49" charset="0"/>
            </a:endParaRPr>
          </a:p>
          <a:p>
            <a:pPr marL="0" indent="0">
              <a:buNone/>
            </a:pPr>
            <a:endParaRPr lang="en-IN" sz="12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5460"/>
          </a:xfrm>
        </p:spPr>
        <p:txBody>
          <a:bodyPr/>
          <a:lstStyle/>
          <a:p>
            <a:pPr algn="ctr"/>
            <a:r>
              <a:rPr lang="en-US" b="1" dirty="0"/>
              <a:t>Test your Knowledge</a:t>
            </a:r>
            <a:endParaRPr lang="en-IN" b="1" dirty="0"/>
          </a:p>
        </p:txBody>
      </p:sp>
      <p:sp>
        <p:nvSpPr>
          <p:cNvPr id="3" name="Content Placeholder 2"/>
          <p:cNvSpPr>
            <a:spLocks noGrp="1"/>
          </p:cNvSpPr>
          <p:nvPr>
            <p:ph idx="1"/>
          </p:nvPr>
        </p:nvSpPr>
        <p:spPr>
          <a:xfrm>
            <a:off x="1025769" y="1453662"/>
            <a:ext cx="10515600" cy="4828809"/>
          </a:xfrm>
        </p:spPr>
        <p:txBody>
          <a:bodyPr>
            <a:normAutofit lnSpcReduction="10000"/>
          </a:bodyPr>
          <a:lstStyle/>
          <a:p>
            <a:r>
              <a:rPr lang="en-US" dirty="0"/>
              <a:t>Implement a basic login page using HTML for a web application.</a:t>
            </a:r>
            <a:endParaRPr lang="en-US" dirty="0"/>
          </a:p>
          <a:p>
            <a:r>
              <a:rPr lang="en-US" dirty="0"/>
              <a:t>Serve this login page using Express.js on the /login route.</a:t>
            </a:r>
            <a:endParaRPr lang="en-US" dirty="0"/>
          </a:p>
          <a:p>
            <a:r>
              <a:rPr lang="en-US" dirty="0"/>
              <a:t>Create a middleware function for authentication in Express.js, which validates user credentials against a hardcoded database.</a:t>
            </a:r>
            <a:endParaRPr lang="en-US" dirty="0"/>
          </a:p>
          <a:p>
            <a:r>
              <a:rPr lang="en-US" dirty="0"/>
              <a:t>Define a protected route ‘/profile’ that requires authentication to access. If authenticated, it should display a personalized welcome message.</a:t>
            </a:r>
            <a:endParaRPr lang="en-US" dirty="0"/>
          </a:p>
          <a:p>
            <a:r>
              <a:rPr lang="en-US" dirty="0"/>
              <a:t>Additionally, set up a public route ‘/’ that doesn't require authentication, displaying a generic welcome message.</a:t>
            </a:r>
            <a:endParaRPr lang="en-US" dirty="0"/>
          </a:p>
          <a:p>
            <a:r>
              <a:rPr lang="en-US" dirty="0"/>
              <a:t>Ensure that the authentication middleware restricts access to the /profile route based on the provided credentials.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 Express.js</a:t>
            </a:r>
            <a:endParaRPr lang="en-IN" b="1" dirty="0"/>
          </a:p>
        </p:txBody>
      </p:sp>
      <p:sp>
        <p:nvSpPr>
          <p:cNvPr id="3" name="Content Placeholder 2"/>
          <p:cNvSpPr>
            <a:spLocks noGrp="1"/>
          </p:cNvSpPr>
          <p:nvPr>
            <p:ph idx="1"/>
          </p:nvPr>
        </p:nvSpPr>
        <p:spPr/>
        <p:txBody>
          <a:bodyPr>
            <a:normAutofit/>
          </a:bodyPr>
          <a:lstStyle/>
          <a:p>
            <a:pPr marL="0" indent="0" algn="ctr">
              <a:buNone/>
            </a:pPr>
            <a:endParaRPr lang="en-IN" sz="4400" b="1" dirty="0">
              <a:solidFill>
                <a:srgbClr val="FF0000"/>
              </a:solidFill>
            </a:endParaRPr>
          </a:p>
          <a:p>
            <a:pPr marL="0" indent="0" algn="ctr">
              <a:buNone/>
            </a:pPr>
            <a:endParaRPr lang="en-IN" sz="4400" b="1" dirty="0">
              <a:solidFill>
                <a:srgbClr val="FF0000"/>
              </a:solidFill>
            </a:endParaRPr>
          </a:p>
          <a:p>
            <a:pPr marL="0" indent="0" algn="ctr">
              <a:buNone/>
            </a:pPr>
            <a:r>
              <a:rPr lang="en-IN" sz="4400" b="1" dirty="0" err="1">
                <a:solidFill>
                  <a:srgbClr val="FF0000"/>
                </a:solidFill>
              </a:rPr>
              <a:t>npm</a:t>
            </a:r>
            <a:r>
              <a:rPr lang="en-IN" sz="4400" b="1" dirty="0">
                <a:solidFill>
                  <a:srgbClr val="FF0000"/>
                </a:solidFill>
              </a:rPr>
              <a:t> install express</a:t>
            </a:r>
            <a:endParaRPr lang="en-IN" sz="4400" b="1" dirty="0">
              <a:solidFill>
                <a:srgbClr val="FF0000"/>
              </a:solidFill>
            </a:endParaRPr>
          </a:p>
          <a:p>
            <a:endParaRPr lang="en-IN" sz="4400"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09"/>
            <a:ext cx="10515600" cy="784835"/>
          </a:xfrm>
        </p:spPr>
        <p:txBody>
          <a:bodyPr/>
          <a:lstStyle/>
          <a:p>
            <a:r>
              <a:rPr lang="en-US" b="1" dirty="0"/>
              <a:t>Let’s first make login page login.html</a:t>
            </a:r>
            <a:endParaRPr lang="en-IN" b="1" dirty="0"/>
          </a:p>
        </p:txBody>
      </p:sp>
      <p:sp>
        <p:nvSpPr>
          <p:cNvPr id="3" name="Content Placeholder 2"/>
          <p:cNvSpPr>
            <a:spLocks noGrp="1"/>
          </p:cNvSpPr>
          <p:nvPr>
            <p:ph idx="1"/>
          </p:nvPr>
        </p:nvSpPr>
        <p:spPr>
          <a:xfrm>
            <a:off x="838200" y="1145686"/>
            <a:ext cx="10515600" cy="4351338"/>
          </a:xfrm>
        </p:spPr>
        <p:txBody>
          <a:bodyPr>
            <a:noAutofit/>
          </a:bodyPr>
          <a:lstStyle/>
          <a:p>
            <a:pPr marL="0" indent="0">
              <a:buNone/>
            </a:pPr>
            <a:r>
              <a:rPr lang="en-IN" sz="1600" b="1" dirty="0">
                <a:solidFill>
                  <a:srgbClr val="800000"/>
                </a:solidFill>
                <a:effectLst/>
                <a:latin typeface="Consolas" panose="020B0609020204030204" pitchFamily="49" charset="0"/>
              </a:rPr>
              <a:t>&lt;!DOCTYPE</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html</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&lt;html</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lang</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a:t>
            </a:r>
            <a:r>
              <a:rPr lang="en-IN" sz="1600" b="1" dirty="0" err="1">
                <a:solidFill>
                  <a:srgbClr val="0000FF"/>
                </a:solidFill>
                <a:effectLst/>
                <a:latin typeface="Consolas" panose="020B0609020204030204" pitchFamily="49" charset="0"/>
              </a:rPr>
              <a:t>en</a:t>
            </a:r>
            <a:r>
              <a:rPr lang="en-IN" sz="1600" b="1" dirty="0">
                <a:solidFill>
                  <a:srgbClr val="0000FF"/>
                </a:solidFill>
                <a:effectLst/>
                <a:latin typeface="Consolas" panose="020B0609020204030204" pitchFamily="49" charset="0"/>
              </a:rPr>
              <a:t>"</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&lt;head&gt;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&lt;meta</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charset</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"UTF-8"</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&lt;meta</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name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"viewport"</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content</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"width=device-width, initial-scale=1.0"</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&lt;title&gt;</a:t>
            </a:r>
            <a:r>
              <a:rPr lang="en-IN" sz="1600" b="1" dirty="0">
                <a:solidFill>
                  <a:srgbClr val="000000"/>
                </a:solidFill>
                <a:effectLst/>
                <a:latin typeface="Consolas" panose="020B0609020204030204" pitchFamily="49" charset="0"/>
              </a:rPr>
              <a:t>Login</a:t>
            </a:r>
            <a:r>
              <a:rPr lang="en-IN" sz="1600" b="1" dirty="0">
                <a:solidFill>
                  <a:srgbClr val="800000"/>
                </a:solidFill>
                <a:effectLst/>
                <a:latin typeface="Consolas" panose="020B0609020204030204" pitchFamily="49" charset="0"/>
              </a:rPr>
              <a:t>&lt;/title&gt;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&lt;/head&gt;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&lt;body&gt;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&lt;h2&gt;</a:t>
            </a:r>
            <a:r>
              <a:rPr lang="en-IN" sz="1600" b="1" dirty="0">
                <a:solidFill>
                  <a:srgbClr val="000000"/>
                </a:solidFill>
                <a:effectLst/>
                <a:latin typeface="Consolas" panose="020B0609020204030204" pitchFamily="49" charset="0"/>
              </a:rPr>
              <a:t>Login</a:t>
            </a:r>
            <a:r>
              <a:rPr lang="en-IN" sz="1600" b="1" dirty="0">
                <a:solidFill>
                  <a:srgbClr val="800000"/>
                </a:solidFill>
                <a:effectLst/>
                <a:latin typeface="Consolas" panose="020B0609020204030204" pitchFamily="49" charset="0"/>
              </a:rPr>
              <a:t>&lt;/h2&gt;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&lt;form</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action</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"/profile"</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method</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"post"</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&lt;input</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type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"text"</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name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"username"</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placeholder</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"Username"</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&lt;input</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type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"password"</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name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"password"</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placeholder</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"Password"</a:t>
            </a:r>
            <a:r>
              <a:rPr lang="en-IN" sz="1600" b="1" dirty="0">
                <a:solidFill>
                  <a:srgbClr val="800000"/>
                </a:solidFill>
                <a:effectLst/>
                <a:latin typeface="Consolas" panose="020B0609020204030204" pitchFamily="49" charset="0"/>
              </a:rPr>
              <a:t>&gt;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&lt;button</a:t>
            </a:r>
            <a:r>
              <a:rPr lang="en-IN" sz="1600" b="1" dirty="0">
                <a:solidFill>
                  <a:srgbClr val="000000"/>
                </a:solidFill>
                <a:effectLst/>
                <a:latin typeface="Consolas" panose="020B0609020204030204" pitchFamily="49" charset="0"/>
              </a:rPr>
              <a:t> </a:t>
            </a:r>
            <a:r>
              <a:rPr lang="en-IN" sz="1600" b="1" dirty="0">
                <a:solidFill>
                  <a:srgbClr val="E50000"/>
                </a:solidFill>
                <a:effectLst/>
                <a:latin typeface="Consolas" panose="020B0609020204030204" pitchFamily="49" charset="0"/>
              </a:rPr>
              <a:t>type</a:t>
            </a:r>
            <a:r>
              <a:rPr lang="en-IN" sz="1600" b="1" dirty="0">
                <a:solidFill>
                  <a:srgbClr val="000000"/>
                </a:solidFill>
                <a:effectLst/>
                <a:latin typeface="Consolas" panose="020B0609020204030204" pitchFamily="49" charset="0"/>
              </a:rPr>
              <a:t>=</a:t>
            </a:r>
            <a:r>
              <a:rPr lang="en-IN" sz="1600" b="1" dirty="0">
                <a:solidFill>
                  <a:srgbClr val="0000FF"/>
                </a:solidFill>
                <a:effectLst/>
                <a:latin typeface="Consolas" panose="020B0609020204030204" pitchFamily="49" charset="0"/>
              </a:rPr>
              <a:t>"submit"</a:t>
            </a:r>
            <a:r>
              <a:rPr lang="en-IN" sz="1600" b="1" dirty="0">
                <a:solidFill>
                  <a:srgbClr val="800000"/>
                </a:solidFill>
                <a:effectLst/>
                <a:latin typeface="Consolas" panose="020B0609020204030204" pitchFamily="49" charset="0"/>
              </a:rPr>
              <a:t>&gt;</a:t>
            </a:r>
            <a:r>
              <a:rPr lang="en-IN" sz="1600" b="1" dirty="0">
                <a:solidFill>
                  <a:srgbClr val="000000"/>
                </a:solidFill>
                <a:effectLst/>
                <a:latin typeface="Consolas" panose="020B0609020204030204" pitchFamily="49" charset="0"/>
              </a:rPr>
              <a:t>Login</a:t>
            </a:r>
            <a:r>
              <a:rPr lang="en-IN" sz="1600" b="1" dirty="0">
                <a:solidFill>
                  <a:srgbClr val="800000"/>
                </a:solidFill>
                <a:effectLst/>
                <a:latin typeface="Consolas" panose="020B0609020204030204" pitchFamily="49" charset="0"/>
              </a:rPr>
              <a:t>&lt;/button&gt;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800000"/>
                </a:solidFill>
                <a:effectLst/>
                <a:latin typeface="Consolas" panose="020B0609020204030204" pitchFamily="49" charset="0"/>
              </a:rPr>
              <a:t>&lt;/form&gt;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&lt;/body&gt;</a:t>
            </a:r>
            <a:endParaRPr lang="en-IN" sz="1600" b="1" dirty="0">
              <a:solidFill>
                <a:srgbClr val="000000"/>
              </a:solidFill>
              <a:effectLst/>
              <a:latin typeface="Consolas" panose="020B0609020204030204" pitchFamily="49" charset="0"/>
            </a:endParaRPr>
          </a:p>
          <a:p>
            <a:pPr marL="0" indent="0">
              <a:buNone/>
            </a:pPr>
            <a:r>
              <a:rPr lang="en-IN" sz="1600" b="1" dirty="0">
                <a:solidFill>
                  <a:srgbClr val="800000"/>
                </a:solidFill>
                <a:effectLst/>
                <a:latin typeface="Consolas" panose="020B0609020204030204" pitchFamily="49" charset="0"/>
              </a:rPr>
              <a:t>&lt;/html&gt;</a:t>
            </a:r>
            <a:endParaRPr lang="en-IN" sz="1600" b="1" dirty="0">
              <a:solidFill>
                <a:srgbClr val="000000"/>
              </a:solidFill>
              <a:effectLst/>
              <a:latin typeface="Consolas" panose="020B0609020204030204" pitchFamily="49" charset="0"/>
            </a:endParaRPr>
          </a:p>
          <a:p>
            <a:pPr marL="0" indent="0">
              <a:buNone/>
            </a:pPr>
            <a:br>
              <a:rPr lang="en-IN" sz="1600" b="1" dirty="0">
                <a:solidFill>
                  <a:srgbClr val="000000"/>
                </a:solidFill>
                <a:effectLst/>
                <a:latin typeface="Consolas" panose="020B0609020204030204" pitchFamily="49" charset="0"/>
              </a:rPr>
            </a:br>
            <a:endParaRPr lang="en-IN" sz="1600" b="1" dirty="0">
              <a:solidFill>
                <a:srgbClr val="000000"/>
              </a:solidFill>
              <a:effectLst/>
              <a:latin typeface="Consolas" panose="020B0609020204030204" pitchFamily="49" charset="0"/>
            </a:endParaRPr>
          </a:p>
          <a:p>
            <a:pPr marL="0" indent="0">
              <a:buNone/>
            </a:pPr>
            <a:endParaRPr lang="en-IN" sz="16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Import Necessary Modules and create instance of express.</a:t>
            </a:r>
            <a:endParaRPr lang="en-IN" dirty="0"/>
          </a:p>
        </p:txBody>
      </p:sp>
      <p:sp>
        <p:nvSpPr>
          <p:cNvPr id="3" name="Content Placeholder 2"/>
          <p:cNvSpPr>
            <a:spLocks noGrp="1"/>
          </p:cNvSpPr>
          <p:nvPr>
            <p:ph idx="1"/>
          </p:nvPr>
        </p:nvSpPr>
        <p:spPr/>
        <p:txBody>
          <a:bodyPr/>
          <a:lstStyle/>
          <a:p>
            <a:pPr marL="0" indent="0">
              <a:buNone/>
            </a:pPr>
            <a:endParaRPr lang="en-IN" b="1" dirty="0">
              <a:solidFill>
                <a:srgbClr val="0000FF"/>
              </a:solidFill>
              <a:effectLst/>
              <a:latin typeface="Consolas" panose="020B0609020204030204" pitchFamily="49" charset="0"/>
            </a:endParaRPr>
          </a:p>
          <a:p>
            <a:pPr marL="0" indent="0">
              <a:buNone/>
            </a:pPr>
            <a:endParaRPr lang="en-IN" b="1" dirty="0">
              <a:solidFill>
                <a:srgbClr val="0000FF"/>
              </a:solidFill>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express = require(</a:t>
            </a:r>
            <a:r>
              <a:rPr lang="en-IN" b="1" dirty="0">
                <a:solidFill>
                  <a:srgbClr val="A31515"/>
                </a:solidFill>
                <a:effectLst/>
                <a:latin typeface="Consolas" panose="020B0609020204030204" pitchFamily="49" charset="0"/>
              </a:rPr>
              <a:t>'express'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fs = require(</a:t>
            </a:r>
            <a:r>
              <a:rPr lang="en-IN" b="1" dirty="0">
                <a:solidFill>
                  <a:srgbClr val="A31515"/>
                </a:solidFill>
                <a:effectLst/>
                <a:latin typeface="Consolas" panose="020B0609020204030204" pitchFamily="49" charset="0"/>
              </a:rPr>
              <a:t>'fs'</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app = express();</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Make middleware to parse request bodies and simulate a user database </a:t>
            </a:r>
            <a:endParaRPr lang="en-IN" b="1" dirty="0"/>
          </a:p>
        </p:txBody>
      </p:sp>
      <p:sp>
        <p:nvSpPr>
          <p:cNvPr id="3" name="Content Placeholder 2"/>
          <p:cNvSpPr>
            <a:spLocks noGrp="1"/>
          </p:cNvSpPr>
          <p:nvPr>
            <p:ph idx="1"/>
          </p:nvPr>
        </p:nvSpPr>
        <p:spPr/>
        <p:txBody>
          <a:bodyPr/>
          <a:lstStyle/>
          <a:p>
            <a:pPr marL="0" indent="0">
              <a:buNone/>
            </a:pPr>
            <a:r>
              <a:rPr lang="en-IN" b="1" dirty="0">
                <a:solidFill>
                  <a:srgbClr val="008000"/>
                </a:solidFill>
                <a:effectLst/>
                <a:latin typeface="Consolas" panose="020B0609020204030204" pitchFamily="49" charset="0"/>
              </a:rPr>
              <a:t>// Middleware to parse URL-encoded bodies</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app.use</a:t>
            </a:r>
            <a:r>
              <a:rPr lang="en-IN" b="1" dirty="0">
                <a:solidFill>
                  <a:srgbClr val="000000"/>
                </a:solidFill>
                <a:effectLst/>
                <a:latin typeface="Consolas" panose="020B0609020204030204" pitchFamily="49" charset="0"/>
              </a:rPr>
              <a:t>(</a:t>
            </a:r>
            <a:r>
              <a:rPr lang="en-IN" b="1" dirty="0" err="1">
                <a:solidFill>
                  <a:srgbClr val="000000"/>
                </a:solidFill>
                <a:effectLst/>
                <a:latin typeface="Consolas" panose="020B0609020204030204" pitchFamily="49" charset="0"/>
              </a:rPr>
              <a:t>express.urlencoded</a:t>
            </a:r>
            <a:r>
              <a:rPr lang="en-IN" b="1" dirty="0">
                <a:solidFill>
                  <a:srgbClr val="000000"/>
                </a:solidFill>
                <a:effectLst/>
                <a:latin typeface="Consolas" panose="020B0609020204030204" pitchFamily="49" charset="0"/>
              </a:rPr>
              <a:t>({ extended: </a:t>
            </a:r>
            <a:r>
              <a:rPr lang="en-IN" b="1" dirty="0">
                <a:solidFill>
                  <a:srgbClr val="0000FF"/>
                </a:solidFill>
                <a:effectLst/>
                <a:latin typeface="Consolas" panose="020B0609020204030204" pitchFamily="49" charset="0"/>
              </a:rPr>
              <a:t>true</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8000"/>
                </a:solidFill>
                <a:effectLst/>
                <a:latin typeface="Consolas" panose="020B0609020204030204" pitchFamily="49" charset="0"/>
              </a:rPr>
              <a:t>// Simulated user database</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users =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 id: </a:t>
            </a:r>
            <a:r>
              <a:rPr lang="en-IN" b="1" dirty="0">
                <a:solidFill>
                  <a:srgbClr val="098658"/>
                </a:solidFill>
                <a:effectLst/>
                <a:latin typeface="Consolas" panose="020B0609020204030204" pitchFamily="49" charset="0"/>
              </a:rPr>
              <a:t>1</a:t>
            </a:r>
            <a:r>
              <a:rPr lang="en-IN" b="1" dirty="0">
                <a:solidFill>
                  <a:srgbClr val="000000"/>
                </a:solidFill>
                <a:effectLst/>
                <a:latin typeface="Consolas" panose="020B0609020204030204" pitchFamily="49" charset="0"/>
              </a:rPr>
              <a:t>, username: </a:t>
            </a:r>
            <a:r>
              <a:rPr lang="en-IN" b="1" dirty="0">
                <a:solidFill>
                  <a:srgbClr val="A31515"/>
                </a:solidFill>
                <a:effectLst/>
                <a:latin typeface="Consolas" panose="020B0609020204030204" pitchFamily="49" charset="0"/>
              </a:rPr>
              <a:t>'John'</a:t>
            </a:r>
            <a:r>
              <a:rPr lang="en-IN" b="1" dirty="0">
                <a:solidFill>
                  <a:srgbClr val="000000"/>
                </a:solidFill>
                <a:effectLst/>
                <a:latin typeface="Consolas" panose="020B0609020204030204" pitchFamily="49" charset="0"/>
              </a:rPr>
              <a:t>, password: </a:t>
            </a:r>
            <a:r>
              <a:rPr lang="en-IN" b="1" dirty="0">
                <a:solidFill>
                  <a:srgbClr val="A31515"/>
                </a:solidFill>
                <a:effectLst/>
                <a:latin typeface="Consolas" panose="020B0609020204030204" pitchFamily="49" charset="0"/>
              </a:rPr>
              <a:t>'Wick'</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 id: </a:t>
            </a:r>
            <a:r>
              <a:rPr lang="en-IN" b="1" dirty="0">
                <a:solidFill>
                  <a:srgbClr val="098658"/>
                </a:solidFill>
                <a:effectLst/>
                <a:latin typeface="Consolas" panose="020B0609020204030204" pitchFamily="49" charset="0"/>
              </a:rPr>
              <a:t>2</a:t>
            </a:r>
            <a:r>
              <a:rPr lang="en-IN" b="1" dirty="0">
                <a:solidFill>
                  <a:srgbClr val="000000"/>
                </a:solidFill>
                <a:effectLst/>
                <a:latin typeface="Consolas" panose="020B0609020204030204" pitchFamily="49" charset="0"/>
              </a:rPr>
              <a:t>, username: </a:t>
            </a:r>
            <a:r>
              <a:rPr lang="en-IN" b="1" dirty="0">
                <a:solidFill>
                  <a:srgbClr val="A31515"/>
                </a:solidFill>
                <a:effectLst/>
                <a:latin typeface="Consolas" panose="020B0609020204030204" pitchFamily="49" charset="0"/>
              </a:rPr>
              <a:t>'Babu'</a:t>
            </a:r>
            <a:r>
              <a:rPr lang="en-IN" b="1" dirty="0">
                <a:solidFill>
                  <a:srgbClr val="000000"/>
                </a:solidFill>
                <a:effectLst/>
                <a:latin typeface="Consolas" panose="020B0609020204030204" pitchFamily="49" charset="0"/>
              </a:rPr>
              <a:t>, password: </a:t>
            </a:r>
            <a:r>
              <a:rPr lang="en-IN" b="1" dirty="0">
                <a:solidFill>
                  <a:srgbClr val="A31515"/>
                </a:solidFill>
                <a:effectLst/>
                <a:latin typeface="Consolas" panose="020B0609020204030204" pitchFamily="49" charset="0"/>
              </a:rPr>
              <a:t>'Rao'</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013"/>
          </a:xfrm>
        </p:spPr>
        <p:txBody>
          <a:bodyPr/>
          <a:lstStyle/>
          <a:p>
            <a:r>
              <a:rPr lang="en-US" b="1" dirty="0"/>
              <a:t>Middleware for Authentication</a:t>
            </a:r>
            <a:endParaRPr lang="en-IN" b="1" dirty="0"/>
          </a:p>
        </p:txBody>
      </p:sp>
      <p:sp>
        <p:nvSpPr>
          <p:cNvPr id="3" name="Content Placeholder 2"/>
          <p:cNvSpPr>
            <a:spLocks noGrp="1"/>
          </p:cNvSpPr>
          <p:nvPr>
            <p:ph idx="1"/>
          </p:nvPr>
        </p:nvSpPr>
        <p:spPr>
          <a:xfrm>
            <a:off x="838200" y="1289538"/>
            <a:ext cx="10603523" cy="5039825"/>
          </a:xfrm>
        </p:spPr>
        <p:txBody>
          <a:bodyPr>
            <a:noAutofit/>
          </a:bodyPr>
          <a:lstStyle/>
          <a:p>
            <a:pPr marL="0" indent="0">
              <a:buNone/>
            </a:pPr>
            <a:r>
              <a:rPr lang="en-IN" sz="1600" b="1" dirty="0">
                <a:solidFill>
                  <a:srgbClr val="008000"/>
                </a:solidFill>
                <a:effectLst/>
                <a:latin typeface="Consolas" panose="020B0609020204030204" pitchFamily="49" charset="0"/>
              </a:rPr>
              <a:t>// Middleware function for authentication</a:t>
            </a:r>
            <a:endParaRPr lang="en-IN" sz="1600" b="1" dirty="0">
              <a:solidFill>
                <a:srgbClr val="000000"/>
              </a:solidFill>
              <a:effectLst/>
              <a:latin typeface="Consolas" panose="020B0609020204030204" pitchFamily="49" charset="0"/>
            </a:endParaRPr>
          </a:p>
          <a:p>
            <a:pPr marL="0" indent="0">
              <a:buNone/>
            </a:pPr>
            <a:r>
              <a:rPr lang="en-IN" sz="1600" b="1" dirty="0" err="1">
                <a:solidFill>
                  <a:srgbClr val="000000"/>
                </a:solidFill>
                <a:effectLst/>
                <a:latin typeface="Consolas" panose="020B0609020204030204" pitchFamily="49" charset="0"/>
              </a:rPr>
              <a:t>app.use</a:t>
            </a:r>
            <a:r>
              <a:rPr lang="en-IN" sz="1600" b="1" dirty="0">
                <a:solidFill>
                  <a:srgbClr val="000000"/>
                </a:solidFill>
                <a:effectLst/>
                <a:latin typeface="Consolas" panose="020B0609020204030204" pitchFamily="49" charset="0"/>
              </a:rPr>
              <a:t>(</a:t>
            </a:r>
            <a:r>
              <a:rPr lang="en-IN" sz="1600" b="1" dirty="0">
                <a:solidFill>
                  <a:srgbClr val="A31515"/>
                </a:solidFill>
                <a:effectLst/>
                <a:latin typeface="Consolas" panose="020B0609020204030204" pitchFamily="49" charset="0"/>
              </a:rPr>
              <a:t>'/profile'</a:t>
            </a:r>
            <a:r>
              <a:rPr lang="en-IN" sz="1600" b="1" dirty="0">
                <a:solidFill>
                  <a:srgbClr val="000000"/>
                </a:solidFill>
                <a:effectLst/>
                <a:latin typeface="Consolas" panose="020B0609020204030204" pitchFamily="49" charset="0"/>
              </a:rPr>
              <a:t>,(</a:t>
            </a:r>
            <a:r>
              <a:rPr lang="en-IN" sz="1600" b="1" dirty="0" err="1">
                <a:solidFill>
                  <a:srgbClr val="000000"/>
                </a:solidFill>
                <a:effectLst/>
                <a:latin typeface="Consolas" panose="020B0609020204030204" pitchFamily="49" charset="0"/>
              </a:rPr>
              <a:t>req</a:t>
            </a:r>
            <a:r>
              <a:rPr lang="en-IN" sz="1600" b="1" dirty="0">
                <a:solidFill>
                  <a:srgbClr val="000000"/>
                </a:solidFill>
                <a:effectLst/>
                <a:latin typeface="Consolas" panose="020B0609020204030204" pitchFamily="49" charset="0"/>
              </a:rPr>
              <a:t>, res, next) </a:t>
            </a:r>
            <a:r>
              <a:rPr lang="en-IN" sz="1600" b="1" dirty="0">
                <a:solidFill>
                  <a:srgbClr val="0000FF"/>
                </a:solidFill>
                <a:effectLst/>
                <a:latin typeface="Consolas" panose="020B0609020204030204" pitchFamily="49" charset="0"/>
              </a:rPr>
              <a:t>=&gt;</a:t>
            </a: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Extract username and password from request body</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 username, password } = </a:t>
            </a:r>
            <a:r>
              <a:rPr lang="en-IN" sz="1600" b="1" dirty="0" err="1">
                <a:solidFill>
                  <a:srgbClr val="000000"/>
                </a:solidFill>
                <a:effectLst/>
                <a:latin typeface="Consolas" panose="020B0609020204030204" pitchFamily="49" charset="0"/>
              </a:rPr>
              <a:t>req.body</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br>
              <a:rPr lang="en-IN" sz="1600" b="1" dirty="0">
                <a:solidFill>
                  <a:srgbClr val="000000"/>
                </a:solidFill>
                <a:effectLst/>
                <a:latin typeface="Consolas" panose="020B0609020204030204" pitchFamily="49" charset="0"/>
              </a:rPr>
            </a:b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Find user in the database</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FF"/>
                </a:solidFill>
                <a:effectLst/>
                <a:latin typeface="Consolas" panose="020B0609020204030204" pitchFamily="49" charset="0"/>
              </a:rPr>
              <a:t>const</a:t>
            </a:r>
            <a:r>
              <a:rPr lang="en-IN" sz="1600" b="1" dirty="0">
                <a:solidFill>
                  <a:srgbClr val="000000"/>
                </a:solidFill>
                <a:effectLst/>
                <a:latin typeface="Consolas" panose="020B0609020204030204" pitchFamily="49" charset="0"/>
              </a:rPr>
              <a:t> user = </a:t>
            </a:r>
            <a:r>
              <a:rPr lang="en-IN" sz="1600" b="1" dirty="0" err="1">
                <a:solidFill>
                  <a:srgbClr val="000000"/>
                </a:solidFill>
                <a:effectLst/>
                <a:latin typeface="Consolas" panose="020B0609020204030204" pitchFamily="49" charset="0"/>
              </a:rPr>
              <a:t>users.find</a:t>
            </a:r>
            <a:r>
              <a:rPr lang="en-IN" sz="1600" b="1" dirty="0">
                <a:solidFill>
                  <a:srgbClr val="000000"/>
                </a:solidFill>
                <a:effectLst/>
                <a:latin typeface="Consolas" panose="020B0609020204030204" pitchFamily="49" charset="0"/>
              </a:rPr>
              <a:t>(u </a:t>
            </a:r>
            <a:r>
              <a:rPr lang="en-IN" sz="1600" b="1" dirty="0">
                <a:solidFill>
                  <a:srgbClr val="0000FF"/>
                </a:solidFill>
                <a:effectLst/>
                <a:latin typeface="Consolas" panose="020B0609020204030204" pitchFamily="49" charset="0"/>
              </a:rPr>
              <a:t>=&gt;</a:t>
            </a: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u.username</a:t>
            </a:r>
            <a:r>
              <a:rPr lang="en-IN" sz="1600" b="1" dirty="0">
                <a:solidFill>
                  <a:srgbClr val="000000"/>
                </a:solidFill>
                <a:effectLst/>
                <a:latin typeface="Consolas" panose="020B0609020204030204" pitchFamily="49" charset="0"/>
              </a:rPr>
              <a:t> === username &amp;&amp; </a:t>
            </a:r>
            <a:r>
              <a:rPr lang="en-IN" sz="1600" b="1" dirty="0" err="1">
                <a:solidFill>
                  <a:srgbClr val="000000"/>
                </a:solidFill>
                <a:effectLst/>
                <a:latin typeface="Consolas" panose="020B0609020204030204" pitchFamily="49" charset="0"/>
              </a:rPr>
              <a:t>u.password</a:t>
            </a:r>
            <a:r>
              <a:rPr lang="en-IN" sz="1600" b="1" dirty="0">
                <a:solidFill>
                  <a:srgbClr val="000000"/>
                </a:solidFill>
                <a:effectLst/>
                <a:latin typeface="Consolas" panose="020B0609020204030204" pitchFamily="49" charset="0"/>
              </a:rPr>
              <a:t> === password);</a:t>
            </a:r>
            <a:endParaRPr lang="en-IN" sz="1600" b="1" dirty="0">
              <a:solidFill>
                <a:srgbClr val="000000"/>
              </a:solidFill>
              <a:effectLst/>
              <a:latin typeface="Consolas" panose="020B0609020204030204" pitchFamily="49" charset="0"/>
            </a:endParaRPr>
          </a:p>
          <a:p>
            <a:pPr marL="0" indent="0">
              <a:buNone/>
            </a:pPr>
            <a:br>
              <a:rPr lang="en-IN" sz="1600" b="1" dirty="0">
                <a:solidFill>
                  <a:srgbClr val="000000"/>
                </a:solidFill>
                <a:effectLst/>
                <a:latin typeface="Consolas" panose="020B0609020204030204" pitchFamily="49" charset="0"/>
              </a:rPr>
            </a:b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If user is found, set it on the request object and proceed to next middleware</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00FF"/>
                </a:solidFill>
                <a:effectLst/>
                <a:latin typeface="Consolas" panose="020B0609020204030204" pitchFamily="49" charset="0"/>
              </a:rPr>
              <a:t>if</a:t>
            </a:r>
            <a:r>
              <a:rPr lang="en-IN" sz="1600" b="1" dirty="0">
                <a:solidFill>
                  <a:srgbClr val="000000"/>
                </a:solidFill>
                <a:effectLst/>
                <a:latin typeface="Consolas" panose="020B0609020204030204" pitchFamily="49" charset="0"/>
              </a:rPr>
              <a:t> (user)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req.user</a:t>
            </a:r>
            <a:r>
              <a:rPr lang="en-IN" sz="1600" b="1" dirty="0">
                <a:solidFill>
                  <a:srgbClr val="000000"/>
                </a:solidFill>
                <a:effectLst/>
                <a:latin typeface="Consolas" panose="020B0609020204030204" pitchFamily="49" charset="0"/>
              </a:rPr>
              <a:t> = user;</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next();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 </a:t>
            </a:r>
            <a:r>
              <a:rPr lang="en-IN" sz="1600" b="1" dirty="0">
                <a:solidFill>
                  <a:srgbClr val="0000FF"/>
                </a:solidFill>
                <a:effectLst/>
                <a:latin typeface="Consolas" panose="020B0609020204030204" pitchFamily="49" charset="0"/>
              </a:rPr>
              <a:t>else</a:t>
            </a: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a:solidFill>
                  <a:srgbClr val="008000"/>
                </a:solidFill>
                <a:effectLst/>
                <a:latin typeface="Consolas" panose="020B0609020204030204" pitchFamily="49" charset="0"/>
              </a:rPr>
              <a:t>// If user is not found, send 401 Unauthorized response</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r>
              <a:rPr lang="en-IN" sz="1600" b="1" dirty="0" err="1">
                <a:solidFill>
                  <a:srgbClr val="000000"/>
                </a:solidFill>
                <a:effectLst/>
                <a:latin typeface="Consolas" panose="020B0609020204030204" pitchFamily="49" charset="0"/>
              </a:rPr>
              <a:t>res.status</a:t>
            </a:r>
            <a:r>
              <a:rPr lang="en-IN" sz="1600" b="1" dirty="0">
                <a:solidFill>
                  <a:srgbClr val="000000"/>
                </a:solidFill>
                <a:effectLst/>
                <a:latin typeface="Consolas" panose="020B0609020204030204" pitchFamily="49" charset="0"/>
              </a:rPr>
              <a:t>(</a:t>
            </a:r>
            <a:r>
              <a:rPr lang="en-IN" sz="1600" b="1" dirty="0">
                <a:solidFill>
                  <a:srgbClr val="098658"/>
                </a:solidFill>
                <a:effectLst/>
                <a:latin typeface="Consolas" panose="020B0609020204030204" pitchFamily="49" charset="0"/>
              </a:rPr>
              <a:t>401</a:t>
            </a:r>
            <a:r>
              <a:rPr lang="en-IN" sz="1600" b="1" dirty="0">
                <a:solidFill>
                  <a:srgbClr val="000000"/>
                </a:solidFill>
                <a:effectLst/>
                <a:latin typeface="Consolas" panose="020B0609020204030204" pitchFamily="49" charset="0"/>
              </a:rPr>
              <a:t>).send(</a:t>
            </a:r>
            <a:r>
              <a:rPr lang="en-IN" sz="1600" b="1" dirty="0">
                <a:solidFill>
                  <a:srgbClr val="A31515"/>
                </a:solidFill>
                <a:effectLst/>
                <a:latin typeface="Consolas" panose="020B0609020204030204" pitchFamily="49" charset="0"/>
              </a:rPr>
              <a:t>'Unauthorized'</a:t>
            </a: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    }</a:t>
            </a:r>
            <a:endParaRPr lang="en-IN" sz="1600" b="1" dirty="0">
              <a:solidFill>
                <a:srgbClr val="000000"/>
              </a:solidFill>
              <a:effectLst/>
              <a:latin typeface="Consolas" panose="020B0609020204030204" pitchFamily="49" charset="0"/>
            </a:endParaRPr>
          </a:p>
          <a:p>
            <a:pPr marL="0" indent="0">
              <a:buNone/>
            </a:pPr>
            <a:r>
              <a:rPr lang="en-IN" sz="1600" b="1" dirty="0">
                <a:solidFill>
                  <a:srgbClr val="000000"/>
                </a:solidFill>
                <a:effectLst/>
                <a:latin typeface="Consolas" panose="020B0609020204030204" pitchFamily="49" charset="0"/>
              </a:rPr>
              <a:t>});</a:t>
            </a:r>
            <a:endParaRPr lang="en-IN" sz="1600" b="1" dirty="0">
              <a:solidFill>
                <a:srgbClr val="000000"/>
              </a:solidFill>
              <a:effectLst/>
              <a:latin typeface="Consolas" panose="020B0609020204030204" pitchFamily="49" charset="0"/>
            </a:endParaRPr>
          </a:p>
          <a:p>
            <a:pPr marL="0" indent="0">
              <a:buNone/>
            </a:pPr>
            <a:endParaRPr lang="en-IN" sz="16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387"/>
            <a:ext cx="10515600" cy="1325563"/>
          </a:xfrm>
        </p:spPr>
        <p:txBody>
          <a:bodyPr/>
          <a:lstStyle/>
          <a:p>
            <a:r>
              <a:rPr lang="en-US" b="1" dirty="0"/>
              <a:t>Now, let’s define public and login route handlers</a:t>
            </a:r>
            <a:endParaRPr lang="en-IN" b="1" dirty="0"/>
          </a:p>
        </p:txBody>
      </p:sp>
      <p:sp>
        <p:nvSpPr>
          <p:cNvPr id="3" name="Content Placeholder 2"/>
          <p:cNvSpPr>
            <a:spLocks noGrp="1"/>
          </p:cNvSpPr>
          <p:nvPr>
            <p:ph idx="1"/>
          </p:nvPr>
        </p:nvSpPr>
        <p:spPr>
          <a:xfrm>
            <a:off x="838200" y="1684948"/>
            <a:ext cx="10515600" cy="4351338"/>
          </a:xfrm>
        </p:spPr>
        <p:txBody>
          <a:bodyPr>
            <a:noAutofit/>
          </a:bodyPr>
          <a:lstStyle/>
          <a:p>
            <a:pPr marL="0" indent="0">
              <a:buNone/>
            </a:pPr>
            <a:r>
              <a:rPr lang="en-IN" sz="1400" b="1" dirty="0">
                <a:solidFill>
                  <a:srgbClr val="008000"/>
                </a:solidFill>
                <a:effectLst/>
                <a:latin typeface="Consolas" panose="020B0609020204030204" pitchFamily="49" charset="0"/>
              </a:rPr>
              <a:t>// Public route</a:t>
            </a:r>
            <a:endParaRPr lang="en-IN" sz="1400" b="1" dirty="0">
              <a:solidFill>
                <a:srgbClr val="000000"/>
              </a:solidFill>
              <a:effectLst/>
              <a:latin typeface="Consolas" panose="020B0609020204030204" pitchFamily="49" charset="0"/>
            </a:endParaRPr>
          </a:p>
          <a:p>
            <a:pPr marL="0" indent="0">
              <a:buNone/>
            </a:pPr>
            <a:r>
              <a:rPr lang="en-IN" sz="1400" b="1" dirty="0" err="1">
                <a:solidFill>
                  <a:srgbClr val="000000"/>
                </a:solidFill>
                <a:effectLst/>
                <a:latin typeface="Consolas" panose="020B0609020204030204" pitchFamily="49" charset="0"/>
              </a:rPr>
              <a:t>app.get</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req</a:t>
            </a:r>
            <a:r>
              <a:rPr lang="en-IN" sz="1400" b="1" dirty="0">
                <a:solidFill>
                  <a:srgbClr val="000000"/>
                </a:solidFill>
                <a:effectLst/>
                <a:latin typeface="Consolas" panose="020B0609020204030204" pitchFamily="49" charset="0"/>
              </a:rPr>
              <a:t>, res)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res.send</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'Welcome to the public route!'</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br>
              <a:rPr lang="en-IN" sz="1400" b="1" dirty="0">
                <a:solidFill>
                  <a:srgbClr val="000000"/>
                </a:solidFill>
                <a:effectLst/>
                <a:latin typeface="Consolas" panose="020B0609020204030204" pitchFamily="49" charset="0"/>
              </a:rPr>
            </a:br>
            <a:r>
              <a:rPr lang="en-IN" sz="1400" b="1" dirty="0">
                <a:solidFill>
                  <a:srgbClr val="008000"/>
                </a:solidFill>
                <a:effectLst/>
                <a:latin typeface="Consolas" panose="020B0609020204030204" pitchFamily="49" charset="0"/>
              </a:rPr>
              <a:t>// Route to serve login form</a:t>
            </a:r>
            <a:endParaRPr lang="en-IN" sz="1400" b="1" dirty="0">
              <a:solidFill>
                <a:srgbClr val="000000"/>
              </a:solidFill>
              <a:effectLst/>
              <a:latin typeface="Consolas" panose="020B0609020204030204" pitchFamily="49" charset="0"/>
            </a:endParaRPr>
          </a:p>
          <a:p>
            <a:pPr marL="0" indent="0">
              <a:buNone/>
            </a:pPr>
            <a:r>
              <a:rPr lang="en-IN" sz="1400" b="1" dirty="0" err="1">
                <a:solidFill>
                  <a:srgbClr val="000000"/>
                </a:solidFill>
                <a:effectLst/>
                <a:latin typeface="Consolas" panose="020B0609020204030204" pitchFamily="49" charset="0"/>
              </a:rPr>
              <a:t>app.get</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'/login'</a:t>
            </a: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req</a:t>
            </a:r>
            <a:r>
              <a:rPr lang="en-IN" sz="1400" b="1" dirty="0">
                <a:solidFill>
                  <a:srgbClr val="000000"/>
                </a:solidFill>
                <a:effectLst/>
                <a:latin typeface="Consolas" panose="020B0609020204030204" pitchFamily="49" charset="0"/>
              </a:rPr>
              <a:t>, res) </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fs.readFile</a:t>
            </a:r>
            <a:r>
              <a:rPr lang="en-IN" sz="1400" b="1" dirty="0">
                <a:solidFill>
                  <a:srgbClr val="000000"/>
                </a:solidFill>
                <a:effectLst/>
                <a:latin typeface="Consolas" panose="020B0609020204030204" pitchFamily="49" charset="0"/>
              </a:rPr>
              <a:t>(__</a:t>
            </a:r>
            <a:r>
              <a:rPr lang="en-IN" sz="1400" b="1" dirty="0" err="1">
                <a:solidFill>
                  <a:srgbClr val="000000"/>
                </a:solidFill>
                <a:effectLst/>
                <a:latin typeface="Consolas" panose="020B0609020204030204" pitchFamily="49" charset="0"/>
              </a:rPr>
              <a:t>dirname</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'/login.html'</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'utf-8'</a:t>
            </a:r>
            <a:r>
              <a:rPr lang="en-IN" sz="1400" b="1" dirty="0">
                <a:solidFill>
                  <a:srgbClr val="000000"/>
                </a:solidFill>
                <a:effectLst/>
                <a:latin typeface="Consolas" panose="020B0609020204030204" pitchFamily="49" charset="0"/>
              </a:rPr>
              <a:t>,(</a:t>
            </a:r>
            <a:r>
              <a:rPr lang="en-IN" sz="1400" b="1" dirty="0" err="1">
                <a:solidFill>
                  <a:srgbClr val="000000"/>
                </a:solidFill>
                <a:effectLst/>
                <a:latin typeface="Consolas" panose="020B0609020204030204" pitchFamily="49" charset="0"/>
              </a:rPr>
              <a:t>err,data</a:t>
            </a:r>
            <a:r>
              <a:rPr lang="en-IN" sz="1400" b="1" dirty="0">
                <a:solidFill>
                  <a:srgbClr val="000000"/>
                </a:solidFill>
                <a:effectLst/>
                <a:latin typeface="Consolas" panose="020B0609020204030204" pitchFamily="49" charset="0"/>
              </a:rPr>
              <a:t>)</a:t>
            </a:r>
            <a:r>
              <a:rPr lang="en-IN" sz="1400" b="1" dirty="0">
                <a:solidFill>
                  <a:srgbClr val="0000FF"/>
                </a:solidFill>
                <a:effectLst/>
                <a:latin typeface="Consolas" panose="020B0609020204030204" pitchFamily="49" charset="0"/>
              </a:rPr>
              <a:t>=&gt;</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if</a:t>
            </a:r>
            <a:r>
              <a:rPr lang="en-IN" sz="1400" b="1" dirty="0">
                <a:solidFill>
                  <a:srgbClr val="000000"/>
                </a:solidFill>
                <a:effectLst/>
                <a:latin typeface="Consolas" panose="020B0609020204030204" pitchFamily="49" charset="0"/>
              </a:rPr>
              <a:t>(err){</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console.error</a:t>
            </a:r>
            <a:r>
              <a:rPr lang="en-IN" sz="1400" b="1" dirty="0">
                <a:solidFill>
                  <a:srgbClr val="000000"/>
                </a:solidFill>
                <a:effectLst/>
                <a:latin typeface="Consolas" panose="020B0609020204030204" pitchFamily="49" charset="0"/>
              </a:rPr>
              <a:t>(err);</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res.send</a:t>
            </a:r>
            <a:r>
              <a:rPr lang="en-IN" sz="1400" b="1" dirty="0">
                <a:solidFill>
                  <a:srgbClr val="000000"/>
                </a:solidFill>
                <a:effectLst/>
                <a:latin typeface="Consolas" panose="020B0609020204030204" pitchFamily="49" charset="0"/>
              </a:rPr>
              <a:t>(</a:t>
            </a:r>
            <a:r>
              <a:rPr lang="en-IN" sz="1400" b="1" dirty="0">
                <a:solidFill>
                  <a:srgbClr val="A31515"/>
                </a:solidFill>
                <a:effectLst/>
                <a:latin typeface="Consolas" panose="020B0609020204030204" pitchFamily="49" charset="0"/>
              </a:rPr>
              <a:t>"Error Displaying Form"</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a:solidFill>
                  <a:srgbClr val="0000FF"/>
                </a:solidFill>
                <a:effectLst/>
                <a:latin typeface="Consolas" panose="020B0609020204030204" pitchFamily="49" charset="0"/>
              </a:rPr>
              <a:t>else</a:t>
            </a: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r>
              <a:rPr lang="en-IN" sz="1400" b="1" dirty="0" err="1">
                <a:solidFill>
                  <a:srgbClr val="000000"/>
                </a:solidFill>
                <a:effectLst/>
                <a:latin typeface="Consolas" panose="020B0609020204030204" pitchFamily="49" charset="0"/>
              </a:rPr>
              <a:t>res.end</a:t>
            </a:r>
            <a:r>
              <a:rPr lang="en-IN" sz="1400" b="1" dirty="0">
                <a:solidFill>
                  <a:srgbClr val="000000"/>
                </a:solidFill>
                <a:effectLst/>
                <a:latin typeface="Consolas" panose="020B0609020204030204" pitchFamily="49" charset="0"/>
              </a:rPr>
              <a:t>(data);</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    });</a:t>
            </a:r>
            <a:endParaRPr lang="en-IN" sz="1400" b="1" dirty="0">
              <a:solidFill>
                <a:srgbClr val="000000"/>
              </a:solidFill>
              <a:effectLst/>
              <a:latin typeface="Consolas" panose="020B0609020204030204" pitchFamily="49" charset="0"/>
            </a:endParaRPr>
          </a:p>
          <a:p>
            <a:pPr marL="0" indent="0">
              <a:buNone/>
            </a:pPr>
            <a:r>
              <a:rPr lang="en-IN" sz="1400" b="1" dirty="0">
                <a:solidFill>
                  <a:srgbClr val="000000"/>
                </a:solidFill>
                <a:effectLst/>
                <a:latin typeface="Consolas" panose="020B0609020204030204" pitchFamily="49" charset="0"/>
              </a:rPr>
              <a:t>});</a:t>
            </a:r>
            <a:endParaRPr lang="en-IN" sz="1400" b="1" dirty="0">
              <a:solidFill>
                <a:srgbClr val="000000"/>
              </a:solidFill>
              <a:effectLst/>
              <a:latin typeface="Consolas" panose="020B0609020204030204" pitchFamily="49" charset="0"/>
            </a:endParaRPr>
          </a:p>
          <a:p>
            <a:pPr marL="0" indent="0">
              <a:buNone/>
            </a:pPr>
            <a:endParaRPr lang="en-IN" sz="1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Protected route</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a:solidFill>
                  <a:srgbClr val="008000"/>
                </a:solidFill>
                <a:effectLst/>
                <a:latin typeface="Consolas" panose="020B0609020204030204" pitchFamily="49" charset="0"/>
              </a:rPr>
              <a:t>// Protected route</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app.post</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'/profile'</a:t>
            </a: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req</a:t>
            </a:r>
            <a:r>
              <a:rPr lang="en-IN" b="1" dirty="0">
                <a:solidFill>
                  <a:srgbClr val="000000"/>
                </a:solidFill>
                <a:effectLst/>
                <a:latin typeface="Consolas" panose="020B0609020204030204" pitchFamily="49" charset="0"/>
              </a:rPr>
              <a:t>, res)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a:t>
            </a:r>
            <a:r>
              <a:rPr lang="en-IN" b="1" dirty="0" err="1">
                <a:solidFill>
                  <a:srgbClr val="000000"/>
                </a:solidFill>
                <a:effectLst/>
                <a:latin typeface="Consolas" panose="020B0609020204030204" pitchFamily="49" charset="0"/>
              </a:rPr>
              <a:t>res.send</a:t>
            </a:r>
            <a:r>
              <a:rPr lang="en-IN" b="1" dirty="0">
                <a:solidFill>
                  <a:srgbClr val="000000"/>
                </a:solidFill>
                <a:effectLst/>
                <a:latin typeface="Consolas" panose="020B0609020204030204" pitchFamily="49" charset="0"/>
              </a:rPr>
              <a:t>(</a:t>
            </a:r>
            <a:r>
              <a:rPr lang="en-IN" b="1" dirty="0">
                <a:solidFill>
                  <a:srgbClr val="A31515"/>
                </a:solidFill>
                <a:effectLst/>
                <a:latin typeface="Consolas" panose="020B0609020204030204" pitchFamily="49" charset="0"/>
              </a:rPr>
              <a:t>`Welcome </a:t>
            </a:r>
            <a:r>
              <a:rPr lang="en-IN" b="1" dirty="0">
                <a:solidFill>
                  <a:srgbClr val="0000FF"/>
                </a:solidFill>
                <a:effectLst/>
                <a:latin typeface="Consolas" panose="020B0609020204030204" pitchFamily="49" charset="0"/>
              </a:rPr>
              <a:t>${</a:t>
            </a:r>
            <a:r>
              <a:rPr lang="en-IN" b="1" dirty="0" err="1">
                <a:solidFill>
                  <a:srgbClr val="000000"/>
                </a:solidFill>
                <a:effectLst/>
                <a:latin typeface="Consolas" panose="020B0609020204030204" pitchFamily="49" charset="0"/>
              </a:rPr>
              <a:t>req.user.username</a:t>
            </a:r>
            <a:r>
              <a:rPr lang="en-IN" b="1" dirty="0">
                <a:solidFill>
                  <a:srgbClr val="0000FF"/>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br>
              <a:rPr lang="en-IN" b="1" dirty="0">
                <a:solidFill>
                  <a:srgbClr val="000000"/>
                </a:solidFill>
                <a:effectLst/>
                <a:latin typeface="Consolas" panose="020B0609020204030204" pitchFamily="49" charset="0"/>
              </a:rPr>
            </a:br>
            <a:r>
              <a:rPr lang="en-IN" b="1" dirty="0">
                <a:solidFill>
                  <a:srgbClr val="008000"/>
                </a:solidFill>
                <a:effectLst/>
                <a:latin typeface="Consolas" panose="020B0609020204030204" pitchFamily="49" charset="0"/>
              </a:rPr>
              <a:t>// Start the server</a:t>
            </a:r>
            <a:endParaRPr lang="en-IN" b="1" dirty="0">
              <a:solidFill>
                <a:srgbClr val="000000"/>
              </a:solidFill>
              <a:effectLst/>
              <a:latin typeface="Consolas" panose="020B0609020204030204" pitchFamily="49" charset="0"/>
            </a:endParaRPr>
          </a:p>
          <a:p>
            <a:pPr marL="0" indent="0">
              <a:buNone/>
            </a:pPr>
            <a:r>
              <a:rPr lang="en-IN" b="1" dirty="0" err="1">
                <a:solidFill>
                  <a:srgbClr val="0000FF"/>
                </a:solidFill>
                <a:effectLst/>
                <a:latin typeface="Consolas" panose="020B0609020204030204" pitchFamily="49" charset="0"/>
              </a:rPr>
              <a:t>const</a:t>
            </a:r>
            <a:r>
              <a:rPr lang="en-IN" b="1" dirty="0">
                <a:solidFill>
                  <a:srgbClr val="000000"/>
                </a:solidFill>
                <a:effectLst/>
                <a:latin typeface="Consolas" panose="020B0609020204030204" pitchFamily="49" charset="0"/>
              </a:rPr>
              <a:t> port = </a:t>
            </a:r>
            <a:r>
              <a:rPr lang="en-IN" b="1" dirty="0">
                <a:solidFill>
                  <a:srgbClr val="098658"/>
                </a:solidFill>
                <a:effectLst/>
                <a:latin typeface="Consolas" panose="020B0609020204030204" pitchFamily="49" charset="0"/>
              </a:rPr>
              <a:t>3000</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err="1">
                <a:solidFill>
                  <a:srgbClr val="000000"/>
                </a:solidFill>
                <a:effectLst/>
                <a:latin typeface="Consolas" panose="020B0609020204030204" pitchFamily="49" charset="0"/>
              </a:rPr>
              <a:t>app.listen</a:t>
            </a:r>
            <a:r>
              <a:rPr lang="en-IN" b="1" dirty="0">
                <a:solidFill>
                  <a:srgbClr val="000000"/>
                </a:solidFill>
                <a:effectLst/>
                <a:latin typeface="Consolas" panose="020B0609020204030204" pitchFamily="49" charset="0"/>
              </a:rPr>
              <a:t>(port, () </a:t>
            </a:r>
            <a:r>
              <a:rPr lang="en-IN" b="1" dirty="0">
                <a:solidFill>
                  <a:srgbClr val="0000FF"/>
                </a:solidFill>
                <a:effectLst/>
                <a:latin typeface="Consolas" panose="020B0609020204030204" pitchFamily="49" charset="0"/>
              </a:rPr>
              <a:t>=&gt;</a:t>
            </a:r>
            <a:r>
              <a:rPr lang="en-IN" b="1" dirty="0">
                <a:solidFill>
                  <a:srgbClr val="000000"/>
                </a:solidFill>
                <a:effectLst/>
                <a:latin typeface="Consolas" panose="020B0609020204030204" pitchFamily="49" charset="0"/>
              </a:rPr>
              <a:t> {</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    console.log(</a:t>
            </a:r>
            <a:r>
              <a:rPr lang="en-IN" b="1" dirty="0">
                <a:solidFill>
                  <a:srgbClr val="A31515"/>
                </a:solidFill>
                <a:effectLst/>
                <a:latin typeface="Consolas" panose="020B0609020204030204" pitchFamily="49" charset="0"/>
              </a:rPr>
              <a:t>`Server is running on port </a:t>
            </a:r>
            <a:r>
              <a:rPr lang="en-IN" b="1" dirty="0">
                <a:solidFill>
                  <a:srgbClr val="0000FF"/>
                </a:solidFill>
                <a:effectLst/>
                <a:latin typeface="Consolas" panose="020B0609020204030204" pitchFamily="49" charset="0"/>
              </a:rPr>
              <a:t>${</a:t>
            </a:r>
            <a:r>
              <a:rPr lang="en-IN" b="1" dirty="0">
                <a:solidFill>
                  <a:srgbClr val="000000"/>
                </a:solidFill>
                <a:effectLst/>
                <a:latin typeface="Consolas" panose="020B0609020204030204" pitchFamily="49" charset="0"/>
              </a:rPr>
              <a:t>port</a:t>
            </a:r>
            <a:r>
              <a:rPr lang="en-IN" b="1" dirty="0">
                <a:solidFill>
                  <a:srgbClr val="0000FF"/>
                </a:solidFill>
                <a:effectLst/>
                <a:latin typeface="Consolas" panose="020B0609020204030204" pitchFamily="49" charset="0"/>
              </a:rPr>
              <a:t>}</a:t>
            </a:r>
            <a:r>
              <a:rPr lang="en-IN" b="1" dirty="0">
                <a:solidFill>
                  <a:srgbClr val="A31515"/>
                </a:solidFill>
                <a:effectLst/>
                <a:latin typeface="Consolas" panose="020B0609020204030204" pitchFamily="49" charset="0"/>
              </a:rPr>
              <a:t>`</a:t>
            </a: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r>
              <a:rPr lang="en-IN" b="1" dirty="0">
                <a:solidFill>
                  <a:srgbClr val="000000"/>
                </a:solidFill>
                <a:effectLst/>
                <a:latin typeface="Consolas" panose="020B0609020204030204" pitchFamily="49" charset="0"/>
              </a:rPr>
              <a:t>});</a:t>
            </a:r>
            <a:endParaRPr lang="en-IN" b="1" dirty="0">
              <a:solidFill>
                <a:srgbClr val="000000"/>
              </a:solidFill>
              <a:effectLst/>
              <a:latin typeface="Consolas" panose="020B0609020204030204" pitchFamily="49" charset="0"/>
            </a:endParaRPr>
          </a:p>
          <a:p>
            <a:pPr marL="0" indent="0">
              <a:buNone/>
            </a:pPr>
            <a:endParaRPr lang="en-IN"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07" y="440164"/>
            <a:ext cx="10990385" cy="5977671"/>
          </a:xfrm>
        </p:spPr>
        <p:txBody>
          <a:bodyPr>
            <a:normAutofit fontScale="92500" lnSpcReduction="10000"/>
          </a:bodyPr>
          <a:lstStyle/>
          <a:p>
            <a:pPr marL="0" indent="0" algn="just">
              <a:buNone/>
            </a:pPr>
            <a:r>
              <a:rPr lang="en-US" dirty="0"/>
              <a:t>Requirements:</a:t>
            </a:r>
            <a:endParaRPr lang="en-US" dirty="0"/>
          </a:p>
          <a:p>
            <a:pPr algn="just"/>
            <a:endParaRPr lang="en-US" dirty="0"/>
          </a:p>
          <a:p>
            <a:pPr algn="just"/>
            <a:r>
              <a:rPr lang="en-US" dirty="0"/>
              <a:t>Create an Express.js application with routes for user profile (/profile) and checkout (/checkout).</a:t>
            </a:r>
            <a:endParaRPr lang="en-US" dirty="0"/>
          </a:p>
          <a:p>
            <a:pPr algn="just"/>
            <a:r>
              <a:rPr lang="en-US" dirty="0"/>
              <a:t>Implement a middleware function for authentication that checks if a user is logged in before granting access to the /profile and /checkout routes. Assume that user authentication details are stored in a simulated database.</a:t>
            </a:r>
            <a:endParaRPr lang="en-US" dirty="0"/>
          </a:p>
          <a:p>
            <a:pPr algn="just"/>
            <a:r>
              <a:rPr lang="en-US" dirty="0"/>
              <a:t>Implement a logging middleware function to log details about incoming requests (such as URL, HTTP method, timestamp) and responses (status code, response time) for all routes.</a:t>
            </a:r>
            <a:endParaRPr lang="en-US" dirty="0"/>
          </a:p>
          <a:p>
            <a:pPr algn="just"/>
            <a:r>
              <a:rPr lang="en-US" dirty="0"/>
              <a:t>Ensure that the middleware functions are applied to the appropriate routes to enforce authentication and logging.</a:t>
            </a:r>
            <a:endParaRPr lang="en-US" dirty="0"/>
          </a:p>
          <a:p>
            <a:pPr algn="just"/>
            <a:r>
              <a:rPr lang="en-US" dirty="0"/>
              <a:t>Test the application by sending sample requests to the protected routes (/profile and /checkout) with and without authentication credentials, and verify that the middleware functions behave as expected.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5990"/>
          </a:xfrm>
        </p:spPr>
        <p:txBody>
          <a:bodyPr/>
          <a:p>
            <a:r>
              <a:rPr lang="en-US"/>
              <a:t>express()</a:t>
            </a:r>
            <a:endParaRPr lang="en-US"/>
          </a:p>
        </p:txBody>
      </p:sp>
      <p:sp>
        <p:nvSpPr>
          <p:cNvPr id="3" name="Content Placeholder 2"/>
          <p:cNvSpPr>
            <a:spLocks noGrp="1"/>
          </p:cNvSpPr>
          <p:nvPr>
            <p:ph idx="1"/>
          </p:nvPr>
        </p:nvSpPr>
        <p:spPr>
          <a:xfrm>
            <a:off x="838200" y="1583690"/>
            <a:ext cx="10515600" cy="4593590"/>
          </a:xfrm>
        </p:spPr>
        <p:txBody>
          <a:bodyPr/>
          <a:p>
            <a:pPr marL="0" indent="0">
              <a:buNone/>
            </a:pPr>
            <a:endParaRPr lang="en-US"/>
          </a:p>
          <a:p>
            <a:r>
              <a:rPr lang="en-US"/>
              <a:t>Creates an Express application. The express() function is a top-level function exported by the express module.</a:t>
            </a:r>
            <a:endParaRPr lang="en-US"/>
          </a:p>
          <a:p>
            <a:pPr marL="0" indent="0">
              <a:buNone/>
            </a:pPr>
            <a:endParaRPr lang="en-US"/>
          </a:p>
          <a:p>
            <a:pPr marL="0" indent="0">
              <a:buNone/>
            </a:pPr>
            <a:r>
              <a:rPr lang="en-US"/>
              <a:t>		const express = require('express')</a:t>
            </a:r>
            <a:endParaRPr lang="en-US"/>
          </a:p>
          <a:p>
            <a:pPr marL="0" indent="0">
              <a:buNone/>
            </a:pPr>
            <a:r>
              <a:rPr lang="en-US"/>
              <a:t>		const app = express()</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Basic routing</a:t>
            </a:r>
            <a:endParaRPr lang="en-US"/>
          </a:p>
        </p:txBody>
      </p:sp>
      <p:sp>
        <p:nvSpPr>
          <p:cNvPr id="3" name="Content Placeholder 2"/>
          <p:cNvSpPr>
            <a:spLocks noGrp="1"/>
          </p:cNvSpPr>
          <p:nvPr>
            <p:ph idx="1"/>
          </p:nvPr>
        </p:nvSpPr>
        <p:spPr>
          <a:xfrm>
            <a:off x="838200" y="1379220"/>
            <a:ext cx="10515600" cy="5280660"/>
          </a:xfrm>
        </p:spPr>
        <p:txBody>
          <a:bodyPr>
            <a:normAutofit/>
          </a:bodyPr>
          <a:p>
            <a:r>
              <a:rPr lang="en-US"/>
              <a:t>Routing refers to determining how an application responds to a client request to a particular endpoint, which is a URI (or path) and a specific HTTP request method (GET, POST, and so on).</a:t>
            </a:r>
            <a:endParaRPr lang="en-US"/>
          </a:p>
          <a:p>
            <a:r>
              <a:rPr lang="en-US"/>
              <a:t>Each route can have one or more handler functions, which are executed when the route is matched.</a:t>
            </a:r>
            <a:endParaRPr lang="en-US"/>
          </a:p>
          <a:p>
            <a:r>
              <a:rPr lang="en-US"/>
              <a:t>Route definition takes the following structure:</a:t>
            </a:r>
            <a:endParaRPr lang="en-US"/>
          </a:p>
          <a:p>
            <a:pPr marL="0" indent="0">
              <a:buNone/>
            </a:pPr>
            <a:r>
              <a:rPr lang="en-US"/>
              <a:t>		</a:t>
            </a:r>
            <a:r>
              <a:rPr lang="en-US" b="1"/>
              <a:t>app.METHOD(PATH, HANDLER)</a:t>
            </a:r>
            <a:endParaRPr lang="en-US"/>
          </a:p>
          <a:p>
            <a:r>
              <a:rPr lang="en-US"/>
              <a:t>Where:</a:t>
            </a:r>
            <a:endParaRPr lang="en-US"/>
          </a:p>
          <a:p>
            <a:pPr lvl="1"/>
            <a:r>
              <a:rPr lang="en-US"/>
              <a:t>app is an instance of express.</a:t>
            </a:r>
            <a:endParaRPr lang="en-US"/>
          </a:p>
          <a:p>
            <a:pPr lvl="1"/>
            <a:r>
              <a:rPr lang="en-US"/>
              <a:t>METHOD is an HTTP request method, in lowercase.</a:t>
            </a:r>
            <a:endParaRPr lang="en-US"/>
          </a:p>
          <a:p>
            <a:pPr lvl="1"/>
            <a:r>
              <a:rPr lang="en-US"/>
              <a:t>PATH is a path on the server.</a:t>
            </a:r>
            <a:endParaRPr lang="en-US"/>
          </a:p>
          <a:p>
            <a:pPr lvl="1"/>
            <a:r>
              <a:rPr lang="en-US"/>
              <a:t>HANDLER is the function executed when the route is matched.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Request Methods</a:t>
            </a:r>
            <a:endParaRPr lang="en-IN" b="1" dirty="0"/>
          </a:p>
        </p:txBody>
      </p:sp>
      <p:sp>
        <p:nvSpPr>
          <p:cNvPr id="3" name="Content Placeholder 2"/>
          <p:cNvSpPr>
            <a:spLocks noGrp="1"/>
          </p:cNvSpPr>
          <p:nvPr>
            <p:ph idx="1"/>
          </p:nvPr>
        </p:nvSpPr>
        <p:spPr/>
        <p:txBody>
          <a:bodyPr>
            <a:normAutofit lnSpcReduction="10000"/>
          </a:bodyPr>
          <a:lstStyle/>
          <a:p>
            <a:pPr algn="just"/>
            <a:r>
              <a:rPr lang="en-US" sz="3200" dirty="0"/>
              <a:t>HTTP (Hypertext Transfer Protocol) defines several request methods to indicate the desired action to be performed for a given resource. These HTTP methods define the actions that clients (such as web browsers) can perform on resources hosted on servers.</a:t>
            </a:r>
            <a:endParaRPr lang="en-US" sz="3200" dirty="0"/>
          </a:p>
          <a:p>
            <a:pPr algn="just"/>
            <a:endParaRPr lang="en-US" sz="3200" dirty="0"/>
          </a:p>
          <a:p>
            <a:pPr algn="just"/>
            <a:r>
              <a:rPr lang="en-US" sz="3200" b="1" dirty="0">
                <a:solidFill>
                  <a:srgbClr val="FF0000"/>
                </a:solidFill>
              </a:rPr>
              <a:t>GET</a:t>
            </a:r>
            <a:r>
              <a:rPr lang="en-US" sz="3200" dirty="0"/>
              <a:t>: The GET method is </a:t>
            </a:r>
            <a:r>
              <a:rPr lang="en-US" sz="3200" b="1" dirty="0">
                <a:solidFill>
                  <a:srgbClr val="FF0000"/>
                </a:solidFill>
              </a:rPr>
              <a:t>used to request data from a specified resource</a:t>
            </a:r>
            <a:r>
              <a:rPr lang="en-US" sz="3200" dirty="0"/>
              <a:t>. It sends data in the URL query parameters. This method should only be used for retrieving data and should not have any side effects on the server.</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379" y="220150"/>
            <a:ext cx="10767646" cy="5778378"/>
          </a:xfrm>
        </p:spPr>
        <p:txBody>
          <a:bodyPr>
            <a:normAutofit/>
          </a:bodyPr>
          <a:lstStyle/>
          <a:p>
            <a:pPr algn="just"/>
            <a:r>
              <a:rPr lang="en-US" sz="3600" b="1" dirty="0">
                <a:solidFill>
                  <a:srgbClr val="FF0000"/>
                </a:solidFill>
              </a:rPr>
              <a:t>POST</a:t>
            </a:r>
            <a:r>
              <a:rPr lang="en-US" sz="3600" dirty="0"/>
              <a:t>: The POST method is </a:t>
            </a:r>
            <a:r>
              <a:rPr lang="en-US" sz="3600" b="1" dirty="0">
                <a:solidFill>
                  <a:srgbClr val="FF0000"/>
                </a:solidFill>
              </a:rPr>
              <a:t>used to submit data to be processed to a specified resource</a:t>
            </a:r>
            <a:r>
              <a:rPr lang="en-US" sz="3600" dirty="0"/>
              <a:t>. It sends data in the request body, which allows for sending larger amounts of data than the URL query parameters. This method is often used for creating new resources on the server or submitting form data.</a:t>
            </a:r>
            <a:endParaRPr lang="en-US" sz="3600" dirty="0"/>
          </a:p>
          <a:p>
            <a:pPr algn="just"/>
            <a:r>
              <a:rPr lang="en-US" sz="3600" b="1" dirty="0">
                <a:solidFill>
                  <a:srgbClr val="FF0000"/>
                </a:solidFill>
              </a:rPr>
              <a:t>PUT</a:t>
            </a:r>
            <a:r>
              <a:rPr lang="en-US" sz="3600" dirty="0"/>
              <a:t>: The PUT method is </a:t>
            </a:r>
            <a:r>
              <a:rPr lang="en-US" sz="3600" b="1" dirty="0">
                <a:solidFill>
                  <a:srgbClr val="FF0000"/>
                </a:solidFill>
              </a:rPr>
              <a:t>used to update an existing resource or create a new resource if it does not exist at the specified URL</a:t>
            </a:r>
            <a:r>
              <a:rPr lang="en-US" sz="3600" dirty="0"/>
              <a:t>. It sends data in the request body and replaces the entire resource at the specified URL with the new data provided.</a:t>
            </a:r>
            <a:endParaRPr lang="en-IN"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497" y="452120"/>
            <a:ext cx="10544908" cy="5110163"/>
          </a:xfrm>
        </p:spPr>
        <p:txBody>
          <a:bodyPr>
            <a:noAutofit/>
          </a:bodyPr>
          <a:lstStyle/>
          <a:p>
            <a:pPr algn="just"/>
            <a:r>
              <a:rPr lang="en-US" sz="4000" b="1" dirty="0">
                <a:solidFill>
                  <a:srgbClr val="FF0000"/>
                </a:solidFill>
              </a:rPr>
              <a:t>PATCH</a:t>
            </a:r>
            <a:r>
              <a:rPr lang="en-US" sz="4000" dirty="0"/>
              <a:t>: The PATCH method is </a:t>
            </a:r>
            <a:r>
              <a:rPr lang="en-US" sz="4000" b="1" dirty="0">
                <a:solidFill>
                  <a:srgbClr val="FF0000"/>
                </a:solidFill>
              </a:rPr>
              <a:t>used to apply partial modifications to a resource.</a:t>
            </a:r>
            <a:r>
              <a:rPr lang="en-US" sz="4000" dirty="0"/>
              <a:t> It sends data in the request body to specify the changes that should be applied to the resource.</a:t>
            </a:r>
            <a:endParaRPr lang="en-US" sz="4000" dirty="0"/>
          </a:p>
          <a:p>
            <a:pPr algn="just"/>
            <a:r>
              <a:rPr lang="en-US" sz="4000" b="1" dirty="0">
                <a:solidFill>
                  <a:srgbClr val="FF0000"/>
                </a:solidFill>
              </a:rPr>
              <a:t>DELETE</a:t>
            </a:r>
            <a:r>
              <a:rPr lang="en-US" sz="4000" dirty="0"/>
              <a:t>: The DELETE method is </a:t>
            </a:r>
            <a:r>
              <a:rPr lang="en-US" sz="4000" b="1" dirty="0">
                <a:solidFill>
                  <a:srgbClr val="FF0000"/>
                </a:solidFill>
              </a:rPr>
              <a:t>used to request the removal of the specified resource</a:t>
            </a:r>
            <a:r>
              <a:rPr lang="en-US" sz="4000" dirty="0"/>
              <a:t>. It sends no data in the request body, and the server is expected to delete the resource identified by the URL.</a:t>
            </a:r>
            <a:endParaRPr lang="en-IN"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17229</Words>
  <Application>WPS Presentation</Application>
  <PresentationFormat>Widescreen</PresentationFormat>
  <Paragraphs>470</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46</vt:i4>
      </vt:variant>
    </vt:vector>
  </HeadingPairs>
  <TitlesOfParts>
    <vt:vector size="60" baseType="lpstr">
      <vt:lpstr>Arial</vt:lpstr>
      <vt:lpstr>SimSun</vt:lpstr>
      <vt:lpstr>Wingdings</vt:lpstr>
      <vt:lpstr>Consolas</vt:lpstr>
      <vt:lpstr>苹方-简</vt:lpstr>
      <vt:lpstr>Microsoft YaHei</vt:lpstr>
      <vt:lpstr>汉仪旗黑</vt:lpstr>
      <vt:lpstr>Arial Unicode MS</vt:lpstr>
      <vt:lpstr>Calibri Light</vt:lpstr>
      <vt:lpstr>Helvetica Neue</vt:lpstr>
      <vt:lpstr>Calibri</vt:lpstr>
      <vt:lpstr>宋体-简</vt:lpstr>
      <vt:lpstr>Office Theme</vt:lpstr>
      <vt:lpstr>1_Office Theme</vt:lpstr>
      <vt:lpstr>PowerPoint 演示文稿</vt:lpstr>
      <vt:lpstr>Whaaaaaaat is Expresss?</vt:lpstr>
      <vt:lpstr>Framework?</vt:lpstr>
      <vt:lpstr>Install Express.js</vt:lpstr>
      <vt:lpstr>express()</vt:lpstr>
      <vt:lpstr>Basic routing</vt:lpstr>
      <vt:lpstr>Request Methods</vt:lpstr>
      <vt:lpstr>PowerPoint 演示文稿</vt:lpstr>
      <vt:lpstr>PowerPoint 演示文稿</vt:lpstr>
      <vt:lpstr>The following examples illustrate defining simple routes.</vt:lpstr>
      <vt:lpstr>PowerPoint 演示文稿</vt:lpstr>
      <vt:lpstr>UNDERSTAND ROUTING</vt:lpstr>
      <vt:lpstr>Creating a Simple Express Application</vt:lpstr>
      <vt:lpstr>To download a file :</vt:lpstr>
      <vt:lpstr>Serve JSON Data as a Response</vt:lpstr>
      <vt:lpstr>PowerPoint 演示文稿</vt:lpstr>
      <vt:lpstr>Array</vt:lpstr>
      <vt:lpstr>PowerPoint 演示文稿</vt:lpstr>
      <vt:lpstr>PowerPoint 演示文稿</vt:lpstr>
      <vt:lpstr>PowerPoint 演示文稿</vt:lpstr>
      <vt:lpstr>Test Your Knowledge</vt:lpstr>
      <vt:lpstr>Let’s perform a write operation in a file with inputs from the form.</vt:lpstr>
      <vt:lpstr>PowerPoint 演示文稿</vt:lpstr>
      <vt:lpstr>PowerPoint 演示文稿</vt:lpstr>
      <vt:lpstr>ExpressJS - Middleware</vt:lpstr>
      <vt:lpstr>Middleware serves as a bridge between a client request and server response in web applications. </vt:lpstr>
      <vt:lpstr>PowerPoint 演示文稿</vt:lpstr>
      <vt:lpstr>PowerPoint 演示文稿</vt:lpstr>
      <vt:lpstr>Middleware Syntax: </vt:lpstr>
      <vt:lpstr>app.use()</vt:lpstr>
      <vt:lpstr>PowerPoint 演示文稿</vt:lpstr>
      <vt:lpstr>Multiple Middlewares</vt:lpstr>
      <vt:lpstr>Test your Knowledge</vt:lpstr>
      <vt:lpstr>PowerPoint 演示文稿</vt:lpstr>
      <vt:lpstr>PowerPoint 演示文稿</vt:lpstr>
      <vt:lpstr>PowerPoint 演示文稿</vt:lpstr>
      <vt:lpstr>Coming Up…..</vt:lpstr>
      <vt:lpstr>PowerPoint 演示文稿</vt:lpstr>
      <vt:lpstr>Test your Knowledge</vt:lpstr>
      <vt:lpstr>Let’s first make login page login.html</vt:lpstr>
      <vt:lpstr>Now, Import Necessary Modules and create instance of express.</vt:lpstr>
      <vt:lpstr>Make middleware to parse request bodies and simulate a user database </vt:lpstr>
      <vt:lpstr>Middleware for Authentication</vt:lpstr>
      <vt:lpstr>Now, let’s define public and login route handlers</vt:lpstr>
      <vt:lpstr>Our Protected route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Pundir</dc:creator>
  <cp:lastModifiedBy>divya</cp:lastModifiedBy>
  <cp:revision>38</cp:revision>
  <dcterms:created xsi:type="dcterms:W3CDTF">2024-04-03T03:39:02Z</dcterms:created>
  <dcterms:modified xsi:type="dcterms:W3CDTF">2024-04-03T03:39:02Z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