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66" r:id="rId5"/>
    <p:sldId id="259" r:id="rId6"/>
    <p:sldId id="260" r:id="rId7"/>
    <p:sldId id="261" r:id="rId8"/>
    <p:sldId id="262" r:id="rId9"/>
    <p:sldId id="263" r:id="rId10"/>
    <p:sldId id="264" r:id="rId11"/>
    <p:sldId id="265" r:id="rId12"/>
    <p:sldId id="274" r:id="rId13"/>
    <p:sldId id="275" r:id="rId14"/>
    <p:sldId id="276" r:id="rId15"/>
    <p:sldId id="277" r:id="rId16"/>
    <p:sldId id="278" r:id="rId17"/>
    <p:sldId id="279" r:id="rId18"/>
    <p:sldId id="280" r:id="rId19"/>
    <p:sldId id="281"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54405"/>
          </a:xfrm>
        </p:spPr>
        <p:txBody>
          <a:bodyPr/>
          <a:p>
            <a:r>
              <a:rPr lang="en-US"/>
              <a:t>Sockets</a:t>
            </a:r>
            <a:endParaRPr lang="en-US"/>
          </a:p>
        </p:txBody>
      </p:sp>
      <p:sp>
        <p:nvSpPr>
          <p:cNvPr id="3" name="Content Placeholder 2"/>
          <p:cNvSpPr>
            <a:spLocks noGrp="1"/>
          </p:cNvSpPr>
          <p:nvPr>
            <p:ph idx="1"/>
          </p:nvPr>
        </p:nvSpPr>
        <p:spPr>
          <a:xfrm>
            <a:off x="838200" y="1318895"/>
            <a:ext cx="10515600" cy="4858385"/>
          </a:xfrm>
        </p:spPr>
        <p:txBody>
          <a:bodyPr/>
          <a:p>
            <a:r>
              <a:rPr lang="en-US"/>
              <a:t>Web Socket is a protocol that provides full-duplex(multiway) communication i.e allows communication in both directions simultaneously. </a:t>
            </a:r>
            <a:endParaRPr lang="en-US"/>
          </a:p>
          <a:p>
            <a:r>
              <a:rPr lang="en-US"/>
              <a:t>It is a modern web technology in which there is a continuous connection between the user’s browser(client) and the server.</a:t>
            </a:r>
            <a:endParaRPr lang="en-US"/>
          </a:p>
          <a:p>
            <a:r>
              <a:rPr lang="en-US"/>
              <a:t>In this type of communication, between the web server and the web browser, both of them can send messages to each other at any point in time. </a:t>
            </a:r>
            <a:endParaRPr lang="en-US"/>
          </a:p>
          <a:p>
            <a:r>
              <a:rPr lang="en-US"/>
              <a:t>Socket.io is a Library for Connecting a Client(s) to a Server using the Client/Server Architecture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95935"/>
            <a:ext cx="10515600" cy="5681345"/>
          </a:xfrm>
        </p:spPr>
        <p:txBody>
          <a:bodyPr/>
          <a:p>
            <a:r>
              <a:rPr lang="en-US"/>
              <a:t>We can also log the client’s socket ID using,</a:t>
            </a:r>
            <a:endParaRPr lang="en-US"/>
          </a:p>
          <a:p>
            <a:pPr marL="0" indent="0">
              <a:buNone/>
            </a:pPr>
            <a:r>
              <a:rPr lang="en-US"/>
              <a:t>		io.on('connection', (socket) =&gt; {</a:t>
            </a:r>
            <a:endParaRPr lang="en-US"/>
          </a:p>
          <a:p>
            <a:pPr marL="0" indent="0">
              <a:buNone/>
            </a:pPr>
            <a:r>
              <a:rPr lang="en-US"/>
              <a:t>    		console.log(`New connection: ${socket.id}`);</a:t>
            </a:r>
            <a:endParaRPr lang="en-US"/>
          </a:p>
          <a:p>
            <a:pPr marL="0" indent="0">
              <a:buNone/>
            </a:pPr>
            <a:r>
              <a:rPr lang="en-US"/>
              <a:t>			})</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1520"/>
          </a:xfrm>
        </p:spPr>
        <p:txBody>
          <a:bodyPr>
            <a:normAutofit fontScale="90000"/>
          </a:bodyPr>
          <a:p>
            <a:r>
              <a:rPr lang="en-US"/>
              <a:t>Integrating Socket.IO</a:t>
            </a:r>
            <a:endParaRPr lang="en-US"/>
          </a:p>
        </p:txBody>
      </p:sp>
      <p:sp>
        <p:nvSpPr>
          <p:cNvPr id="3" name="Content Placeholder 2"/>
          <p:cNvSpPr>
            <a:spLocks noGrp="1"/>
          </p:cNvSpPr>
          <p:nvPr>
            <p:ph idx="1"/>
          </p:nvPr>
        </p:nvSpPr>
        <p:spPr>
          <a:xfrm>
            <a:off x="838200" y="1097280"/>
            <a:ext cx="10515600" cy="5080000"/>
          </a:xfrm>
        </p:spPr>
        <p:txBody>
          <a:bodyPr/>
          <a:p>
            <a:r>
              <a:rPr lang="en-US"/>
              <a:t>Socket.IO is composed of two parts:</a:t>
            </a:r>
            <a:endParaRPr lang="en-US"/>
          </a:p>
          <a:p>
            <a:r>
              <a:rPr lang="en-US"/>
              <a:t>A server that integrates with (or mounts on) the Node.JS HTTP Server socket.io</a:t>
            </a:r>
            <a:endParaRPr lang="en-US"/>
          </a:p>
          <a:p>
            <a:r>
              <a:rPr lang="en-US"/>
              <a:t>A client library that loads on the browser side socket.io-client</a:t>
            </a:r>
            <a:endParaRPr lang="en-US"/>
          </a:p>
          <a:p>
            <a:pPr marL="0" indent="0">
              <a:buNone/>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82930"/>
          </a:xfrm>
        </p:spPr>
        <p:txBody>
          <a:bodyPr>
            <a:normAutofit fontScale="90000"/>
          </a:bodyPr>
          <a:p>
            <a:r>
              <a:rPr lang="en-US"/>
              <a:t>Program</a:t>
            </a:r>
            <a:endParaRPr lang="en-US"/>
          </a:p>
        </p:txBody>
      </p:sp>
      <p:sp>
        <p:nvSpPr>
          <p:cNvPr id="3" name="Content Placeholder 2"/>
          <p:cNvSpPr>
            <a:spLocks noGrp="1"/>
          </p:cNvSpPr>
          <p:nvPr>
            <p:ph idx="1"/>
          </p:nvPr>
        </p:nvSpPr>
        <p:spPr>
          <a:xfrm>
            <a:off x="838200" y="1169670"/>
            <a:ext cx="10515600" cy="5007610"/>
          </a:xfrm>
        </p:spPr>
        <p:txBody>
          <a:bodyPr>
            <a:noAutofit/>
          </a:bodyPr>
          <a:p>
            <a:pPr marL="0" indent="0">
              <a:buNone/>
            </a:pPr>
            <a:r>
              <a:rPr lang="en-US" sz="2000">
                <a:latin typeface="Times New Roman Regular" panose="02020603050405020304" charset="0"/>
                <a:cs typeface="Times New Roman Regular" panose="02020603050405020304" charset="0"/>
              </a:rPr>
              <a:t>const express = require('express');</a:t>
            </a:r>
            <a:endParaRPr lang="en-US" sz="2000">
              <a:latin typeface="Times New Roman Regular" panose="02020603050405020304" charset="0"/>
              <a:cs typeface="Times New Roman Regular" panose="02020603050405020304" charset="0"/>
            </a:endParaRPr>
          </a:p>
          <a:p>
            <a:pPr marL="0" indent="0">
              <a:buNone/>
            </a:pPr>
            <a:r>
              <a:rPr lang="en-US" sz="2000">
                <a:latin typeface="Times New Roman Regular" panose="02020603050405020304" charset="0"/>
                <a:cs typeface="Times New Roman Regular" panose="02020603050405020304" charset="0"/>
              </a:rPr>
              <a:t>const app = express();</a:t>
            </a:r>
            <a:endParaRPr lang="en-US" sz="2000">
              <a:latin typeface="Times New Roman Regular" panose="02020603050405020304" charset="0"/>
              <a:cs typeface="Times New Roman Regular" panose="02020603050405020304" charset="0"/>
            </a:endParaRPr>
          </a:p>
          <a:p>
            <a:pPr marL="0" indent="0">
              <a:buNone/>
            </a:pPr>
            <a:r>
              <a:rPr lang="en-US" sz="2000">
                <a:latin typeface="Times New Roman Regular" panose="02020603050405020304" charset="0"/>
                <a:cs typeface="Times New Roman Regular" panose="02020603050405020304" charset="0"/>
              </a:rPr>
              <a:t>const http = require('http');</a:t>
            </a:r>
            <a:endParaRPr lang="en-US" sz="2000">
              <a:latin typeface="Times New Roman Regular" panose="02020603050405020304" charset="0"/>
              <a:cs typeface="Times New Roman Regular" panose="02020603050405020304" charset="0"/>
            </a:endParaRPr>
          </a:p>
          <a:p>
            <a:pPr marL="0" indent="0">
              <a:buNone/>
            </a:pPr>
            <a:r>
              <a:rPr lang="en-US" sz="2000">
                <a:latin typeface="Times New Roman Regular" panose="02020603050405020304" charset="0"/>
                <a:cs typeface="Times New Roman Regular" panose="02020603050405020304" charset="0"/>
              </a:rPr>
              <a:t>const server = http.createServer(app);</a:t>
            </a:r>
            <a:endParaRPr lang="en-US" sz="2000">
              <a:latin typeface="Times New Roman Regular" panose="02020603050405020304" charset="0"/>
              <a:cs typeface="Times New Roman Regular" panose="02020603050405020304" charset="0"/>
            </a:endParaRPr>
          </a:p>
          <a:p>
            <a:pPr marL="0" indent="0">
              <a:buNone/>
            </a:pPr>
            <a:r>
              <a:rPr lang="en-US" sz="2000">
                <a:latin typeface="Times New Roman Regular" panose="02020603050405020304" charset="0"/>
                <a:cs typeface="Times New Roman Regular" panose="02020603050405020304" charset="0"/>
              </a:rPr>
              <a:t>const { Server } = require("socket.io");</a:t>
            </a:r>
            <a:endParaRPr lang="en-US" sz="2000">
              <a:latin typeface="Times New Roman Regular" panose="02020603050405020304" charset="0"/>
              <a:cs typeface="Times New Roman Regular" panose="02020603050405020304" charset="0"/>
            </a:endParaRPr>
          </a:p>
          <a:p>
            <a:pPr marL="0" indent="0">
              <a:buNone/>
            </a:pPr>
            <a:r>
              <a:rPr lang="en-US" sz="2000">
                <a:latin typeface="Times New Roman Regular" panose="02020603050405020304" charset="0"/>
                <a:cs typeface="Times New Roman Regular" panose="02020603050405020304" charset="0"/>
              </a:rPr>
              <a:t>const io = new Server(server);</a:t>
            </a:r>
            <a:endParaRPr lang="en-US" sz="2000">
              <a:latin typeface="Times New Roman Regular" panose="02020603050405020304" charset="0"/>
              <a:cs typeface="Times New Roman Regular" panose="02020603050405020304" charset="0"/>
            </a:endParaRPr>
          </a:p>
          <a:p>
            <a:pPr marL="0" indent="0">
              <a:buNone/>
            </a:pPr>
            <a:r>
              <a:rPr lang="en-US" sz="2000">
                <a:latin typeface="Times New Roman Regular" panose="02020603050405020304" charset="0"/>
                <a:cs typeface="Times New Roman Regular" panose="02020603050405020304" charset="0"/>
              </a:rPr>
              <a:t>app.get('/', (req, res) =&gt; {</a:t>
            </a:r>
            <a:endParaRPr lang="en-US" sz="2000">
              <a:latin typeface="Times New Roman Regular" panose="02020603050405020304" charset="0"/>
              <a:cs typeface="Times New Roman Regular" panose="02020603050405020304" charset="0"/>
            </a:endParaRPr>
          </a:p>
          <a:p>
            <a:pPr marL="0" indent="0">
              <a:buNone/>
            </a:pPr>
            <a:r>
              <a:rPr lang="en-US" sz="2000">
                <a:latin typeface="Times New Roman Regular" panose="02020603050405020304" charset="0"/>
                <a:cs typeface="Times New Roman Regular" panose="02020603050405020304" charset="0"/>
              </a:rPr>
              <a:t>  res.sendFile(__dirname + '/index.html');</a:t>
            </a:r>
            <a:endParaRPr lang="en-US" sz="2000">
              <a:latin typeface="Times New Roman Regular" panose="02020603050405020304" charset="0"/>
              <a:cs typeface="Times New Roman Regular" panose="02020603050405020304" charset="0"/>
            </a:endParaRPr>
          </a:p>
          <a:p>
            <a:pPr marL="0" indent="0">
              <a:buNone/>
            </a:pPr>
            <a:r>
              <a:rPr lang="en-US" sz="2000">
                <a:latin typeface="Times New Roman Regular" panose="02020603050405020304" charset="0"/>
                <a:cs typeface="Times New Roman Regular" panose="02020603050405020304" charset="0"/>
              </a:rPr>
              <a:t>});</a:t>
            </a:r>
            <a:endParaRPr lang="en-US" sz="2000">
              <a:latin typeface="Times New Roman Regular" panose="02020603050405020304" charset="0"/>
              <a:cs typeface="Times New Roman Regular" panose="02020603050405020304" charset="0"/>
            </a:endParaRPr>
          </a:p>
          <a:p>
            <a:pPr marL="0" indent="0">
              <a:buNone/>
            </a:pPr>
            <a:r>
              <a:rPr lang="en-US" sz="2000">
                <a:latin typeface="Times New Roman Regular" panose="02020603050405020304" charset="0"/>
                <a:cs typeface="Times New Roman Regular" panose="02020603050405020304" charset="0"/>
              </a:rPr>
              <a:t>io.on('connection', (socket) =&gt; {</a:t>
            </a:r>
            <a:endParaRPr lang="en-US" sz="2000">
              <a:latin typeface="Times New Roman Regular" panose="02020603050405020304" charset="0"/>
              <a:cs typeface="Times New Roman Regular" panose="02020603050405020304" charset="0"/>
            </a:endParaRPr>
          </a:p>
          <a:p>
            <a:pPr marL="0" indent="0">
              <a:buNone/>
            </a:pPr>
            <a:r>
              <a:rPr lang="en-US" sz="2000">
                <a:latin typeface="Times New Roman Regular" panose="02020603050405020304" charset="0"/>
                <a:cs typeface="Times New Roman Regular" panose="02020603050405020304" charset="0"/>
              </a:rPr>
              <a:t>  console.log('a user connected');</a:t>
            </a:r>
            <a:endParaRPr lang="en-US" sz="2000">
              <a:latin typeface="Times New Roman Regular" panose="02020603050405020304" charset="0"/>
              <a:cs typeface="Times New Roman Regular" panose="02020603050405020304" charset="0"/>
            </a:endParaRPr>
          </a:p>
          <a:p>
            <a:pPr marL="0" indent="0">
              <a:buNone/>
            </a:pPr>
            <a:r>
              <a:rPr lang="en-US" sz="2000">
                <a:latin typeface="Times New Roman Regular" panose="02020603050405020304" charset="0"/>
                <a:cs typeface="Times New Roman Regular" panose="02020603050405020304" charset="0"/>
              </a:rPr>
              <a:t>});</a:t>
            </a:r>
            <a:endParaRPr lang="en-US" sz="2000">
              <a:latin typeface="Times New Roman Regular" panose="02020603050405020304" charset="0"/>
              <a:cs typeface="Times New Roman Regular" panose="02020603050405020304" charset="0"/>
            </a:endParaRPr>
          </a:p>
          <a:p>
            <a:pPr marL="0" indent="0">
              <a:buNone/>
            </a:pPr>
            <a:r>
              <a:rPr lang="en-US" sz="2000">
                <a:latin typeface="Times New Roman Regular" panose="02020603050405020304" charset="0"/>
                <a:cs typeface="Times New Roman Regular" panose="02020603050405020304" charset="0"/>
              </a:rPr>
              <a:t>server.listen(3000, () =&gt; {</a:t>
            </a:r>
            <a:endParaRPr lang="en-US" sz="2000">
              <a:latin typeface="Times New Roman Regular" panose="02020603050405020304" charset="0"/>
              <a:cs typeface="Times New Roman Regular" panose="02020603050405020304" charset="0"/>
            </a:endParaRPr>
          </a:p>
          <a:p>
            <a:pPr marL="0" indent="0">
              <a:buNone/>
            </a:pPr>
            <a:r>
              <a:rPr lang="en-US" sz="2000">
                <a:latin typeface="Times New Roman Regular" panose="02020603050405020304" charset="0"/>
                <a:cs typeface="Times New Roman Regular" panose="02020603050405020304" charset="0"/>
              </a:rPr>
              <a:t>  console.log('listening on *:3000');  });</a:t>
            </a:r>
            <a:endParaRPr lang="en-US" sz="2000">
              <a:latin typeface="Times New Roman Regular" panose="02020603050405020304" charset="0"/>
              <a:cs typeface="Times New Roman Regular"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05130"/>
            <a:ext cx="10515600" cy="5772150"/>
          </a:xfrm>
        </p:spPr>
        <p:txBody>
          <a:bodyPr/>
          <a:p>
            <a:r>
              <a:rPr lang="en-US"/>
              <a:t>Notice that I initialize a new instance of socket.io by passing the server (the HTTP server) object. Then I listen on the connection event for incoming sockets and log it to the console.</a:t>
            </a:r>
            <a:endParaRPr lang="en-US"/>
          </a:p>
          <a:p>
            <a:r>
              <a:rPr lang="en-US"/>
              <a:t>Now in index.html add the following snippet before the &lt;/body&gt; (end body tag):</a:t>
            </a:r>
            <a:endParaRPr lang="en-US"/>
          </a:p>
          <a:p>
            <a:endParaRPr lang="en-US"/>
          </a:p>
          <a:p>
            <a:pPr marL="457200" lvl="1" indent="0">
              <a:buNone/>
            </a:pPr>
            <a:r>
              <a:rPr lang="en-US"/>
              <a:t>&lt;script src="/socket.io/socket.io.js"&gt;&lt;/script&gt;</a:t>
            </a:r>
            <a:endParaRPr lang="en-US"/>
          </a:p>
          <a:p>
            <a:pPr marL="457200" lvl="1" indent="0">
              <a:buNone/>
            </a:pPr>
            <a:r>
              <a:rPr lang="en-US"/>
              <a:t>&lt;script&gt;</a:t>
            </a:r>
            <a:endParaRPr lang="en-US"/>
          </a:p>
          <a:p>
            <a:pPr marL="457200" lvl="1" indent="0">
              <a:buNone/>
            </a:pPr>
            <a:r>
              <a:rPr lang="en-US"/>
              <a:t>  var socket = io();</a:t>
            </a:r>
            <a:endParaRPr lang="en-US"/>
          </a:p>
          <a:p>
            <a:pPr marL="457200" lvl="1" indent="0">
              <a:buNone/>
            </a:pPr>
            <a:r>
              <a:rPr lang="en-US"/>
              <a:t>&lt;/script&gt;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39165"/>
          </a:xfrm>
        </p:spPr>
        <p:txBody>
          <a:bodyPr>
            <a:normAutofit fontScale="90000"/>
          </a:bodyPr>
          <a:p>
            <a:r>
              <a:rPr lang="en-US"/>
              <a:t>Each socket also fires a special disconnect event:</a:t>
            </a:r>
            <a:endParaRPr lang="en-US"/>
          </a:p>
        </p:txBody>
      </p:sp>
      <p:sp>
        <p:nvSpPr>
          <p:cNvPr id="3" name="Content Placeholder 2"/>
          <p:cNvSpPr>
            <a:spLocks noGrp="1"/>
          </p:cNvSpPr>
          <p:nvPr>
            <p:ph idx="1"/>
          </p:nvPr>
        </p:nvSpPr>
        <p:spPr/>
        <p:txBody>
          <a:bodyPr/>
          <a:p>
            <a:pPr marL="0" indent="0">
              <a:buNone/>
            </a:pPr>
            <a:r>
              <a:rPr lang="en-US"/>
              <a:t>	io.on('connection', (socket) =&gt; {</a:t>
            </a:r>
            <a:endParaRPr lang="en-US"/>
          </a:p>
          <a:p>
            <a:pPr marL="0" indent="0">
              <a:buNone/>
            </a:pPr>
            <a:r>
              <a:rPr lang="en-US"/>
              <a:t>  	console.log('a user connected');</a:t>
            </a:r>
            <a:endParaRPr lang="en-US"/>
          </a:p>
          <a:p>
            <a:pPr marL="0" indent="0">
              <a:buNone/>
            </a:pPr>
            <a:r>
              <a:rPr lang="en-US"/>
              <a:t>  	socket.on('disconnect', () =&gt; {</a:t>
            </a:r>
            <a:endParaRPr lang="en-US"/>
          </a:p>
          <a:p>
            <a:pPr marL="0" indent="0">
              <a:buNone/>
            </a:pPr>
            <a:r>
              <a:rPr lang="en-US"/>
              <a:t>    	console.log('user disconnected');</a:t>
            </a:r>
            <a:endParaRPr lang="en-US"/>
          </a:p>
          <a:p>
            <a:pPr marL="0" indent="0">
              <a:buNone/>
            </a:pPr>
            <a:r>
              <a:rPr lang="en-US"/>
              <a:t>  		});</a:t>
            </a:r>
            <a:endParaRPr lang="en-US"/>
          </a:p>
          <a:p>
            <a:pPr marL="0" indent="0">
              <a:buNone/>
            </a:pPr>
            <a:r>
              <a:rPr lang="en-US"/>
              <a:t>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35025"/>
          </a:xfrm>
        </p:spPr>
        <p:txBody>
          <a:bodyPr/>
          <a:p>
            <a:r>
              <a:rPr lang="en-US"/>
              <a:t>Emitting events</a:t>
            </a:r>
            <a:endParaRPr lang="en-US"/>
          </a:p>
        </p:txBody>
      </p:sp>
      <p:sp>
        <p:nvSpPr>
          <p:cNvPr id="3" name="Content Placeholder 2"/>
          <p:cNvSpPr>
            <a:spLocks noGrp="1"/>
          </p:cNvSpPr>
          <p:nvPr>
            <p:ph idx="1"/>
          </p:nvPr>
        </p:nvSpPr>
        <p:spPr>
          <a:xfrm>
            <a:off x="838200" y="1200785"/>
            <a:ext cx="10515600" cy="4976495"/>
          </a:xfrm>
        </p:spPr>
        <p:txBody>
          <a:bodyPr/>
          <a:p>
            <a:r>
              <a:rPr lang="en-US"/>
              <a:t>The main idea behind Socket.IO is that you can send and receive any events you want, with any data you want. Any objects that can be encoded as JSON will do, and binary data is supported too.</a:t>
            </a:r>
            <a:endParaRPr lang="en-US"/>
          </a:p>
          <a:p>
            <a:r>
              <a:rPr lang="en-US"/>
              <a:t>Let’s make it so that when the user types in a message, the server gets it as a chat message event. The script section in index.html should now look as follows:</a:t>
            </a:r>
            <a:endParaRPr lang="en-US"/>
          </a:p>
          <a:p>
            <a:pPr marL="0" indent="0">
              <a:buNone/>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21335"/>
            <a:ext cx="10515600" cy="5655945"/>
          </a:xfrm>
        </p:spPr>
        <p:txBody>
          <a:bodyPr>
            <a:normAutofit fontScale="80000"/>
          </a:bodyPr>
          <a:p>
            <a:pPr marL="0" indent="0">
              <a:buNone/>
            </a:pPr>
            <a:r>
              <a:rPr lang="en-US"/>
              <a:t>&lt;script src="/socket.io/socket.io.js"&gt;&lt;/script&gt;</a:t>
            </a:r>
            <a:endParaRPr lang="en-US"/>
          </a:p>
          <a:p>
            <a:pPr marL="0" indent="0">
              <a:buNone/>
            </a:pPr>
            <a:r>
              <a:rPr lang="en-US"/>
              <a:t>&lt;script&gt;</a:t>
            </a:r>
            <a:endParaRPr lang="en-US"/>
          </a:p>
          <a:p>
            <a:pPr marL="0" indent="0">
              <a:buNone/>
            </a:pPr>
            <a:r>
              <a:rPr lang="en-US"/>
              <a:t>  var socket = io();</a:t>
            </a:r>
            <a:endParaRPr lang="en-US"/>
          </a:p>
          <a:p>
            <a:pPr marL="0" indent="0">
              <a:buNone/>
            </a:pPr>
            <a:r>
              <a:rPr lang="en-US"/>
              <a:t>var form = document.getElementById('form');</a:t>
            </a:r>
            <a:endParaRPr lang="en-US"/>
          </a:p>
          <a:p>
            <a:pPr marL="0" indent="0">
              <a:buNone/>
            </a:pPr>
            <a:r>
              <a:rPr lang="en-US"/>
              <a:t> var input = document.getElementById('input');</a:t>
            </a:r>
            <a:endParaRPr lang="en-US"/>
          </a:p>
          <a:p>
            <a:pPr marL="0" indent="0">
              <a:buNone/>
            </a:pPr>
            <a:r>
              <a:rPr lang="en-US"/>
              <a:t>form.addEventListener('submit', function(e) {</a:t>
            </a:r>
            <a:endParaRPr lang="en-US"/>
          </a:p>
          <a:p>
            <a:pPr marL="0" indent="0">
              <a:buNone/>
            </a:pPr>
            <a:r>
              <a:rPr lang="en-US"/>
              <a:t>    e.preventDefault();</a:t>
            </a:r>
            <a:endParaRPr lang="en-US"/>
          </a:p>
          <a:p>
            <a:pPr marL="0" indent="0">
              <a:buNone/>
            </a:pPr>
            <a:r>
              <a:rPr lang="en-US"/>
              <a:t>    if (input.value) {</a:t>
            </a:r>
            <a:endParaRPr lang="en-US"/>
          </a:p>
          <a:p>
            <a:pPr marL="0" indent="0">
              <a:buNone/>
            </a:pPr>
            <a:r>
              <a:rPr lang="en-US"/>
              <a:t>      socket.emit('chat message', input.value);</a:t>
            </a:r>
            <a:endParaRPr lang="en-US"/>
          </a:p>
          <a:p>
            <a:pPr marL="0" indent="0">
              <a:buNone/>
            </a:pPr>
            <a:r>
              <a:rPr lang="en-US"/>
              <a:t>      input.value = '';</a:t>
            </a:r>
            <a:endParaRPr lang="en-US"/>
          </a:p>
          <a:p>
            <a:pPr marL="0" indent="0">
              <a:buNone/>
            </a:pPr>
            <a:r>
              <a:rPr lang="en-US"/>
              <a:t>    }</a:t>
            </a:r>
            <a:endParaRPr lang="en-US"/>
          </a:p>
          <a:p>
            <a:pPr marL="0" indent="0">
              <a:buNone/>
            </a:pPr>
            <a:r>
              <a:rPr lang="en-US"/>
              <a:t>  });</a:t>
            </a:r>
            <a:endParaRPr lang="en-US"/>
          </a:p>
          <a:p>
            <a:pPr marL="0" indent="0">
              <a:buNone/>
            </a:pPr>
            <a:r>
              <a:rPr lang="en-US"/>
              <a:t>&lt;/script&gt;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26465"/>
          </a:xfrm>
        </p:spPr>
        <p:txBody>
          <a:bodyPr>
            <a:normAutofit fontScale="90000"/>
          </a:bodyPr>
          <a:p>
            <a:r>
              <a:rPr lang="en-US"/>
              <a:t>And in index.js we print out the chat message event:</a:t>
            </a:r>
            <a:endParaRPr lang="en-US"/>
          </a:p>
        </p:txBody>
      </p:sp>
      <p:sp>
        <p:nvSpPr>
          <p:cNvPr id="3" name="Content Placeholder 2"/>
          <p:cNvSpPr>
            <a:spLocks noGrp="1"/>
          </p:cNvSpPr>
          <p:nvPr>
            <p:ph idx="1"/>
          </p:nvPr>
        </p:nvSpPr>
        <p:spPr>
          <a:xfrm>
            <a:off x="838200" y="1515745"/>
            <a:ext cx="10515600" cy="4661535"/>
          </a:xfrm>
        </p:spPr>
        <p:txBody>
          <a:bodyPr/>
          <a:p>
            <a:pPr marL="0" indent="0">
              <a:buNone/>
            </a:pPr>
            <a:r>
              <a:rPr lang="en-US"/>
              <a:t>	io.on('connection', (socket) =&gt; {</a:t>
            </a:r>
            <a:endParaRPr lang="en-US"/>
          </a:p>
          <a:p>
            <a:pPr marL="0" indent="0">
              <a:buNone/>
            </a:pPr>
            <a:r>
              <a:rPr lang="en-US"/>
              <a:t>  	socket.on('chat message', (msg) =&gt; {</a:t>
            </a:r>
            <a:endParaRPr lang="en-US"/>
          </a:p>
          <a:p>
            <a:pPr marL="0" indent="0">
              <a:buNone/>
            </a:pPr>
            <a:r>
              <a:rPr lang="en-US"/>
              <a:t>    	console.log('message: ' + msg);</a:t>
            </a:r>
            <a:endParaRPr lang="en-US"/>
          </a:p>
          <a:p>
            <a:pPr marL="0" indent="0">
              <a:buNone/>
            </a:pPr>
            <a:r>
              <a:rPr lang="en-US"/>
              <a:t> 		 });</a:t>
            </a:r>
            <a:endParaRPr lang="en-US"/>
          </a:p>
          <a:p>
            <a:pPr marL="0" indent="0">
              <a:buNone/>
            </a:pPr>
            <a:r>
              <a:rPr lang="en-US"/>
              <a:t>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358140"/>
          </a:xfrm>
        </p:spPr>
        <p:txBody>
          <a:bodyPr>
            <a:normAutofit fontScale="90000"/>
          </a:bodyPr>
          <a:p>
            <a:r>
              <a:rPr lang="en-US"/>
              <a:t>Program</a:t>
            </a:r>
            <a:endParaRPr lang="en-US"/>
          </a:p>
        </p:txBody>
      </p:sp>
      <p:sp>
        <p:nvSpPr>
          <p:cNvPr id="3" name="Content Placeholder 2"/>
          <p:cNvSpPr>
            <a:spLocks noGrp="1"/>
          </p:cNvSpPr>
          <p:nvPr>
            <p:ph idx="1"/>
          </p:nvPr>
        </p:nvSpPr>
        <p:spPr>
          <a:xfrm>
            <a:off x="838200" y="973455"/>
            <a:ext cx="10515600" cy="5203825"/>
          </a:xfrm>
        </p:spPr>
        <p:txBody>
          <a:bodyPr>
            <a:normAutofit fontScale="25000"/>
          </a:bodyPr>
          <a:p>
            <a:pPr marL="0" indent="0">
              <a:buNone/>
            </a:pPr>
            <a:r>
              <a:rPr lang="en-US" sz="7200"/>
              <a:t>var express = require('express');</a:t>
            </a:r>
            <a:endParaRPr lang="en-US" sz="7200"/>
          </a:p>
          <a:p>
            <a:pPr marL="0" indent="0">
              <a:buNone/>
            </a:pPr>
            <a:r>
              <a:rPr lang="en-US" sz="7200"/>
              <a:t>var app = express();</a:t>
            </a:r>
            <a:endParaRPr lang="en-US" sz="7200"/>
          </a:p>
          <a:p>
            <a:pPr marL="0" indent="0">
              <a:buNone/>
            </a:pPr>
            <a:r>
              <a:rPr lang="en-US" sz="7200"/>
              <a:t>var http = require('http').createServer(app);</a:t>
            </a:r>
            <a:endParaRPr lang="en-US" sz="7200"/>
          </a:p>
          <a:p>
            <a:pPr marL="0" indent="0">
              <a:buNone/>
            </a:pPr>
            <a:r>
              <a:rPr lang="en-US" sz="7200"/>
              <a:t>var io = require('socket.io')(http);</a:t>
            </a:r>
            <a:endParaRPr lang="en-US" sz="7200"/>
          </a:p>
          <a:p>
            <a:pPr marL="0" indent="0">
              <a:buNone/>
            </a:pPr>
            <a:r>
              <a:rPr lang="en-US" sz="7200"/>
              <a:t>app.get('/', function(req, res) {</a:t>
            </a:r>
            <a:endParaRPr lang="en-US" sz="7200"/>
          </a:p>
          <a:p>
            <a:pPr marL="0" indent="0">
              <a:buNone/>
            </a:pPr>
            <a:r>
              <a:rPr lang="en-US" sz="7200"/>
              <a:t>res.sendFile( __dirname + "/" + "index.html" );</a:t>
            </a:r>
            <a:endParaRPr lang="en-US" sz="7200"/>
          </a:p>
          <a:p>
            <a:pPr marL="0" indent="0">
              <a:buNone/>
            </a:pPr>
            <a:r>
              <a:rPr lang="en-US" sz="7200"/>
              <a:t>});</a:t>
            </a:r>
            <a:endParaRPr lang="en-US" sz="7200"/>
          </a:p>
          <a:p>
            <a:pPr marL="0" indent="0">
              <a:buNone/>
            </a:pPr>
            <a:r>
              <a:rPr lang="en-US" sz="7200"/>
              <a:t>io.on('connection', function(socket) {           </a:t>
            </a:r>
            <a:r>
              <a:rPr lang="en-US" sz="7200">
                <a:sym typeface="+mn-ea"/>
              </a:rPr>
              <a:t>//Whenever someone connects this gets executed</a:t>
            </a:r>
            <a:endParaRPr lang="en-US" sz="7200"/>
          </a:p>
          <a:p>
            <a:pPr marL="0" indent="0">
              <a:buNone/>
            </a:pPr>
            <a:r>
              <a:rPr lang="en-US" sz="7200"/>
              <a:t>console.log('A user connected');</a:t>
            </a:r>
            <a:endParaRPr lang="en-US" sz="7200"/>
          </a:p>
          <a:p>
            <a:pPr marL="0" indent="0">
              <a:buNone/>
            </a:pPr>
            <a:r>
              <a:rPr lang="en-US" sz="7200"/>
              <a:t>socket.on('disconnect', function () {        </a:t>
            </a:r>
            <a:r>
              <a:rPr lang="en-US" sz="7200">
                <a:sym typeface="+mn-ea"/>
              </a:rPr>
              <a:t>//Whenever someone disconnects this piece of code executed</a:t>
            </a:r>
            <a:endParaRPr lang="en-US" sz="7200"/>
          </a:p>
          <a:p>
            <a:pPr marL="0" indent="0">
              <a:buNone/>
            </a:pPr>
            <a:r>
              <a:rPr lang="en-US" sz="7200"/>
              <a:t>console.log('A user disconnected');</a:t>
            </a:r>
            <a:endParaRPr lang="en-US" sz="7200"/>
          </a:p>
          <a:p>
            <a:pPr marL="0" indent="0">
              <a:buNone/>
            </a:pPr>
            <a:r>
              <a:rPr lang="en-US" sz="7200"/>
              <a:t>});</a:t>
            </a:r>
            <a:endParaRPr lang="en-US" sz="7200"/>
          </a:p>
          <a:p>
            <a:pPr marL="0" indent="0">
              <a:buNone/>
            </a:pPr>
            <a:r>
              <a:rPr lang="en-US" sz="7200"/>
              <a:t>});</a:t>
            </a:r>
            <a:endParaRPr lang="en-US" sz="7200"/>
          </a:p>
          <a:p>
            <a:pPr marL="0" indent="0">
              <a:buNone/>
            </a:pPr>
            <a:endParaRPr lang="en-US" sz="7200"/>
          </a:p>
          <a:p>
            <a:pPr marL="0" indent="0">
              <a:buNone/>
            </a:pPr>
            <a:endParaRPr lang="en-US" sz="7200"/>
          </a:p>
          <a:p>
            <a:pPr marL="0" indent="0">
              <a:buNone/>
            </a:pPr>
            <a:r>
              <a:rPr lang="en-US" sz="7200"/>
              <a:t>//here use server.listen if you are using the code commented at the top of this file</a:t>
            </a:r>
            <a:endParaRPr lang="en-US" sz="7200"/>
          </a:p>
          <a:p>
            <a:pPr marL="0" indent="0">
              <a:buNone/>
            </a:pPr>
            <a:r>
              <a:rPr lang="en-US" sz="7200"/>
              <a:t>http.listen(4000, function() {</a:t>
            </a:r>
            <a:endParaRPr lang="en-US" sz="7200"/>
          </a:p>
          <a:p>
            <a:pPr marL="0" indent="0">
              <a:buNone/>
            </a:pPr>
            <a:r>
              <a:rPr lang="en-US" sz="7200"/>
              <a:t>console.log('listening on *:3000');</a:t>
            </a:r>
            <a:endParaRPr lang="en-US" sz="7200"/>
          </a:p>
          <a:p>
            <a:pPr marL="0" indent="0">
              <a:buNone/>
            </a:pPr>
            <a:r>
              <a:rPr lang="en-US" sz="7200"/>
              <a:t>});</a:t>
            </a:r>
            <a:endParaRPr lang="en-US" sz="7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03250"/>
          </a:xfrm>
        </p:spPr>
        <p:txBody>
          <a:bodyPr>
            <a:normAutofit fontScale="90000"/>
          </a:bodyPr>
          <a:p>
            <a:r>
              <a:rPr lang="en-US"/>
              <a:t>html file</a:t>
            </a:r>
            <a:endParaRPr lang="en-US"/>
          </a:p>
        </p:txBody>
      </p:sp>
      <p:sp>
        <p:nvSpPr>
          <p:cNvPr id="3" name="Content Placeholder 2"/>
          <p:cNvSpPr>
            <a:spLocks noGrp="1"/>
          </p:cNvSpPr>
          <p:nvPr>
            <p:ph idx="1"/>
          </p:nvPr>
        </p:nvSpPr>
        <p:spPr>
          <a:xfrm>
            <a:off x="838200" y="1102360"/>
            <a:ext cx="10515600" cy="5074920"/>
          </a:xfrm>
        </p:spPr>
        <p:txBody>
          <a:bodyPr>
            <a:normAutofit fontScale="70000"/>
          </a:bodyPr>
          <a:p>
            <a:pPr marL="0" indent="0">
              <a:buNone/>
            </a:pPr>
            <a:r>
              <a:rPr lang="en-US"/>
              <a:t>&lt;!DOCTYPE html&gt;</a:t>
            </a:r>
            <a:endParaRPr lang="en-US"/>
          </a:p>
          <a:p>
            <a:pPr marL="0" indent="0">
              <a:buNone/>
            </a:pPr>
            <a:r>
              <a:rPr lang="en-US"/>
              <a:t>&lt;html&gt;</a:t>
            </a:r>
            <a:endParaRPr lang="en-US"/>
          </a:p>
          <a:p>
            <a:pPr marL="0" indent="0">
              <a:buNone/>
            </a:pPr>
            <a:r>
              <a:rPr lang="en-US"/>
              <a:t>&lt;head&gt;</a:t>
            </a:r>
            <a:endParaRPr lang="en-US"/>
          </a:p>
          <a:p>
            <a:pPr marL="0" indent="0">
              <a:buNone/>
            </a:pPr>
            <a:r>
              <a:rPr lang="en-US"/>
              <a:t>&lt;title&gt;Hello world&lt;/title&gt;</a:t>
            </a:r>
            <a:endParaRPr lang="en-US"/>
          </a:p>
          <a:p>
            <a:pPr marL="0" indent="0">
              <a:buNone/>
            </a:pPr>
            <a:r>
              <a:rPr lang="en-US"/>
              <a:t>&lt;/head&gt;</a:t>
            </a:r>
            <a:endParaRPr lang="en-US"/>
          </a:p>
          <a:p>
            <a:pPr marL="0" indent="0">
              <a:buNone/>
            </a:pPr>
            <a:r>
              <a:rPr lang="en-US"/>
              <a:t>&lt;script src = "/socket.io/socket.io.js"&gt;&lt;/script&gt;</a:t>
            </a:r>
            <a:endParaRPr lang="en-US"/>
          </a:p>
          <a:p>
            <a:pPr marL="0" indent="0">
              <a:buNone/>
            </a:pPr>
            <a:endParaRPr lang="en-US"/>
          </a:p>
          <a:p>
            <a:pPr marL="0" indent="0">
              <a:buNone/>
            </a:pPr>
            <a:r>
              <a:rPr lang="en-US"/>
              <a:t>&lt;script&gt;</a:t>
            </a:r>
            <a:endParaRPr lang="en-US"/>
          </a:p>
          <a:p>
            <a:pPr marL="0" indent="0">
              <a:buNone/>
            </a:pPr>
            <a:r>
              <a:rPr lang="en-US"/>
              <a:t>var socket = io();</a:t>
            </a:r>
            <a:endParaRPr lang="en-US"/>
          </a:p>
          <a:p>
            <a:pPr marL="0" indent="0">
              <a:buNone/>
            </a:pPr>
            <a:r>
              <a:rPr lang="en-US"/>
              <a:t>&lt;/script&gt;</a:t>
            </a:r>
            <a:endParaRPr lang="en-US"/>
          </a:p>
          <a:p>
            <a:pPr marL="0" indent="0">
              <a:buNone/>
            </a:pPr>
            <a:r>
              <a:rPr lang="en-US"/>
              <a:t>&lt;body&gt;Hello world&lt;/body&gt;</a:t>
            </a:r>
            <a:endParaRPr lang="en-US"/>
          </a:p>
          <a:p>
            <a:pPr marL="0" indent="0">
              <a:buNone/>
            </a:pPr>
            <a:r>
              <a:rPr lang="en-US"/>
              <a:t>&lt;/html&gt;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46735"/>
            <a:ext cx="10515600" cy="5630545"/>
          </a:xfrm>
        </p:spPr>
        <p:txBody>
          <a:bodyPr>
            <a:normAutofit lnSpcReduction="10000"/>
          </a:bodyPr>
          <a:p>
            <a:r>
              <a:rPr lang="en-US"/>
              <a:t>A Socket represents a single connection between a client and a server where each the client or server can send and receive data at the same time where Library is based on an event-driven system, emit and listen for specific events to be triggered.</a:t>
            </a:r>
            <a:endParaRPr lang="en-US"/>
          </a:p>
          <a:p>
            <a:r>
              <a:rPr lang="en-US"/>
              <a:t>For creating the socket.io application, we need two node.js running instances, one for the client (app.js) and the other instance for the server (server.js) there for let’s install the socket io and express libraries.</a:t>
            </a:r>
            <a:endParaRPr lang="en-US"/>
          </a:p>
          <a:p>
            <a:pPr marL="0" indent="0">
              <a:buNone/>
            </a:pPr>
            <a:r>
              <a:rPr lang="en-US"/>
              <a:t>			</a:t>
            </a:r>
            <a:r>
              <a:rPr lang="en-US" b="1"/>
              <a:t>npm install socket.io</a:t>
            </a:r>
            <a:endParaRPr lang="en-US" b="1"/>
          </a:p>
          <a:p>
            <a:pPr marL="0" indent="0">
              <a:buNone/>
            </a:pPr>
            <a:r>
              <a:rPr lang="en-US"/>
              <a:t>As you can see we also need the client library so (the socket.io library is for creating the server side) and (socket.io-client is for creating the client side)</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80720"/>
          </a:xfrm>
        </p:spPr>
        <p:txBody>
          <a:bodyPr>
            <a:normAutofit fontScale="90000"/>
          </a:bodyPr>
          <a:p>
            <a:r>
              <a:rPr lang="en-US"/>
              <a:t>Methods</a:t>
            </a:r>
            <a:endParaRPr lang="en-US"/>
          </a:p>
        </p:txBody>
      </p:sp>
      <p:sp>
        <p:nvSpPr>
          <p:cNvPr id="3" name="Content Placeholder 2"/>
          <p:cNvSpPr>
            <a:spLocks noGrp="1"/>
          </p:cNvSpPr>
          <p:nvPr>
            <p:ph idx="1"/>
          </p:nvPr>
        </p:nvSpPr>
        <p:spPr>
          <a:xfrm>
            <a:off x="838200" y="1167130"/>
            <a:ext cx="10515600" cy="5010150"/>
          </a:xfrm>
        </p:spPr>
        <p:txBody>
          <a:bodyPr/>
          <a:p>
            <a:pPr marL="457200" indent="-457200" algn="just"/>
            <a:r>
              <a:rPr lang="en-US" dirty="0" err="1" smtClean="0">
                <a:sym typeface="+mn-ea"/>
              </a:rPr>
              <a:t>io.on</a:t>
            </a:r>
            <a:r>
              <a:rPr lang="en-US" dirty="0">
                <a:sym typeface="+mn-ea"/>
              </a:rPr>
              <a:t>(‘connection’,()=&gt;{}) // whenever connection is e</a:t>
            </a:r>
            <a:r>
              <a:rPr lang="en-US" dirty="0" err="1">
                <a:sym typeface="+mn-ea"/>
              </a:rPr>
              <a:t>stablished</a:t>
            </a:r>
            <a:r>
              <a:rPr lang="en-US" dirty="0">
                <a:sym typeface="+mn-ea"/>
              </a:rPr>
              <a:t> between client and server this function is </a:t>
            </a:r>
            <a:r>
              <a:rPr lang="en-US" dirty="0" smtClean="0">
                <a:sym typeface="+mn-ea"/>
              </a:rPr>
              <a:t>called.</a:t>
            </a:r>
            <a:endParaRPr lang="en-US" dirty="0" smtClean="0"/>
          </a:p>
          <a:p>
            <a:pPr marL="457200" indent="-457200" algn="just"/>
            <a:r>
              <a:rPr lang="en-US" dirty="0" err="1">
                <a:sym typeface="+mn-ea"/>
              </a:rPr>
              <a:t>socket.on</a:t>
            </a:r>
            <a:r>
              <a:rPr lang="en-US" dirty="0">
                <a:sym typeface="+mn-ea"/>
              </a:rPr>
              <a:t>(‘name of event’,()=&gt;{}) this is used both in client side and server side to listen to the event which is emitted by </a:t>
            </a:r>
            <a:r>
              <a:rPr lang="en-US" dirty="0" err="1">
                <a:sym typeface="+mn-ea"/>
              </a:rPr>
              <a:t>socket.emit</a:t>
            </a:r>
            <a:r>
              <a:rPr lang="en-US" dirty="0">
                <a:sym typeface="+mn-ea"/>
              </a:rPr>
              <a:t> and run the code inside </a:t>
            </a:r>
            <a:r>
              <a:rPr lang="en-US" dirty="0" smtClean="0">
                <a:sym typeface="+mn-ea"/>
              </a:rPr>
              <a:t>it</a:t>
            </a:r>
            <a:endParaRPr lang="en-US" dirty="0"/>
          </a:p>
          <a:p>
            <a:pPr marL="457200" indent="-457200" algn="just"/>
            <a:r>
              <a:rPr lang="en-US" dirty="0" err="1">
                <a:sym typeface="+mn-ea"/>
              </a:rPr>
              <a:t>socket.emit</a:t>
            </a:r>
            <a:r>
              <a:rPr lang="en-US" dirty="0">
                <a:sym typeface="+mn-ea"/>
              </a:rPr>
              <a:t>(‘name of event’,()=&gt;{}) // this is used in both client side (</a:t>
            </a:r>
            <a:r>
              <a:rPr lang="en-US" dirty="0" err="1">
                <a:sym typeface="+mn-ea"/>
              </a:rPr>
              <a:t>js</a:t>
            </a:r>
            <a:r>
              <a:rPr lang="en-US" dirty="0">
                <a:sym typeface="+mn-ea"/>
              </a:rPr>
              <a:t>) and server side this emits the event which the client or server will listen to.</a:t>
            </a:r>
            <a:endParaRPr lang="en-US" dirty="0">
              <a:sym typeface="+mn-ea"/>
            </a:endParaRPr>
          </a:p>
          <a:p>
            <a:pPr marL="457200" indent="-457200" algn="just"/>
            <a:r>
              <a:rPr lang="en-US" dirty="0" err="1">
                <a:sym typeface="+mn-ea"/>
              </a:rPr>
              <a:t>socket.on</a:t>
            </a:r>
            <a:r>
              <a:rPr lang="en-US" dirty="0">
                <a:sym typeface="+mn-ea"/>
              </a:rPr>
              <a:t>(‘disconnect’,()=&gt;{}) internal socket function use it when you want to know when a client disconnects</a:t>
            </a:r>
            <a:endParaRPr lang="en-IN" dirty="0"/>
          </a:p>
          <a:p>
            <a:endParaRPr lang="en-US" b="1">
              <a:latin typeface="Arial Bold" panose="020B0604020202020204" charset="0"/>
              <a:cs typeface="Arial Bold"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54405" y="365125"/>
            <a:ext cx="10399395" cy="693420"/>
          </a:xfrm>
        </p:spPr>
        <p:txBody>
          <a:bodyPr>
            <a:normAutofit fontScale="90000"/>
          </a:bodyPr>
          <a:p>
            <a:r>
              <a:rPr lang="en-US"/>
              <a:t>Example</a:t>
            </a:r>
            <a:endParaRPr lang="en-US"/>
          </a:p>
        </p:txBody>
      </p:sp>
      <p:sp>
        <p:nvSpPr>
          <p:cNvPr id="3" name="Content Placeholder 2"/>
          <p:cNvSpPr>
            <a:spLocks noGrp="1"/>
          </p:cNvSpPr>
          <p:nvPr>
            <p:ph idx="1"/>
          </p:nvPr>
        </p:nvSpPr>
        <p:spPr>
          <a:xfrm>
            <a:off x="838200" y="1058545"/>
            <a:ext cx="10515600" cy="5441315"/>
          </a:xfrm>
        </p:spPr>
        <p:txBody>
          <a:bodyPr>
            <a:normAutofit fontScale="90000"/>
          </a:bodyPr>
          <a:p>
            <a:r>
              <a:rPr lang="en-US">
                <a:sym typeface="+mn-ea"/>
              </a:rPr>
              <a:t>To set up Socket.IO, we must mount it on our Express.js server so that we can listen to events. We do so by writing the following code:</a:t>
            </a:r>
            <a:endParaRPr lang="en-US">
              <a:sym typeface="+mn-ea"/>
            </a:endParaRPr>
          </a:p>
          <a:p>
            <a:pPr marL="0" indent="0">
              <a:buNone/>
            </a:pPr>
            <a:r>
              <a:rPr lang="en-US" sz="2335"/>
              <a:t>const express = require('express');</a:t>
            </a:r>
            <a:endParaRPr lang="en-US" sz="2335"/>
          </a:p>
          <a:p>
            <a:pPr marL="0" indent="0">
              <a:buNone/>
            </a:pPr>
            <a:r>
              <a:rPr lang="en-US" sz="2335"/>
              <a:t>const socketio = require('socket.io');</a:t>
            </a:r>
            <a:endParaRPr lang="en-US" sz="2335"/>
          </a:p>
          <a:p>
            <a:pPr marL="0" indent="0">
              <a:buNone/>
            </a:pPr>
            <a:r>
              <a:rPr lang="en-US" sz="2335"/>
              <a:t>const app = express();</a:t>
            </a:r>
            <a:endParaRPr lang="en-US" sz="2335"/>
          </a:p>
          <a:p>
            <a:pPr marL="0" indent="0">
              <a:buNone/>
            </a:pPr>
            <a:r>
              <a:rPr lang="en-US" sz="2335"/>
              <a:t>app.get('/', (req, res) =&gt; {    res.send('Hi from Codedamn')    });</a:t>
            </a:r>
            <a:endParaRPr lang="en-US" sz="2335"/>
          </a:p>
          <a:p>
            <a:pPr marL="0" indent="0">
              <a:buNone/>
            </a:pPr>
            <a:r>
              <a:rPr lang="en-US" sz="2335"/>
              <a:t>const server = app.listen(1337, () =&gt; {</a:t>
            </a:r>
            <a:endParaRPr lang="en-US" sz="2335"/>
          </a:p>
          <a:p>
            <a:pPr marL="0" indent="0">
              <a:buNone/>
            </a:pPr>
            <a:r>
              <a:rPr lang="en-US" sz="2335"/>
              <a:t>    console.log('Server running!')</a:t>
            </a:r>
            <a:endParaRPr lang="en-US" sz="2335"/>
          </a:p>
          <a:p>
            <a:pPr marL="0" indent="0">
              <a:buNone/>
            </a:pPr>
            <a:r>
              <a:rPr lang="en-US" sz="2335"/>
              <a:t>});</a:t>
            </a:r>
            <a:endParaRPr lang="en-US" sz="2335"/>
          </a:p>
          <a:p>
            <a:pPr marL="0" indent="0">
              <a:buNone/>
            </a:pPr>
            <a:r>
              <a:rPr lang="en-US" sz="2335"/>
              <a:t>const io = socketio(server)</a:t>
            </a:r>
            <a:endParaRPr lang="en-US" sz="2335"/>
          </a:p>
          <a:p>
            <a:pPr marL="0" indent="0">
              <a:buNone/>
            </a:pPr>
            <a:r>
              <a:rPr lang="en-US" sz="2335"/>
              <a:t>io.on('connection', (socket) =&gt; {</a:t>
            </a:r>
            <a:endParaRPr lang="en-US" sz="2335"/>
          </a:p>
          <a:p>
            <a:pPr marL="0" indent="0">
              <a:buNone/>
            </a:pPr>
            <a:r>
              <a:rPr lang="en-US" sz="2335"/>
              <a:t>    console.log('New connection')</a:t>
            </a:r>
            <a:endParaRPr lang="en-US" sz="2335"/>
          </a:p>
          <a:p>
            <a:pPr marL="0" indent="0">
              <a:buNone/>
            </a:pPr>
            <a:r>
              <a:rPr lang="en-US" sz="2335"/>
              <a:t>})</a:t>
            </a:r>
            <a:endParaRPr lang="en-US" sz="2335"/>
          </a:p>
          <a:p>
            <a:endParaRPr lang="en-US" sz="233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41045"/>
            <a:ext cx="10515600" cy="5436235"/>
          </a:xfrm>
        </p:spPr>
        <p:txBody>
          <a:bodyPr/>
          <a:p>
            <a:r>
              <a:rPr lang="en-US"/>
              <a:t>We provided the server instance to the Socket.IO library so that it can mount on top of it. </a:t>
            </a:r>
            <a:endParaRPr lang="en-US"/>
          </a:p>
          <a:p>
            <a:r>
              <a:rPr lang="en-US"/>
              <a:t>Socket.IO can now watch for connections to our socket server and will fire the connection event. </a:t>
            </a:r>
            <a:endParaRPr lang="en-US"/>
          </a:p>
          <a:p>
            <a:r>
              <a:rPr lang="en-US"/>
              <a:t>We will listen for the connection event and run a callback whenever the event is fired.</a:t>
            </a:r>
            <a:endParaRPr lang="en-US"/>
          </a:p>
          <a:p>
            <a:r>
              <a:rPr lang="en-US"/>
              <a:t>The callback will receive a socket object that will contain all details about the client that is connected. </a:t>
            </a:r>
            <a:endParaRPr lang="en-US"/>
          </a:p>
          <a:p>
            <a:r>
              <a:rPr lang="en-US"/>
              <a:t>Each client will be assigned a unique ID which we can access through the socket object using socket.id.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76580"/>
          </a:xfrm>
        </p:spPr>
        <p:txBody>
          <a:bodyPr>
            <a:normAutofit fontScale="90000"/>
          </a:bodyPr>
          <a:p>
            <a:r>
              <a:rPr lang="en-US"/>
              <a:t>Setting up Socket.IO on the client</a:t>
            </a:r>
            <a:endParaRPr lang="en-US"/>
          </a:p>
        </p:txBody>
      </p:sp>
      <p:sp>
        <p:nvSpPr>
          <p:cNvPr id="3" name="Content Placeholder 2"/>
          <p:cNvSpPr>
            <a:spLocks noGrp="1"/>
          </p:cNvSpPr>
          <p:nvPr>
            <p:ph idx="1"/>
          </p:nvPr>
        </p:nvSpPr>
        <p:spPr>
          <a:xfrm>
            <a:off x="838200" y="1219200"/>
            <a:ext cx="10515600" cy="5371465"/>
          </a:xfrm>
        </p:spPr>
        <p:txBody>
          <a:bodyPr>
            <a:normAutofit/>
          </a:bodyPr>
          <a:p>
            <a:r>
              <a:rPr lang="en-US"/>
              <a:t>Similar to what we did for the server setup, we will divide the setup of Socket.IO on the client side into several steps:</a:t>
            </a:r>
            <a:endParaRPr lang="en-US"/>
          </a:p>
          <a:p>
            <a:pPr marL="0" indent="0">
              <a:buNone/>
            </a:pPr>
            <a:r>
              <a:rPr lang="en-US" b="1"/>
              <a:t>Setting up the html file:</a:t>
            </a:r>
            <a:endParaRPr lang="en-US" b="1"/>
          </a:p>
          <a:p>
            <a:pPr marL="0" indent="0">
              <a:buNone/>
            </a:pPr>
            <a:r>
              <a:rPr lang="en-US" sz="2000"/>
              <a:t>Inside the root directory, create a directory named client. Inside the client directory, create an index.html file:</a:t>
            </a:r>
            <a:endParaRPr lang="en-US" sz="2000"/>
          </a:p>
          <a:p>
            <a:pPr marL="0" indent="0">
              <a:buNone/>
            </a:pPr>
            <a:r>
              <a:rPr lang="en-US" sz="2000"/>
              <a:t>&lt;!DOCTYPE html&gt;</a:t>
            </a:r>
            <a:endParaRPr lang="en-US" sz="2000"/>
          </a:p>
          <a:p>
            <a:pPr marL="0" indent="0">
              <a:buNone/>
            </a:pPr>
            <a:r>
              <a:rPr lang="en-US" sz="2000"/>
              <a:t>&lt;head&gt;</a:t>
            </a:r>
            <a:endParaRPr lang="en-US" sz="2000"/>
          </a:p>
          <a:p>
            <a:pPr marL="0" indent="0">
              <a:buNone/>
            </a:pPr>
            <a:r>
              <a:rPr lang="en-US" sz="2000"/>
              <a:t>        &lt;title&gt;Document&lt;/title&gt;</a:t>
            </a:r>
            <a:endParaRPr lang="en-US" sz="2000"/>
          </a:p>
          <a:p>
            <a:pPr marL="0" indent="0">
              <a:buNone/>
            </a:pPr>
            <a:r>
              <a:rPr lang="en-US" sz="2000"/>
              <a:t>&lt;/head&gt;</a:t>
            </a:r>
            <a:endParaRPr lang="en-US" sz="2000"/>
          </a:p>
          <a:p>
            <a:pPr marL="0" indent="0">
              <a:buNone/>
            </a:pPr>
            <a:r>
              <a:rPr lang="en-US" sz="2000"/>
              <a:t>&lt;body&gt;</a:t>
            </a:r>
            <a:endParaRPr lang="en-US" sz="2000"/>
          </a:p>
          <a:p>
            <a:pPr marL="0" indent="0">
              <a:buNone/>
            </a:pPr>
            <a:r>
              <a:rPr lang="en-US" sz="2000"/>
              <a:t>    &lt;h1&gt;Hello&lt;/h1&gt;</a:t>
            </a:r>
            <a:endParaRPr lang="en-US" sz="2000"/>
          </a:p>
          <a:p>
            <a:pPr marL="0" indent="0">
              <a:buNone/>
            </a:pPr>
            <a:r>
              <a:rPr lang="en-US" sz="2000"/>
              <a:t>&lt;/body&gt;</a:t>
            </a:r>
            <a:endParaRPr lang="en-US" sz="2000"/>
          </a:p>
          <a:p>
            <a:pPr marL="0" indent="0">
              <a:buNone/>
            </a:pPr>
            <a:r>
              <a:rPr lang="en-US" sz="2000"/>
              <a:t>&lt;/html&gt;</a:t>
            </a:r>
            <a:endParaRPr lang="en-US" sz="2000"/>
          </a:p>
          <a:p>
            <a:pPr marL="0" indent="0">
              <a:buNone/>
            </a:pP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96290"/>
          </a:xfrm>
        </p:spPr>
        <p:txBody>
          <a:bodyPr/>
          <a:p>
            <a:r>
              <a:rPr lang="en-US"/>
              <a:t>Serving the index.html page to the client</a:t>
            </a:r>
            <a:endParaRPr lang="en-US"/>
          </a:p>
        </p:txBody>
      </p:sp>
      <p:sp>
        <p:nvSpPr>
          <p:cNvPr id="3" name="Content Placeholder 2"/>
          <p:cNvSpPr>
            <a:spLocks noGrp="1"/>
          </p:cNvSpPr>
          <p:nvPr>
            <p:ph idx="1"/>
          </p:nvPr>
        </p:nvSpPr>
        <p:spPr>
          <a:xfrm>
            <a:off x="838200" y="1317625"/>
            <a:ext cx="10515600" cy="5113655"/>
          </a:xfrm>
        </p:spPr>
        <p:txBody>
          <a:bodyPr/>
          <a:p>
            <a:r>
              <a:rPr lang="en-US"/>
              <a:t>To render an HTML page using Node.js, we use the res.sendFile() function. Let us render the index.html file we create:</a:t>
            </a:r>
            <a:endParaRPr lang="en-US"/>
          </a:p>
          <a:p>
            <a:pPr marL="457200" lvl="1" indent="0">
              <a:buNone/>
            </a:pPr>
            <a:r>
              <a:rPr lang="en-US"/>
              <a:t>const path = require('path');</a:t>
            </a:r>
            <a:endParaRPr lang="en-US"/>
          </a:p>
          <a:p>
            <a:pPr marL="457200" lvl="1" indent="0">
              <a:buNone/>
            </a:pPr>
            <a:r>
              <a:rPr lang="en-US"/>
              <a:t>app.get('/', (req, res) =&gt; {</a:t>
            </a:r>
            <a:endParaRPr lang="en-US"/>
          </a:p>
          <a:p>
            <a:pPr marL="457200" lvl="1" indent="0">
              <a:buNone/>
            </a:pPr>
            <a:r>
              <a:rPr lang="en-US"/>
              <a:t>    res.sendFile(path.resolve(__dirname, 'client', 'index.html'));</a:t>
            </a:r>
            <a:endParaRPr lang="en-US"/>
          </a:p>
          <a:p>
            <a:pPr marL="457200" lvl="1" indent="0">
              <a:buNone/>
            </a:pPr>
            <a:r>
              <a:rPr lang="en-US"/>
              <a:t>});</a:t>
            </a:r>
            <a:br>
              <a:rPr lang="en-US"/>
            </a:b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73760"/>
          </a:xfrm>
        </p:spPr>
        <p:txBody>
          <a:bodyPr/>
          <a:p>
            <a:r>
              <a:rPr lang="en-US"/>
              <a:t>Getting the Socket.IO library on the client</a:t>
            </a:r>
            <a:endParaRPr lang="en-US"/>
          </a:p>
        </p:txBody>
      </p:sp>
      <p:sp>
        <p:nvSpPr>
          <p:cNvPr id="3" name="Content Placeholder 2"/>
          <p:cNvSpPr>
            <a:spLocks noGrp="1"/>
          </p:cNvSpPr>
          <p:nvPr>
            <p:ph idx="1"/>
          </p:nvPr>
        </p:nvSpPr>
        <p:spPr>
          <a:xfrm>
            <a:off x="838200" y="1412240"/>
            <a:ext cx="10515600" cy="4765040"/>
          </a:xfrm>
        </p:spPr>
        <p:txBody>
          <a:bodyPr/>
          <a:p>
            <a:r>
              <a:rPr lang="en-US"/>
              <a:t>The client-side library of Socket.IO, socket.io-client, will be available on the /socket.io/socket.io.js route on our server, which we can access through our HTML file using the script tag,</a:t>
            </a:r>
            <a:endParaRPr lang="en-US"/>
          </a:p>
          <a:p>
            <a:pPr marL="0" indent="0">
              <a:buNone/>
            </a:pPr>
            <a:r>
              <a:rPr lang="en-US"/>
              <a:t>	&lt;script src="/socket.io/socket.io.js"&gt;&lt;/script&gt;</a:t>
            </a:r>
            <a:endParaRPr lang="en-US"/>
          </a:p>
          <a:p>
            <a:r>
              <a:rPr lang="en-US"/>
              <a:t>Now a global io function will be defined.</a:t>
            </a:r>
            <a:endParaRPr lang="en-US"/>
          </a:p>
          <a:p>
            <a:r>
              <a:rPr lang="en-US"/>
              <a:t> We will use it to connect to the socket server. </a:t>
            </a:r>
            <a:endParaRPr lang="en-US"/>
          </a:p>
          <a:p>
            <a:r>
              <a:rPr lang="en-US"/>
              <a:t>The function takes the URL of the socket server as an argument and returns a Socket object on a successful connection.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44855"/>
          </a:xfrm>
        </p:spPr>
        <p:txBody>
          <a:bodyPr>
            <a:normAutofit/>
          </a:bodyPr>
          <a:p>
            <a:r>
              <a:rPr lang="en-US"/>
              <a:t>Connecting to the socket server</a:t>
            </a:r>
            <a:endParaRPr lang="en-US"/>
          </a:p>
        </p:txBody>
      </p:sp>
      <p:sp>
        <p:nvSpPr>
          <p:cNvPr id="3" name="Content Placeholder 2"/>
          <p:cNvSpPr>
            <a:spLocks noGrp="1"/>
          </p:cNvSpPr>
          <p:nvPr>
            <p:ph idx="1"/>
          </p:nvPr>
        </p:nvSpPr>
        <p:spPr>
          <a:xfrm>
            <a:off x="838200" y="1109345"/>
            <a:ext cx="10515600" cy="5067935"/>
          </a:xfrm>
        </p:spPr>
        <p:txBody>
          <a:bodyPr/>
          <a:p>
            <a:r>
              <a:rPr lang="en-US"/>
              <a:t>We can connect to the socket server using the globally defined io method. The io method requires the URL of the socket server as its argument. </a:t>
            </a:r>
            <a:endParaRPr lang="en-US"/>
          </a:p>
          <a:p>
            <a:r>
              <a:rPr lang="en-US"/>
              <a:t>Follow the following steps:</a:t>
            </a:r>
            <a:endParaRPr lang="en-US"/>
          </a:p>
          <a:p>
            <a:r>
              <a:rPr lang="en-US" sz="2400"/>
              <a:t>Create a script.js file inside the client directory. To connect to our socket server, we will write the following inside the script.js :</a:t>
            </a:r>
            <a:br>
              <a:rPr lang="en-US" sz="2400"/>
            </a:br>
            <a:r>
              <a:rPr lang="en-US" sz="2400"/>
              <a:t>				</a:t>
            </a:r>
            <a:r>
              <a:rPr lang="en-US" sz="2400" b="1"/>
              <a:t>const socket = io();</a:t>
            </a:r>
            <a:endParaRPr lang="en-US" sz="2400" b="1"/>
          </a:p>
          <a:p>
            <a:r>
              <a:rPr lang="en-US" sz="2400"/>
              <a:t>Now, refer the script.js file in our index.html file,</a:t>
            </a:r>
            <a:endParaRPr lang="en-US" sz="2400"/>
          </a:p>
          <a:p>
            <a:pPr marL="0" indent="0">
              <a:buNone/>
            </a:pPr>
            <a:r>
              <a:rPr lang="en-US" sz="2400"/>
              <a:t>			</a:t>
            </a:r>
            <a:r>
              <a:rPr lang="en-US" sz="2400" b="1"/>
              <a:t>&lt;script src="/script.js"&gt;&lt;/script&gt;</a:t>
            </a:r>
            <a:endParaRPr lang="en-US" sz="2400" b="1"/>
          </a:p>
          <a:p>
            <a:pPr marL="0" indent="0">
              <a:buNone/>
            </a:pPr>
            <a:r>
              <a:rPr lang="en-US" sz="2400"/>
              <a:t>As soon as we start our socket server and navigate the root route, the client will establish a Web Socket connection with the server.</a:t>
            </a:r>
            <a:endParaRPr lang="en-US" sz="2400"/>
          </a:p>
          <a:p>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7430</Words>
  <Application>WPS Writer</Application>
  <PresentationFormat>Widescreen</PresentationFormat>
  <Paragraphs>196</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Arial Bold</vt:lpstr>
      <vt:lpstr>Times New Roman Regular</vt:lpstr>
      <vt:lpstr>Calibri Light</vt:lpstr>
      <vt:lpstr>Helvetica Neue</vt:lpstr>
      <vt:lpstr>Calibri</vt:lpstr>
      <vt:lpstr>Microsoft YaHei</vt:lpstr>
      <vt:lpstr>汉仪旗黑</vt:lpstr>
      <vt:lpstr>Arial Unicode MS</vt:lpstr>
      <vt:lpstr>宋体-简</vt:lpstr>
      <vt:lpstr>Office Theme</vt:lpstr>
      <vt:lpstr>Sockets</vt:lpstr>
      <vt:lpstr>PowerPoint 演示文稿</vt:lpstr>
      <vt:lpstr>Methods</vt:lpstr>
      <vt:lpstr>Example</vt:lpstr>
      <vt:lpstr>PowerPoint 演示文稿</vt:lpstr>
      <vt:lpstr>Setting up Socket.IO on the client</vt:lpstr>
      <vt:lpstr>Serving the index.html page to the client</vt:lpstr>
      <vt:lpstr>Getting the Socket.IO library on the client</vt:lpstr>
      <vt:lpstr>Connecting to the socket server</vt:lpstr>
      <vt:lpstr>PowerPoint 演示文稿</vt:lpstr>
      <vt:lpstr>Integrating Socket.IO</vt:lpstr>
      <vt:lpstr>Program</vt:lpstr>
      <vt:lpstr>PowerPoint 演示文稿</vt:lpstr>
      <vt:lpstr>Each socket also fires a special disconnect event:</vt:lpstr>
      <vt:lpstr>Emitting events</vt:lpstr>
      <vt:lpstr>PowerPoint 演示文稿</vt:lpstr>
      <vt:lpstr>And in index.js we print out the chat message event:</vt:lpstr>
      <vt:lpstr>Program</vt:lpstr>
      <vt:lpstr>html file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divya</dc:creator>
  <cp:lastModifiedBy>Divya Thakur</cp:lastModifiedBy>
  <cp:revision>18</cp:revision>
  <dcterms:created xsi:type="dcterms:W3CDTF">2023-04-20T04:24:09Z</dcterms:created>
  <dcterms:modified xsi:type="dcterms:W3CDTF">2023-04-20T04:24:09Z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1033-5.1.0.7912</vt:lpwstr>
  </property>
</Properties>
</file>