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74" r:id="rId5"/>
    <p:sldId id="27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82" d="100"/>
          <a:sy n="82" d="100"/>
        </p:scale>
        <p:origin x="2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EE455C-EEC7-4BE6-A99F-DEFB724B2F0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EE455C-EEC7-4BE6-A99F-DEFB724B2F0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EE455C-EEC7-4BE6-A99F-DEFB724B2F0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EE455C-EEC7-4BE6-A99F-DEFB724B2F0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EE455C-EEC7-4BE6-A99F-DEFB724B2F0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3EE455C-EEC7-4BE6-A99F-DEFB724B2F0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3EE455C-EEC7-4BE6-A99F-DEFB724B2F0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EE455C-EEC7-4BE6-A99F-DEFB724B2F0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E455C-EEC7-4BE6-A99F-DEFB724B2F0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EE455C-EEC7-4BE6-A99F-DEFB724B2F0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EE455C-EEC7-4BE6-A99F-DEFB724B2F0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7F7C1-4742-4798-A428-C9F7868333C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EE455C-EEC7-4BE6-A99F-DEFB724B2F0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27F7C1-4742-4798-A428-C9F7868333C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Socket.IO</a:t>
            </a:r>
            <a:endParaRPr lang="en-IN" dirty="0"/>
          </a:p>
        </p:txBody>
      </p:sp>
      <p:sp>
        <p:nvSpPr>
          <p:cNvPr id="3" name="Subtitle 2"/>
          <p:cNvSpPr>
            <a:spLocks noGrp="1"/>
          </p:cNvSpPr>
          <p:nvPr>
            <p:ph type="subTitle" idx="1"/>
          </p:nvPr>
        </p:nvSpPr>
        <p:spPr/>
        <p:txBody>
          <a:bodyPr>
            <a:normAutofit lnSpcReduction="10000"/>
          </a:bodyPr>
          <a:lstStyle/>
          <a:p>
            <a:endParaRPr lang="en-US" b="1" i="1" dirty="0"/>
          </a:p>
          <a:p>
            <a:endParaRPr lang="en-IN"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290" y="1177290"/>
            <a:ext cx="10599420" cy="4503420"/>
          </a:xfrm>
        </p:spPr>
        <p:txBody>
          <a:bodyPr/>
          <a:lstStyle/>
          <a:p>
            <a:r>
              <a:rPr lang="en-US" b="1" dirty="0"/>
              <a:t>It listens for a 'connection' event when a client connects via Socket.IO.</a:t>
            </a:r>
            <a:endParaRPr lang="en-US" b="1" dirty="0"/>
          </a:p>
          <a:p>
            <a:r>
              <a:rPr lang="en-US" b="1" dirty="0"/>
              <a:t>Upon connection, it logs a message to the console.</a:t>
            </a:r>
            <a:endParaRPr lang="en-US" b="1" dirty="0"/>
          </a:p>
          <a:p>
            <a:r>
              <a:rPr lang="en-US" b="1" dirty="0"/>
              <a:t>It sets up event listeners for the 'chat message' event from clients.</a:t>
            </a:r>
            <a:endParaRPr lang="en-US" b="1" dirty="0"/>
          </a:p>
          <a:p>
            <a:r>
              <a:rPr lang="en-US" b="1" dirty="0"/>
              <a:t>When it receives a 'chat message' event from a client, it broadcasts the message to all connected clients.</a:t>
            </a:r>
            <a:endParaRPr lang="en-US" b="1" dirty="0"/>
          </a:p>
          <a:p>
            <a:r>
              <a:rPr lang="en-US" b="1" dirty="0"/>
              <a:t>It also listens for a 'disconnect' event, which triggers when a client disconnects, and logs a message to the console.</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40440" cy="1325563"/>
          </a:xfrm>
        </p:spPr>
        <p:txBody>
          <a:bodyPr/>
          <a:lstStyle/>
          <a:p>
            <a:r>
              <a:rPr lang="en-US" b="1" dirty="0"/>
              <a:t>Now, let’s make a basic client-side chat interface</a:t>
            </a:r>
            <a:endParaRPr lang="en-IN" b="1" dirty="0"/>
          </a:p>
        </p:txBody>
      </p:sp>
      <p:sp>
        <p:nvSpPr>
          <p:cNvPr id="3" name="Content Placeholder 2"/>
          <p:cNvSpPr>
            <a:spLocks noGrp="1"/>
          </p:cNvSpPr>
          <p:nvPr>
            <p:ph idx="1"/>
          </p:nvPr>
        </p:nvSpPr>
        <p:spPr/>
        <p:txBody>
          <a:bodyPr>
            <a:normAutofit fontScale="62500" lnSpcReduction="20000"/>
          </a:bodyPr>
          <a:lstStyle/>
          <a:p>
            <a:pPr marL="0" indent="0">
              <a:buNone/>
            </a:pPr>
            <a:r>
              <a:rPr lang="en-IN" b="1" dirty="0">
                <a:solidFill>
                  <a:srgbClr val="800000"/>
                </a:solidFill>
                <a:effectLst/>
                <a:latin typeface="Consolas" panose="020B0609020204030204" pitchFamily="49" charset="0"/>
              </a:rPr>
              <a:t>&lt;!DOCTYPE</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html</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&lt;html</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lang</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a:t>
            </a:r>
            <a:r>
              <a:rPr lang="en-IN" b="1" dirty="0" err="1">
                <a:solidFill>
                  <a:srgbClr val="0000FF"/>
                </a:solidFill>
                <a:effectLst/>
                <a:latin typeface="Consolas" panose="020B0609020204030204" pitchFamily="49" charset="0"/>
              </a:rPr>
              <a:t>en</a:t>
            </a:r>
            <a:r>
              <a:rPr lang="en-IN" b="1" dirty="0">
                <a:solidFill>
                  <a:srgbClr val="0000FF"/>
                </a:solidFill>
                <a:effectLst/>
                <a:latin typeface="Consolas" panose="020B0609020204030204" pitchFamily="49" charset="0"/>
              </a:rPr>
              <a:t>"</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&lt;head&gt;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&lt;meta</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charset</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"UTF-8"</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&lt;meta</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name</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"viewport"</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content</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"width=device-width, initial-scale=1.0"</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&lt;title&gt;</a:t>
            </a:r>
            <a:r>
              <a:rPr lang="en-IN" b="1" dirty="0">
                <a:solidFill>
                  <a:srgbClr val="000000"/>
                </a:solidFill>
                <a:effectLst/>
                <a:latin typeface="Consolas" panose="020B0609020204030204" pitchFamily="49" charset="0"/>
              </a:rPr>
              <a:t>Socket.IO Chat</a:t>
            </a:r>
            <a:r>
              <a:rPr lang="en-IN" b="1" dirty="0">
                <a:solidFill>
                  <a:srgbClr val="800000"/>
                </a:solidFill>
                <a:effectLst/>
                <a:latin typeface="Consolas" panose="020B0609020204030204" pitchFamily="49" charset="0"/>
              </a:rPr>
              <a:t>&lt;/title&gt;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&lt;/head&gt;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&lt;body&gt;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a:t>
            </a:r>
            <a:r>
              <a:rPr lang="en-IN" b="1" dirty="0" err="1">
                <a:solidFill>
                  <a:srgbClr val="800000"/>
                </a:solidFill>
                <a:effectLst/>
                <a:latin typeface="Consolas" panose="020B0609020204030204" pitchFamily="49" charset="0"/>
              </a:rPr>
              <a:t>ul</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id</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"messages"</a:t>
            </a:r>
            <a:r>
              <a:rPr lang="en-IN" b="1" dirty="0">
                <a:solidFill>
                  <a:srgbClr val="800000"/>
                </a:solidFill>
                <a:effectLst/>
                <a:latin typeface="Consolas" panose="020B0609020204030204" pitchFamily="49" charset="0"/>
              </a:rPr>
              <a:t>&gt;&lt;/</a:t>
            </a:r>
            <a:r>
              <a:rPr lang="en-IN" b="1" dirty="0" err="1">
                <a:solidFill>
                  <a:srgbClr val="800000"/>
                </a:solidFill>
                <a:effectLst/>
                <a:latin typeface="Consolas" panose="020B0609020204030204" pitchFamily="49" charset="0"/>
              </a:rPr>
              <a:t>ul</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&lt;form</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id</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"form"</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action</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&lt;input</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id</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"input"</a:t>
            </a:r>
            <a:r>
              <a:rPr lang="en-IN" b="1" dirty="0">
                <a:solidFill>
                  <a:srgbClr val="800000"/>
                </a:solidFill>
                <a:effectLst/>
                <a:latin typeface="Consolas" panose="020B0609020204030204" pitchFamily="49" charset="0"/>
              </a:rPr>
              <a:t>/&gt;&lt;button&gt;</a:t>
            </a:r>
            <a:r>
              <a:rPr lang="en-IN" b="1" dirty="0">
                <a:solidFill>
                  <a:srgbClr val="000000"/>
                </a:solidFill>
                <a:effectLst/>
                <a:latin typeface="Consolas" panose="020B0609020204030204" pitchFamily="49" charset="0"/>
              </a:rPr>
              <a:t>Send</a:t>
            </a:r>
            <a:r>
              <a:rPr lang="en-IN" b="1" dirty="0">
                <a:solidFill>
                  <a:srgbClr val="800000"/>
                </a:solidFill>
                <a:effectLst/>
                <a:latin typeface="Consolas" panose="020B0609020204030204" pitchFamily="49" charset="0"/>
              </a:rPr>
              <a:t>&lt;/button&gt;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&lt;/form&gt;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434340"/>
            <a:ext cx="11643360" cy="5742623"/>
          </a:xfrm>
        </p:spPr>
        <p:txBody>
          <a:bodyPr/>
          <a:lstStyle/>
          <a:p>
            <a:pPr marL="0" indent="0">
              <a:buNone/>
            </a:pPr>
            <a:r>
              <a:rPr lang="en-IN" b="1" dirty="0">
                <a:solidFill>
                  <a:srgbClr val="800000"/>
                </a:solidFill>
                <a:effectLst/>
                <a:latin typeface="Consolas" panose="020B0609020204030204" pitchFamily="49" charset="0"/>
              </a:rPr>
              <a:t>&lt;script</a:t>
            </a:r>
            <a:r>
              <a:rPr lang="en-IN" b="1" dirty="0">
                <a:solidFill>
                  <a:srgbClr val="000000"/>
                </a:solidFill>
                <a:effectLst/>
                <a:latin typeface="Consolas" panose="020B0609020204030204" pitchFamily="49" charset="0"/>
              </a:rPr>
              <a:t> </a:t>
            </a:r>
            <a:r>
              <a:rPr lang="en-IN" b="1" dirty="0" err="1">
                <a:solidFill>
                  <a:srgbClr val="E50000"/>
                </a:solidFill>
                <a:effectLst/>
                <a:latin typeface="Consolas" panose="020B0609020204030204" pitchFamily="49" charset="0"/>
              </a:rPr>
              <a:t>src</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"/socket.io/socket.io.js"</a:t>
            </a:r>
            <a:r>
              <a:rPr lang="en-IN" b="1" dirty="0">
                <a:solidFill>
                  <a:srgbClr val="800000"/>
                </a:solidFill>
                <a:effectLst/>
                <a:latin typeface="Consolas" panose="020B0609020204030204" pitchFamily="49" charset="0"/>
              </a:rPr>
              <a:t>&gt;&lt;/script&gt;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&lt;script&gt;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socket = io();</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form = </a:t>
            </a:r>
            <a:r>
              <a:rPr lang="en-IN" b="1" dirty="0" err="1">
                <a:solidFill>
                  <a:srgbClr val="000000"/>
                </a:solidFill>
                <a:effectLst/>
                <a:latin typeface="Consolas" panose="020B0609020204030204" pitchFamily="49" charset="0"/>
              </a:rPr>
              <a:t>document.getElementById</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'form'</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input = </a:t>
            </a:r>
            <a:r>
              <a:rPr lang="en-IN" b="1" dirty="0" err="1">
                <a:solidFill>
                  <a:srgbClr val="000000"/>
                </a:solidFill>
                <a:effectLst/>
                <a:latin typeface="Consolas" panose="020B0609020204030204" pitchFamily="49" charset="0"/>
              </a:rPr>
              <a:t>document.getElementById</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'input’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endParaRPr lang="en-IN" b="1" dirty="0">
              <a:solidFill>
                <a:srgbClr val="000000"/>
              </a:solidFill>
              <a:latin typeface="Consolas" panose="020B0609020204030204" pitchFamily="49" charset="0"/>
            </a:endParaRPr>
          </a:p>
          <a:p>
            <a:pPr marL="0" indent="0">
              <a:buNone/>
            </a:pPr>
            <a:r>
              <a:rPr lang="en-US" b="1" dirty="0">
                <a:solidFill>
                  <a:srgbClr val="000000"/>
                </a:solidFill>
                <a:latin typeface="Consolas" panose="020B0609020204030204" pitchFamily="49" charset="0"/>
              </a:rPr>
              <a:t>Initial</a:t>
            </a:r>
            <a:r>
              <a:rPr lang="en-US" b="1" dirty="0">
                <a:solidFill>
                  <a:srgbClr val="000000"/>
                </a:solidFill>
                <a:effectLst/>
                <a:latin typeface="Consolas" panose="020B0609020204030204" pitchFamily="49" charset="0"/>
              </a:rPr>
              <a:t> script tag includes the Socket.IO client library, allowing the client-side JavaScript to connect to the Socket.IO server</a:t>
            </a:r>
            <a:endParaRPr lang="en-US" b="1" dirty="0">
              <a:solidFill>
                <a:srgbClr val="000000"/>
              </a:solidFill>
              <a:effectLst/>
              <a:latin typeface="Consolas" panose="020B0609020204030204" pitchFamily="49" charset="0"/>
            </a:endParaRPr>
          </a:p>
          <a:p>
            <a:pPr marL="0" indent="0">
              <a:buNone/>
            </a:pPr>
            <a:r>
              <a:rPr lang="en-US" b="1" dirty="0">
                <a:solidFill>
                  <a:srgbClr val="000000"/>
                </a:solidFill>
                <a:effectLst/>
                <a:latin typeface="Consolas" panose="020B0609020204030204" pitchFamily="49" charset="0"/>
              </a:rPr>
              <a:t>a Socket.IO client instance is initialized and assigned to the socket constant</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338" y="246185"/>
            <a:ext cx="10521462" cy="5930778"/>
          </a:xfrm>
        </p:spPr>
        <p:txBody>
          <a:bodyPr>
            <a:normAutofit/>
          </a:bodyPr>
          <a:lstStyle/>
          <a:p>
            <a:pPr marL="0" indent="0">
              <a:buNone/>
            </a:pPr>
            <a:r>
              <a:rPr lang="en-IN" sz="2000" b="1" dirty="0" err="1">
                <a:solidFill>
                  <a:srgbClr val="000000"/>
                </a:solidFill>
                <a:effectLst/>
                <a:latin typeface="Consolas" panose="020B0609020204030204" pitchFamily="49" charset="0"/>
              </a:rPr>
              <a:t>form.addEventListener</a:t>
            </a:r>
            <a:r>
              <a:rPr lang="en-IN" sz="2000" b="1" dirty="0">
                <a:solidFill>
                  <a:srgbClr val="000000"/>
                </a:solidFill>
                <a:effectLst/>
                <a:latin typeface="Consolas" panose="020B0609020204030204" pitchFamily="49" charset="0"/>
              </a:rPr>
              <a:t>(</a:t>
            </a:r>
            <a:r>
              <a:rPr lang="en-IN" sz="2000" b="1" dirty="0">
                <a:solidFill>
                  <a:srgbClr val="A31515"/>
                </a:solidFill>
                <a:effectLst/>
                <a:latin typeface="Consolas" panose="020B0609020204030204" pitchFamily="49" charset="0"/>
              </a:rPr>
              <a:t>'submit'</a:t>
            </a:r>
            <a:r>
              <a:rPr lang="en-IN" sz="2000" b="1" dirty="0">
                <a:solidFill>
                  <a:srgbClr val="000000"/>
                </a:solidFill>
                <a:effectLst/>
                <a:latin typeface="Consolas" panose="020B0609020204030204" pitchFamily="49" charset="0"/>
              </a:rPr>
              <a:t>, e </a:t>
            </a:r>
            <a:r>
              <a:rPr lang="en-IN" sz="2000" b="1" dirty="0">
                <a:solidFill>
                  <a:srgbClr val="0000FF"/>
                </a:solidFill>
                <a:effectLst/>
                <a:latin typeface="Consolas" panose="020B0609020204030204" pitchFamily="49" charset="0"/>
              </a:rPr>
              <a:t>=&gt;</a:t>
            </a:r>
            <a:r>
              <a:rPr lang="en-IN" sz="2000" b="1" dirty="0">
                <a:solidFill>
                  <a:srgbClr val="000000"/>
                </a:solidFill>
                <a:effectLst/>
                <a:latin typeface="Consolas" panose="020B0609020204030204" pitchFamily="49" charset="0"/>
              </a:rPr>
              <a:t> {</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e.preventDefault</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a:solidFill>
                  <a:srgbClr val="0000FF"/>
                </a:solidFill>
                <a:effectLst/>
                <a:latin typeface="Consolas" panose="020B0609020204030204" pitchFamily="49" charset="0"/>
              </a:rPr>
              <a:t>if</a:t>
            </a: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input.value</a:t>
            </a:r>
            <a:r>
              <a:rPr lang="en-IN" sz="2000" b="1" dirty="0">
                <a:solidFill>
                  <a:srgbClr val="000000"/>
                </a:solidFill>
                <a:effectLst/>
                <a:latin typeface="Consolas" panose="020B0609020204030204" pitchFamily="49" charset="0"/>
              </a:rPr>
              <a:t>) {</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a:solidFill>
                  <a:srgbClr val="008000"/>
                </a:solidFill>
                <a:effectLst/>
                <a:latin typeface="Consolas" panose="020B0609020204030204" pitchFamily="49" charset="0"/>
              </a:rPr>
              <a:t>// Emit 'chat message' event with the input value</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socket.emit</a:t>
            </a:r>
            <a:r>
              <a:rPr lang="en-IN" sz="2000" b="1" dirty="0">
                <a:solidFill>
                  <a:srgbClr val="000000"/>
                </a:solidFill>
                <a:effectLst/>
                <a:latin typeface="Consolas" panose="020B0609020204030204" pitchFamily="49" charset="0"/>
              </a:rPr>
              <a:t>(</a:t>
            </a:r>
            <a:r>
              <a:rPr lang="en-IN" sz="2000" b="1" dirty="0">
                <a:solidFill>
                  <a:srgbClr val="A31515"/>
                </a:solidFill>
                <a:effectLst/>
                <a:latin typeface="Consolas" panose="020B0609020204030204" pitchFamily="49" charset="0"/>
              </a:rPr>
              <a:t>'chat message'</a:t>
            </a: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input.value</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input.value</a:t>
            </a:r>
            <a:r>
              <a:rPr lang="en-IN" sz="2000" b="1" dirty="0">
                <a:solidFill>
                  <a:srgbClr val="000000"/>
                </a:solidFill>
                <a:effectLst/>
                <a:latin typeface="Consolas" panose="020B0609020204030204" pitchFamily="49" charset="0"/>
              </a:rPr>
              <a:t> = </a:t>
            </a:r>
            <a:r>
              <a:rPr lang="en-IN" sz="2000" b="1" dirty="0">
                <a:solidFill>
                  <a:srgbClr val="A31515"/>
                </a:solidFill>
                <a:effectLst/>
                <a:latin typeface="Consolas" panose="020B0609020204030204" pitchFamily="49" charset="0"/>
              </a:rPr>
              <a:t>''</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endParaRPr lang="en-IN" sz="2000" b="1" dirty="0">
              <a:solidFill>
                <a:srgbClr val="000000"/>
              </a:solidFill>
              <a:effectLst/>
              <a:latin typeface="Consolas" panose="020B0609020204030204" pitchFamily="49" charset="0"/>
            </a:endParaRPr>
          </a:p>
          <a:p>
            <a:pPr marL="0" indent="0">
              <a:buNone/>
            </a:pPr>
            <a:endParaRPr lang="en-IN" sz="2000" b="1" dirty="0">
              <a:solidFill>
                <a:srgbClr val="000000"/>
              </a:solidFill>
              <a:latin typeface="Consolas" panose="020B0609020204030204" pitchFamily="49" charset="0"/>
            </a:endParaRPr>
          </a:p>
          <a:p>
            <a:pPr marL="0" indent="0">
              <a:buNone/>
            </a:pPr>
            <a:r>
              <a:rPr lang="en-US" sz="2000" b="1" dirty="0">
                <a:solidFill>
                  <a:srgbClr val="000000"/>
                </a:solidFill>
                <a:effectLst/>
                <a:latin typeface="Consolas" panose="020B0609020204030204" pitchFamily="49" charset="0"/>
              </a:rPr>
              <a:t>This adds a submit event listener to the form. When the form is submitted (e.g., by clicking the send button or pressing Enter), this function executes.</a:t>
            </a:r>
            <a:endParaRPr lang="en-US" sz="2000" b="1" dirty="0">
              <a:solidFill>
                <a:srgbClr val="000000"/>
              </a:solidFill>
              <a:effectLst/>
              <a:latin typeface="Consolas" panose="020B0609020204030204" pitchFamily="49" charset="0"/>
            </a:endParaRPr>
          </a:p>
          <a:p>
            <a:pPr marL="0" indent="0">
              <a:buNone/>
            </a:pPr>
            <a:r>
              <a:rPr lang="en-US" sz="2000" b="1" dirty="0" err="1">
                <a:solidFill>
                  <a:srgbClr val="000000"/>
                </a:solidFill>
                <a:effectLst/>
                <a:latin typeface="Consolas" panose="020B0609020204030204" pitchFamily="49" charset="0"/>
              </a:rPr>
              <a:t>e.preventDefault</a:t>
            </a:r>
            <a:r>
              <a:rPr lang="en-US" sz="2000" b="1" dirty="0">
                <a:solidFill>
                  <a:srgbClr val="000000"/>
                </a:solidFill>
                <a:effectLst/>
                <a:latin typeface="Consolas" panose="020B0609020204030204" pitchFamily="49" charset="0"/>
              </a:rPr>
              <a:t>();: This prevents the default form submission behavior, which would cause the page to reload</a:t>
            </a:r>
            <a:endParaRPr lang="en-IN" sz="2000" b="1" dirty="0">
              <a:solidFill>
                <a:srgbClr val="000000"/>
              </a:solidFill>
              <a:effectLst/>
              <a:latin typeface="Consolas" panose="020B0609020204030204" pitchFamily="49" charset="0"/>
            </a:endParaRPr>
          </a:p>
          <a:p>
            <a:pPr marL="0" indent="0">
              <a:buNone/>
            </a:pPr>
            <a:endParaRPr lang="en-IN"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615" y="246185"/>
            <a:ext cx="10533185" cy="5930778"/>
          </a:xfrm>
        </p:spPr>
        <p:txBody>
          <a:bodyPr>
            <a:normAutofit/>
          </a:bodyPr>
          <a:lstStyle/>
          <a:p>
            <a:pPr marL="0" indent="0">
              <a:buNone/>
            </a:pPr>
            <a:r>
              <a:rPr lang="en-IN" sz="2000" b="1" dirty="0">
                <a:solidFill>
                  <a:srgbClr val="008000"/>
                </a:solidFill>
                <a:effectLst/>
                <a:latin typeface="Consolas" panose="020B0609020204030204" pitchFamily="49" charset="0"/>
              </a:rPr>
              <a:t>// Listen for 'chat message' events from the server</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socket.on</a:t>
            </a:r>
            <a:r>
              <a:rPr lang="en-IN" sz="2000" b="1" dirty="0">
                <a:solidFill>
                  <a:srgbClr val="000000"/>
                </a:solidFill>
                <a:effectLst/>
                <a:latin typeface="Consolas" panose="020B0609020204030204" pitchFamily="49" charset="0"/>
              </a:rPr>
              <a:t>(</a:t>
            </a:r>
            <a:r>
              <a:rPr lang="en-IN" sz="2000" b="1" dirty="0">
                <a:solidFill>
                  <a:srgbClr val="A31515"/>
                </a:solidFill>
                <a:effectLst/>
                <a:latin typeface="Consolas" panose="020B0609020204030204" pitchFamily="49" charset="0"/>
              </a:rPr>
              <a:t>'chat message'</a:t>
            </a: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msg</a:t>
            </a:r>
            <a:r>
              <a:rPr lang="en-IN" sz="2000" b="1" dirty="0">
                <a:solidFill>
                  <a:srgbClr val="000000"/>
                </a:solidFill>
                <a:effectLst/>
                <a:latin typeface="Consolas" panose="020B0609020204030204" pitchFamily="49" charset="0"/>
              </a:rPr>
              <a:t> </a:t>
            </a:r>
            <a:r>
              <a:rPr lang="en-IN" sz="2000" b="1" dirty="0">
                <a:solidFill>
                  <a:srgbClr val="0000FF"/>
                </a:solidFill>
                <a:effectLst/>
                <a:latin typeface="Consolas" panose="020B0609020204030204" pitchFamily="49" charset="0"/>
              </a:rPr>
              <a:t>=&gt;</a:t>
            </a:r>
            <a:r>
              <a:rPr lang="en-IN" sz="2000" b="1" dirty="0">
                <a:solidFill>
                  <a:srgbClr val="000000"/>
                </a:solidFill>
                <a:effectLst/>
                <a:latin typeface="Consolas" panose="020B0609020204030204" pitchFamily="49" charset="0"/>
              </a:rPr>
              <a:t> {</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err="1">
                <a:solidFill>
                  <a:srgbClr val="0000FF"/>
                </a:solidFill>
                <a:effectLst/>
                <a:latin typeface="Consolas" panose="020B0609020204030204" pitchFamily="49" charset="0"/>
              </a:rPr>
              <a:t>const</a:t>
            </a:r>
            <a:r>
              <a:rPr lang="en-IN" sz="2000" b="1" dirty="0">
                <a:solidFill>
                  <a:srgbClr val="000000"/>
                </a:solidFill>
                <a:effectLst/>
                <a:latin typeface="Consolas" panose="020B0609020204030204" pitchFamily="49" charset="0"/>
              </a:rPr>
              <a:t> item = </a:t>
            </a:r>
            <a:r>
              <a:rPr lang="en-IN" sz="2000" b="1" dirty="0" err="1">
                <a:solidFill>
                  <a:srgbClr val="000000"/>
                </a:solidFill>
                <a:effectLst/>
                <a:latin typeface="Consolas" panose="020B0609020204030204" pitchFamily="49" charset="0"/>
              </a:rPr>
              <a:t>document.createElement</a:t>
            </a:r>
            <a:r>
              <a:rPr lang="en-IN" sz="2000" b="1" dirty="0">
                <a:solidFill>
                  <a:srgbClr val="000000"/>
                </a:solidFill>
                <a:effectLst/>
                <a:latin typeface="Consolas" panose="020B0609020204030204" pitchFamily="49" charset="0"/>
              </a:rPr>
              <a:t>(</a:t>
            </a:r>
            <a:r>
              <a:rPr lang="en-IN" sz="2000" b="1" dirty="0">
                <a:solidFill>
                  <a:srgbClr val="A31515"/>
                </a:solidFill>
                <a:effectLst/>
                <a:latin typeface="Consolas" panose="020B0609020204030204" pitchFamily="49" charset="0"/>
              </a:rPr>
              <a:t>'li'</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item.textContent</a:t>
            </a:r>
            <a:r>
              <a:rPr lang="en-IN" sz="2000" b="1" dirty="0">
                <a:solidFill>
                  <a:srgbClr val="000000"/>
                </a:solidFill>
                <a:effectLst/>
                <a:latin typeface="Consolas" panose="020B0609020204030204" pitchFamily="49" charset="0"/>
              </a:rPr>
              <a:t> = </a:t>
            </a:r>
            <a:r>
              <a:rPr lang="en-IN" sz="2000" b="1" dirty="0" err="1">
                <a:solidFill>
                  <a:srgbClr val="000000"/>
                </a:solidFill>
                <a:effectLst/>
                <a:latin typeface="Consolas" panose="020B0609020204030204" pitchFamily="49" charset="0"/>
              </a:rPr>
              <a:t>msg</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document.getElementById</a:t>
            </a:r>
            <a:r>
              <a:rPr lang="en-IN" sz="2000" b="1" dirty="0">
                <a:solidFill>
                  <a:srgbClr val="000000"/>
                </a:solidFill>
                <a:effectLst/>
                <a:latin typeface="Consolas" panose="020B0609020204030204" pitchFamily="49" charset="0"/>
              </a:rPr>
              <a:t>(</a:t>
            </a:r>
            <a:r>
              <a:rPr lang="en-IN" sz="2000" b="1" dirty="0">
                <a:solidFill>
                  <a:srgbClr val="A31515"/>
                </a:solidFill>
                <a:effectLst/>
                <a:latin typeface="Consolas" panose="020B0609020204030204" pitchFamily="49" charset="0"/>
              </a:rPr>
              <a:t>'messages'</a:t>
            </a:r>
            <a:r>
              <a:rPr lang="en-IN" sz="2000" b="1" dirty="0">
                <a:solidFill>
                  <a:srgbClr val="000000"/>
                </a:solidFill>
                <a:effectLst/>
                <a:latin typeface="Consolas" panose="020B0609020204030204" pitchFamily="49" charset="0"/>
              </a:rPr>
              <a:t>).</a:t>
            </a:r>
            <a:r>
              <a:rPr lang="en-IN" sz="2000" b="1" dirty="0" err="1">
                <a:solidFill>
                  <a:srgbClr val="000000"/>
                </a:solidFill>
                <a:effectLst/>
                <a:latin typeface="Consolas" panose="020B0609020204030204" pitchFamily="49" charset="0"/>
              </a:rPr>
              <a:t>appendChild</a:t>
            </a:r>
            <a:r>
              <a:rPr lang="en-IN" sz="2000" b="1" dirty="0">
                <a:solidFill>
                  <a:srgbClr val="000000"/>
                </a:solidFill>
                <a:effectLst/>
                <a:latin typeface="Consolas" panose="020B0609020204030204" pitchFamily="49" charset="0"/>
              </a:rPr>
              <a:t>(item);</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a:solidFill>
                  <a:srgbClr val="800000"/>
                </a:solidFill>
                <a:effectLst/>
                <a:latin typeface="Consolas" panose="020B0609020204030204" pitchFamily="49" charset="0"/>
              </a:rPr>
              <a:t>&lt;/script&gt;</a:t>
            </a:r>
            <a:endParaRPr lang="en-IN" sz="2000" b="1" dirty="0">
              <a:solidFill>
                <a:srgbClr val="000000"/>
              </a:solidFill>
              <a:effectLst/>
              <a:latin typeface="Consolas" panose="020B0609020204030204" pitchFamily="49" charset="0"/>
            </a:endParaRPr>
          </a:p>
          <a:p>
            <a:pPr marL="0" indent="0">
              <a:buNone/>
            </a:pPr>
            <a:r>
              <a:rPr lang="en-IN" sz="2000" b="1" dirty="0">
                <a:solidFill>
                  <a:srgbClr val="800000"/>
                </a:solidFill>
                <a:effectLst/>
                <a:latin typeface="Consolas" panose="020B0609020204030204" pitchFamily="49" charset="0"/>
              </a:rPr>
              <a:t>&lt;/body&gt;</a:t>
            </a:r>
            <a:endParaRPr lang="en-IN" sz="2000" b="1" dirty="0">
              <a:solidFill>
                <a:srgbClr val="000000"/>
              </a:solidFill>
              <a:effectLst/>
              <a:latin typeface="Consolas" panose="020B0609020204030204" pitchFamily="49" charset="0"/>
            </a:endParaRPr>
          </a:p>
          <a:p>
            <a:pPr marL="0" indent="0">
              <a:buNone/>
            </a:pPr>
            <a:r>
              <a:rPr lang="en-IN" sz="2000" b="1" dirty="0">
                <a:solidFill>
                  <a:srgbClr val="800000"/>
                </a:solidFill>
                <a:effectLst/>
                <a:latin typeface="Consolas" panose="020B0609020204030204" pitchFamily="49" charset="0"/>
              </a:rPr>
              <a:t>&lt;/html&gt;</a:t>
            </a:r>
            <a:endParaRPr lang="en-IN" sz="2000" b="1" dirty="0">
              <a:solidFill>
                <a:srgbClr val="800000"/>
              </a:solidFill>
              <a:effectLst/>
              <a:latin typeface="Consolas" panose="020B0609020204030204" pitchFamily="49" charset="0"/>
            </a:endParaRPr>
          </a:p>
          <a:p>
            <a:pPr marL="0" indent="0">
              <a:buNone/>
            </a:pPr>
            <a:endParaRPr lang="en-IN" sz="2000" b="1" dirty="0">
              <a:solidFill>
                <a:srgbClr val="800000"/>
              </a:solidFill>
              <a:latin typeface="Consolas" panose="020B0609020204030204" pitchFamily="49" charset="0"/>
            </a:endParaRPr>
          </a:p>
          <a:p>
            <a:pPr marL="0" indent="0">
              <a:buNone/>
            </a:pPr>
            <a:endParaRPr lang="en-US" sz="2000" b="1" dirty="0">
              <a:solidFill>
                <a:srgbClr val="000000"/>
              </a:solidFill>
              <a:latin typeface="Consolas" panose="020B0609020204030204" pitchFamily="49" charset="0"/>
            </a:endParaRPr>
          </a:p>
          <a:p>
            <a:pPr marL="0" indent="0">
              <a:buNone/>
            </a:pPr>
            <a:r>
              <a:rPr lang="en-US" sz="2000" b="1" dirty="0">
                <a:solidFill>
                  <a:srgbClr val="000000"/>
                </a:solidFill>
                <a:effectLst/>
                <a:latin typeface="Consolas" panose="020B0609020204030204" pitchFamily="49" charset="0"/>
              </a:rPr>
              <a:t>This sets up a listener for 'chat message' events from the server. When the client receives a message from the server, this function executes</a:t>
            </a:r>
            <a:endParaRPr lang="en-US" sz="2000" b="1" dirty="0">
              <a:solidFill>
                <a:srgbClr val="000000"/>
              </a:solidFill>
              <a:effectLst/>
              <a:latin typeface="Consolas" panose="020B0609020204030204" pitchFamily="49" charset="0"/>
            </a:endParaRPr>
          </a:p>
          <a:p>
            <a:pPr marL="0" indent="0">
              <a:buNone/>
            </a:pPr>
            <a:endParaRPr lang="en-IN" sz="2000" b="1" dirty="0">
              <a:solidFill>
                <a:srgbClr val="000000"/>
              </a:solidFill>
              <a:effectLst/>
              <a:latin typeface="Consolas" panose="020B0609020204030204" pitchFamily="49" charset="0"/>
            </a:endParaRPr>
          </a:p>
          <a:p>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 your Knowledge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Write a simple Socket.IO chat application where multiple users can connect and exchange messages in real-time. The application should have the following features:</a:t>
            </a:r>
            <a:endParaRPr lang="en-US" b="1" dirty="0"/>
          </a:p>
          <a:p>
            <a:pPr marL="0" indent="0">
              <a:buNone/>
            </a:pPr>
            <a:endParaRPr lang="en-US" b="1" dirty="0"/>
          </a:p>
          <a:p>
            <a:r>
              <a:rPr lang="en-US" b="1" dirty="0"/>
              <a:t>Display a chat interface where users can see all the messages sent by other users.</a:t>
            </a:r>
            <a:endParaRPr lang="en-US" b="1" dirty="0"/>
          </a:p>
          <a:p>
            <a:r>
              <a:rPr lang="en-US" b="1" dirty="0"/>
              <a:t>Allow users to enter their name when they join the chat.</a:t>
            </a:r>
            <a:endParaRPr lang="en-US" b="1" dirty="0"/>
          </a:p>
          <a:p>
            <a:r>
              <a:rPr lang="en-US" b="1" dirty="0"/>
              <a:t>Display the names of users along with their messages.</a:t>
            </a:r>
            <a:endParaRPr lang="en-US" b="1" dirty="0"/>
          </a:p>
          <a:p>
            <a:r>
              <a:rPr lang="en-US" b="1" dirty="0"/>
              <a:t>Implement a feature to notify all users when a new user joins or leaves the chat.</a:t>
            </a:r>
            <a:endParaRPr lang="en-US" b="1" dirty="0"/>
          </a:p>
          <a:p>
            <a:r>
              <a:rPr lang="en-US" b="1" dirty="0"/>
              <a:t>Ensure that the chat interface scrolls automatically to show the latest messages.</a:t>
            </a: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5" y="562708"/>
            <a:ext cx="10650415" cy="5614255"/>
          </a:xfrm>
        </p:spPr>
        <p:txBody>
          <a:bodyPr>
            <a:normAutofit fontScale="85000" lnSpcReduction="20000"/>
          </a:bodyPr>
          <a:lstStyle/>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express = require(</a:t>
            </a:r>
            <a:r>
              <a:rPr lang="en-IN" b="1" dirty="0">
                <a:solidFill>
                  <a:srgbClr val="A31515"/>
                </a:solidFill>
                <a:effectLst/>
                <a:latin typeface="Consolas" panose="020B0609020204030204" pitchFamily="49" charset="0"/>
              </a:rPr>
              <a:t>'express'</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socketIO</a:t>
            </a:r>
            <a:r>
              <a:rPr lang="en-IN" b="1" dirty="0">
                <a:solidFill>
                  <a:srgbClr val="000000"/>
                </a:solidFill>
                <a:effectLst/>
                <a:latin typeface="Consolas" panose="020B0609020204030204" pitchFamily="49" charset="0"/>
              </a:rPr>
              <a:t> = require(</a:t>
            </a:r>
            <a:r>
              <a:rPr lang="en-IN" b="1" dirty="0">
                <a:solidFill>
                  <a:srgbClr val="A31515"/>
                </a:solidFill>
                <a:effectLst/>
                <a:latin typeface="Consolas" panose="020B0609020204030204" pitchFamily="49" charset="0"/>
              </a:rPr>
              <a:t>'socket.io'</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path=require(</a:t>
            </a:r>
            <a:r>
              <a:rPr lang="en-IN" b="1" dirty="0">
                <a:solidFill>
                  <a:srgbClr val="A31515"/>
                </a:solidFill>
                <a:effectLst/>
                <a:latin typeface="Consolas" panose="020B0609020204030204" pitchFamily="49" charset="0"/>
              </a:rPr>
              <a:t>'path'</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app = express();</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server = </a:t>
            </a:r>
            <a:r>
              <a:rPr lang="en-IN" b="1" dirty="0" err="1">
                <a:solidFill>
                  <a:srgbClr val="000000"/>
                </a:solidFill>
                <a:effectLst/>
                <a:latin typeface="Consolas" panose="020B0609020204030204" pitchFamily="49" charset="0"/>
              </a:rPr>
              <a:t>app.listen</a:t>
            </a:r>
            <a:r>
              <a:rPr lang="en-IN" b="1" dirty="0">
                <a:solidFill>
                  <a:srgbClr val="000000"/>
                </a:solidFill>
                <a:effectLst/>
                <a:latin typeface="Consolas" panose="020B0609020204030204" pitchFamily="49" charset="0"/>
              </a:rPr>
              <a:t>(</a:t>
            </a:r>
            <a:r>
              <a:rPr lang="en-IN" b="1" dirty="0">
                <a:solidFill>
                  <a:srgbClr val="098658"/>
                </a:solidFill>
                <a:effectLst/>
                <a:latin typeface="Consolas" panose="020B0609020204030204" pitchFamily="49" charset="0"/>
              </a:rPr>
              <a:t>3000</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console.log(</a:t>
            </a:r>
            <a:r>
              <a:rPr lang="en-IN" b="1" dirty="0">
                <a:solidFill>
                  <a:srgbClr val="A31515"/>
                </a:solidFill>
                <a:effectLst/>
                <a:latin typeface="Consolas" panose="020B0609020204030204" pitchFamily="49" charset="0"/>
              </a:rPr>
              <a:t>"Server started on port 3000"</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io = </a:t>
            </a:r>
            <a:r>
              <a:rPr lang="en-IN" b="1" dirty="0" err="1">
                <a:solidFill>
                  <a:srgbClr val="000000"/>
                </a:solidFill>
                <a:effectLst/>
                <a:latin typeface="Consolas" panose="020B0609020204030204" pitchFamily="49" charset="0"/>
              </a:rPr>
              <a:t>socketIO</a:t>
            </a:r>
            <a:r>
              <a:rPr lang="en-IN" b="1" dirty="0">
                <a:solidFill>
                  <a:srgbClr val="000000"/>
                </a:solidFill>
                <a:effectLst/>
                <a:latin typeface="Consolas" panose="020B0609020204030204" pitchFamily="49" charset="0"/>
              </a:rPr>
              <a:t>(server);</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err="1">
                <a:solidFill>
                  <a:srgbClr val="000000"/>
                </a:solidFill>
                <a:effectLst/>
                <a:latin typeface="Consolas" panose="020B0609020204030204" pitchFamily="49" charset="0"/>
              </a:rPr>
              <a:t>app.get</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req</a:t>
            </a:r>
            <a:r>
              <a:rPr lang="en-IN" b="1" dirty="0">
                <a:solidFill>
                  <a:srgbClr val="000000"/>
                </a:solidFill>
                <a:effectLst/>
                <a:latin typeface="Consolas" panose="020B0609020204030204" pitchFamily="49" charset="0"/>
              </a:rPr>
              <a:t>, res)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res.sendFile</a:t>
            </a:r>
            <a:r>
              <a:rPr lang="en-IN" b="1" dirty="0">
                <a:solidFill>
                  <a:srgbClr val="000000"/>
                </a:solidFill>
                <a:effectLst/>
                <a:latin typeface="Consolas" panose="020B0609020204030204" pitchFamily="49" charset="0"/>
              </a:rPr>
              <a:t>(</a:t>
            </a:r>
            <a:r>
              <a:rPr lang="en-IN" b="1" dirty="0" err="1">
                <a:solidFill>
                  <a:srgbClr val="000000"/>
                </a:solidFill>
                <a:effectLst/>
                <a:latin typeface="Consolas" panose="020B0609020204030204" pitchFamily="49" charset="0"/>
              </a:rPr>
              <a:t>path.join</a:t>
            </a:r>
            <a:r>
              <a:rPr lang="en-IN" b="1" dirty="0">
                <a:solidFill>
                  <a:srgbClr val="000000"/>
                </a:solidFill>
                <a:effectLst/>
                <a:latin typeface="Consolas" panose="020B0609020204030204" pitchFamily="49" charset="0"/>
              </a:rPr>
              <a:t>(__</a:t>
            </a:r>
            <a:r>
              <a:rPr lang="en-IN" b="1" dirty="0" err="1">
                <a:solidFill>
                  <a:srgbClr val="000000"/>
                </a:solidFill>
                <a:effectLst/>
                <a:latin typeface="Consolas" panose="020B0609020204030204" pitchFamily="49" charset="0"/>
              </a:rPr>
              <a:t>dirname</a:t>
            </a:r>
            <a:r>
              <a:rPr lang="en-IN" b="1" dirty="0">
                <a:solidFill>
                  <a:srgbClr val="000000"/>
                </a:solidFill>
                <a:effectLst/>
                <a:latin typeface="Consolas" panose="020B0609020204030204" pitchFamily="49" charset="0"/>
              </a:rPr>
              <a:t>, </a:t>
            </a:r>
            <a:r>
              <a:rPr lang="en-IN" b="1" dirty="0">
                <a:solidFill>
                  <a:srgbClr val="A31515"/>
                </a:solidFill>
                <a:effectLst/>
                <a:latin typeface="Consolas" panose="020B0609020204030204" pitchFamily="49" charset="0"/>
              </a:rPr>
              <a:t>'public'</a:t>
            </a:r>
            <a:r>
              <a:rPr lang="en-IN" b="1" dirty="0">
                <a:solidFill>
                  <a:srgbClr val="000000"/>
                </a:solidFill>
                <a:effectLst/>
                <a:latin typeface="Consolas" panose="020B0609020204030204" pitchFamily="49" charset="0"/>
              </a:rPr>
              <a:t>, </a:t>
            </a:r>
            <a:r>
              <a:rPr lang="en-IN" b="1" dirty="0">
                <a:solidFill>
                  <a:srgbClr val="A31515"/>
                </a:solidFill>
                <a:effectLst/>
                <a:latin typeface="Consolas" panose="020B0609020204030204" pitchFamily="49" charset="0"/>
              </a:rPr>
              <a:t>'test.html'</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877" y="0"/>
            <a:ext cx="10732477" cy="5895609"/>
          </a:xfrm>
        </p:spPr>
        <p:txBody>
          <a:bodyPr>
            <a:noAutofit/>
          </a:bodyPr>
          <a:lstStyle/>
          <a:p>
            <a:pPr marL="0" indent="0">
              <a:buNone/>
            </a:pPr>
            <a:r>
              <a:rPr lang="en-IN" sz="1400" b="1" dirty="0" err="1">
                <a:solidFill>
                  <a:srgbClr val="000000"/>
                </a:solidFill>
                <a:effectLst/>
                <a:latin typeface="Consolas" panose="020B0609020204030204" pitchFamily="49" charset="0"/>
              </a:rPr>
              <a:t>io.on</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'connection'</a:t>
            </a:r>
            <a:r>
              <a:rPr lang="en-IN" sz="1400" b="1" dirty="0">
                <a:solidFill>
                  <a:srgbClr val="000000"/>
                </a:solidFill>
                <a:effectLst/>
                <a:latin typeface="Consolas" panose="020B0609020204030204" pitchFamily="49" charset="0"/>
              </a:rPr>
              <a:t>, socket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console.log(</a:t>
            </a:r>
            <a:r>
              <a:rPr lang="en-IN" sz="1400" b="1" dirty="0">
                <a:solidFill>
                  <a:srgbClr val="A31515"/>
                </a:solidFill>
                <a:effectLst/>
                <a:latin typeface="Consolas" panose="020B0609020204030204" pitchFamily="49" charset="0"/>
              </a:rPr>
              <a:t>'A user connected'</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0000"/>
                </a:solidFill>
                <a:effectLst/>
                <a:latin typeface="Consolas" panose="020B0609020204030204" pitchFamily="49" charset="0"/>
              </a:rPr>
              <a:t>    </a:t>
            </a:r>
            <a:r>
              <a:rPr lang="en-IN" sz="1400" b="1" dirty="0">
                <a:solidFill>
                  <a:srgbClr val="008000"/>
                </a:solidFill>
                <a:effectLst/>
                <a:latin typeface="Consolas" panose="020B0609020204030204" pitchFamily="49" charset="0"/>
              </a:rPr>
              <a:t>// Listen for 'join' event when a new user joins</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socket.on</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'join'</a:t>
            </a:r>
            <a:r>
              <a:rPr lang="en-IN" sz="1400" b="1" dirty="0">
                <a:solidFill>
                  <a:srgbClr val="000000"/>
                </a:solidFill>
                <a:effectLst/>
                <a:latin typeface="Consolas" panose="020B0609020204030204" pitchFamily="49" charset="0"/>
              </a:rPr>
              <a:t>, username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socket.username</a:t>
            </a:r>
            <a:r>
              <a:rPr lang="en-IN" sz="1400" b="1" dirty="0">
                <a:solidFill>
                  <a:srgbClr val="000000"/>
                </a:solidFill>
                <a:effectLst/>
                <a:latin typeface="Consolas" panose="020B0609020204030204" pitchFamily="49" charset="0"/>
              </a:rPr>
              <a:t> = username;</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io.emit</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'chat message'</a:t>
            </a:r>
            <a:r>
              <a:rPr lang="en-IN" sz="1400" b="1" dirty="0">
                <a:solidFill>
                  <a:srgbClr val="000000"/>
                </a:solidFill>
                <a:effectLst/>
                <a:latin typeface="Consolas" panose="020B0609020204030204" pitchFamily="49" charset="0"/>
              </a:rPr>
              <a:t>, { type: </a:t>
            </a:r>
            <a:r>
              <a:rPr lang="en-IN" sz="1400" b="1" dirty="0">
                <a:solidFill>
                  <a:srgbClr val="A31515"/>
                </a:solidFill>
                <a:effectLst/>
                <a:latin typeface="Consolas" panose="020B0609020204030204" pitchFamily="49" charset="0"/>
              </a:rPr>
              <a:t>'notification'</a:t>
            </a:r>
            <a:r>
              <a:rPr lang="en-IN" sz="1400" b="1" dirty="0">
                <a:solidFill>
                  <a:srgbClr val="000000"/>
                </a:solidFill>
                <a:effectLst/>
                <a:latin typeface="Consolas" panose="020B0609020204030204" pitchFamily="49" charset="0"/>
              </a:rPr>
              <a:t>, message: </a:t>
            </a:r>
            <a:r>
              <a:rPr lang="en-IN" sz="1400" b="1" dirty="0">
                <a:solidFill>
                  <a:srgbClr val="A31515"/>
                </a:solidFill>
                <a:effectLst/>
                <a:latin typeface="Consolas" panose="020B0609020204030204" pitchFamily="49" charset="0"/>
              </a:rPr>
              <a:t>`</a:t>
            </a:r>
            <a:r>
              <a:rPr lang="en-IN" sz="1400" b="1" dirty="0">
                <a:solidFill>
                  <a:srgbClr val="0000FF"/>
                </a:solidFill>
                <a:effectLst/>
                <a:latin typeface="Consolas" panose="020B0609020204030204" pitchFamily="49" charset="0"/>
              </a:rPr>
              <a:t>${</a:t>
            </a:r>
            <a:r>
              <a:rPr lang="en-IN" sz="1400" b="1" dirty="0">
                <a:solidFill>
                  <a:srgbClr val="000000"/>
                </a:solidFill>
                <a:effectLst/>
                <a:latin typeface="Consolas" panose="020B0609020204030204" pitchFamily="49" charset="0"/>
              </a:rPr>
              <a:t>username</a:t>
            </a:r>
            <a:r>
              <a:rPr lang="en-IN" sz="1400" b="1" dirty="0">
                <a:solidFill>
                  <a:srgbClr val="0000FF"/>
                </a:solidFill>
                <a:effectLst/>
                <a:latin typeface="Consolas" panose="020B0609020204030204" pitchFamily="49" charset="0"/>
              </a:rPr>
              <a:t>}</a:t>
            </a:r>
            <a:r>
              <a:rPr lang="en-IN" sz="1400" b="1" dirty="0">
                <a:solidFill>
                  <a:srgbClr val="A31515"/>
                </a:solidFill>
                <a:effectLst/>
                <a:latin typeface="Consolas" panose="020B0609020204030204" pitchFamily="49" charset="0"/>
              </a:rPr>
              <a:t> has joined the chat`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0000"/>
                </a:solidFill>
                <a:effectLst/>
                <a:latin typeface="Consolas" panose="020B0609020204030204" pitchFamily="49" charset="0"/>
              </a:rPr>
              <a:t>    </a:t>
            </a:r>
            <a:r>
              <a:rPr lang="en-IN" sz="1400" b="1" dirty="0">
                <a:solidFill>
                  <a:srgbClr val="008000"/>
                </a:solidFill>
                <a:effectLst/>
                <a:latin typeface="Consolas" panose="020B0609020204030204" pitchFamily="49" charset="0"/>
              </a:rPr>
              <a:t>// Listen for 'chat message' events from clients</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socket.on</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'chat message'</a:t>
            </a: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msg</a:t>
            </a: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io.emit</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'chat message'</a:t>
            </a:r>
            <a:r>
              <a:rPr lang="en-IN" sz="1400" b="1" dirty="0">
                <a:solidFill>
                  <a:srgbClr val="000000"/>
                </a:solidFill>
                <a:effectLst/>
                <a:latin typeface="Consolas" panose="020B0609020204030204" pitchFamily="49" charset="0"/>
              </a:rPr>
              <a:t>, { type: </a:t>
            </a:r>
            <a:r>
              <a:rPr lang="en-IN" sz="1400" b="1" dirty="0">
                <a:solidFill>
                  <a:srgbClr val="A31515"/>
                </a:solidFill>
                <a:effectLst/>
                <a:latin typeface="Consolas" panose="020B0609020204030204" pitchFamily="49" charset="0"/>
              </a:rPr>
              <a:t>'message'</a:t>
            </a:r>
            <a:r>
              <a:rPr lang="en-IN" sz="1400" b="1" dirty="0">
                <a:solidFill>
                  <a:srgbClr val="000000"/>
                </a:solidFill>
                <a:effectLst/>
                <a:latin typeface="Consolas" panose="020B0609020204030204" pitchFamily="49" charset="0"/>
              </a:rPr>
              <a:t>, username: </a:t>
            </a:r>
            <a:r>
              <a:rPr lang="en-IN" sz="1400" b="1" dirty="0" err="1">
                <a:solidFill>
                  <a:srgbClr val="000000"/>
                </a:solidFill>
                <a:effectLst/>
                <a:latin typeface="Consolas" panose="020B0609020204030204" pitchFamily="49" charset="0"/>
              </a:rPr>
              <a:t>socket.username</a:t>
            </a:r>
            <a:r>
              <a:rPr lang="en-IN" sz="1400" b="1" dirty="0">
                <a:solidFill>
                  <a:srgbClr val="000000"/>
                </a:solidFill>
                <a:effectLst/>
                <a:latin typeface="Consolas" panose="020B0609020204030204" pitchFamily="49" charset="0"/>
              </a:rPr>
              <a:t>, message: </a:t>
            </a:r>
            <a:r>
              <a:rPr lang="en-IN" sz="1400" b="1" dirty="0" err="1">
                <a:solidFill>
                  <a:srgbClr val="000000"/>
                </a:solidFill>
                <a:effectLst/>
                <a:latin typeface="Consolas" panose="020B0609020204030204" pitchFamily="49" charset="0"/>
              </a:rPr>
              <a:t>msg</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0000"/>
                </a:solidFill>
                <a:effectLst/>
                <a:latin typeface="Consolas" panose="020B0609020204030204" pitchFamily="49" charset="0"/>
              </a:rPr>
              <a:t>    </a:t>
            </a:r>
            <a:r>
              <a:rPr lang="en-IN" sz="1400" b="1" dirty="0">
                <a:solidFill>
                  <a:srgbClr val="008000"/>
                </a:solidFill>
                <a:effectLst/>
                <a:latin typeface="Consolas" panose="020B0609020204030204" pitchFamily="49" charset="0"/>
              </a:rPr>
              <a:t>// Listen for 'disconnect' event when a user leaves</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socket.on</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'disconnect'</a:t>
            </a:r>
            <a:r>
              <a:rPr lang="en-IN" sz="1400" b="1" dirty="0">
                <a:solidFill>
                  <a:srgbClr val="000000"/>
                </a:solidFill>
                <a:effectLst/>
                <a:latin typeface="Consolas" panose="020B0609020204030204" pitchFamily="49" charset="0"/>
              </a:rPr>
              <a:t>, ()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console.log(</a:t>
            </a:r>
            <a:r>
              <a:rPr lang="en-IN" sz="1400" b="1" dirty="0">
                <a:solidFill>
                  <a:srgbClr val="A31515"/>
                </a:solidFill>
                <a:effectLst/>
                <a:latin typeface="Consolas" panose="020B0609020204030204" pitchFamily="49" charset="0"/>
              </a:rPr>
              <a:t>'A user disconnected'</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if</a:t>
            </a: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socket.username</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io.emit</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'chat message'</a:t>
            </a:r>
            <a:r>
              <a:rPr lang="en-IN" sz="1400" b="1" dirty="0">
                <a:solidFill>
                  <a:srgbClr val="000000"/>
                </a:solidFill>
                <a:effectLst/>
                <a:latin typeface="Consolas" panose="020B0609020204030204" pitchFamily="49" charset="0"/>
              </a:rPr>
              <a:t>, { type: </a:t>
            </a:r>
            <a:r>
              <a:rPr lang="en-IN" sz="1400" b="1" dirty="0">
                <a:solidFill>
                  <a:srgbClr val="A31515"/>
                </a:solidFill>
                <a:effectLst/>
                <a:latin typeface="Consolas" panose="020B0609020204030204" pitchFamily="49" charset="0"/>
              </a:rPr>
              <a:t>'notification'</a:t>
            </a:r>
            <a:r>
              <a:rPr lang="en-IN" sz="1400" b="1" dirty="0">
                <a:solidFill>
                  <a:srgbClr val="000000"/>
                </a:solidFill>
                <a:effectLst/>
                <a:latin typeface="Consolas" panose="020B0609020204030204" pitchFamily="49" charset="0"/>
              </a:rPr>
              <a:t>, message: </a:t>
            </a:r>
            <a:r>
              <a:rPr lang="en-IN" sz="1400" b="1" dirty="0">
                <a:solidFill>
                  <a:srgbClr val="A31515"/>
                </a:solidFill>
                <a:effectLst/>
                <a:latin typeface="Consolas" panose="020B0609020204030204" pitchFamily="49" charset="0"/>
              </a:rPr>
              <a:t>`</a:t>
            </a:r>
            <a:r>
              <a:rPr lang="en-IN" sz="1400" b="1" dirty="0">
                <a:solidFill>
                  <a:srgbClr val="0000FF"/>
                </a:solidFill>
                <a:effectLst/>
                <a:latin typeface="Consolas" panose="020B0609020204030204" pitchFamily="49" charset="0"/>
              </a:rPr>
              <a:t>${</a:t>
            </a:r>
            <a:r>
              <a:rPr lang="en-IN" sz="1400" b="1" dirty="0" err="1">
                <a:solidFill>
                  <a:srgbClr val="000000"/>
                </a:solidFill>
                <a:effectLst/>
                <a:latin typeface="Consolas" panose="020B0609020204030204" pitchFamily="49" charset="0"/>
              </a:rPr>
              <a:t>socket.username</a:t>
            </a:r>
            <a:r>
              <a:rPr lang="en-IN" sz="1400" b="1" dirty="0">
                <a:solidFill>
                  <a:srgbClr val="0000FF"/>
                </a:solidFill>
                <a:effectLst/>
                <a:latin typeface="Consolas" panose="020B0609020204030204" pitchFamily="49" charset="0"/>
              </a:rPr>
              <a:t>}</a:t>
            </a:r>
            <a:r>
              <a:rPr lang="en-IN" sz="1400" b="1" dirty="0">
                <a:solidFill>
                  <a:srgbClr val="A31515"/>
                </a:solidFill>
                <a:effectLst/>
                <a:latin typeface="Consolas" panose="020B0609020204030204" pitchFamily="49" charset="0"/>
              </a:rPr>
              <a:t> has left the chat`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endParaRPr lang="en-IN" sz="1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154" y="410308"/>
            <a:ext cx="10767646" cy="5766655"/>
          </a:xfrm>
        </p:spPr>
        <p:txBody>
          <a:bodyPr>
            <a:normAutofit fontScale="85000" lnSpcReduction="20000"/>
          </a:bodyPr>
          <a:lstStyle/>
          <a:p>
            <a:pPr marL="0" indent="0">
              <a:buNone/>
            </a:pPr>
            <a:r>
              <a:rPr lang="en-IN" b="1" dirty="0">
                <a:solidFill>
                  <a:srgbClr val="800000"/>
                </a:solidFill>
                <a:effectLst/>
                <a:latin typeface="Consolas" panose="020B0609020204030204" pitchFamily="49" charset="0"/>
              </a:rPr>
              <a:t>&lt;!DOCTYPE</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html</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&lt;html</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lang</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a:t>
            </a:r>
            <a:r>
              <a:rPr lang="en-IN" b="1" dirty="0" err="1">
                <a:solidFill>
                  <a:srgbClr val="0000FF"/>
                </a:solidFill>
                <a:effectLst/>
                <a:latin typeface="Consolas" panose="020B0609020204030204" pitchFamily="49" charset="0"/>
              </a:rPr>
              <a:t>en</a:t>
            </a:r>
            <a:r>
              <a:rPr lang="en-IN" b="1" dirty="0">
                <a:solidFill>
                  <a:srgbClr val="0000FF"/>
                </a:solidFill>
                <a:effectLst/>
                <a:latin typeface="Consolas" panose="020B0609020204030204" pitchFamily="49" charset="0"/>
              </a:rPr>
              <a:t>"</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&lt;head&gt;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&lt;meta</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charset</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"UTF-8"</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&lt;meta</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name</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"viewport"</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content</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"width=device-width, initial-scale=1.0"</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&lt;title&gt;</a:t>
            </a:r>
            <a:r>
              <a:rPr lang="en-IN" b="1" dirty="0">
                <a:solidFill>
                  <a:srgbClr val="000000"/>
                </a:solidFill>
                <a:effectLst/>
                <a:latin typeface="Consolas" panose="020B0609020204030204" pitchFamily="49" charset="0"/>
              </a:rPr>
              <a:t>Socket.IO Chat</a:t>
            </a:r>
            <a:r>
              <a:rPr lang="en-IN" b="1" dirty="0">
                <a:solidFill>
                  <a:srgbClr val="800000"/>
                </a:solidFill>
                <a:effectLst/>
                <a:latin typeface="Consolas" panose="020B0609020204030204" pitchFamily="49" charset="0"/>
              </a:rPr>
              <a:t>&lt;/title&gt;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&lt;/head&gt;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&lt;body&gt;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a:t>
            </a:r>
            <a:r>
              <a:rPr lang="en-IN" b="1" dirty="0" err="1">
                <a:solidFill>
                  <a:srgbClr val="800000"/>
                </a:solidFill>
                <a:effectLst/>
                <a:latin typeface="Consolas" panose="020B0609020204030204" pitchFamily="49" charset="0"/>
              </a:rPr>
              <a:t>ul</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id</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"messages"</a:t>
            </a:r>
            <a:r>
              <a:rPr lang="en-IN" b="1" dirty="0">
                <a:solidFill>
                  <a:srgbClr val="800000"/>
                </a:solidFill>
                <a:effectLst/>
                <a:latin typeface="Consolas" panose="020B0609020204030204" pitchFamily="49" charset="0"/>
              </a:rPr>
              <a:t>&gt;&lt;/</a:t>
            </a:r>
            <a:r>
              <a:rPr lang="en-IN" b="1" dirty="0" err="1">
                <a:solidFill>
                  <a:srgbClr val="800000"/>
                </a:solidFill>
                <a:effectLst/>
                <a:latin typeface="Consolas" panose="020B0609020204030204" pitchFamily="49" charset="0"/>
              </a:rPr>
              <a:t>ul</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&lt;form</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id</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"form"</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action</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a:t>
            </a:r>
            <a:r>
              <a:rPr lang="en-IN" b="1" dirty="0">
                <a:solidFill>
                  <a:srgbClr val="800000"/>
                </a:solidFill>
                <a:effectLst/>
                <a:latin typeface="Consolas" panose="020B0609020204030204" pitchFamily="49" charset="0"/>
              </a:rPr>
              <a: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&lt;input</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id</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"input"</a:t>
            </a:r>
            <a:r>
              <a:rPr lang="en-IN" b="1" dirty="0">
                <a:solidFill>
                  <a:srgbClr val="000000"/>
                </a:solidFill>
                <a:effectLst/>
                <a:latin typeface="Consolas" panose="020B0609020204030204" pitchFamily="49" charset="0"/>
              </a:rPr>
              <a:t> </a:t>
            </a:r>
            <a:r>
              <a:rPr lang="en-IN" b="1" dirty="0">
                <a:solidFill>
                  <a:srgbClr val="E50000"/>
                </a:solidFill>
                <a:effectLst/>
                <a:latin typeface="Consolas" panose="020B0609020204030204" pitchFamily="49" charset="0"/>
              </a:rPr>
              <a:t>autocomplete</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"off"</a:t>
            </a: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/&gt;&lt;button&gt;</a:t>
            </a:r>
            <a:r>
              <a:rPr lang="en-IN" b="1" dirty="0">
                <a:solidFill>
                  <a:srgbClr val="000000"/>
                </a:solidFill>
                <a:effectLst/>
                <a:latin typeface="Consolas" panose="020B0609020204030204" pitchFamily="49" charset="0"/>
              </a:rPr>
              <a:t>Send</a:t>
            </a:r>
            <a:r>
              <a:rPr lang="en-IN" b="1" dirty="0">
                <a:solidFill>
                  <a:srgbClr val="800000"/>
                </a:solidFill>
                <a:effectLst/>
                <a:latin typeface="Consolas" panose="020B0609020204030204" pitchFamily="49" charset="0"/>
              </a:rPr>
              <a:t>&lt;/button&gt;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&lt;/form&gt;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215" y="492369"/>
            <a:ext cx="10685585" cy="5684594"/>
          </a:xfrm>
        </p:spPr>
        <p:txBody>
          <a:bodyPr>
            <a:normAutofit fontScale="85000" lnSpcReduction="20000"/>
          </a:bodyPr>
          <a:lstStyle/>
          <a:p>
            <a:pPr marL="0" indent="0">
              <a:buNone/>
            </a:pPr>
            <a:r>
              <a:rPr lang="en-IN" b="1" dirty="0">
                <a:solidFill>
                  <a:srgbClr val="800000"/>
                </a:solidFill>
                <a:effectLst/>
                <a:latin typeface="Consolas" panose="020B0609020204030204" pitchFamily="49" charset="0"/>
              </a:rPr>
              <a:t>&lt;script</a:t>
            </a:r>
            <a:r>
              <a:rPr lang="en-IN" b="1" dirty="0">
                <a:solidFill>
                  <a:srgbClr val="000000"/>
                </a:solidFill>
                <a:effectLst/>
                <a:latin typeface="Consolas" panose="020B0609020204030204" pitchFamily="49" charset="0"/>
              </a:rPr>
              <a:t> </a:t>
            </a:r>
            <a:r>
              <a:rPr lang="en-IN" b="1" dirty="0" err="1">
                <a:solidFill>
                  <a:srgbClr val="E50000"/>
                </a:solidFill>
                <a:effectLst/>
                <a:latin typeface="Consolas" panose="020B0609020204030204" pitchFamily="49" charset="0"/>
              </a:rPr>
              <a:t>src</a:t>
            </a:r>
            <a:r>
              <a:rPr lang="en-IN" b="1" dirty="0">
                <a:solidFill>
                  <a:srgbClr val="000000"/>
                </a:solidFill>
                <a:effectLst/>
                <a:latin typeface="Consolas" panose="020B0609020204030204" pitchFamily="49" charset="0"/>
              </a:rPr>
              <a:t>=</a:t>
            </a:r>
            <a:r>
              <a:rPr lang="en-IN" b="1" dirty="0">
                <a:solidFill>
                  <a:srgbClr val="0000FF"/>
                </a:solidFill>
                <a:effectLst/>
                <a:latin typeface="Consolas" panose="020B0609020204030204" pitchFamily="49" charset="0"/>
              </a:rPr>
              <a:t>"/socket.io/socket.io.js"</a:t>
            </a:r>
            <a:r>
              <a:rPr lang="en-IN" b="1" dirty="0">
                <a:solidFill>
                  <a:srgbClr val="800000"/>
                </a:solidFill>
                <a:effectLst/>
                <a:latin typeface="Consolas" panose="020B0609020204030204" pitchFamily="49" charset="0"/>
              </a:rPr>
              <a:t>&gt;&lt;/script&gt;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&lt;script&gt;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socket = io();</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form = </a:t>
            </a:r>
            <a:r>
              <a:rPr lang="en-IN" b="1" dirty="0" err="1">
                <a:solidFill>
                  <a:srgbClr val="000000"/>
                </a:solidFill>
                <a:effectLst/>
                <a:latin typeface="Consolas" panose="020B0609020204030204" pitchFamily="49" charset="0"/>
              </a:rPr>
              <a:t>document.getElementById</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'form'</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input = </a:t>
            </a:r>
            <a:r>
              <a:rPr lang="en-IN" b="1" dirty="0" err="1">
                <a:solidFill>
                  <a:srgbClr val="000000"/>
                </a:solidFill>
                <a:effectLst/>
                <a:latin typeface="Consolas" panose="020B0609020204030204" pitchFamily="49" charset="0"/>
              </a:rPr>
              <a:t>document.getElementById</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'input'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messages = </a:t>
            </a:r>
            <a:r>
              <a:rPr lang="en-IN" b="1" dirty="0" err="1">
                <a:solidFill>
                  <a:srgbClr val="000000"/>
                </a:solidFill>
                <a:effectLst/>
                <a:latin typeface="Consolas" panose="020B0609020204030204" pitchFamily="49" charset="0"/>
              </a:rPr>
              <a:t>document.getElementById</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'messages'</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form.addEventListener</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'submit'</a:t>
            </a:r>
            <a:r>
              <a:rPr lang="en-IN" b="1" dirty="0">
                <a:solidFill>
                  <a:srgbClr val="000000"/>
                </a:solidFill>
                <a:effectLst/>
                <a:latin typeface="Consolas" panose="020B0609020204030204" pitchFamily="49" charset="0"/>
              </a:rPr>
              <a:t>, e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e.preventDefault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0000FF"/>
                </a:solidFill>
                <a:effectLst/>
                <a:latin typeface="Consolas" panose="020B0609020204030204" pitchFamily="49" charset="0"/>
              </a:rPr>
              <a:t>if</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input.value</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socket.emit</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'chat message'</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input.value</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input.value</a:t>
            </a:r>
            <a:r>
              <a:rPr lang="en-IN" b="1" dirty="0">
                <a:solidFill>
                  <a:srgbClr val="000000"/>
                </a:solidFill>
                <a:effectLst/>
                <a:latin typeface="Consolas" panose="020B0609020204030204" pitchFamily="49" charset="0"/>
              </a:rPr>
              <a:t> = </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Problems</a:t>
            </a:r>
            <a:r>
              <a:rPr lang="en-US" dirty="0"/>
              <a:t> faced by traditional HTTP requests</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US" b="1" dirty="0"/>
              <a:t>Unidirectional communication</a:t>
            </a:r>
            <a:r>
              <a:rPr lang="en-US" dirty="0"/>
              <a:t>: HTTP is inherently a request-response protocol, where the client sends a request to the server, and the server responds. This model doesn't support real-time updates initiated by the server without the client explicitly requesting them.</a:t>
            </a:r>
            <a:endParaRPr lang="en-US" dirty="0"/>
          </a:p>
          <a:p>
            <a:pPr algn="just"/>
            <a:endParaRPr lang="en-US" dirty="0"/>
          </a:p>
          <a:p>
            <a:pPr algn="just"/>
            <a:r>
              <a:rPr lang="en-US" b="1" dirty="0"/>
              <a:t>Polling</a:t>
            </a:r>
            <a:r>
              <a:rPr lang="en-US" dirty="0"/>
              <a:t>: One approach to achieve real-time updates with HTTP is through polling, where the client repeatedly sends requests to the server at regular intervals to check for updates. This method can be inefficient, leading to unnecessary network traffic and increased server load, especially if updates are infrequent.</a:t>
            </a:r>
            <a:endParaRPr lang="en-US" dirty="0"/>
          </a:p>
          <a:p>
            <a:pPr algn="just"/>
            <a:endParaRPr lang="en-US" dirty="0"/>
          </a:p>
          <a:p>
            <a:pPr algn="just"/>
            <a:r>
              <a:rPr lang="en-US" b="1" dirty="0"/>
              <a:t>Latency</a:t>
            </a:r>
            <a:r>
              <a:rPr lang="en-US" dirty="0"/>
              <a:t>: Even with polling, there's often a delay between when an event occurs on the server and when the client receives the update. This latency can degrade the user experience, especially in applications where real-time interaction is critical.</a:t>
            </a:r>
            <a:endParaRPr lang="en-US" dirty="0"/>
          </a:p>
          <a:p>
            <a:pPr algn="just"/>
            <a:endParaRPr lang="en-US" dirty="0"/>
          </a:p>
          <a:p>
            <a:pPr algn="just"/>
            <a:r>
              <a:rPr lang="en-US" b="1" dirty="0"/>
              <a:t>Scalability</a:t>
            </a:r>
            <a:r>
              <a:rPr lang="en-US" dirty="0"/>
              <a:t>: Traditional HTTP communication can be challenging to scale for real-time applications with a large number of concurrent users. Each HTTP request creates a new connection to the server, which can strain server resources and limit scalability.</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431" y="609600"/>
            <a:ext cx="10767646" cy="5872163"/>
          </a:xfrm>
        </p:spPr>
        <p:txBody>
          <a:bodyPr>
            <a:normAutofit fontScale="55000" lnSpcReduction="20000"/>
          </a:bodyPr>
          <a:lstStyle/>
          <a:p>
            <a:pPr marL="0" indent="0">
              <a:buNone/>
            </a:pPr>
            <a:r>
              <a:rPr lang="en-IN" b="1" dirty="0">
                <a:solidFill>
                  <a:srgbClr val="008000"/>
                </a:solidFill>
                <a:effectLst/>
                <a:latin typeface="Consolas" panose="020B0609020204030204" pitchFamily="49" charset="0"/>
              </a:rPr>
              <a:t>// Prompt the user to enter their name</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username = prompt(</a:t>
            </a:r>
            <a:r>
              <a:rPr lang="en-IN" b="1" dirty="0">
                <a:solidFill>
                  <a:srgbClr val="A31515"/>
                </a:solidFill>
                <a:effectLst/>
                <a:latin typeface="Consolas" panose="020B0609020204030204" pitchFamily="49" charset="0"/>
              </a:rPr>
              <a:t>'Please enter your name:'</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socket.emit</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'join'</a:t>
            </a:r>
            <a:r>
              <a:rPr lang="en-IN" b="1" dirty="0">
                <a:solidFill>
                  <a:srgbClr val="000000"/>
                </a:solidFill>
                <a:effectLst/>
                <a:latin typeface="Consolas" panose="020B0609020204030204" pitchFamily="49" charset="0"/>
              </a:rPr>
              <a:t>, username);</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socket.on</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'chat message'</a:t>
            </a:r>
            <a:r>
              <a:rPr lang="en-IN" b="1" dirty="0">
                <a:solidFill>
                  <a:srgbClr val="000000"/>
                </a:solidFill>
                <a:effectLst/>
                <a:latin typeface="Consolas" panose="020B0609020204030204" pitchFamily="49" charset="0"/>
              </a:rPr>
              <a:t>, data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item = </a:t>
            </a:r>
            <a:r>
              <a:rPr lang="en-IN" b="1" dirty="0" err="1">
                <a:solidFill>
                  <a:srgbClr val="000000"/>
                </a:solidFill>
                <a:effectLst/>
                <a:latin typeface="Consolas" panose="020B0609020204030204" pitchFamily="49" charset="0"/>
              </a:rPr>
              <a:t>document.createElement</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'li'</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0000FF"/>
                </a:solidFill>
                <a:effectLst/>
                <a:latin typeface="Consolas" panose="020B0609020204030204" pitchFamily="49" charset="0"/>
              </a:rPr>
              <a:t>if</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data.type</a:t>
            </a:r>
            <a:r>
              <a:rPr lang="en-IN" b="1" dirty="0">
                <a:solidFill>
                  <a:srgbClr val="000000"/>
                </a:solidFill>
                <a:effectLst/>
                <a:latin typeface="Consolas" panose="020B0609020204030204" pitchFamily="49" charset="0"/>
              </a:rPr>
              <a:t> === </a:t>
            </a:r>
            <a:r>
              <a:rPr lang="en-IN" b="1" dirty="0">
                <a:solidFill>
                  <a:srgbClr val="A31515"/>
                </a:solidFill>
                <a:effectLst/>
                <a:latin typeface="Consolas" panose="020B0609020204030204" pitchFamily="49" charset="0"/>
              </a:rPr>
              <a:t>'notification'</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item.textContent</a:t>
            </a:r>
            <a:r>
              <a:rPr lang="en-IN" b="1" dirty="0">
                <a:solidFill>
                  <a:srgbClr val="000000"/>
                </a:solidFill>
                <a:effectLst/>
                <a:latin typeface="Consolas" panose="020B0609020204030204" pitchFamily="49" charset="0"/>
              </a:rPr>
              <a:t> = </a:t>
            </a:r>
            <a:r>
              <a:rPr lang="en-IN" b="1" dirty="0" err="1">
                <a:solidFill>
                  <a:srgbClr val="000000"/>
                </a:solidFill>
                <a:effectLst/>
                <a:latin typeface="Consolas" panose="020B0609020204030204" pitchFamily="49" charset="0"/>
              </a:rPr>
              <a:t>data.message</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item.style.fontWeight</a:t>
            </a:r>
            <a:r>
              <a:rPr lang="en-IN" b="1" dirty="0">
                <a:solidFill>
                  <a:srgbClr val="000000"/>
                </a:solidFill>
                <a:effectLst/>
                <a:latin typeface="Consolas" panose="020B0609020204030204" pitchFamily="49" charset="0"/>
              </a:rPr>
              <a:t> = </a:t>
            </a:r>
            <a:r>
              <a:rPr lang="en-IN" b="1" dirty="0">
                <a:solidFill>
                  <a:srgbClr val="A31515"/>
                </a:solidFill>
                <a:effectLst/>
                <a:latin typeface="Consolas" panose="020B0609020204030204" pitchFamily="49" charset="0"/>
              </a:rPr>
              <a:t>'bold'</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 </a:t>
            </a:r>
            <a:r>
              <a:rPr lang="en-IN" b="1" dirty="0">
                <a:solidFill>
                  <a:srgbClr val="0000FF"/>
                </a:solidFill>
                <a:effectLst/>
                <a:latin typeface="Consolas" panose="020B0609020204030204" pitchFamily="49" charset="0"/>
              </a:rPr>
              <a:t>else</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item.textContent</a:t>
            </a:r>
            <a:r>
              <a:rPr lang="en-IN" b="1" dirty="0">
                <a:solidFill>
                  <a:srgbClr val="000000"/>
                </a:solidFill>
                <a:effectLst/>
                <a:latin typeface="Consolas" panose="020B0609020204030204" pitchFamily="49" charset="0"/>
              </a:rPr>
              <a:t> = </a:t>
            </a:r>
            <a:r>
              <a:rPr lang="en-IN" b="1" dirty="0">
                <a:solidFill>
                  <a:srgbClr val="A31515"/>
                </a:solidFill>
                <a:effectLst/>
                <a:latin typeface="Consolas" panose="020B0609020204030204" pitchFamily="49" charset="0"/>
              </a:rPr>
              <a:t>`</a:t>
            </a:r>
            <a:r>
              <a:rPr lang="en-IN" b="1" dirty="0">
                <a:solidFill>
                  <a:srgbClr val="0000FF"/>
                </a:solidFill>
                <a:effectLst/>
                <a:latin typeface="Consolas" panose="020B0609020204030204" pitchFamily="49" charset="0"/>
              </a:rPr>
              <a:t>${</a:t>
            </a:r>
            <a:r>
              <a:rPr lang="en-IN" b="1" dirty="0" err="1">
                <a:solidFill>
                  <a:srgbClr val="000000"/>
                </a:solidFill>
                <a:effectLst/>
                <a:latin typeface="Consolas" panose="020B0609020204030204" pitchFamily="49" charset="0"/>
              </a:rPr>
              <a:t>data.username</a:t>
            </a:r>
            <a:r>
              <a:rPr lang="en-IN" b="1" dirty="0">
                <a:solidFill>
                  <a:srgbClr val="0000FF"/>
                </a:solidFill>
                <a:effectLst/>
                <a:latin typeface="Consolas" panose="020B0609020204030204" pitchFamily="49" charset="0"/>
              </a:rPr>
              <a:t>}</a:t>
            </a:r>
            <a:r>
              <a:rPr lang="en-IN" b="1" dirty="0">
                <a:solidFill>
                  <a:srgbClr val="A31515"/>
                </a:solidFill>
                <a:effectLst/>
                <a:latin typeface="Consolas" panose="020B0609020204030204" pitchFamily="49" charset="0"/>
              </a:rPr>
              <a:t>: </a:t>
            </a:r>
            <a:r>
              <a:rPr lang="en-IN" b="1" dirty="0">
                <a:solidFill>
                  <a:srgbClr val="0000FF"/>
                </a:solidFill>
                <a:effectLst/>
                <a:latin typeface="Consolas" panose="020B0609020204030204" pitchFamily="49" charset="0"/>
              </a:rPr>
              <a:t>${</a:t>
            </a:r>
            <a:r>
              <a:rPr lang="en-IN" b="1" dirty="0" err="1">
                <a:solidFill>
                  <a:srgbClr val="000000"/>
                </a:solidFill>
                <a:effectLst/>
                <a:latin typeface="Consolas" panose="020B0609020204030204" pitchFamily="49" charset="0"/>
              </a:rPr>
              <a:t>data.message</a:t>
            </a:r>
            <a:r>
              <a:rPr lang="en-IN" b="1" dirty="0">
                <a:solidFill>
                  <a:srgbClr val="0000FF"/>
                </a:solidFill>
                <a:effectLst/>
                <a:latin typeface="Consolas" panose="020B0609020204030204" pitchFamily="49" charset="0"/>
              </a:rPr>
              <a:t>}</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messages.appendChild</a:t>
            </a:r>
            <a:r>
              <a:rPr lang="en-IN" b="1" dirty="0">
                <a:solidFill>
                  <a:srgbClr val="000000"/>
                </a:solidFill>
                <a:effectLst/>
                <a:latin typeface="Consolas" panose="020B0609020204030204" pitchFamily="49" charset="0"/>
              </a:rPr>
              <a:t>(item);</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008000"/>
                </a:solidFill>
                <a:effectLst/>
                <a:latin typeface="Consolas" panose="020B0609020204030204" pitchFamily="49" charset="0"/>
              </a:rPr>
              <a:t>// Scroll to the bottom of the chat window</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messages.scrollTop</a:t>
            </a:r>
            <a:r>
              <a:rPr lang="en-IN" b="1" dirty="0">
                <a:solidFill>
                  <a:srgbClr val="000000"/>
                </a:solidFill>
                <a:effectLst/>
                <a:latin typeface="Consolas" panose="020B0609020204030204" pitchFamily="49" charset="0"/>
              </a:rPr>
              <a:t> = </a:t>
            </a:r>
            <a:r>
              <a:rPr lang="en-IN" b="1" dirty="0" err="1">
                <a:solidFill>
                  <a:srgbClr val="000000"/>
                </a:solidFill>
                <a:effectLst/>
                <a:latin typeface="Consolas" panose="020B0609020204030204" pitchFamily="49" charset="0"/>
              </a:rPr>
              <a:t>messages.scrollHeight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800000"/>
                </a:solidFill>
                <a:effectLst/>
                <a:latin typeface="Consolas" panose="020B0609020204030204" pitchFamily="49" charset="0"/>
              </a:rPr>
              <a:t>&lt;/script&gt;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&lt;/body&gt;</a:t>
            </a:r>
            <a:endParaRPr lang="en-IN" b="1" dirty="0">
              <a:solidFill>
                <a:srgbClr val="000000"/>
              </a:solidFill>
              <a:effectLst/>
              <a:latin typeface="Consolas" panose="020B0609020204030204" pitchFamily="49" charset="0"/>
            </a:endParaRPr>
          </a:p>
          <a:p>
            <a:pPr marL="0" indent="0">
              <a:buNone/>
            </a:pPr>
            <a:r>
              <a:rPr lang="en-IN" b="1" dirty="0">
                <a:solidFill>
                  <a:srgbClr val="800000"/>
                </a:solidFill>
                <a:effectLst/>
                <a:latin typeface="Consolas" panose="020B0609020204030204" pitchFamily="49" charset="0"/>
              </a:rPr>
              <a:t>&lt;/html&gt;</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238500" y="1657350"/>
            <a:ext cx="5715000" cy="3543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What is </a:t>
            </a:r>
            <a:r>
              <a:rPr lang="en-US" sz="6000" b="1" dirty="0">
                <a:solidFill>
                  <a:srgbClr val="FF0000"/>
                </a:solidFill>
              </a:rPr>
              <a:t>Socket.IO</a:t>
            </a:r>
            <a:r>
              <a:rPr lang="en-US" sz="6000" dirty="0"/>
              <a:t>?</a:t>
            </a:r>
            <a:endParaRPr lang="en-IN" sz="6000" dirty="0"/>
          </a:p>
        </p:txBody>
      </p:sp>
      <p:sp>
        <p:nvSpPr>
          <p:cNvPr id="3" name="Content Placeholder 2"/>
          <p:cNvSpPr>
            <a:spLocks noGrp="1"/>
          </p:cNvSpPr>
          <p:nvPr>
            <p:ph idx="1"/>
          </p:nvPr>
        </p:nvSpPr>
        <p:spPr/>
        <p:txBody>
          <a:bodyPr>
            <a:normAutofit/>
          </a:bodyPr>
          <a:lstStyle/>
          <a:p>
            <a:pPr marL="0" indent="0">
              <a:buNone/>
            </a:pPr>
            <a:r>
              <a:rPr lang="en-US" sz="4800" dirty="0"/>
              <a:t>Socket.IO is a library that enables low-latency, </a:t>
            </a:r>
            <a:r>
              <a:rPr lang="en-US" sz="4800" b="1" dirty="0">
                <a:solidFill>
                  <a:srgbClr val="FF0000"/>
                </a:solidFill>
              </a:rPr>
              <a:t>bidirectional</a:t>
            </a:r>
            <a:r>
              <a:rPr lang="en-US" sz="4800" dirty="0"/>
              <a:t> and event-based communication between a client and a server.</a:t>
            </a:r>
            <a:endParaRPr lang="en-IN"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492" y="422031"/>
            <a:ext cx="10697308" cy="5754932"/>
          </a:xfrm>
        </p:spPr>
        <p:txBody>
          <a:bodyPr>
            <a:normAutofit/>
          </a:bodyPr>
          <a:lstStyle/>
          <a:p>
            <a:pPr marL="0" indent="0" algn="just">
              <a:buNone/>
            </a:pPr>
            <a:endParaRPr lang="en-US" sz="4000" dirty="0"/>
          </a:p>
          <a:p>
            <a:pPr marL="0" indent="0" algn="just">
              <a:buNone/>
            </a:pPr>
            <a:r>
              <a:rPr lang="en-US" sz="4000" dirty="0"/>
              <a:t>Socket.IO enables bidirectional communication between clients and servers. Unlike traditional HTTP requests, where communication is initiated by the client, Socket.IO allows servers to send updates to clients without waiting for a request. This bidirectional capability is essential for real-time applications like chat rooms, online gaming, and collaborative editing</a:t>
            </a:r>
            <a:endParaRPr lang="en-IN"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 Socket.IO </a:t>
            </a:r>
            <a:endParaRPr lang="en-IN" b="1" dirty="0"/>
          </a:p>
        </p:txBody>
      </p:sp>
      <p:sp>
        <p:nvSpPr>
          <p:cNvPr id="3" name="Content Placeholder 2"/>
          <p:cNvSpPr>
            <a:spLocks noGrp="1"/>
          </p:cNvSpPr>
          <p:nvPr>
            <p:ph idx="1"/>
          </p:nvPr>
        </p:nvSpPr>
        <p:spPr/>
        <p:txBody>
          <a:bodyPr/>
          <a:lstStyle/>
          <a:p>
            <a:endParaRPr lang="en-US" dirty="0"/>
          </a:p>
          <a:p>
            <a:endParaRPr lang="en-IN" dirty="0"/>
          </a:p>
          <a:p>
            <a:endParaRPr lang="en-IN" dirty="0"/>
          </a:p>
          <a:p>
            <a:pPr marL="0" indent="0" algn="ctr">
              <a:buNone/>
            </a:pPr>
            <a:r>
              <a:rPr lang="en-IN" sz="4000" b="1" dirty="0" err="1">
                <a:solidFill>
                  <a:srgbClr val="FF0000"/>
                </a:solidFill>
              </a:rPr>
              <a:t>npm</a:t>
            </a:r>
            <a:r>
              <a:rPr lang="en-IN" sz="4000" b="1" dirty="0">
                <a:solidFill>
                  <a:srgbClr val="FF0000"/>
                </a:solidFill>
              </a:rPr>
              <a:t> install socket.io</a:t>
            </a:r>
            <a:endParaRPr lang="en-IN" sz="4000"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Importing Required Modules</a:t>
            </a:r>
            <a:endParaRPr lang="en-IN" b="1" dirty="0"/>
          </a:p>
        </p:txBody>
      </p:sp>
      <p:sp>
        <p:nvSpPr>
          <p:cNvPr id="3" name="Content Placeholder 2"/>
          <p:cNvSpPr>
            <a:spLocks noGrp="1"/>
          </p:cNvSpPr>
          <p:nvPr>
            <p:ph idx="1"/>
          </p:nvPr>
        </p:nvSpPr>
        <p:spPr/>
        <p:txBody>
          <a:bodyPr/>
          <a:lstStyle/>
          <a:p>
            <a:pPr marL="0" indent="0">
              <a:buNone/>
            </a:pPr>
            <a:endParaRPr lang="en-US" b="1" dirty="0">
              <a:solidFill>
                <a:srgbClr val="0000FF"/>
              </a:solidFill>
              <a:effectLst/>
              <a:latin typeface="Consolas" panose="020B0609020204030204" pitchFamily="49" charset="0"/>
            </a:endParaRPr>
          </a:p>
          <a:p>
            <a:pPr marL="0" indent="0">
              <a:buNone/>
            </a:pPr>
            <a:endParaRPr lang="en-US" b="1" dirty="0">
              <a:solidFill>
                <a:srgbClr val="0000FF"/>
              </a:solidFill>
              <a:latin typeface="Consolas" panose="020B0609020204030204" pitchFamily="49" charset="0"/>
            </a:endParaRPr>
          </a:p>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express = require(</a:t>
            </a:r>
            <a:r>
              <a:rPr lang="en-US" b="1" dirty="0">
                <a:solidFill>
                  <a:srgbClr val="A31515"/>
                </a:solidFill>
                <a:effectLst/>
                <a:latin typeface="Consolas" panose="020B0609020204030204" pitchFamily="49" charset="0"/>
              </a:rPr>
              <a:t>'express'</a:t>
            </a: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a:t>
            </a:r>
            <a:r>
              <a:rPr lang="en-US" b="1" dirty="0" err="1">
                <a:solidFill>
                  <a:srgbClr val="000000"/>
                </a:solidFill>
                <a:effectLst/>
                <a:latin typeface="Consolas" panose="020B0609020204030204" pitchFamily="49" charset="0"/>
              </a:rPr>
              <a:t>socketIO</a:t>
            </a:r>
            <a:r>
              <a:rPr lang="en-US" b="1" dirty="0">
                <a:solidFill>
                  <a:srgbClr val="000000"/>
                </a:solidFill>
                <a:effectLst/>
                <a:latin typeface="Consolas" panose="020B0609020204030204" pitchFamily="49" charset="0"/>
              </a:rPr>
              <a:t> = require(</a:t>
            </a:r>
            <a:r>
              <a:rPr lang="en-US" b="1" dirty="0">
                <a:solidFill>
                  <a:srgbClr val="A31515"/>
                </a:solidFill>
                <a:effectLst/>
                <a:latin typeface="Consolas" panose="020B0609020204030204" pitchFamily="49" charset="0"/>
              </a:rPr>
              <a:t>'socket.io'</a:t>
            </a: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path = require(</a:t>
            </a:r>
            <a:r>
              <a:rPr lang="en-US" b="1" dirty="0">
                <a:solidFill>
                  <a:srgbClr val="A31515"/>
                </a:solidFill>
                <a:effectLst/>
                <a:latin typeface="Consolas" panose="020B0609020204030204" pitchFamily="49" charset="0"/>
              </a:rPr>
              <a:t>'path'</a:t>
            </a: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Express App and Starting Server</a:t>
            </a:r>
            <a:endParaRPr lang="en-IN" dirty="0"/>
          </a:p>
        </p:txBody>
      </p:sp>
      <p:sp>
        <p:nvSpPr>
          <p:cNvPr id="3" name="Content Placeholder 2"/>
          <p:cNvSpPr>
            <a:spLocks noGrp="1"/>
          </p:cNvSpPr>
          <p:nvPr>
            <p:ph idx="1"/>
          </p:nvPr>
        </p:nvSpPr>
        <p:spPr/>
        <p:txBody>
          <a:bodyPr/>
          <a:lstStyle/>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app = express();</a:t>
            </a:r>
            <a:endParaRPr lang="en-US" b="1" dirty="0">
              <a:solidFill>
                <a:srgbClr val="000000"/>
              </a:solidFill>
              <a:effectLst/>
              <a:latin typeface="Consolas" panose="020B0609020204030204" pitchFamily="49" charset="0"/>
            </a:endParaRPr>
          </a:p>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server = </a:t>
            </a:r>
            <a:r>
              <a:rPr lang="en-US" b="1" dirty="0" err="1">
                <a:solidFill>
                  <a:srgbClr val="000000"/>
                </a:solidFill>
                <a:effectLst/>
                <a:latin typeface="Consolas" panose="020B0609020204030204" pitchFamily="49" charset="0"/>
              </a:rPr>
              <a:t>app.listen</a:t>
            </a:r>
            <a:r>
              <a:rPr lang="en-US" b="1" dirty="0">
                <a:solidFill>
                  <a:srgbClr val="000000"/>
                </a:solidFill>
                <a:effectLst/>
                <a:latin typeface="Consolas" panose="020B0609020204030204" pitchFamily="49" charset="0"/>
              </a:rPr>
              <a:t>(</a:t>
            </a:r>
            <a:r>
              <a:rPr lang="en-US" b="1" dirty="0">
                <a:solidFill>
                  <a:srgbClr val="098658"/>
                </a:solidFill>
                <a:effectLst/>
                <a:latin typeface="Consolas" panose="020B0609020204030204" pitchFamily="49" charset="0"/>
              </a:rPr>
              <a:t>3000</a:t>
            </a:r>
            <a:r>
              <a:rPr lang="en-US" b="1" dirty="0">
                <a:solidFill>
                  <a:srgbClr val="000000"/>
                </a:solidFill>
                <a:effectLst/>
                <a:latin typeface="Consolas" panose="020B0609020204030204" pitchFamily="49" charset="0"/>
              </a:rPr>
              <a:t>, () </a:t>
            </a:r>
            <a:r>
              <a:rPr lang="en-US" b="1" dirty="0">
                <a:solidFill>
                  <a:srgbClr val="0000FF"/>
                </a:solidFill>
                <a:effectLst/>
                <a:latin typeface="Consolas" panose="020B0609020204030204" pitchFamily="49" charset="0"/>
              </a:rPr>
              <a:t>=&gt;</a:t>
            </a:r>
            <a:r>
              <a:rPr lang="en-US" b="1" dirty="0">
                <a:solidFill>
                  <a:srgbClr val="000000"/>
                </a:solidFill>
                <a:effectLst/>
                <a:latin typeface="Consolas" panose="020B0609020204030204" pitchFamily="49" charset="0"/>
              </a:rPr>
              <a:t> {</a:t>
            </a:r>
            <a:endParaRPr lang="en-US" b="1" dirty="0">
              <a:solidFill>
                <a:srgbClr val="000000"/>
              </a:solidFill>
              <a:effectLst/>
              <a:latin typeface="Consolas" panose="020B0609020204030204" pitchFamily="49" charset="0"/>
            </a:endParaRPr>
          </a:p>
          <a:p>
            <a:pPr marL="0" indent="0">
              <a:buNone/>
            </a:pPr>
            <a:r>
              <a:rPr lang="en-US" b="1" dirty="0">
                <a:solidFill>
                  <a:srgbClr val="000000"/>
                </a:solidFill>
                <a:effectLst/>
                <a:latin typeface="Consolas" panose="020B0609020204030204" pitchFamily="49" charset="0"/>
              </a:rPr>
              <a:t>    console.log(</a:t>
            </a:r>
            <a:r>
              <a:rPr lang="en-US" b="1" dirty="0">
                <a:solidFill>
                  <a:srgbClr val="A31515"/>
                </a:solidFill>
                <a:effectLst/>
                <a:latin typeface="Consolas" panose="020B0609020204030204" pitchFamily="49" charset="0"/>
              </a:rPr>
              <a:t>'Server is running on port 3000'</a:t>
            </a: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endParaRPr lang="en-IN" b="1" dirty="0"/>
          </a:p>
          <a:p>
            <a:pPr marL="0" indent="0">
              <a:buNone/>
            </a:pPr>
            <a:r>
              <a:rPr lang="en-US" b="1" dirty="0"/>
              <a:t>The server variable holds the server instance returned by calling </a:t>
            </a:r>
            <a:r>
              <a:rPr lang="en-US" b="1" dirty="0" err="1"/>
              <a:t>app.listen</a:t>
            </a:r>
            <a:r>
              <a:rPr lang="en-US" b="1" dirty="0"/>
              <a:t>()</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820" y="594360"/>
            <a:ext cx="10507980" cy="5582603"/>
          </a:xfrm>
        </p:spPr>
        <p:txBody>
          <a:bodyPr>
            <a:normAutofit/>
          </a:bodyPr>
          <a:lstStyle/>
          <a:p>
            <a:pPr marL="0" indent="0">
              <a:buNone/>
            </a:pPr>
            <a:r>
              <a:rPr lang="en-US" b="1" dirty="0">
                <a:solidFill>
                  <a:srgbClr val="0000FF"/>
                </a:solidFill>
                <a:effectLst/>
                <a:latin typeface="Consolas" panose="020B0609020204030204" pitchFamily="49" charset="0"/>
              </a:rPr>
              <a:t>const</a:t>
            </a:r>
            <a:r>
              <a:rPr lang="en-US" b="1" dirty="0">
                <a:solidFill>
                  <a:srgbClr val="000000"/>
                </a:solidFill>
                <a:effectLst/>
                <a:latin typeface="Consolas" panose="020B0609020204030204" pitchFamily="49" charset="0"/>
              </a:rPr>
              <a:t> io = </a:t>
            </a:r>
            <a:r>
              <a:rPr lang="en-US" b="1" dirty="0" err="1">
                <a:solidFill>
                  <a:srgbClr val="000000"/>
                </a:solidFill>
                <a:effectLst/>
                <a:latin typeface="Consolas" panose="020B0609020204030204" pitchFamily="49" charset="0"/>
              </a:rPr>
              <a:t>socketIO</a:t>
            </a:r>
            <a:r>
              <a:rPr lang="en-US" b="1" dirty="0">
                <a:solidFill>
                  <a:srgbClr val="000000"/>
                </a:solidFill>
                <a:effectLst/>
                <a:latin typeface="Consolas" panose="020B0609020204030204" pitchFamily="49" charset="0"/>
              </a:rPr>
              <a:t>(server);</a:t>
            </a:r>
            <a:endParaRPr lang="en-US" b="1" dirty="0">
              <a:solidFill>
                <a:srgbClr val="000000"/>
              </a:solidFill>
              <a:effectLst/>
              <a:latin typeface="Consolas" panose="020B0609020204030204" pitchFamily="49" charset="0"/>
            </a:endParaRPr>
          </a:p>
          <a:p>
            <a:pPr marL="0" indent="0">
              <a:buNone/>
            </a:pPr>
            <a:br>
              <a:rPr lang="en-US" b="1" dirty="0">
                <a:solidFill>
                  <a:srgbClr val="000000"/>
                </a:solidFill>
                <a:effectLst/>
                <a:latin typeface="Consolas" panose="020B0609020204030204" pitchFamily="49" charset="0"/>
              </a:rPr>
            </a:br>
            <a:r>
              <a:rPr lang="en-US" b="1" dirty="0">
                <a:solidFill>
                  <a:srgbClr val="008000"/>
                </a:solidFill>
                <a:effectLst/>
                <a:latin typeface="Consolas" panose="020B0609020204030204" pitchFamily="49" charset="0"/>
              </a:rPr>
              <a:t>// Serve static files from the 'public' directory</a:t>
            </a:r>
            <a:endParaRPr lang="en-US" b="1" dirty="0">
              <a:solidFill>
                <a:srgbClr val="000000"/>
              </a:solidFill>
              <a:effectLst/>
              <a:latin typeface="Consolas" panose="020B0609020204030204" pitchFamily="49" charset="0"/>
            </a:endParaRPr>
          </a:p>
          <a:p>
            <a:pPr marL="0" indent="0">
              <a:buNone/>
            </a:pPr>
            <a:r>
              <a:rPr lang="en-US" b="1" dirty="0" err="1">
                <a:solidFill>
                  <a:srgbClr val="000000"/>
                </a:solidFill>
                <a:effectLst/>
                <a:latin typeface="Consolas" panose="020B0609020204030204" pitchFamily="49" charset="0"/>
              </a:rPr>
              <a:t>app.use</a:t>
            </a:r>
            <a:r>
              <a:rPr lang="en-US" b="1" dirty="0">
                <a:solidFill>
                  <a:srgbClr val="000000"/>
                </a:solidFill>
                <a:effectLst/>
                <a:latin typeface="Consolas" panose="020B0609020204030204" pitchFamily="49" charset="0"/>
              </a:rPr>
              <a:t>(</a:t>
            </a:r>
            <a:r>
              <a:rPr lang="en-US" b="1" dirty="0" err="1">
                <a:solidFill>
                  <a:srgbClr val="000000"/>
                </a:solidFill>
                <a:effectLst/>
                <a:latin typeface="Consolas" panose="020B0609020204030204" pitchFamily="49" charset="0"/>
              </a:rPr>
              <a:t>express.static</a:t>
            </a:r>
            <a:r>
              <a:rPr lang="en-US" b="1" dirty="0">
                <a:solidFill>
                  <a:srgbClr val="000000"/>
                </a:solidFill>
                <a:effectLst/>
                <a:latin typeface="Consolas" panose="020B0609020204030204" pitchFamily="49" charset="0"/>
              </a:rPr>
              <a:t>(</a:t>
            </a:r>
            <a:r>
              <a:rPr lang="en-US" b="1" dirty="0" err="1">
                <a:solidFill>
                  <a:srgbClr val="000000"/>
                </a:solidFill>
                <a:effectLst/>
                <a:latin typeface="Consolas" panose="020B0609020204030204" pitchFamily="49" charset="0"/>
              </a:rPr>
              <a:t>path.join</a:t>
            </a:r>
            <a:r>
              <a:rPr lang="en-US" b="1" dirty="0">
                <a:solidFill>
                  <a:srgbClr val="000000"/>
                </a:solidFill>
                <a:effectLst/>
                <a:latin typeface="Consolas" panose="020B0609020204030204" pitchFamily="49" charset="0"/>
              </a:rPr>
              <a:t>(__</a:t>
            </a:r>
            <a:r>
              <a:rPr lang="en-US" b="1" dirty="0" err="1">
                <a:solidFill>
                  <a:srgbClr val="000000"/>
                </a:solidFill>
                <a:effectLst/>
                <a:latin typeface="Consolas" panose="020B0609020204030204" pitchFamily="49" charset="0"/>
              </a:rPr>
              <a:t>dirname</a:t>
            </a:r>
            <a:r>
              <a:rPr lang="en-US" b="1" dirty="0">
                <a:solidFill>
                  <a:srgbClr val="000000"/>
                </a:solidFill>
                <a:effectLst/>
                <a:latin typeface="Consolas" panose="020B0609020204030204" pitchFamily="49" charset="0"/>
              </a:rPr>
              <a:t>, </a:t>
            </a:r>
            <a:r>
              <a:rPr lang="en-US" b="1" dirty="0">
                <a:solidFill>
                  <a:srgbClr val="A31515"/>
                </a:solidFill>
                <a:effectLst/>
                <a:latin typeface="Consolas" panose="020B0609020204030204" pitchFamily="49" charset="0"/>
              </a:rPr>
              <a:t>'public'</a:t>
            </a:r>
            <a:r>
              <a:rPr lang="en-US" b="1" dirty="0">
                <a:solidFill>
                  <a:srgbClr val="000000"/>
                </a:solidFill>
                <a:effectLst/>
                <a:latin typeface="Consolas" panose="020B0609020204030204" pitchFamily="49" charset="0"/>
              </a:rPr>
              <a:t>)));</a:t>
            </a:r>
            <a:endParaRPr lang="en-US" b="1" dirty="0">
              <a:solidFill>
                <a:srgbClr val="000000"/>
              </a:solidFill>
              <a:effectLst/>
              <a:latin typeface="Consolas" panose="020B0609020204030204" pitchFamily="49" charset="0"/>
            </a:endParaRPr>
          </a:p>
          <a:p>
            <a:pPr marL="0" indent="0">
              <a:buNone/>
            </a:pPr>
            <a:endParaRPr lang="en-US" b="1" dirty="0">
              <a:solidFill>
                <a:srgbClr val="000000"/>
              </a:solidFill>
              <a:latin typeface="Consolas" panose="020B0609020204030204" pitchFamily="49" charset="0"/>
            </a:endParaRPr>
          </a:p>
          <a:p>
            <a:pPr marL="0" indent="0">
              <a:buNone/>
            </a:pPr>
            <a:endParaRPr lang="en-US" b="1" dirty="0">
              <a:solidFill>
                <a:srgbClr val="000000"/>
              </a:solidFill>
              <a:latin typeface="Consolas" panose="020B0609020204030204" pitchFamily="49" charset="0"/>
            </a:endParaRPr>
          </a:p>
          <a:p>
            <a:pPr marL="0" indent="0">
              <a:buNone/>
            </a:pPr>
            <a:r>
              <a:rPr lang="en-US" b="1" dirty="0">
                <a:solidFill>
                  <a:srgbClr val="000000"/>
                </a:solidFill>
                <a:effectLst/>
                <a:latin typeface="Consolas" panose="020B0609020204030204" pitchFamily="49" charset="0"/>
              </a:rPr>
              <a:t>It creates a Socket.IO instance attached to the Express server.</a:t>
            </a:r>
            <a:endParaRPr lang="en-US" b="1" dirty="0">
              <a:solidFill>
                <a:srgbClr val="000000"/>
              </a:solidFill>
              <a:effectLst/>
              <a:latin typeface="Consolas" panose="020B0609020204030204" pitchFamily="49" charset="0"/>
            </a:endParaRPr>
          </a:p>
          <a:p>
            <a:pPr marL="0" indent="0">
              <a:buNone/>
            </a:pPr>
            <a:r>
              <a:rPr lang="en-US" b="1" dirty="0">
                <a:solidFill>
                  <a:srgbClr val="000000"/>
                </a:solidFill>
                <a:latin typeface="Consolas" panose="020B0609020204030204" pitchFamily="49" charset="0"/>
              </a:rPr>
              <a:t>and</a:t>
            </a:r>
            <a:r>
              <a:rPr lang="en-US" b="1" dirty="0">
                <a:solidFill>
                  <a:srgbClr val="000000"/>
                </a:solidFill>
                <a:effectLst/>
                <a:latin typeface="Consolas" panose="020B0609020204030204" pitchFamily="49" charset="0"/>
              </a:rPr>
              <a:t> serves static files (like HTML, CSS, JavaScript) located in the 'public' directory.</a:t>
            </a:r>
            <a:endParaRPr lang="en-US" b="1" dirty="0">
              <a:solidFill>
                <a:srgbClr val="000000"/>
              </a:solidFill>
              <a:effectLst/>
              <a:latin typeface="Consolas" panose="020B0609020204030204" pitchFamily="49"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891540"/>
            <a:ext cx="10622280" cy="5285423"/>
          </a:xfrm>
        </p:spPr>
        <p:txBody>
          <a:bodyPr>
            <a:normAutofit fontScale="85000" lnSpcReduction="20000"/>
          </a:bodyPr>
          <a:lstStyle/>
          <a:p>
            <a:pPr marL="0" indent="0">
              <a:buNone/>
            </a:pPr>
            <a:r>
              <a:rPr lang="en-IN" b="1" dirty="0" err="1">
                <a:solidFill>
                  <a:srgbClr val="000000"/>
                </a:solidFill>
                <a:effectLst/>
                <a:latin typeface="Consolas" panose="020B0609020204030204" pitchFamily="49" charset="0"/>
              </a:rPr>
              <a:t>io.on</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'connection'</a:t>
            </a:r>
            <a:r>
              <a:rPr lang="en-IN" b="1" dirty="0">
                <a:solidFill>
                  <a:srgbClr val="000000"/>
                </a:solidFill>
                <a:effectLst/>
                <a:latin typeface="Consolas" panose="020B0609020204030204" pitchFamily="49" charset="0"/>
              </a:rPr>
              <a:t>, socket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console.log(</a:t>
            </a:r>
            <a:r>
              <a:rPr lang="en-IN" b="1" dirty="0">
                <a:solidFill>
                  <a:srgbClr val="A31515"/>
                </a:solidFill>
                <a:effectLst/>
                <a:latin typeface="Consolas" panose="020B0609020204030204" pitchFamily="49" charset="0"/>
              </a:rPr>
              <a:t>'A user connected'</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0000"/>
                </a:solidFill>
                <a:effectLst/>
                <a:latin typeface="Consolas" panose="020B0609020204030204" pitchFamily="49" charset="0"/>
              </a:rPr>
              <a:t>    </a:t>
            </a:r>
            <a:r>
              <a:rPr lang="en-IN" b="1" dirty="0">
                <a:solidFill>
                  <a:srgbClr val="008000"/>
                </a:solidFill>
                <a:effectLst/>
                <a:latin typeface="Consolas" panose="020B0609020204030204" pitchFamily="49" charset="0"/>
              </a:rPr>
              <a:t>// Listen for 'chat message' events from clients</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socket.on</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'chat message'</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msg</a:t>
            </a:r>
            <a:r>
              <a:rPr lang="en-IN" b="1" dirty="0">
                <a:solidFill>
                  <a:srgbClr val="000000"/>
                </a:solidFill>
                <a:effectLst/>
                <a:latin typeface="Consolas" panose="020B0609020204030204" pitchFamily="49" charset="0"/>
              </a:rPr>
              <a:t>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a:solidFill>
                  <a:srgbClr val="008000"/>
                </a:solidFill>
                <a:effectLst/>
                <a:latin typeface="Consolas" panose="020B0609020204030204" pitchFamily="49" charset="0"/>
              </a:rPr>
              <a:t>// Broadcast the message to all clients in the same room</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io.emit</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'chat message'</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msg</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socket.on</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'disconnect'</a:t>
            </a:r>
            <a:r>
              <a:rPr lang="en-IN" b="1" dirty="0">
                <a:solidFill>
                  <a:srgbClr val="000000"/>
                </a:solidFill>
                <a:effectLst/>
                <a:latin typeface="Consolas" panose="020B0609020204030204" pitchFamily="49" charset="0"/>
              </a:rPr>
              <a:t>, ()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console.log(</a:t>
            </a:r>
            <a:r>
              <a:rPr lang="en-IN" b="1" dirty="0">
                <a:solidFill>
                  <a:srgbClr val="A31515"/>
                </a:solidFill>
                <a:effectLst/>
                <a:latin typeface="Consolas" panose="020B0609020204030204" pitchFamily="49" charset="0"/>
              </a:rPr>
              <a:t>'A user disconnected'</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7935</Words>
  <Application>WPS Presentation</Application>
  <PresentationFormat>Widescreen</PresentationFormat>
  <Paragraphs>221</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Consolas</vt:lpstr>
      <vt:lpstr>苹方-简</vt:lpstr>
      <vt:lpstr>Aptos Display</vt:lpstr>
      <vt:lpstr>Aptos</vt:lpstr>
      <vt:lpstr>Microsoft YaHei</vt:lpstr>
      <vt:lpstr>汉仪旗黑</vt:lpstr>
      <vt:lpstr>Arial Unicode MS</vt:lpstr>
      <vt:lpstr>Calibri</vt:lpstr>
      <vt:lpstr>Helvetica Neue</vt:lpstr>
      <vt:lpstr>Office Theme</vt:lpstr>
      <vt:lpstr>Socket.IO</vt:lpstr>
      <vt:lpstr>Problems faced by traditional HTTP requests</vt:lpstr>
      <vt:lpstr>What is Socket.IO?</vt:lpstr>
      <vt:lpstr>PowerPoint 演示文稿</vt:lpstr>
      <vt:lpstr>Install Socket.IO </vt:lpstr>
      <vt:lpstr>Importing Required Modules</vt:lpstr>
      <vt:lpstr>Creating Express App and Starting Server</vt:lpstr>
      <vt:lpstr>PowerPoint 演示文稿</vt:lpstr>
      <vt:lpstr>PowerPoint 演示文稿</vt:lpstr>
      <vt:lpstr>PowerPoint 演示文稿</vt:lpstr>
      <vt:lpstr>Now, let’s make a basic client-side chat interface</vt:lpstr>
      <vt:lpstr>PowerPoint 演示文稿</vt:lpstr>
      <vt:lpstr>PowerPoint 演示文稿</vt:lpstr>
      <vt:lpstr>PowerPoint 演示文稿</vt:lpstr>
      <vt:lpstr>Test your Knowledge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Socket.IO works?</dc:title>
  <dc:creator>Akash Pundir</dc:creator>
  <cp:lastModifiedBy>divya</cp:lastModifiedBy>
  <cp:revision>20</cp:revision>
  <dcterms:created xsi:type="dcterms:W3CDTF">2024-03-31T14:45:57Z</dcterms:created>
  <dcterms:modified xsi:type="dcterms:W3CDTF">2024-03-31T14:45:57Z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