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sldIdLst>
    <p:sldId id="256" r:id="rId4"/>
    <p:sldId id="258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7"/>
    <p:sldId id="279" r:id="rId28"/>
    <p:sldId id="294" r:id="rId29"/>
    <p:sldId id="280" r:id="rId30"/>
    <p:sldId id="282" r:id="rId31"/>
    <p:sldId id="283" r:id="rId32"/>
    <p:sldId id="281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5" r:id="rId44"/>
    <p:sldId id="297" r:id="rId45"/>
    <p:sldId id="298" r:id="rId46"/>
    <p:sldId id="29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>
        <p:scale>
          <a:sx n="75" d="100"/>
          <a:sy n="75" d="100"/>
        </p:scale>
        <p:origin x="45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35BB-30D1-4BC9-AF23-DAFBE120F72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694ED-F3E5-4E7E-BD04-2895B241BFB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694ED-F3E5-4E7E-BD04-2895B241BFB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694ED-F3E5-4E7E-BD04-2895B241BFB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37AA3-D00F-4980-A6C4-5A68E65FBD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C2D84-DD01-48FE-8AC4-D0530242D20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C49F-77AE-4D2D-A22E-053CD116B6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7F99-C94F-46BB-860F-CD2F4E816C1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PostgreSQL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5" y="249166"/>
            <a:ext cx="2315200" cy="238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Now, run the installer and complete setup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After that open </a:t>
            </a:r>
            <a:r>
              <a:rPr lang="en-US" b="1" dirty="0" err="1"/>
              <a:t>sql</a:t>
            </a:r>
            <a:r>
              <a:rPr lang="en-US" b="1" dirty="0"/>
              <a:t> shell</a:t>
            </a:r>
            <a:endParaRPr lang="en-US" b="1" dirty="0"/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632" y="2331733"/>
            <a:ext cx="7620736" cy="4161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Listing Databases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list all databases, use the \l command: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</a:rPr>
              <a:t>\l</a:t>
            </a:r>
            <a:endParaRPr lang="en-IN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Connecting to a Specific Database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connect to a specific database, use the \c command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IN" sz="4400" b="1" dirty="0">
                <a:solidFill>
                  <a:srgbClr val="FF0000"/>
                </a:solidFill>
              </a:rPr>
              <a:t>\c </a:t>
            </a:r>
            <a:r>
              <a:rPr lang="en-IN" sz="4400" b="1" dirty="0" err="1">
                <a:solidFill>
                  <a:srgbClr val="FF0000"/>
                </a:solidFill>
              </a:rPr>
              <a:t>database_name</a:t>
            </a:r>
            <a:endParaRPr lang="en-IN" sz="44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try creating a table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CREATE TABLE </a:t>
            </a:r>
            <a:r>
              <a:rPr lang="en-US" b="1" dirty="0" err="1">
                <a:solidFill>
                  <a:srgbClr val="FF0000"/>
                </a:solidFill>
              </a:rPr>
              <a:t>todos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 id SERIAL PRIMARY KEY,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 title TEXT NOT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 completed BOOLEAN NOT NULL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);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altLang="en-IN" b="1" dirty="0">
                <a:solidFill>
                  <a:srgbClr val="FF0000"/>
                </a:solidFill>
              </a:rPr>
              <a:t>#SERIAL :for auto-increment , Primary key : for uniquely identifying key</a:t>
            </a:r>
            <a:endParaRPr lang="en-US" altLang="en-IN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alt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Listing Tables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list all tables in the current database, use the \dt command</a:t>
            </a:r>
            <a:endParaRPr lang="en-US" dirty="0"/>
          </a:p>
          <a:p>
            <a:endParaRPr lang="en-US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</a:rPr>
              <a:t>\dt</a:t>
            </a:r>
            <a:endParaRPr lang="en-IN" sz="66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Describing a Table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describe the structure of a specific table, use the \d command: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IN" sz="4800" b="1" dirty="0">
                <a:solidFill>
                  <a:srgbClr val="FF0000"/>
                </a:solidFill>
              </a:rPr>
              <a:t>\d </a:t>
            </a:r>
            <a:r>
              <a:rPr lang="en-IN" sz="4800" b="1" dirty="0" err="1">
                <a:solidFill>
                  <a:srgbClr val="FF0000"/>
                </a:solidFill>
              </a:rPr>
              <a:t>table_name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Viewing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data from a table, use a simple SQL query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IN" sz="5400" b="1" dirty="0">
                <a:solidFill>
                  <a:srgbClr val="FF0000"/>
                </a:solidFill>
              </a:rPr>
              <a:t>SELECT * FROM </a:t>
            </a:r>
            <a:r>
              <a:rPr lang="en-IN" sz="5400" b="1" dirty="0" err="1">
                <a:solidFill>
                  <a:srgbClr val="FF0000"/>
                </a:solidFill>
              </a:rPr>
              <a:t>table_name</a:t>
            </a:r>
            <a:r>
              <a:rPr lang="en-IN" sz="5400" b="1" dirty="0">
                <a:solidFill>
                  <a:srgbClr val="FF0000"/>
                </a:solidFill>
              </a:rPr>
              <a:t>;</a:t>
            </a:r>
            <a:endParaRPr lang="en-IN" sz="54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Now, let’s install POSTMAN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Postman simplifies the process of testing APIs by providing a user-friendly interface for sending HTTP requests and viewing responses.</a:t>
            </a:r>
            <a:endParaRPr lang="en-US" sz="3200" dirty="0"/>
          </a:p>
          <a:p>
            <a:pPr algn="just"/>
            <a:r>
              <a:rPr lang="en-US" sz="3200" dirty="0"/>
              <a:t>It supports various request types such as GET, POST, PUT, DELETE, PATCH, etc., allowing users to test different API endpoints and methods.</a:t>
            </a:r>
            <a:endParaRPr lang="en-US" sz="3200" dirty="0"/>
          </a:p>
          <a:p>
            <a:pPr marL="0" indent="0" algn="ctr">
              <a:buNone/>
            </a:pPr>
            <a:r>
              <a:rPr lang="en-IN" sz="3200" b="1" dirty="0">
                <a:solidFill>
                  <a:srgbClr val="FF0000"/>
                </a:solidFill>
              </a:rPr>
              <a:t>https://www.postman.com/downloads/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https://www.postman.com/downloads/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385" y="1825625"/>
            <a:ext cx="9143230" cy="435133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setup a new node 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</a:rPr>
              <a:t>npm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init</a:t>
            </a:r>
            <a:r>
              <a:rPr lang="en-US" sz="4000" b="1" dirty="0">
                <a:solidFill>
                  <a:srgbClr val="FF0000"/>
                </a:solidFill>
              </a:rPr>
              <a:t> -y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Database?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A database is </a:t>
            </a:r>
            <a:r>
              <a:rPr lang="en-US" sz="4000" b="1" dirty="0">
                <a:solidFill>
                  <a:srgbClr val="FF0000"/>
                </a:solidFill>
              </a:rPr>
              <a:t>a structured collection of data organized for efficient retrieval, storage, and manipulation</a:t>
            </a:r>
            <a:r>
              <a:rPr lang="en-US" sz="4000" dirty="0"/>
              <a:t>. It serves as a central repository for storing and managing information in a structured manner.</a:t>
            </a:r>
            <a:endParaRPr lang="en-IN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necessary libraries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0000"/>
                </a:solidFill>
              </a:rPr>
              <a:t>npm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i</a:t>
            </a:r>
            <a:r>
              <a:rPr lang="en-US" sz="5400" b="1" dirty="0">
                <a:solidFill>
                  <a:srgbClr val="FF0000"/>
                </a:solidFill>
              </a:rPr>
              <a:t> express </a:t>
            </a:r>
            <a:r>
              <a:rPr lang="en-US" sz="5400" b="1" dirty="0" err="1">
                <a:solidFill>
                  <a:srgbClr val="FF0000"/>
                </a:solidFill>
              </a:rPr>
              <a:t>pg</a:t>
            </a:r>
            <a:endParaRPr lang="en-IN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Make a new index.js  file in the same folder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Pool } = require(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express();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port = </a:t>
            </a:r>
            <a:r>
              <a:rPr lang="en-US" sz="16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pool =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Pool({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user: 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host: 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database: 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password: 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port: </a:t>
            </a:r>
            <a:r>
              <a:rPr lang="en-US" sz="16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5432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express.json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154" y="600010"/>
            <a:ext cx="10241692" cy="56579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all </a:t>
            </a:r>
            <a:r>
              <a:rPr lang="en-IN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pool.query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'SELECT * FROM 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(error, result)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fetching 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error);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error: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result.rows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003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POST a new </a:t>
            </a:r>
            <a:r>
              <a:rPr lang="en-IN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title, completed } =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pool.query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'INSERT INTO 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(title, completed) VALUES ($1, $2)'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[title, completed], (error)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creating 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error);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error: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message: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'Todo created successfully'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PUT update </a:t>
            </a:r>
            <a:r>
              <a:rPr lang="en-IN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app.put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/:id'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id } =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req.params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title, completed } =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pool.query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'UPDATE 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SET title = $1, completed = $2 WHERE id = $3'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[title, completed, id], (error)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updating 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error);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error: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message: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'Todo updated successfully'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DELETE </a:t>
            </a:r>
            <a:r>
              <a:rPr lang="en-IN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app.delete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/:id'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id } =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req.params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pool.query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'DELETE FROM 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WHERE id = $1'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[id], (error)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deleting 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error);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error: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message: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'Todo deleted successfully'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Object Relational Mapping</a:t>
            </a:r>
            <a:endParaRPr lang="en-IN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4400" dirty="0"/>
          </a:p>
          <a:p>
            <a:pPr marL="0" indent="0" algn="just">
              <a:buNone/>
            </a:pPr>
            <a:r>
              <a:rPr lang="en-US" sz="4400" dirty="0"/>
              <a:t>ORM is a programming technique that allows developers to work with relational databases using object-oriented programming languages, enabling them to interact with database entities as if they were ordinary objects in their code.</a:t>
            </a:r>
            <a:endParaRPr lang="en-IN" sz="4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4" y="152400"/>
            <a:ext cx="12111171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/>
              <a:t>Sequalize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4400" dirty="0"/>
          </a:p>
          <a:p>
            <a:pPr marL="0" indent="0" algn="just">
              <a:buNone/>
            </a:pPr>
            <a:r>
              <a:rPr lang="en-IN" sz="4400" dirty="0" err="1"/>
              <a:t>Sequelize</a:t>
            </a:r>
            <a:r>
              <a:rPr lang="en-IN" sz="4400" dirty="0"/>
              <a:t> is </a:t>
            </a:r>
            <a:r>
              <a:rPr lang="en-IN" sz="4400" b="1" dirty="0">
                <a:solidFill>
                  <a:srgbClr val="FF0000"/>
                </a:solidFill>
              </a:rPr>
              <a:t>a popular Object-Relational Mapping (ORM) library for Node.js</a:t>
            </a:r>
            <a:r>
              <a:rPr lang="en-IN" sz="4400" dirty="0"/>
              <a:t>, used with SQL databases such as PostgreSQL, MySQL, MariaDB, SQLite, and MSSQL</a:t>
            </a:r>
            <a:endParaRPr lang="en-IN" sz="4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765"/>
            <a:ext cx="10922000" cy="784053"/>
          </a:xfrm>
        </p:spPr>
        <p:txBody>
          <a:bodyPr/>
          <a:lstStyle/>
          <a:p>
            <a:r>
              <a:rPr lang="en-US" b="1" dirty="0"/>
              <a:t>Key 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553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Model Definition</a:t>
            </a:r>
            <a:r>
              <a:rPr lang="en-US" sz="2400" dirty="0"/>
              <a:t>: </a:t>
            </a:r>
            <a:r>
              <a:rPr lang="en-US" sz="2400" dirty="0" err="1"/>
              <a:t>Sequelize</a:t>
            </a:r>
            <a:r>
              <a:rPr lang="en-US" sz="2400" dirty="0"/>
              <a:t> allows developers to define models that map directly to database tables. These models specify the structure of the data and the relationships between different tables.</a:t>
            </a:r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Querying</a:t>
            </a:r>
            <a:r>
              <a:rPr lang="en-US" sz="2400" dirty="0"/>
              <a:t>: </a:t>
            </a:r>
            <a:r>
              <a:rPr lang="en-US" sz="2400" dirty="0" err="1"/>
              <a:t>Sequelize</a:t>
            </a:r>
            <a:r>
              <a:rPr lang="en-US" sz="2400" dirty="0"/>
              <a:t> provides methods for executing SQL queries against the database, including selecting, inserting, updating, and deleting records. It supports various query options and conditions.</a:t>
            </a:r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Data Validation</a:t>
            </a:r>
            <a:r>
              <a:rPr lang="en-US" sz="2400" dirty="0"/>
              <a:t>: </a:t>
            </a:r>
            <a:r>
              <a:rPr lang="en-US" sz="2400" dirty="0" err="1"/>
              <a:t>Sequelize</a:t>
            </a:r>
            <a:r>
              <a:rPr lang="en-US" sz="2400" dirty="0"/>
              <a:t> includes built-in support for data validation, allowing developers to define constraints on the data being saved to the database. This helps ensure data integrity and consistency.</a:t>
            </a:r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Associations</a:t>
            </a:r>
            <a:r>
              <a:rPr lang="en-US" sz="2400" dirty="0"/>
              <a:t>: </a:t>
            </a:r>
            <a:r>
              <a:rPr lang="en-US" sz="2400" dirty="0" err="1"/>
              <a:t>Sequelize</a:t>
            </a:r>
            <a:r>
              <a:rPr lang="en-US" sz="2400" dirty="0"/>
              <a:t> enables developers to define relationships between different models, such as one-to-one, one-to-many, and many-to-many associations. These associations are reflected in the database schema and can be used to navigate between related records.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DBMS (Database Management System)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It is </a:t>
            </a:r>
            <a:r>
              <a:rPr lang="en-US" sz="4000" b="1" dirty="0">
                <a:solidFill>
                  <a:srgbClr val="FF0000"/>
                </a:solidFill>
              </a:rPr>
              <a:t>a software system </a:t>
            </a:r>
            <a:r>
              <a:rPr lang="en-US" sz="4000" dirty="0"/>
              <a:t>that facilitates the creation, organization, manipulation, and administration of databases. DBMS </a:t>
            </a:r>
            <a:r>
              <a:rPr lang="en-US" sz="4000" b="1" dirty="0">
                <a:solidFill>
                  <a:srgbClr val="FF0000"/>
                </a:solidFill>
              </a:rPr>
              <a:t>serves as an interface between users or applications and the database itself</a:t>
            </a:r>
            <a:r>
              <a:rPr lang="en-US" sz="4000" dirty="0"/>
              <a:t>, providing a set of tools and functionalities for managing data efficiently</a:t>
            </a:r>
            <a:endParaRPr lang="en-IN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new directory for your project and navigate into it via the terminal.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400" b="1" dirty="0" err="1">
                <a:solidFill>
                  <a:srgbClr val="FF0000"/>
                </a:solidFill>
              </a:rPr>
              <a:t>mkdir</a:t>
            </a:r>
            <a:r>
              <a:rPr lang="en-IN" sz="4400" b="1" dirty="0">
                <a:solidFill>
                  <a:srgbClr val="FF0000"/>
                </a:solidFill>
              </a:rPr>
              <a:t> </a:t>
            </a:r>
            <a:r>
              <a:rPr lang="en-IN" sz="4400" b="1" dirty="0" err="1">
                <a:solidFill>
                  <a:srgbClr val="FF0000"/>
                </a:solidFill>
              </a:rPr>
              <a:t>sequelize-postgres</a:t>
            </a:r>
            <a:endParaRPr lang="en-IN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4400" b="1" dirty="0">
                <a:solidFill>
                  <a:srgbClr val="FF0000"/>
                </a:solidFill>
              </a:rPr>
              <a:t>cd </a:t>
            </a:r>
            <a:r>
              <a:rPr lang="en-IN" sz="4400" b="1" dirty="0" err="1">
                <a:solidFill>
                  <a:srgbClr val="FF0000"/>
                </a:solidFill>
              </a:rPr>
              <a:t>sequelize-postgres</a:t>
            </a:r>
            <a:endParaRPr lang="en-IN" sz="4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Initialize a new Node.js project: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4800" b="1" dirty="0" err="1">
                <a:solidFill>
                  <a:srgbClr val="FF0000"/>
                </a:solidFill>
              </a:rPr>
              <a:t>npm</a:t>
            </a:r>
            <a:r>
              <a:rPr lang="en-IN" sz="4800" b="1" dirty="0">
                <a:solidFill>
                  <a:srgbClr val="FF0000"/>
                </a:solidFill>
              </a:rPr>
              <a:t> </a:t>
            </a:r>
            <a:r>
              <a:rPr lang="en-IN" sz="4800" b="1" dirty="0" err="1">
                <a:solidFill>
                  <a:srgbClr val="FF0000"/>
                </a:solidFill>
              </a:rPr>
              <a:t>init</a:t>
            </a:r>
            <a:r>
              <a:rPr lang="en-IN" sz="4800" b="1" dirty="0">
                <a:solidFill>
                  <a:srgbClr val="FF0000"/>
                </a:solidFill>
              </a:rPr>
              <a:t> -y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</a:t>
            </a:r>
            <a:r>
              <a:rPr lang="en-US" b="1" dirty="0" err="1"/>
              <a:t>Sequelize</a:t>
            </a:r>
            <a:r>
              <a:rPr lang="en-US" b="1" dirty="0"/>
              <a:t>, PostgreSQL, and the </a:t>
            </a:r>
            <a:r>
              <a:rPr lang="en-US" b="1" dirty="0" err="1"/>
              <a:t>pg</a:t>
            </a:r>
            <a:r>
              <a:rPr lang="en-US" b="1" dirty="0"/>
              <a:t> driver: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4400" b="1" dirty="0" err="1">
                <a:solidFill>
                  <a:srgbClr val="FF0000"/>
                </a:solidFill>
              </a:rPr>
              <a:t>npm</a:t>
            </a:r>
            <a:r>
              <a:rPr lang="en-IN" sz="4400" b="1" dirty="0">
                <a:solidFill>
                  <a:srgbClr val="FF0000"/>
                </a:solidFill>
              </a:rPr>
              <a:t> install </a:t>
            </a:r>
            <a:r>
              <a:rPr lang="en-IN" sz="4400" b="1" dirty="0" err="1">
                <a:solidFill>
                  <a:srgbClr val="FF0000"/>
                </a:solidFill>
              </a:rPr>
              <a:t>sequelize</a:t>
            </a:r>
            <a:r>
              <a:rPr lang="en-IN" sz="4400" b="1" dirty="0">
                <a:solidFill>
                  <a:srgbClr val="FF0000"/>
                </a:solidFill>
              </a:rPr>
              <a:t> </a:t>
            </a:r>
            <a:r>
              <a:rPr lang="en-IN" sz="4400" b="1" dirty="0" err="1">
                <a:solidFill>
                  <a:srgbClr val="FF0000"/>
                </a:solidFill>
              </a:rPr>
              <a:t>pg</a:t>
            </a:r>
            <a:r>
              <a:rPr lang="en-IN" sz="4400" b="1" dirty="0">
                <a:solidFill>
                  <a:srgbClr val="FF0000"/>
                </a:solidFill>
              </a:rPr>
              <a:t> </a:t>
            </a:r>
            <a:r>
              <a:rPr lang="en-IN" sz="4400" b="1" dirty="0" err="1">
                <a:solidFill>
                  <a:srgbClr val="FF0000"/>
                </a:solidFill>
              </a:rPr>
              <a:t>pg-hstore</a:t>
            </a:r>
            <a:endParaRPr lang="en-IN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sequelize</a:t>
            </a:r>
            <a:r>
              <a:rPr lang="en-US" dirty="0"/>
              <a:t>: This is the main library itself. </a:t>
            </a:r>
            <a:r>
              <a:rPr lang="en-US" dirty="0" err="1"/>
              <a:t>Sequelize</a:t>
            </a:r>
            <a:r>
              <a:rPr lang="en-US" dirty="0"/>
              <a:t> is an ORM that abstracts away the intricacies of SQL queries and provides a simple API for interacting with your database tables as JavaScript objects.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 err="1">
                <a:solidFill>
                  <a:srgbClr val="FF0000"/>
                </a:solidFill>
              </a:rPr>
              <a:t>pg</a:t>
            </a:r>
            <a:r>
              <a:rPr lang="en-US" dirty="0"/>
              <a:t>: This is the PostgreSQL client for Node.js. </a:t>
            </a:r>
            <a:r>
              <a:rPr lang="en-US" dirty="0" err="1"/>
              <a:t>Sequelize</a:t>
            </a:r>
            <a:r>
              <a:rPr lang="en-US" dirty="0"/>
              <a:t> uses this package to communicate with PostgreSQL databases.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 err="1">
                <a:solidFill>
                  <a:srgbClr val="FF0000"/>
                </a:solidFill>
              </a:rPr>
              <a:t>pg-hstore</a:t>
            </a:r>
            <a:r>
              <a:rPr lang="en-US" dirty="0"/>
              <a:t>: This is a module that </a:t>
            </a:r>
            <a:r>
              <a:rPr lang="en-US" dirty="0" err="1"/>
              <a:t>Sequelize</a:t>
            </a:r>
            <a:r>
              <a:rPr lang="en-US" dirty="0"/>
              <a:t> uses for managing JSON data in PostgreSQL. 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Set up </a:t>
            </a:r>
            <a:r>
              <a:rPr lang="en-IN" b="1" dirty="0" err="1"/>
              <a:t>Sequelize</a:t>
            </a:r>
            <a:r>
              <a:rPr lang="en-IN" b="1" dirty="0"/>
              <a:t>:</a:t>
            </a:r>
            <a:br>
              <a:rPr lang="en-IN" b="1" dirty="0"/>
            </a:br>
            <a:r>
              <a:rPr lang="en-US" sz="3600" b="1" dirty="0"/>
              <a:t>Create a file named sequelize.js in your project directory: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require(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Initialize </a:t>
            </a:r>
            <a:r>
              <a:rPr lang="en-IN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with your PostgreSQL database credentials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host: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dialect: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Specify the dialect for PostgreSQL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Define a model:</a:t>
            </a:r>
            <a:br>
              <a:rPr lang="en-IN" b="1" dirty="0"/>
            </a:br>
            <a:r>
              <a:rPr lang="en-US" sz="3100" b="1" dirty="0"/>
              <a:t>Create a folder named models in your project directory, and within it, create a file named Todo.js: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3425"/>
            <a:ext cx="11074400" cy="4854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require(</a:t>
            </a:r>
            <a:r>
              <a:rPr lang="en-IN" sz="1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sz="1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en-IN" sz="1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n-IN" sz="18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sz="1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sequelize.define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'Todo'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{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type: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DataTypes.INTEGER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primaryKey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autoIncrement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{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type: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DataTypes.STRING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allowNull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endParaRPr lang="en-I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8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825500"/>
            <a:ext cx="10604500" cy="5351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completed: {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type: 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DataTypes.BOOLEAN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allowNull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8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sz="2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8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Match the table name with your existing database table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timestamps: </a:t>
            </a:r>
            <a:r>
              <a:rPr lang="en-IN" sz="2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Todo;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an index.js file in your project directory to initialize </a:t>
            </a:r>
            <a:r>
              <a:rPr lang="en-US" b="1" dirty="0" err="1"/>
              <a:t>Sequelize</a:t>
            </a:r>
            <a:r>
              <a:rPr lang="en-US" b="1" dirty="0"/>
              <a:t> and synchronize the models with the database: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9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3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en-IN" sz="3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32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sequelize</a:t>
            </a:r>
            <a:r>
              <a:rPr lang="en-IN" sz="3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require(</a:t>
            </a:r>
            <a:r>
              <a:rPr lang="en-IN" sz="3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'./models/Todo'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express();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PORT = </a:t>
            </a:r>
            <a:r>
              <a:rPr lang="en-IN" sz="32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787400" y="825500"/>
            <a:ext cx="10566400" cy="53514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Test the database connection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sequelize.authenticate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.then(() </a:t>
            </a:r>
            <a:r>
              <a:rPr lang="en-IN" sz="2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2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'Connection has been established successfully.'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Synchronize defined models with the database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sequelize.sync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alter: </a:t>
            </a:r>
            <a:r>
              <a:rPr lang="en-IN" sz="2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.then(() </a:t>
            </a:r>
            <a:r>
              <a:rPr lang="en-IN" sz="2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2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'All models were synchronized successfully.'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.catch((error) </a:t>
            </a:r>
            <a:r>
              <a:rPr lang="en-IN" sz="2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'Unable to connect to the database:'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error);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  <a:endParaRPr lang="en-I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express.json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IN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3" y="29415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Define endpoints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IN" sz="32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sz="3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n-IN" sz="3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Todo.findAll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3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.catch((error) </a:t>
            </a:r>
            <a:r>
              <a:rPr lang="en-IN" sz="3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error: </a:t>
            </a:r>
            <a:r>
              <a:rPr lang="en-IN" sz="3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PostgresSQL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4400" b="1" dirty="0"/>
          </a:p>
          <a:p>
            <a:pPr marL="0" indent="0" algn="just">
              <a:buNone/>
            </a:pPr>
            <a:r>
              <a:rPr lang="en-US" sz="4400" b="1" dirty="0"/>
              <a:t>PostgreSQL (often abbreviated as Postgres) is a </a:t>
            </a:r>
            <a:r>
              <a:rPr lang="en-US" sz="4400" b="1" dirty="0">
                <a:solidFill>
                  <a:srgbClr val="FF0000"/>
                </a:solidFill>
              </a:rPr>
              <a:t>powerful open-source relational database management system (RDBMS).</a:t>
            </a:r>
            <a:endParaRPr lang="en-IN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978" y="926757"/>
            <a:ext cx="10661822" cy="5250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title, completed } =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Todo.create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title, completed })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.catch((error)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error: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'Bad request'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209862"/>
            <a:ext cx="10889105" cy="5967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5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PUT endpoint to update a </a:t>
            </a:r>
            <a:r>
              <a:rPr lang="en-IN" sz="105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sz="105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item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app.put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IN" sz="105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sz="105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/:id'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n-IN" sz="105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5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todoId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req.params.id;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5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title, completed } = 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Todo.findByPk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todoId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5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error: </a:t>
            </a:r>
            <a:r>
              <a:rPr lang="en-IN" sz="105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'Todo not found'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5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Update the </a:t>
            </a:r>
            <a:r>
              <a:rPr lang="en-IN" sz="105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todo.title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title;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todo.completed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completed;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5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Save the updated </a:t>
            </a:r>
            <a:r>
              <a:rPr lang="en-IN" sz="105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5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todo.save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updatedTodo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updatedTodo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.catch(error </a:t>
            </a:r>
            <a:r>
              <a:rPr lang="en-IN" sz="105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5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error: </a:t>
            </a:r>
            <a:r>
              <a:rPr lang="en-IN" sz="105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05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75" y="344774"/>
            <a:ext cx="10859125" cy="5832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DELETE endpoint to delete a </a:t>
            </a:r>
            <a:r>
              <a:rPr lang="en-IN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item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app.delete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I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/:id'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todoId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req.params.id;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Todo.findByPk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todoId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error: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'Todo not found'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Delete the </a:t>
            </a:r>
            <a:r>
              <a:rPr lang="en-IN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todo.destroy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.then(()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204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).end(); </a:t>
            </a:r>
            <a:r>
              <a:rPr lang="en-I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 content to send back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.catch(error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error: </a:t>
            </a:r>
            <a:r>
              <a:rPr lang="en-I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833" y="84949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You are tasked with building a basic user management system using Node.js, Express.js, </a:t>
            </a:r>
            <a:r>
              <a:rPr lang="en-US" sz="2000" b="1" dirty="0" err="1"/>
              <a:t>Sequelize</a:t>
            </a:r>
            <a:r>
              <a:rPr lang="en-US" sz="2000" b="1" dirty="0"/>
              <a:t>, and PostgreSQL. The system should have the following features:</a:t>
            </a:r>
            <a:endParaRPr lang="en-US" sz="2000" b="1" dirty="0"/>
          </a:p>
          <a:p>
            <a:r>
              <a:rPr lang="en-US" sz="2000" b="1" dirty="0"/>
              <a:t>User Model: Create a User model with the following fields:</a:t>
            </a:r>
            <a:endParaRPr lang="en-US" sz="2000" b="1" dirty="0"/>
          </a:p>
          <a:p>
            <a:pPr lvl="1"/>
            <a:r>
              <a:rPr lang="en-US" sz="2000" b="1" dirty="0"/>
              <a:t>id (Primary Key, Auto-incrementing Integer)</a:t>
            </a:r>
            <a:endParaRPr lang="en-US" sz="2000" b="1" dirty="0"/>
          </a:p>
          <a:p>
            <a:pPr lvl="1"/>
            <a:r>
              <a:rPr lang="en-US" sz="2000" b="1" dirty="0"/>
              <a:t>username (String, Unique, Not Null)</a:t>
            </a:r>
            <a:endParaRPr lang="en-US" sz="2000" b="1" dirty="0"/>
          </a:p>
          <a:p>
            <a:pPr lvl="1"/>
            <a:r>
              <a:rPr lang="en-US" sz="2000" b="1" dirty="0"/>
              <a:t>email (String, Unique, Not Null)</a:t>
            </a:r>
            <a:endParaRPr lang="en-US" sz="2000" b="1" dirty="0"/>
          </a:p>
          <a:p>
            <a:pPr lvl="1"/>
            <a:r>
              <a:rPr lang="en-US" sz="2000" b="1" dirty="0"/>
              <a:t>password (String, Not Null)</a:t>
            </a:r>
            <a:endParaRPr lang="en-US" sz="2000" b="1" dirty="0"/>
          </a:p>
          <a:p>
            <a:r>
              <a:rPr lang="en-US" sz="2000" b="1" dirty="0"/>
              <a:t>Endpoints</a:t>
            </a:r>
            <a:endParaRPr lang="en-US" sz="2000" b="1" dirty="0"/>
          </a:p>
          <a:p>
            <a:pPr lvl="1"/>
            <a:r>
              <a:rPr lang="en-US" sz="2000" b="1" dirty="0"/>
              <a:t>POST /users: Create a new user. The request body should contain username, email, and password. Return the created user in the response.</a:t>
            </a:r>
            <a:endParaRPr lang="en-US" sz="2000" b="1" dirty="0"/>
          </a:p>
          <a:p>
            <a:pPr lvl="1"/>
            <a:r>
              <a:rPr lang="en-US" sz="2000" b="1" dirty="0"/>
              <a:t>GET /users: Retrieve all users.</a:t>
            </a:r>
            <a:endParaRPr lang="en-US" sz="2000" b="1" dirty="0"/>
          </a:p>
          <a:p>
            <a:pPr lvl="1"/>
            <a:r>
              <a:rPr lang="en-US" sz="2000" b="1" dirty="0"/>
              <a:t>GET /users/:id: Retrieve a specific user by ID.</a:t>
            </a:r>
            <a:endParaRPr lang="en-US" sz="2000" b="1" dirty="0"/>
          </a:p>
          <a:p>
            <a:pPr lvl="1"/>
            <a:r>
              <a:rPr lang="en-US" sz="2000" b="1" dirty="0"/>
              <a:t>PUT /users/:id: Update a specific user by ID. Allow updating username, email, and password.</a:t>
            </a:r>
            <a:endParaRPr lang="en-US" sz="2000" b="1" dirty="0"/>
          </a:p>
          <a:p>
            <a:pPr lvl="1"/>
            <a:r>
              <a:rPr lang="en-US" sz="2000" b="1" dirty="0"/>
              <a:t>DELETE /users/:id: Delete a specific user by ID.</a:t>
            </a:r>
            <a:endParaRPr lang="en-US" sz="2000" b="1" dirty="0"/>
          </a:p>
          <a:p>
            <a:pPr lvl="1"/>
            <a:endParaRPr lang="en-US" sz="2000" b="1" dirty="0"/>
          </a:p>
          <a:p>
            <a:r>
              <a:rPr lang="en-US" sz="2000" b="1" dirty="0"/>
              <a:t>Database Connection: Establish a connection to a PostgreSQL database using </a:t>
            </a:r>
            <a:r>
              <a:rPr lang="en-US" sz="2000" b="1" dirty="0" err="1"/>
              <a:t>Sequelize</a:t>
            </a:r>
            <a:r>
              <a:rPr lang="en-US" sz="2000" b="1" dirty="0"/>
              <a:t>. Ensure the connection is successful before starting the server.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6010" y="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TEST YOUR SKILLS</a:t>
            </a:r>
            <a:endParaRPr lang="en-IN" sz="4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Relational Database Management System (RDBMS)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the relational model, data is organized into tables, also known as relations.</a:t>
            </a:r>
            <a:endParaRPr lang="en-US" dirty="0"/>
          </a:p>
          <a:p>
            <a:r>
              <a:rPr lang="en-US" dirty="0"/>
              <a:t>Each table consists of rows (tuples) and columns (attributes).</a:t>
            </a:r>
            <a:endParaRPr lang="en-US" dirty="0"/>
          </a:p>
          <a:p>
            <a:r>
              <a:rPr lang="en-US" dirty="0"/>
              <a:t>Rows represent individual records or instances, while columns represent attributes or properties of those records.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Structured Query Language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SQL is the standard language for interacting with RDBMS.</a:t>
            </a:r>
            <a:endParaRPr lang="en-US" dirty="0"/>
          </a:p>
          <a:p>
            <a:pPr algn="just"/>
            <a:r>
              <a:rPr lang="en-US" dirty="0"/>
              <a:t>It provides a set of commands for defining, querying, manipulating, and managing relational databases.</a:t>
            </a:r>
            <a:endParaRPr lang="en-US" dirty="0"/>
          </a:p>
          <a:p>
            <a:pPr algn="just"/>
            <a:r>
              <a:rPr lang="en-US" dirty="0"/>
              <a:t>Common SQL commands include SELECT, INSERT, UPDATE, DELETE, CREATE TABLE, ALTER TABLE, DROP TABLE, and many others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Navigate to </a:t>
            </a:r>
            <a:r>
              <a:rPr lang="en-US" b="1" dirty="0">
                <a:solidFill>
                  <a:srgbClr val="FF0000"/>
                </a:solidFill>
              </a:rPr>
              <a:t>https://www.postgresql.org/download/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1029" y="1825625"/>
            <a:ext cx="9269941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0036" y="1253331"/>
            <a:ext cx="9391927" cy="43513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9944" y="1253331"/>
            <a:ext cx="9372112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10282</Words>
  <Application>WPS Presentation</Application>
  <PresentationFormat>Widescreen</PresentationFormat>
  <Paragraphs>360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SimSun</vt:lpstr>
      <vt:lpstr>Wingdings</vt:lpstr>
      <vt:lpstr>Consolas</vt:lpstr>
      <vt:lpstr>苹方-简</vt:lpstr>
      <vt:lpstr>Aptos Display</vt:lpstr>
      <vt:lpstr>Microsoft YaHei</vt:lpstr>
      <vt:lpstr>汉仪旗黑</vt:lpstr>
      <vt:lpstr>Arial Unicode MS</vt:lpstr>
      <vt:lpstr>Aptos</vt:lpstr>
      <vt:lpstr>Calibri Light</vt:lpstr>
      <vt:lpstr>Helvetica Neue</vt:lpstr>
      <vt:lpstr>Calibri</vt:lpstr>
      <vt:lpstr>Office Theme</vt:lpstr>
      <vt:lpstr>1_Office Theme</vt:lpstr>
      <vt:lpstr>PostgreSQL</vt:lpstr>
      <vt:lpstr>What is a Database?</vt:lpstr>
      <vt:lpstr>DBMS (Database Management System)</vt:lpstr>
      <vt:lpstr>PostgresSQL</vt:lpstr>
      <vt:lpstr>Relational Database Management System (RDBMS)</vt:lpstr>
      <vt:lpstr>Structured Query Language</vt:lpstr>
      <vt:lpstr>Navigate to https://www.postgresql.org/download/</vt:lpstr>
      <vt:lpstr>PowerPoint 演示文稿</vt:lpstr>
      <vt:lpstr>PowerPoint 演示文稿</vt:lpstr>
      <vt:lpstr>Now, run the installer and complete setup</vt:lpstr>
      <vt:lpstr>Listing Databases</vt:lpstr>
      <vt:lpstr>Connecting to a Specific Database</vt:lpstr>
      <vt:lpstr>Let’s try creating a table</vt:lpstr>
      <vt:lpstr>Listing Tables</vt:lpstr>
      <vt:lpstr> Describing a Table</vt:lpstr>
      <vt:lpstr>Viewing Data</vt:lpstr>
      <vt:lpstr>Now, let’s install POSTMAN</vt:lpstr>
      <vt:lpstr>https://www.postman.com/downloads/</vt:lpstr>
      <vt:lpstr>Let’s setup a new node project</vt:lpstr>
      <vt:lpstr>Install necessary libraries</vt:lpstr>
      <vt:lpstr>Make a new index.js  file in the same folder</vt:lpstr>
      <vt:lpstr>PowerPoint 演示文稿</vt:lpstr>
      <vt:lpstr>PowerPoint 演示文稿</vt:lpstr>
      <vt:lpstr>PowerPoint 演示文稿</vt:lpstr>
      <vt:lpstr>PowerPoint 演示文稿</vt:lpstr>
      <vt:lpstr>Object Relational Mapping</vt:lpstr>
      <vt:lpstr>PowerPoint 演示文稿</vt:lpstr>
      <vt:lpstr>Sequalize</vt:lpstr>
      <vt:lpstr>Key Features</vt:lpstr>
      <vt:lpstr>Create a new directory for your project and navigate into it via the terminal.</vt:lpstr>
      <vt:lpstr>Initialize a new Node.js project:</vt:lpstr>
      <vt:lpstr>Install Sequelize, PostgreSQL, and the pg driver:</vt:lpstr>
      <vt:lpstr>PowerPoint 演示文稿</vt:lpstr>
      <vt:lpstr>Set up Sequelize: Create a file named sequelize.js in your project directory:</vt:lpstr>
      <vt:lpstr>Define a model: Create a folder named models in your project directory, and within it, create a file named Todo.js:</vt:lpstr>
      <vt:lpstr>PowerPoint 演示文稿</vt:lpstr>
      <vt:lpstr>Create an index.js file in your project directory to initialize Sequelize and synchronize the models with the database: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Akash Pundir</dc:creator>
  <cp:lastModifiedBy>divya</cp:lastModifiedBy>
  <cp:revision>41</cp:revision>
  <dcterms:created xsi:type="dcterms:W3CDTF">2024-04-24T10:17:44Z</dcterms:created>
  <dcterms:modified xsi:type="dcterms:W3CDTF">2024-04-24T10:17:44Z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