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63" r:id="rId6"/>
    <p:sldId id="265" r:id="rId7"/>
    <p:sldId id="266" r:id="rId8"/>
    <p:sldId id="261" r:id="rId9"/>
    <p:sldId id="262" r:id="rId10"/>
    <p:sldId id="257" r:id="rId11"/>
    <p:sldId id="258" r:id="rId12"/>
    <p:sldId id="25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838F7-702C-42D9-84E2-CBA0FDA684E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2CDF6-E98E-47D5-9371-D525D7849BA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722" y="1272601"/>
            <a:ext cx="6180556" cy="16557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Scroll down and you will land upon this section</a:t>
            </a:r>
            <a:endParaRPr lang="en-US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1528" y="643466"/>
            <a:ext cx="5292276" cy="5568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new directory for your project and initialize a new node project.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000" b="1" dirty="0" err="1">
                <a:solidFill>
                  <a:srgbClr val="FF0000"/>
                </a:solidFill>
              </a:rPr>
              <a:t>npm</a:t>
            </a:r>
            <a:r>
              <a:rPr lang="en-IN" sz="6000" b="1" dirty="0">
                <a:solidFill>
                  <a:srgbClr val="FF0000"/>
                </a:solidFill>
              </a:rPr>
              <a:t> </a:t>
            </a:r>
            <a:r>
              <a:rPr lang="en-IN" sz="6000" b="1" dirty="0" err="1">
                <a:solidFill>
                  <a:srgbClr val="FF0000"/>
                </a:solidFill>
              </a:rPr>
              <a:t>init</a:t>
            </a:r>
            <a:r>
              <a:rPr lang="en-IN" sz="6000" b="1" dirty="0">
                <a:solidFill>
                  <a:srgbClr val="FF0000"/>
                </a:solidFill>
              </a:rPr>
              <a:t> -y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Dependencies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sz="4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4800" b="1" dirty="0" err="1">
                <a:solidFill>
                  <a:srgbClr val="FF0000"/>
                </a:solidFill>
              </a:rPr>
              <a:t>npm</a:t>
            </a:r>
            <a:r>
              <a:rPr lang="en-IN" sz="4800" b="1" dirty="0">
                <a:solidFill>
                  <a:srgbClr val="FF0000"/>
                </a:solidFill>
              </a:rPr>
              <a:t> install express mongoose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new JavaScript file, e.g., app.js, in your project directory.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express = require(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'express'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mongoose = require(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'mongoose'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app = express();</a:t>
            </a:r>
            <a:endParaRPr lang="en-US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PORT =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3002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Middleware</a:t>
            </a:r>
            <a:endParaRPr lang="en-US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express.json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Connect to MongoDB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mongoose.connect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1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mongodb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://127.0.0.1:27017/</a:t>
            </a:r>
            <a:r>
              <a:rPr lang="en-IN" b="1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user_management_db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.then(()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console.log(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'Connected to MongoDB'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.catch(err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console.error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 connecting to MongoDB:'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err));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Define User schema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userSchema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mongoose.Schema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name: String,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email: String,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password: String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mongoose.model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'User'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userSchema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'/users'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IN" sz="32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res) </a:t>
            </a:r>
            <a:r>
              <a:rPr lang="en-IN" sz="32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3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sz="32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User.find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({})</a:t>
            </a:r>
            <a:endParaRPr lang="en-IN" sz="3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.then(users </a:t>
            </a:r>
            <a:r>
              <a:rPr lang="en-IN" sz="32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res.json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(users))</a:t>
            </a:r>
            <a:endParaRPr lang="en-IN" sz="3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.catch(err </a:t>
            </a:r>
            <a:r>
              <a:rPr lang="en-IN" sz="32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res.status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32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sz="32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 message: </a:t>
            </a:r>
            <a:r>
              <a:rPr lang="en-IN" sz="32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err.message</a:t>
            </a: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}));</a:t>
            </a:r>
            <a:endParaRPr lang="en-IN" sz="3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IN" sz="3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app.post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'/users'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User({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name: req.body.name,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email: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req.body.email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password: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req.body.password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user.save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.then(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201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.catch(err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 message: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err.message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4" y="0"/>
            <a:ext cx="10769184" cy="5682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app.put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'/users/:id'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res) </a:t>
            </a:r>
            <a:r>
              <a:rPr lang="en-IN" sz="20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20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req.params.id;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20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updateData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name: req.body.name,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email: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req.body.email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password: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req.body.password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User.findByIdAndUpdate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updateData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 new: </a:t>
            </a:r>
            <a:r>
              <a:rPr lang="en-IN" sz="20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.then(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updatedUser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0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updatedUser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20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res.status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404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 message: </a:t>
            </a:r>
            <a:r>
              <a:rPr lang="en-IN" sz="20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'User not found'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res.json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updatedUser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.catch(err </a:t>
            </a:r>
            <a:r>
              <a:rPr lang="en-IN" sz="20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res.status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 message: </a:t>
            </a:r>
            <a:r>
              <a:rPr lang="en-IN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err.message</a:t>
            </a: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}));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});</a:t>
            </a:r>
            <a:endParaRPr lang="en-IN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9" y="1139252"/>
            <a:ext cx="10574311" cy="50377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app.delete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'/users/:id'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(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res)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req.params.id;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User.findByIdAndDelete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.then(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deletedUser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deletedUser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404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 message: 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'User not found'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res.json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 message: 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'User deleted successfully'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.catch(err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res.status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400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({ message: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err.message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}));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4800" b="1" dirty="0"/>
          </a:p>
          <a:p>
            <a:pPr marL="0" indent="0" algn="just">
              <a:buNone/>
            </a:pPr>
            <a:r>
              <a:rPr lang="en-US" sz="4800" b="1" dirty="0"/>
              <a:t>MongoDB is a popular open-source </a:t>
            </a:r>
            <a:r>
              <a:rPr lang="en-US" sz="4800" b="1" dirty="0">
                <a:solidFill>
                  <a:srgbClr val="FF0000"/>
                </a:solidFill>
              </a:rPr>
              <a:t>NoSQL</a:t>
            </a:r>
            <a:r>
              <a:rPr lang="en-US" sz="4800" b="1" dirty="0"/>
              <a:t> database program, designed for scalability, flexibility, and high performance.</a:t>
            </a:r>
            <a:endParaRPr lang="en-IN" sz="4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Adding Simple User Interface</a:t>
            </a:r>
            <a:br>
              <a:rPr lang="en-US" b="1" dirty="0"/>
            </a:br>
            <a:r>
              <a:rPr lang="en-US" sz="2700" b="1" dirty="0"/>
              <a:t>Let’s add HTML Structure to our code</a:t>
            </a:r>
            <a:br>
              <a:rPr lang="en-US" sz="2700" b="1" dirty="0"/>
            </a:br>
            <a:r>
              <a:rPr lang="en-US" sz="2700" b="1" dirty="0"/>
              <a:t>Make a index.html file in a new public directory in your </a:t>
            </a:r>
            <a:r>
              <a:rPr lang="en-US" sz="2700" b="1" dirty="0" err="1"/>
              <a:t>mongoDB</a:t>
            </a:r>
            <a:r>
              <a:rPr lang="en-US" sz="2700" b="1" dirty="0"/>
              <a:t> project folder.</a:t>
            </a:r>
            <a:endParaRPr lang="en-IN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50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&lt;!DOCTYPE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&lt;html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"viewport"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"width=device-width, initial-scale=1.0"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&lt;title&gt;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 Management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&lt;/title&gt;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&lt;h1&gt;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&lt;/h1&gt;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userList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&lt;!-- I will be adding users here --&gt;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554636"/>
            <a:ext cx="10664252" cy="56223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&lt;h2&gt;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 User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&lt;/h2&gt;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&lt;form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addUserForm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Email: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&lt;label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"password"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Password: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&lt;/label&gt;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"password"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"password"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"password"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&lt;button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"submit"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 User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&lt;/button&gt;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&lt;/form&gt;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46" y="179882"/>
            <a:ext cx="10814154" cy="59970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&lt;script&gt;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24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fetchUsers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() </a:t>
            </a:r>
            <a:r>
              <a:rPr lang="en-IN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fetch(</a:t>
            </a:r>
            <a:r>
              <a:rPr lang="en-IN" sz="24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'/users'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.then(response </a:t>
            </a:r>
            <a:r>
              <a:rPr lang="en-IN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IN" sz="2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response.ok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IN" sz="24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'Network response was not ok'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}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response.json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.then(users </a:t>
            </a:r>
            <a:r>
              <a:rPr lang="en-IN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24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userList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2400" b="1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userList</a:t>
            </a:r>
            <a:r>
              <a:rPr lang="en-IN" sz="24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24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userList.innerHTML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4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24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Clear previous user list</a:t>
            </a: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21" y="734518"/>
            <a:ext cx="10694233" cy="58171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users.forEach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(user </a:t>
            </a:r>
            <a:r>
              <a:rPr lang="en-IN" sz="2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8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 =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document.createElement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'li'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li.textContent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IN" sz="2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IN" sz="2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IN" sz="2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user.email</a:t>
            </a:r>
            <a:r>
              <a:rPr lang="en-IN" sz="2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8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deleteButton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document.createElement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'button'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deleteButton.textContent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'Delete'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deleteButton.addEventListener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'click'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IN" sz="2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deleteUser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user._id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li.appendChild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deleteButton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userList.appendChild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(li);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});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.catch(error </a:t>
            </a:r>
            <a:r>
              <a:rPr lang="en-IN" sz="2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2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console.error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8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 fetching users:'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error);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  <a:endParaRPr lang="en-IN" sz="2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0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deleteUser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fetch(</a:t>
            </a:r>
            <a:r>
              <a:rPr lang="en-IN" sz="16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`/users/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method: </a:t>
            </a:r>
            <a:r>
              <a:rPr lang="en-IN" sz="16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'DELETE'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.then(response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response.ok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IN" sz="16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'Network response was not ok'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response.json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.then(()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fetchUsers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IN" sz="16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Refresh user list after deletion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.catch(error </a:t>
            </a:r>
            <a:r>
              <a:rPr lang="en-IN" sz="16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6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console.error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 deleting user:'</a:t>
            </a: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error);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});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};</a:t>
            </a:r>
            <a:endParaRPr lang="en-IN" sz="1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7" y="209862"/>
            <a:ext cx="10694233" cy="5967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1300" b="1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addUserForm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addEventListener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'submit'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event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event.preventDefault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3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formData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FormData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event.target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3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{};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formData.forEach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((value, key)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[key] = value;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});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fetch(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'/users'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method: 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'POST'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headers: {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'Content-Type'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'application/</a:t>
            </a:r>
            <a:r>
              <a:rPr lang="en-IN" sz="1300" b="1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},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body: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JSON.stringify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newUser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.then(response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response.ok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IN" sz="13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'Network response was not ok'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3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response.json</a:t>
            </a: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sz="13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endParaRPr lang="en-IN" sz="13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883" y="475430"/>
            <a:ext cx="10694233" cy="59071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then(()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fetchUsers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IN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Refresh user list after addition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1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addUserForm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).reset(); </a:t>
            </a:r>
            <a:r>
              <a:rPr lang="en-IN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Reset form fields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.catch(error </a:t>
            </a:r>
            <a:r>
              <a:rPr lang="en-IN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console.error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 adding user:'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error);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});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Calling fetch User as soon as page loads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window.onload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fetchUsers</a:t>
            </a: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&lt;/script&gt;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&lt;/body&gt;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  <a:endParaRPr lang="en-I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Database Model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b="1" dirty="0"/>
              <a:t>Document-Oriented: </a:t>
            </a:r>
            <a:r>
              <a:rPr lang="en-IN" sz="4000" dirty="0"/>
              <a:t>MongoDB stores data in flexible, JSON-like documents, called BSON (Binary JSON), allowing fields to vary from document to document.</a:t>
            </a:r>
            <a:endParaRPr lang="en-IN" sz="4000" dirty="0"/>
          </a:p>
          <a:p>
            <a:pPr algn="just"/>
            <a:r>
              <a:rPr lang="en-IN" sz="4000" b="1" dirty="0"/>
              <a:t>Collections: </a:t>
            </a:r>
            <a:r>
              <a:rPr lang="en-IN" sz="4000" dirty="0"/>
              <a:t>Documents are grouped into collections, which are akin to tables in relational databases.</a:t>
            </a:r>
            <a:endParaRPr lang="en-I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Let’s Compare Relational Database with MongoDB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Relational Database:</a:t>
            </a:r>
            <a:endParaRPr lang="en-US" b="1" dirty="0"/>
          </a:p>
          <a:p>
            <a:r>
              <a:rPr lang="en-US" dirty="0"/>
              <a:t>Table: A collection of rows and columns.</a:t>
            </a:r>
            <a:endParaRPr lang="en-US" dirty="0"/>
          </a:p>
          <a:p>
            <a:r>
              <a:rPr lang="en-US" dirty="0"/>
              <a:t>Row: A single record containing data fields.</a:t>
            </a:r>
            <a:endParaRPr lang="en-US" dirty="0"/>
          </a:p>
          <a:p>
            <a:r>
              <a:rPr lang="en-US" dirty="0"/>
              <a:t>Column: Represents a specific attribute or field within a row.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MongoDB:</a:t>
            </a:r>
            <a:endParaRPr lang="en-US" b="1" dirty="0"/>
          </a:p>
          <a:p>
            <a:r>
              <a:rPr lang="en-US" dirty="0"/>
              <a:t>Collection: A grouping of documents.</a:t>
            </a:r>
            <a:endParaRPr lang="en-US" dirty="0"/>
          </a:p>
          <a:p>
            <a:r>
              <a:rPr lang="en-US" dirty="0"/>
              <a:t>Document: A single record containing key-value pairs.</a:t>
            </a:r>
            <a:endParaRPr lang="en-US" dirty="0"/>
          </a:p>
          <a:p>
            <a:r>
              <a:rPr lang="en-US" dirty="0"/>
              <a:t>Field: Represents a specific attribute or property within a document.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97182" y="2629694"/>
          <a:ext cx="4082820" cy="31089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20705"/>
                <a:gridCol w="1020705"/>
                <a:gridCol w="1020705"/>
                <a:gridCol w="1020705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id</a:t>
                      </a:r>
                      <a:endParaRPr lang="en-IN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name</a:t>
                      </a:r>
                      <a:endParaRPr lang="en-IN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age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email</a:t>
                      </a:r>
                      <a:endParaRPr lang="en-IN" b="1">
                        <a:effectLst/>
                      </a:endParaRPr>
                    </a:p>
                  </a:txBody>
                  <a:tcPr anchor="b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Alice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30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b="0" u="none" strike="noStrike">
                          <a:effectLst/>
                        </a:rPr>
                        <a:t>alice@example.com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Bob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25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b="0" u="none" strike="noStrike">
                          <a:effectLst/>
                        </a:rPr>
                        <a:t>bob@example.com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Charlie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35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b="0" u="none" strike="noStrike" dirty="0">
                          <a:effectLst/>
                        </a:rPr>
                        <a:t>charlie@example.com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735887"/>
            <a:ext cx="42418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Let's say we have a table called users with the following structure:</a:t>
            </a:r>
            <a:endParaRPr lang="en-US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2100" y="643554"/>
            <a:ext cx="49403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In MongoDB, we would store this data in a collection called users. Each document in the users collection represents a user, and the fields within each document represent the user's attributes. </a:t>
            </a:r>
            <a:endParaRPr lang="en-US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42100" y="2324894"/>
            <a:ext cx="5600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"_id"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 err="1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IN" sz="1200" b="1" dirty="0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"60962b872afe78274016bcdb"</a:t>
            </a:r>
            <a:r>
              <a:rPr lang="en-IN" sz="1200" b="1" dirty="0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"Alice"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"age"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"alice@example.com"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"_id"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 err="1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IN" sz="1200" b="1" dirty="0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"60962b872afe78274016bcdd"</a:t>
            </a:r>
            <a:r>
              <a:rPr lang="en-IN" sz="1200" b="1" dirty="0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"age"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"bob@example.com"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"_id"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 err="1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IN" sz="1200" b="1" dirty="0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"60962b872afe78274016bcdf"</a:t>
            </a:r>
            <a:r>
              <a:rPr lang="en-IN" sz="1200" b="1" dirty="0">
                <a:solidFill>
                  <a:srgbClr val="CD313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"Charlie"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"age"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"email"</a:t>
            </a:r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"charlie@example.com"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]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endParaRPr lang="en-IN" sz="12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2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317500"/>
            <a:ext cx="0" cy="5753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Each document is represented by a JSON-like structure.</a:t>
            </a:r>
            <a:endParaRPr lang="en-US" sz="3600" dirty="0"/>
          </a:p>
          <a:p>
            <a:pPr algn="just"/>
            <a:r>
              <a:rPr lang="en-US" sz="3600" dirty="0"/>
              <a:t>Each document has a unique identifier _id, which is automatically generated by MongoDB if not provided explicitly.</a:t>
            </a:r>
            <a:endParaRPr lang="en-US" sz="3600" dirty="0"/>
          </a:p>
          <a:p>
            <a:pPr algn="just"/>
            <a:r>
              <a:rPr lang="en-US" sz="3600" dirty="0"/>
              <a:t>Each field represents an attribute of the user, such as name, age, and email.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67" y="0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Key Features: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3" y="834087"/>
            <a:ext cx="11227633" cy="4811842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Schema-less Design: </a:t>
            </a:r>
            <a:r>
              <a:rPr lang="en-US" sz="2200" dirty="0"/>
              <a:t>Unlike traditional SQL databases, MongoDB doesn't require a predefined schema. Fields can be added or removed on the fly.</a:t>
            </a:r>
            <a:endParaRPr lang="en-US" sz="2200" dirty="0"/>
          </a:p>
          <a:p>
            <a:pPr algn="just"/>
            <a:r>
              <a:rPr lang="en-US" sz="2200" b="1" dirty="0"/>
              <a:t>High Performance: </a:t>
            </a:r>
            <a:r>
              <a:rPr lang="en-US" sz="2200" dirty="0"/>
              <a:t>MongoDB is optimized for high performance, supporting various indexing strategies and sharding for horizontal scalability.</a:t>
            </a:r>
            <a:endParaRPr lang="en-US" sz="2200" dirty="0"/>
          </a:p>
          <a:p>
            <a:pPr algn="just"/>
            <a:r>
              <a:rPr lang="en-US" sz="2200" b="1" dirty="0"/>
              <a:t>Scalability: </a:t>
            </a:r>
            <a:r>
              <a:rPr lang="en-US" sz="2200" dirty="0"/>
              <a:t>It scales horizontally through sharding, distributing data across multiple machines, enabling it to handle large volumes of data and high throughput.</a:t>
            </a:r>
            <a:endParaRPr lang="en-US" sz="2200" dirty="0"/>
          </a:p>
          <a:p>
            <a:pPr algn="just"/>
            <a:r>
              <a:rPr lang="en-US" sz="2200" b="1" dirty="0"/>
              <a:t>Replication: </a:t>
            </a:r>
            <a:r>
              <a:rPr lang="en-US" sz="2200" dirty="0"/>
              <a:t>MongoDB offers automatic replication, ensuring high availability and data redundancy.</a:t>
            </a:r>
            <a:endParaRPr lang="en-US" sz="2200" dirty="0"/>
          </a:p>
          <a:p>
            <a:pPr algn="just"/>
            <a:r>
              <a:rPr lang="en-US" sz="2200" b="1" dirty="0"/>
              <a:t>Querying: </a:t>
            </a:r>
            <a:r>
              <a:rPr lang="en-US" sz="2200" dirty="0"/>
              <a:t>Supports a rich query language with support for ad-hoc queries, indexing, and aggregation framework for complex data aggregation tasks.</a:t>
            </a:r>
            <a:endParaRPr lang="en-US" sz="2200" dirty="0"/>
          </a:p>
          <a:p>
            <a:pPr algn="just"/>
            <a:r>
              <a:rPr lang="en-US" sz="2200" b="1" dirty="0"/>
              <a:t>Aggregation Pipeline: </a:t>
            </a:r>
            <a:r>
              <a:rPr lang="en-US" sz="2200" dirty="0"/>
              <a:t>Allows users to perform complex data transformation and aggregation tasks on the server-side.</a:t>
            </a:r>
            <a:endParaRPr lang="en-US" sz="2200" dirty="0"/>
          </a:p>
          <a:p>
            <a:pPr algn="just"/>
            <a:r>
              <a:rPr lang="en-US" sz="2200" b="1" dirty="0"/>
              <a:t>Geospatial Queries: </a:t>
            </a:r>
            <a:r>
              <a:rPr lang="en-US" sz="2200" dirty="0"/>
              <a:t>MongoDB provides geospatial indexing and queries, allowing efficient storage and querying of geospatial data.</a:t>
            </a:r>
            <a:endParaRPr lang="en-US" sz="2200" dirty="0"/>
          </a:p>
          <a:p>
            <a:pPr algn="just"/>
            <a:r>
              <a:rPr lang="en-US" sz="2200" b="1" dirty="0" err="1"/>
              <a:t>GridFS</a:t>
            </a:r>
            <a:r>
              <a:rPr lang="en-US" sz="2200" b="1" dirty="0"/>
              <a:t>: </a:t>
            </a:r>
            <a:r>
              <a:rPr lang="en-US" sz="2200" dirty="0"/>
              <a:t>MongoDB offers a specification for storing large files, called </a:t>
            </a:r>
            <a:r>
              <a:rPr lang="en-US" sz="2200" dirty="0" err="1"/>
              <a:t>GridFS</a:t>
            </a:r>
            <a:r>
              <a:rPr lang="en-US" sz="2200" dirty="0"/>
              <a:t>, which divides files into smaller chunks for efficient storage and retrieval.</a:t>
            </a:r>
            <a:endParaRPr lang="en-IN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1995"/>
            <a:ext cx="10515600" cy="9690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/>
              <a:t>Binary JSON extends the JSON model to include additional data types and to encode documents for storage and data transfer more efficiently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4105"/>
            <a:ext cx="10515600" cy="42043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String</a:t>
            </a:r>
            <a:endParaRPr lang="en-US" b="1" dirty="0"/>
          </a:p>
          <a:p>
            <a:r>
              <a:rPr lang="en-US" b="1" dirty="0"/>
              <a:t>Integer</a:t>
            </a:r>
            <a:endParaRPr lang="en-US" b="1" dirty="0"/>
          </a:p>
          <a:p>
            <a:r>
              <a:rPr lang="en-US" b="1" dirty="0"/>
              <a:t>Double</a:t>
            </a:r>
            <a:endParaRPr lang="en-US" b="1" dirty="0"/>
          </a:p>
          <a:p>
            <a:r>
              <a:rPr lang="en-US" b="1" dirty="0"/>
              <a:t>Boolean</a:t>
            </a:r>
            <a:endParaRPr lang="en-US" b="1" dirty="0"/>
          </a:p>
          <a:p>
            <a:r>
              <a:rPr lang="en-US" b="1" dirty="0"/>
              <a:t>Object</a:t>
            </a:r>
            <a:endParaRPr lang="en-US" b="1" dirty="0"/>
          </a:p>
          <a:p>
            <a:r>
              <a:rPr lang="en-US" b="1" dirty="0"/>
              <a:t>Array</a:t>
            </a:r>
            <a:endParaRPr lang="en-US" b="1" dirty="0"/>
          </a:p>
          <a:p>
            <a:r>
              <a:rPr lang="en-US" b="1" dirty="0" err="1"/>
              <a:t>ObjectId</a:t>
            </a:r>
            <a:endParaRPr lang="en-US" b="1" dirty="0"/>
          </a:p>
          <a:p>
            <a:r>
              <a:rPr lang="en-US" b="1" dirty="0"/>
              <a:t>Date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23845" y="2173573"/>
            <a:ext cx="4017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Binary Data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Null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Timestamp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Decimal128</a:t>
            </a: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https://www.mongodb.com/try/download/community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5638" y="1825625"/>
            <a:ext cx="10080724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8300</Words>
  <Application>WPS Presentation</Application>
  <PresentationFormat>Widescreen</PresentationFormat>
  <Paragraphs>322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Consolas</vt:lpstr>
      <vt:lpstr>苹方-简</vt:lpstr>
      <vt:lpstr>Aptos</vt:lpstr>
      <vt:lpstr>Microsoft YaHei</vt:lpstr>
      <vt:lpstr>汉仪旗黑</vt:lpstr>
      <vt:lpstr>Arial Unicode MS</vt:lpstr>
      <vt:lpstr>Aptos Display</vt:lpstr>
      <vt:lpstr>Calibri</vt:lpstr>
      <vt:lpstr>Helvetica Neue</vt:lpstr>
      <vt:lpstr>宋体-简</vt:lpstr>
      <vt:lpstr>Office Theme</vt:lpstr>
      <vt:lpstr>PowerPoint 演示文稿</vt:lpstr>
      <vt:lpstr>PowerPoint 演示文稿</vt:lpstr>
      <vt:lpstr>Database Model</vt:lpstr>
      <vt:lpstr>Let’s Compare Relational Database with MongoDB</vt:lpstr>
      <vt:lpstr>PowerPoint 演示文稿</vt:lpstr>
      <vt:lpstr>PowerPoint 演示文稿</vt:lpstr>
      <vt:lpstr>Key Features:</vt:lpstr>
      <vt:lpstr>Binary JSON extends the JSON model to include additional data types and to encode documents for storage and data transfer more efficiently</vt:lpstr>
      <vt:lpstr>https://www.mongodb.com/try/download/community</vt:lpstr>
      <vt:lpstr>Scroll down and you will land upon this section</vt:lpstr>
      <vt:lpstr>Create a new directory for your project and initialize a new node project.</vt:lpstr>
      <vt:lpstr>Install Dependencies</vt:lpstr>
      <vt:lpstr>Create a new JavaScript file, e.g., app.js, in your project directory.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Simple User Interface Let’s add HTML Structure to our code Make a index.html file in a new public directory in your mongoDB project folder.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Pundir</dc:creator>
  <cp:lastModifiedBy>divya</cp:lastModifiedBy>
  <cp:revision>26</cp:revision>
  <dcterms:created xsi:type="dcterms:W3CDTF">2024-04-22T03:47:57Z</dcterms:created>
  <dcterms:modified xsi:type="dcterms:W3CDTF">2024-04-22T03:47:57Z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