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283" r:id="rId5"/>
    <p:sldId id="275" r:id="rId6"/>
    <p:sldId id="281" r:id="rId7"/>
    <p:sldId id="276" r:id="rId8"/>
    <p:sldId id="277" r:id="rId9"/>
    <p:sldId id="278" r:id="rId10"/>
    <p:sldId id="279" r:id="rId11"/>
    <p:sldId id="280" r:id="rId12"/>
    <p:sldId id="346" r:id="rId13"/>
    <p:sldId id="274" r:id="rId14"/>
    <p:sldId id="345" r:id="rId15"/>
    <p:sldId id="258" r:id="rId16"/>
    <p:sldId id="348" r:id="rId17"/>
    <p:sldId id="350" r:id="rId18"/>
    <p:sldId id="259" r:id="rId19"/>
    <p:sldId id="320" r:id="rId20"/>
    <p:sldId id="293" r:id="rId21"/>
    <p:sldId id="294" r:id="rId22"/>
    <p:sldId id="393" r:id="rId23"/>
    <p:sldId id="394" r:id="rId24"/>
    <p:sldId id="395" r:id="rId25"/>
    <p:sldId id="396" r:id="rId26"/>
    <p:sldId id="397" r:id="rId27"/>
    <p:sldId id="398" r:id="rId28"/>
    <p:sldId id="399" r:id="rId29"/>
    <p:sldId id="400" r:id="rId30"/>
    <p:sldId id="401" r:id="rId31"/>
    <p:sldId id="352" r:id="rId32"/>
    <p:sldId id="354" r:id="rId33"/>
    <p:sldId id="356" r:id="rId34"/>
    <p:sldId id="288" r:id="rId35"/>
    <p:sldId id="325" r:id="rId36"/>
    <p:sldId id="358" r:id="rId37"/>
    <p:sldId id="360" r:id="rId38"/>
    <p:sldId id="362" r:id="rId39"/>
    <p:sldId id="305" r:id="rId40"/>
    <p:sldId id="306" r:id="rId41"/>
    <p:sldId id="307" r:id="rId42"/>
    <p:sldId id="308" r:id="rId43"/>
    <p:sldId id="309" r:id="rId44"/>
    <p:sldId id="310" r:id="rId45"/>
    <p:sldId id="364" r:id="rId46"/>
    <p:sldId id="311" r:id="rId47"/>
    <p:sldId id="366" r:id="rId48"/>
    <p:sldId id="368" r:id="rId49"/>
    <p:sldId id="370" r:id="rId50"/>
    <p:sldId id="372" r:id="rId51"/>
    <p:sldId id="383" r:id="rId52"/>
    <p:sldId id="384" r:id="rId53"/>
    <p:sldId id="385" r:id="rId54"/>
    <p:sldId id="386" r:id="rId55"/>
    <p:sldId id="387" r:id="rId56"/>
    <p:sldId id="388" r:id="rId57"/>
    <p:sldId id="389" r:id="rId58"/>
    <p:sldId id="390" r:id="rId59"/>
    <p:sldId id="391" r:id="rId60"/>
    <p:sldId id="265" r:id="rId61"/>
    <p:sldId id="26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89890" y="1122680"/>
            <a:ext cx="11300460" cy="2506980"/>
          </a:xfrm>
        </p:spPr>
        <p:txBody>
          <a:bodyPr>
            <a:normAutofit fontScale="90000"/>
          </a:bodyPr>
          <a:p>
            <a:r>
              <a:rPr lang="en-US"/>
              <a:t>INT 222</a:t>
            </a:r>
            <a:br>
              <a:rPr lang="en-US"/>
            </a:br>
            <a:r>
              <a:rPr lang="en-US"/>
              <a:t>ADVANCE WEB DEVELOPMENT</a:t>
            </a:r>
            <a:endParaRPr lang="en-US"/>
          </a:p>
        </p:txBody>
      </p:sp>
      <p:sp>
        <p:nvSpPr>
          <p:cNvPr id="3" name="Subtitle 2"/>
          <p:cNvSpPr>
            <a:spLocks noGrp="1"/>
          </p:cNvSpPr>
          <p:nvPr>
            <p:ph type="subTitle" idx="1"/>
          </p:nvPr>
        </p:nvSpPr>
        <p:spPr>
          <a:xfrm>
            <a:off x="6542405" y="4679950"/>
            <a:ext cx="5147945" cy="1655445"/>
          </a:xfrm>
        </p:spPr>
        <p:txBody>
          <a:bodyPr/>
          <a:p>
            <a:r>
              <a:rPr lang="en-US"/>
              <a:t>By:Divya Thakur</a:t>
            </a:r>
            <a:endParaRPr lang="en-US"/>
          </a:p>
          <a:p>
            <a:r>
              <a:rPr lang="en-US"/>
              <a:t>UID:28300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Introduction to Buffer Module</a:t>
            </a:r>
            <a:endParaRPr lang="en-IN" sz="6000" b="1" dirty="0"/>
          </a:p>
        </p:txBody>
      </p:sp>
      <p:sp>
        <p:nvSpPr>
          <p:cNvPr id="3" name="Content Placeholder 2"/>
          <p:cNvSpPr>
            <a:spLocks noGrp="1"/>
          </p:cNvSpPr>
          <p:nvPr>
            <p:ph idx="1"/>
          </p:nvPr>
        </p:nvSpPr>
        <p:spPr/>
        <p:txBody>
          <a:bodyPr>
            <a:normAutofit/>
          </a:bodyPr>
          <a:lstStyle/>
          <a:p>
            <a:pPr marL="0" indent="0" algn="just">
              <a:buNone/>
            </a:pPr>
            <a:r>
              <a:rPr lang="en-US" sz="5400" dirty="0"/>
              <a:t>Buffer module is </a:t>
            </a:r>
            <a:r>
              <a:rPr lang="en-US" sz="5400" b="1" dirty="0">
                <a:solidFill>
                  <a:srgbClr val="FF0000"/>
                </a:solidFill>
              </a:rPr>
              <a:t>commonly used to work with binary data directly</a:t>
            </a:r>
            <a:r>
              <a:rPr lang="en-US" sz="5400" dirty="0"/>
              <a:t>. It is a part of Node.js and allows you to work with raw binary data in a variety of encodings.</a:t>
            </a:r>
            <a:endParaRPr lang="en-IN" sz="5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2645"/>
          </a:xfrm>
        </p:spPr>
        <p:txBody>
          <a:bodyPr/>
          <a:p>
            <a:r>
              <a:rPr lang="en-US"/>
              <a:t>Buffer Module</a:t>
            </a:r>
            <a:endParaRPr lang="en-US"/>
          </a:p>
        </p:txBody>
      </p:sp>
      <p:sp>
        <p:nvSpPr>
          <p:cNvPr id="3" name="Content Placeholder 2"/>
          <p:cNvSpPr>
            <a:spLocks noGrp="1"/>
          </p:cNvSpPr>
          <p:nvPr>
            <p:ph idx="1"/>
          </p:nvPr>
        </p:nvSpPr>
        <p:spPr>
          <a:xfrm>
            <a:off x="838200" y="1438910"/>
            <a:ext cx="10515600" cy="5213985"/>
          </a:xfrm>
        </p:spPr>
        <p:txBody>
          <a:bodyPr>
            <a:normAutofit fontScale="90000" lnSpcReduction="10000"/>
          </a:bodyPr>
          <a:p>
            <a:r>
              <a:rPr lang="en-US"/>
              <a:t>The buffers module provides a way of handling streams of binary data.</a:t>
            </a:r>
            <a:endParaRPr lang="en-US"/>
          </a:p>
          <a:p>
            <a:r>
              <a:rPr lang="en-US"/>
              <a:t>Buffer objects are used to represent a fixed-length sequence of bytes. Many Node.js APIs support Buffers.</a:t>
            </a:r>
            <a:endParaRPr lang="en-US"/>
          </a:p>
          <a:p>
            <a:r>
              <a:rPr lang="en-US"/>
              <a:t>The Buffer object is a global object in Node.js, and it is not necessary to import it using the require keyword.</a:t>
            </a:r>
            <a:endParaRPr lang="en-US"/>
          </a:p>
          <a:p>
            <a:r>
              <a:rPr lang="en-US"/>
              <a:t>The Buffer class in Node.js is used to perform operations on raw binary data. </a:t>
            </a:r>
            <a:endParaRPr lang="en-US"/>
          </a:p>
          <a:p>
            <a:r>
              <a:rPr lang="en-US"/>
              <a:t>Generally, Buffer refers to the particular memory location in memory.</a:t>
            </a:r>
            <a:endParaRPr lang="en-US"/>
          </a:p>
          <a:p>
            <a:r>
              <a:rPr lang="en-US"/>
              <a:t>Buffer and array have some similarities, but the difference is array can be any type, and it can be resizable. Buffers only deal with binary data, and it can not be resizable. </a:t>
            </a:r>
            <a:endParaRPr lang="en-US"/>
          </a:p>
          <a:p>
            <a:r>
              <a:rPr lang="en-US"/>
              <a:t>Each integer in a buffer represents a byte. console.log() function is used to print the Buffer instance.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But why to work with binary data directly?</a:t>
            </a:r>
            <a:endParaRPr lang="en-IN" b="1" dirty="0"/>
          </a:p>
        </p:txBody>
      </p:sp>
      <p:sp>
        <p:nvSpPr>
          <p:cNvPr id="3" name="Content Placeholder 2"/>
          <p:cNvSpPr>
            <a:spLocks noGrp="1"/>
          </p:cNvSpPr>
          <p:nvPr>
            <p:ph idx="1"/>
          </p:nvPr>
        </p:nvSpPr>
        <p:spPr/>
        <p:txBody>
          <a:bodyPr/>
          <a:lstStyle/>
          <a:p>
            <a:pPr algn="just"/>
            <a:r>
              <a:rPr lang="en-US" b="1" dirty="0">
                <a:solidFill>
                  <a:srgbClr val="FF0000"/>
                </a:solidFill>
              </a:rPr>
              <a:t>Performance</a:t>
            </a:r>
            <a:r>
              <a:rPr lang="en-US" dirty="0"/>
              <a:t>: Operations on buffers are generally faster compared to string manipulation when dealing with binary data, especially when working with large datasets.</a:t>
            </a:r>
            <a:endParaRPr lang="en-US" dirty="0"/>
          </a:p>
          <a:p>
            <a:pPr algn="just"/>
            <a:r>
              <a:rPr lang="en-US" b="1" dirty="0">
                <a:solidFill>
                  <a:srgbClr val="FF0000"/>
                </a:solidFill>
              </a:rPr>
              <a:t>Flexibility</a:t>
            </a:r>
            <a:r>
              <a:rPr lang="en-US" dirty="0"/>
              <a:t>: Buffers can be resized, sliced, concatenated, and manipulated in various ways to suit different use cases.</a:t>
            </a:r>
            <a:endParaRPr lang="en-US" dirty="0"/>
          </a:p>
          <a:p>
            <a:pPr algn="just"/>
            <a:r>
              <a:rPr lang="en-US" b="1" dirty="0">
                <a:solidFill>
                  <a:srgbClr val="FF0000"/>
                </a:solidFill>
              </a:rPr>
              <a:t>Interoperability: </a:t>
            </a:r>
            <a:r>
              <a:rPr lang="en-US" dirty="0"/>
              <a:t>Buffers can be easily converted to and from other data types, such as strings, arrays, and </a:t>
            </a:r>
            <a:r>
              <a:rPr lang="en-US" dirty="0" err="1"/>
              <a:t>TypedArrays</a:t>
            </a:r>
            <a:r>
              <a:rPr lang="en-US" dirty="0"/>
              <a:t>, facilitating interoperability with different parts of an application or external systems.</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5965"/>
          </a:xfrm>
        </p:spPr>
        <p:txBody>
          <a:bodyPr>
            <a:normAutofit fontScale="90000"/>
          </a:bodyPr>
          <a:p>
            <a:r>
              <a:rPr lang="en-US"/>
              <a:t>Creating Buffers</a:t>
            </a:r>
            <a:endParaRPr lang="en-US"/>
          </a:p>
        </p:txBody>
      </p:sp>
      <p:sp>
        <p:nvSpPr>
          <p:cNvPr id="3" name="Content Placeholder 2"/>
          <p:cNvSpPr>
            <a:spLocks noGrp="1"/>
          </p:cNvSpPr>
          <p:nvPr>
            <p:ph idx="1"/>
          </p:nvPr>
        </p:nvSpPr>
        <p:spPr>
          <a:xfrm>
            <a:off x="838200" y="1101090"/>
            <a:ext cx="10515600" cy="5140960"/>
          </a:xfrm>
        </p:spPr>
        <p:txBody>
          <a:bodyPr>
            <a:normAutofit fontScale="80000"/>
          </a:bodyPr>
          <a:p>
            <a:pPr marL="0" indent="0">
              <a:buNone/>
            </a:pPr>
            <a:r>
              <a:rPr lang="en-US"/>
              <a:t>1. const buf1 = Buffer.alloc(10);</a:t>
            </a:r>
            <a:endParaRPr lang="en-US"/>
          </a:p>
          <a:p>
            <a:pPr marL="0" indent="0">
              <a:buNone/>
            </a:pPr>
            <a:r>
              <a:rPr lang="en-US"/>
              <a:t>			</a:t>
            </a:r>
            <a:r>
              <a:rPr lang="en-US">
                <a:sym typeface="+mn-ea"/>
              </a:rPr>
              <a:t>// Creates a zero-filled Buffer of length 10.</a:t>
            </a:r>
            <a:endParaRPr lang="en-US"/>
          </a:p>
          <a:p>
            <a:pPr marL="0" indent="0">
              <a:buNone/>
            </a:pPr>
            <a:r>
              <a:rPr lang="en-US"/>
              <a:t>2. const buf2 = Buffer.alloc(10, 1);</a:t>
            </a:r>
            <a:endParaRPr lang="en-US"/>
          </a:p>
          <a:p>
            <a:pPr marL="0" indent="0">
              <a:buNone/>
            </a:pPr>
            <a:r>
              <a:rPr lang="en-US"/>
              <a:t>			// Creates a Buffer of length 10,</a:t>
            </a:r>
            <a:endParaRPr lang="en-US"/>
          </a:p>
          <a:p>
            <a:pPr marL="0" indent="0">
              <a:buNone/>
            </a:pPr>
            <a:r>
              <a:rPr lang="en-US"/>
              <a:t>			// filled with bytes which all have the value `1`.</a:t>
            </a:r>
            <a:endParaRPr lang="en-US"/>
          </a:p>
          <a:p>
            <a:pPr marL="0" indent="0">
              <a:buNone/>
            </a:pPr>
            <a:r>
              <a:rPr lang="en-US"/>
              <a:t>3. const buf3 = Buffer.allocUnsafe(10);</a:t>
            </a:r>
            <a:endParaRPr lang="en-US"/>
          </a:p>
          <a:p>
            <a:pPr marL="0" indent="0">
              <a:buNone/>
            </a:pPr>
            <a:r>
              <a:rPr lang="en-US"/>
              <a:t>		buf3.fill(0)</a:t>
            </a:r>
            <a:endParaRPr lang="en-US"/>
          </a:p>
          <a:p>
            <a:pPr marL="0" indent="0">
              <a:buNone/>
            </a:pPr>
            <a:r>
              <a:rPr lang="en-US"/>
              <a:t>		console.log(buf3)</a:t>
            </a:r>
            <a:endParaRPr lang="en-US"/>
          </a:p>
          <a:p>
            <a:pPr marL="0" indent="0">
              <a:buNone/>
            </a:pPr>
            <a:r>
              <a:rPr lang="en-US" sz="2285"/>
              <a:t>This method allocates a new uninitialized Buffer of the specified size, and the content of the buffer is not initialized. It may contain old data from the memory, so it is important to fill the buffer before using it.Creates an uninitialized buffer of length 10.</a:t>
            </a:r>
            <a:endParaRPr lang="en-US" sz="2285"/>
          </a:p>
          <a:p>
            <a:pPr marL="0" indent="0">
              <a:buNone/>
            </a:pPr>
            <a:r>
              <a:rPr lang="en-US" sz="2285"/>
              <a:t>// This is faster than calling Buffer.alloc() but the returned buffer instance might contain old data that needs to beoverwritten using fill(), write(), or other functions that fill the Buffer's contents.</a:t>
            </a:r>
            <a:endParaRPr lang="en-US" sz="228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Concatenating Buffers:</a:t>
            </a:r>
            <a:endParaRPr lang="en-IN" b="1" dirty="0"/>
          </a:p>
        </p:txBody>
      </p:sp>
      <p:sp>
        <p:nvSpPr>
          <p:cNvPr id="3" name="Content Placeholder 2"/>
          <p:cNvSpPr>
            <a:spLocks noGrp="1"/>
          </p:cNvSpPr>
          <p:nvPr>
            <p:ph idx="1"/>
          </p:nvPr>
        </p:nvSpPr>
        <p:spPr/>
        <p:txBody>
          <a:bodyPr/>
          <a:lstStyle/>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buffer1 = </a:t>
            </a:r>
            <a:r>
              <a:rPr lang="en-IN" b="1" dirty="0" err="1">
                <a:solidFill>
                  <a:srgbClr val="000000"/>
                </a:solidFill>
                <a:effectLst/>
                <a:latin typeface="Consolas" panose="020B0609020204030204" pitchFamily="49" charset="0"/>
              </a:rPr>
              <a:t>Buffer.from</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'Hello'</a:t>
            </a:r>
            <a:r>
              <a:rPr lang="en-IN" b="1" dirty="0">
                <a:solidFill>
                  <a:srgbClr val="000000"/>
                </a:solidFill>
                <a:effectLst/>
                <a:latin typeface="Consolas" panose="020B0609020204030204" pitchFamily="49" charset="0"/>
              </a:rPr>
              <a:t>, </a:t>
            </a:r>
            <a:r>
              <a:rPr lang="en-IN" b="1" dirty="0">
                <a:solidFill>
                  <a:srgbClr val="A31515"/>
                </a:solidFill>
                <a:effectLst/>
                <a:latin typeface="Consolas" panose="020B0609020204030204" pitchFamily="49" charset="0"/>
              </a:rPr>
              <a:t>'utf-8'</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buffer2 = </a:t>
            </a:r>
            <a:r>
              <a:rPr lang="en-IN" b="1" dirty="0" err="1">
                <a:solidFill>
                  <a:srgbClr val="000000"/>
                </a:solidFill>
                <a:effectLst/>
                <a:latin typeface="Consolas" panose="020B0609020204030204" pitchFamily="49" charset="0"/>
              </a:rPr>
              <a:t>Buffer.from</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 World'</a:t>
            </a:r>
            <a:r>
              <a:rPr lang="en-IN" b="1" dirty="0">
                <a:solidFill>
                  <a:srgbClr val="000000"/>
                </a:solidFill>
                <a:effectLst/>
                <a:latin typeface="Consolas" panose="020B0609020204030204" pitchFamily="49" charset="0"/>
              </a:rPr>
              <a:t>, </a:t>
            </a:r>
            <a:r>
              <a:rPr lang="en-IN" b="1" dirty="0">
                <a:solidFill>
                  <a:srgbClr val="A31515"/>
                </a:solidFill>
                <a:effectLst/>
                <a:latin typeface="Consolas" panose="020B0609020204030204" pitchFamily="49" charset="0"/>
              </a:rPr>
              <a:t>'utf-8'</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8000"/>
                </a:solidFill>
                <a:effectLst/>
                <a:latin typeface="Consolas" panose="020B0609020204030204" pitchFamily="49" charset="0"/>
              </a:rPr>
              <a:t>// Concatenating buffers</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concatenatedBuffer</a:t>
            </a:r>
            <a:r>
              <a:rPr lang="en-IN" b="1" dirty="0">
                <a:solidFill>
                  <a:srgbClr val="000000"/>
                </a:solidFill>
                <a:effectLst/>
                <a:latin typeface="Consolas" panose="020B0609020204030204" pitchFamily="49" charset="0"/>
              </a:rPr>
              <a:t> = </a:t>
            </a:r>
            <a:r>
              <a:rPr lang="en-IN" b="1" dirty="0" err="1">
                <a:solidFill>
                  <a:srgbClr val="000000"/>
                </a:solidFill>
                <a:effectLst/>
                <a:latin typeface="Consolas" panose="020B0609020204030204" pitchFamily="49" charset="0"/>
              </a:rPr>
              <a:t>Buffer.concat</a:t>
            </a:r>
            <a:r>
              <a:rPr lang="en-IN" b="1" dirty="0">
                <a:solidFill>
                  <a:srgbClr val="000000"/>
                </a:solidFill>
                <a:effectLst/>
                <a:latin typeface="Consolas" panose="020B0609020204030204" pitchFamily="49" charset="0"/>
              </a:rPr>
              <a:t>([buffer1, buffer2]);</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console.log(</a:t>
            </a:r>
            <a:r>
              <a:rPr lang="en-IN" b="1" dirty="0" err="1">
                <a:solidFill>
                  <a:srgbClr val="000000"/>
                </a:solidFill>
                <a:effectLst/>
                <a:latin typeface="Consolas" panose="020B0609020204030204" pitchFamily="49" charset="0"/>
              </a:rPr>
              <a:t>concatenatedBuffer.toString</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'utf-8'</a:t>
            </a:r>
            <a:r>
              <a:rPr lang="en-IN" b="1" dirty="0">
                <a:solidFill>
                  <a:srgbClr val="000000"/>
                </a:solidFill>
                <a:effectLst/>
                <a:latin typeface="Consolas" panose="020B0609020204030204" pitchFamily="49" charset="0"/>
              </a:rPr>
              <a:t>)); </a:t>
            </a:r>
            <a:r>
              <a:rPr lang="en-IN" b="1" dirty="0">
                <a:solidFill>
                  <a:srgbClr val="008000"/>
                </a:solidFill>
                <a:effectLst/>
                <a:latin typeface="Consolas" panose="020B0609020204030204" pitchFamily="49" charset="0"/>
              </a:rPr>
              <a:t>// Output: Hello World</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Writing and Reading Data:</a:t>
            </a:r>
            <a:endParaRPr lang="en-IN" b="1" dirty="0"/>
          </a:p>
        </p:txBody>
      </p:sp>
      <p:sp>
        <p:nvSpPr>
          <p:cNvPr id="3" name="Content Placeholder 2"/>
          <p:cNvSpPr>
            <a:spLocks noGrp="1"/>
          </p:cNvSpPr>
          <p:nvPr>
            <p:ph idx="1"/>
          </p:nvPr>
        </p:nvSpPr>
        <p:spPr/>
        <p:txBody>
          <a:bodyPr/>
          <a:lstStyle/>
          <a:p>
            <a:r>
              <a:rPr lang="en-US" dirty="0"/>
              <a:t>You can write data into the buffer and read it back:</a:t>
            </a:r>
            <a:endParaRPr lang="en-US" dirty="0"/>
          </a:p>
          <a:p>
            <a:endParaRPr lang="en-US" dirty="0"/>
          </a:p>
          <a:p>
            <a:pPr marL="0" indent="0">
              <a:buNone/>
            </a:pPr>
            <a:r>
              <a:rPr lang="en-IN" b="1" dirty="0">
                <a:solidFill>
                  <a:srgbClr val="008000"/>
                </a:solidFill>
                <a:effectLst/>
                <a:latin typeface="Consolas" panose="020B0609020204030204" pitchFamily="49" charset="0"/>
              </a:rPr>
              <a:t>// Writing data to the buffer</a:t>
            </a:r>
            <a:endParaRPr lang="en-IN" b="1" dirty="0">
              <a:solidFill>
                <a:srgbClr val="000000"/>
              </a:solidFill>
              <a:effectLst/>
              <a:latin typeface="Consolas" panose="020B0609020204030204" pitchFamily="49" charset="0"/>
            </a:endParaRPr>
          </a:p>
          <a:p>
            <a:pPr marL="0" indent="0">
              <a:buNone/>
            </a:pPr>
            <a:r>
              <a:rPr lang="en-IN" b="1" dirty="0" err="1">
                <a:solidFill>
                  <a:srgbClr val="000000"/>
                </a:solidFill>
                <a:effectLst/>
                <a:latin typeface="Consolas" panose="020B0609020204030204" pitchFamily="49" charset="0"/>
              </a:rPr>
              <a:t>buffer.write</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'Hello'</a:t>
            </a:r>
            <a:r>
              <a:rPr lang="en-IN" b="1" dirty="0">
                <a:solidFill>
                  <a:srgbClr val="000000"/>
                </a:solidFill>
                <a:effectLst/>
                <a:latin typeface="Consolas" panose="020B0609020204030204" pitchFamily="49" charset="0"/>
              </a:rPr>
              <a:t>, </a:t>
            </a:r>
            <a:r>
              <a:rPr lang="en-IN" b="1" dirty="0">
                <a:solidFill>
                  <a:srgbClr val="A31515"/>
                </a:solidFill>
                <a:effectLst/>
                <a:latin typeface="Consolas" panose="020B0609020204030204" pitchFamily="49" charset="0"/>
              </a:rPr>
              <a:t>'utf-8'</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8000"/>
                </a:solidFill>
                <a:effectLst/>
                <a:latin typeface="Consolas" panose="020B0609020204030204" pitchFamily="49" charset="0"/>
              </a:rPr>
              <a:t>// Reading data from the buffer</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data = </a:t>
            </a:r>
            <a:r>
              <a:rPr lang="en-IN" b="1" dirty="0" err="1">
                <a:solidFill>
                  <a:srgbClr val="000000"/>
                </a:solidFill>
                <a:effectLst/>
                <a:latin typeface="Consolas" panose="020B0609020204030204" pitchFamily="49" charset="0"/>
              </a:rPr>
              <a:t>buffer.toString</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'utf-8'</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console.log(data); </a:t>
            </a:r>
            <a:r>
              <a:rPr lang="en-IN" b="1" dirty="0">
                <a:solidFill>
                  <a:srgbClr val="008000"/>
                </a:solidFill>
                <a:effectLst/>
                <a:latin typeface="Consolas" panose="020B0609020204030204" pitchFamily="49" charset="0"/>
              </a:rPr>
              <a:t>// Output: Hello</a:t>
            </a:r>
            <a:endParaRPr lang="en-IN" b="1" dirty="0">
              <a:solidFill>
                <a:srgbClr val="000000"/>
              </a:solidFill>
              <a:effectLst/>
              <a:latin typeface="Consolas" panose="020B0609020204030204" pitchFamily="49"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9545" y="822325"/>
            <a:ext cx="11184255" cy="5820410"/>
          </a:xfrm>
        </p:spPr>
        <p:txBody>
          <a:bodyPr>
            <a:noAutofit/>
          </a:bodyPr>
          <a:p>
            <a:pPr marL="0" indent="0">
              <a:buNone/>
            </a:pPr>
            <a:r>
              <a:rPr lang="en-US" sz="1800"/>
              <a:t>4. const buf4 = Buffer.from([1, 2, 3]);</a:t>
            </a:r>
            <a:endParaRPr lang="en-US" sz="1800"/>
          </a:p>
          <a:p>
            <a:pPr marL="0" indent="0">
              <a:buNone/>
            </a:pPr>
            <a:r>
              <a:rPr lang="en-US" sz="1800"/>
              <a:t>	// Creates a Buffer containing the bytes [1, 2, 3].</a:t>
            </a:r>
            <a:endParaRPr lang="en-US" sz="1800"/>
          </a:p>
          <a:p>
            <a:pPr marL="0" indent="0">
              <a:buNone/>
            </a:pPr>
            <a:r>
              <a:rPr lang="en-US" sz="1800"/>
              <a:t>5. const buf6 = Buffer.from('tést');</a:t>
            </a:r>
            <a:endParaRPr lang="en-US" sz="1800"/>
          </a:p>
          <a:p>
            <a:pPr marL="0" indent="0">
              <a:buNone/>
            </a:pPr>
            <a:r>
              <a:rPr lang="en-US" sz="1800"/>
              <a:t>	// Creates a Buffer containing the UTF-8-encoded bytes for the string 'tést':</a:t>
            </a:r>
            <a:endParaRPr lang="en-US" sz="1800"/>
          </a:p>
          <a:p>
            <a:pPr>
              <a:buFont typeface="Arial" panose="020B0604020202020204" pitchFamily="34" charset="0"/>
              <a:buChar char="•"/>
            </a:pPr>
            <a:r>
              <a:rPr lang="en-US" sz="1800">
                <a:sym typeface="+mn-ea"/>
              </a:rPr>
              <a:t>In hexadecimal notation</a:t>
            </a:r>
            <a:endParaRPr lang="en-US" sz="1800"/>
          </a:p>
          <a:p>
            <a:pPr marL="0" indent="0">
              <a:buNone/>
            </a:pPr>
            <a:r>
              <a:rPr lang="en-US" sz="1800"/>
              <a:t>		const buf6 = Buffer.from('tést', 'utf-8');</a:t>
            </a:r>
            <a:endParaRPr lang="en-US" sz="1800"/>
          </a:p>
          <a:p>
            <a:pPr marL="0" indent="0">
              <a:buNone/>
            </a:pPr>
            <a:r>
              <a:rPr lang="en-US" sz="1800"/>
              <a:t>		const hexRepresentation = buf6.toString('hex');</a:t>
            </a:r>
            <a:endParaRPr lang="en-US" sz="1800"/>
          </a:p>
          <a:p>
            <a:pPr marL="0" indent="0">
              <a:buNone/>
            </a:pPr>
            <a:r>
              <a:rPr lang="en-US" sz="1800"/>
              <a:t>		console.log(hexRepresentation);</a:t>
            </a:r>
            <a:endParaRPr lang="en-US" sz="1800"/>
          </a:p>
          <a:p>
            <a:r>
              <a:rPr lang="en-US" sz="1800"/>
              <a:t>In decimal notation:</a:t>
            </a:r>
            <a:br>
              <a:rPr lang="en-US" sz="1800"/>
            </a:br>
            <a:r>
              <a:rPr lang="en-US" sz="1800"/>
              <a:t>	const buf6 = Buffer.from('tést', 'utf-8');</a:t>
            </a:r>
            <a:endParaRPr lang="en-US" sz="1800"/>
          </a:p>
          <a:p>
            <a:pPr marL="0" indent="0">
              <a:buNone/>
            </a:pPr>
            <a:r>
              <a:rPr lang="en-US" sz="1800"/>
              <a:t>	for (const byte of buf6) {</a:t>
            </a:r>
            <a:endParaRPr lang="en-US" sz="1800"/>
          </a:p>
          <a:p>
            <a:pPr marL="0" indent="0">
              <a:buNone/>
            </a:pPr>
            <a:r>
              <a:rPr lang="en-US" sz="1800"/>
              <a:t>	const decimalValue = byte.toString();</a:t>
            </a:r>
            <a:endParaRPr lang="en-US" sz="1800"/>
          </a:p>
          <a:p>
            <a:pPr marL="0" indent="0">
              <a:buNone/>
            </a:pPr>
            <a:r>
              <a:rPr lang="en-US" sz="1800"/>
              <a:t>	console.log(decimalValue);</a:t>
            </a:r>
            <a:endParaRPr lang="en-US" sz="1800"/>
          </a:p>
          <a:p>
            <a:pPr marL="0" indent="0">
              <a:buNone/>
            </a:pPr>
            <a:r>
              <a:rPr lang="en-US" sz="1800"/>
              <a:t>				}</a:t>
            </a:r>
            <a:endParaRPr lang="en-US" sz="1800"/>
          </a:p>
          <a:p>
            <a:pPr marL="0" indent="0">
              <a:buNone/>
            </a:pPr>
            <a:r>
              <a:rPr lang="en-US" sz="1800"/>
              <a:t>	</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64185"/>
          </a:xfrm>
        </p:spPr>
        <p:txBody>
          <a:bodyPr>
            <a:normAutofit fontScale="90000"/>
          </a:bodyPr>
          <a:p>
            <a:r>
              <a:rPr lang="en-US"/>
              <a:t>Example </a:t>
            </a:r>
            <a:endParaRPr lang="en-US"/>
          </a:p>
        </p:txBody>
      </p:sp>
      <p:sp>
        <p:nvSpPr>
          <p:cNvPr id="3" name="Content Placeholder 2"/>
          <p:cNvSpPr>
            <a:spLocks noGrp="1"/>
          </p:cNvSpPr>
          <p:nvPr>
            <p:ph idx="1"/>
          </p:nvPr>
        </p:nvSpPr>
        <p:spPr>
          <a:xfrm>
            <a:off x="838200" y="1010285"/>
            <a:ext cx="10515600" cy="5166995"/>
          </a:xfrm>
        </p:spPr>
        <p:txBody>
          <a:bodyPr>
            <a:normAutofit fontScale="90000"/>
          </a:bodyPr>
          <a:p>
            <a:r>
              <a:rPr lang="en-US"/>
              <a:t>// Create a Buffer from a string</a:t>
            </a:r>
            <a:endParaRPr lang="en-US"/>
          </a:p>
          <a:p>
            <a:pPr marL="0" indent="0">
              <a:buNone/>
            </a:pPr>
            <a:r>
              <a:rPr lang="en-US"/>
              <a:t>		const dataString = 'Hello, World!';</a:t>
            </a:r>
            <a:endParaRPr lang="en-US"/>
          </a:p>
          <a:p>
            <a:pPr marL="0" indent="0">
              <a:buNone/>
            </a:pPr>
            <a:r>
              <a:rPr lang="en-US"/>
              <a:t>		const buffer = Buffer.from(dataString, 'utf-8');</a:t>
            </a:r>
            <a:endParaRPr lang="en-US"/>
          </a:p>
          <a:p>
            <a:r>
              <a:rPr lang="en-US"/>
              <a:t>// Accessing the data in the buffer </a:t>
            </a:r>
            <a:endParaRPr lang="en-US"/>
          </a:p>
          <a:p>
            <a:pPr marL="0" indent="0">
              <a:buNone/>
            </a:pPr>
            <a:r>
              <a:rPr lang="en-US"/>
              <a:t>		for (const byte of buffer) {</a:t>
            </a:r>
            <a:endParaRPr lang="en-US"/>
          </a:p>
          <a:p>
            <a:pPr marL="0" indent="0">
              <a:buNone/>
            </a:pPr>
            <a:r>
              <a:rPr lang="en-US"/>
              <a:t>		console.log(byte);		}</a:t>
            </a:r>
            <a:endParaRPr lang="en-US"/>
          </a:p>
          <a:p>
            <a:r>
              <a:rPr lang="en-US"/>
              <a:t>// Modifying the buffer</a:t>
            </a:r>
            <a:endParaRPr lang="en-US"/>
          </a:p>
          <a:p>
            <a:pPr marL="0" indent="0">
              <a:buNone/>
            </a:pPr>
            <a:r>
              <a:rPr lang="en-US"/>
              <a:t>		buffer[7] = Buffer.from('z')[0];</a:t>
            </a:r>
            <a:endParaRPr lang="en-US"/>
          </a:p>
          <a:p>
            <a:r>
              <a:rPr lang="en-US"/>
              <a:t>// Convert the modified buffer back to a string</a:t>
            </a:r>
            <a:endParaRPr lang="en-US"/>
          </a:p>
          <a:p>
            <a:pPr marL="0" indent="0">
              <a:buNone/>
            </a:pPr>
            <a:r>
              <a:rPr lang="en-US"/>
              <a:t>		const modifiedString = buffer.toString('utf-8');</a:t>
            </a:r>
            <a:endParaRPr lang="en-US"/>
          </a:p>
          <a:p>
            <a:pPr marL="0" indent="0">
              <a:buNone/>
            </a:pPr>
            <a:r>
              <a:rPr lang="en-US"/>
              <a:t>		console.log(modifiedString);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0885"/>
          </a:xfrm>
        </p:spPr>
        <p:txBody>
          <a:bodyPr>
            <a:normAutofit fontScale="90000"/>
          </a:bodyPr>
          <a:p>
            <a:r>
              <a:rPr lang="en-US"/>
              <a:t>Buffers and character encodings#</a:t>
            </a:r>
            <a:endParaRPr lang="en-US"/>
          </a:p>
        </p:txBody>
      </p:sp>
      <p:sp>
        <p:nvSpPr>
          <p:cNvPr id="3" name="Content Placeholder 2"/>
          <p:cNvSpPr>
            <a:spLocks noGrp="1"/>
          </p:cNvSpPr>
          <p:nvPr>
            <p:ph idx="1"/>
          </p:nvPr>
        </p:nvSpPr>
        <p:spPr>
          <a:xfrm>
            <a:off x="838200" y="1095375"/>
            <a:ext cx="10515600" cy="5081905"/>
          </a:xfrm>
        </p:spPr>
        <p:txBody>
          <a:bodyPr/>
          <a:p>
            <a:r>
              <a:rPr lang="en-US"/>
              <a:t>When converting between Buffers and strings, a character encoding may be specified. If no character encoding is specified, UTF-8 will be used as the default.</a:t>
            </a:r>
            <a:endParaRPr lang="en-US"/>
          </a:p>
          <a:p>
            <a:pPr marL="0" indent="0">
              <a:buNone/>
            </a:pPr>
            <a:r>
              <a:rPr lang="en-US"/>
              <a:t>	</a:t>
            </a:r>
            <a:r>
              <a:rPr lang="en-US" b="1"/>
              <a:t>const buffer = Buffer.from('Divya', 'utf8');</a:t>
            </a:r>
            <a:endParaRPr lang="en-US" b="1"/>
          </a:p>
          <a:p>
            <a:pPr marL="0" indent="0">
              <a:buNone/>
            </a:pPr>
            <a:r>
              <a:rPr lang="en-US"/>
              <a:t>1. console.log(buf.toString('hex'));</a:t>
            </a:r>
            <a:endParaRPr lang="en-US"/>
          </a:p>
          <a:p>
            <a:pPr marL="0" indent="0">
              <a:buNone/>
            </a:pPr>
            <a:r>
              <a:rPr lang="en-US"/>
              <a:t>2.console.log(buf.toString('base64'));</a:t>
            </a:r>
            <a:endParaRPr lang="en-US"/>
          </a:p>
          <a:p>
            <a:pPr marL="0" indent="0">
              <a:buNone/>
            </a:pPr>
            <a:r>
              <a:rPr lang="en-US"/>
              <a:t>Similarly can be done for various enodings techniques.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Buffers and iteration</a:t>
            </a:r>
            <a:endParaRPr lang="en-US"/>
          </a:p>
        </p:txBody>
      </p:sp>
      <p:sp>
        <p:nvSpPr>
          <p:cNvPr id="3" name="Content Placeholder 2"/>
          <p:cNvSpPr>
            <a:spLocks noGrp="1"/>
          </p:cNvSpPr>
          <p:nvPr>
            <p:ph idx="1"/>
          </p:nvPr>
        </p:nvSpPr>
        <p:spPr>
          <a:xfrm>
            <a:off x="838200" y="1362075"/>
            <a:ext cx="10515600" cy="4815205"/>
          </a:xfrm>
        </p:spPr>
        <p:txBody>
          <a:bodyPr/>
          <a:p>
            <a:r>
              <a:rPr lang="en-US"/>
              <a:t>Buffer instances can be iterated over using for..of syntax:</a:t>
            </a:r>
            <a:endParaRPr lang="en-US"/>
          </a:p>
          <a:p>
            <a:pPr marL="0" indent="0">
              <a:buNone/>
            </a:pPr>
            <a:endParaRPr lang="en-US"/>
          </a:p>
          <a:p>
            <a:pPr marL="0" indent="0">
              <a:buNone/>
            </a:pPr>
            <a:r>
              <a:rPr lang="en-US"/>
              <a:t>	const mybuffer = Buffer.from([1, 2, 3]);</a:t>
            </a:r>
            <a:endParaRPr lang="en-US"/>
          </a:p>
          <a:p>
            <a:pPr marL="0" indent="0">
              <a:buNone/>
            </a:pPr>
            <a:r>
              <a:rPr lang="en-US"/>
              <a:t>		for (const b of mybuffer)</a:t>
            </a:r>
            <a:endParaRPr lang="en-US"/>
          </a:p>
          <a:p>
            <a:pPr marL="0" indent="0">
              <a:buNone/>
            </a:pPr>
            <a:r>
              <a:rPr lang="en-US"/>
              <a:t>			 {</a:t>
            </a:r>
            <a:endParaRPr lang="en-US"/>
          </a:p>
          <a:p>
            <a:pPr marL="0" indent="0">
              <a:buNone/>
            </a:pPr>
            <a:r>
              <a:rPr lang="en-US"/>
              <a:t>  		console.log(b);</a:t>
            </a:r>
            <a:endParaRPr lang="en-US"/>
          </a:p>
          <a:p>
            <a:pPr marL="0" indent="0">
              <a:buNone/>
            </a:pPr>
            <a:r>
              <a:rPr lang="en-US"/>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Contents</a:t>
            </a:r>
            <a:endParaRPr lang="en-US"/>
          </a:p>
        </p:txBody>
      </p:sp>
      <p:sp>
        <p:nvSpPr>
          <p:cNvPr id="3" name="Content Placeholder 2"/>
          <p:cNvSpPr>
            <a:spLocks noGrp="1"/>
          </p:cNvSpPr>
          <p:nvPr>
            <p:ph idx="1"/>
          </p:nvPr>
        </p:nvSpPr>
        <p:spPr>
          <a:xfrm>
            <a:off x="838200" y="1361440"/>
            <a:ext cx="10515600" cy="4815840"/>
          </a:xfrm>
        </p:spPr>
        <p:txBody>
          <a:bodyPr/>
          <a:p>
            <a:r>
              <a:rPr lang="en-US"/>
              <a:t>JSON</a:t>
            </a:r>
            <a:endParaRPr lang="en-US"/>
          </a:p>
          <a:p>
            <a:r>
              <a:rPr lang="en-US"/>
              <a:t>BUFFER</a:t>
            </a:r>
            <a:endParaRPr lang="en-US"/>
          </a:p>
          <a:p>
            <a:r>
              <a:rPr lang="en-US"/>
              <a:t>STREAM</a:t>
            </a:r>
            <a:endParaRPr lang="en-US"/>
          </a:p>
          <a:p>
            <a:r>
              <a:rPr lang="en-US"/>
              <a:t>COMPRESS/DECOMPRESS USING ZLIB </a:t>
            </a: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Processing URL, </a:t>
            </a:r>
            <a:r>
              <a:rPr lang="en-US" b="1" dirty="0" err="1"/>
              <a:t>QueryString</a:t>
            </a:r>
            <a:r>
              <a:rPr lang="en-US" b="1" dirty="0"/>
              <a:t> and Paths</a:t>
            </a: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79440"/>
            <a:ext cx="11582400" cy="4351338"/>
          </a:xfrm>
        </p:spPr>
        <p:txBody>
          <a:bodyPr>
            <a:normAutofit/>
          </a:bodyPr>
          <a:lstStyle/>
          <a:p>
            <a:pPr algn="ctr"/>
            <a:endParaRPr lang="en-IN" sz="3200" b="1" dirty="0"/>
          </a:p>
          <a:p>
            <a:pPr algn="ctr"/>
            <a:endParaRPr lang="en-IN" sz="3200" b="1" dirty="0"/>
          </a:p>
          <a:p>
            <a:pPr algn="ctr"/>
            <a:endParaRPr lang="en-IN" sz="3200" b="1" dirty="0"/>
          </a:p>
          <a:p>
            <a:pPr marL="0" indent="0" algn="ctr">
              <a:buNone/>
            </a:pPr>
            <a:r>
              <a:rPr lang="en-IN" sz="3200" b="1" u="sng" dirty="0">
                <a:solidFill>
                  <a:srgbClr val="FF0000"/>
                </a:solidFill>
              </a:rPr>
              <a:t>https://www.example.com/products?id=123&amp;page=1#overview</a:t>
            </a:r>
            <a:endParaRPr lang="en-IN" sz="3200" b="1" u="sng"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46" y="365125"/>
            <a:ext cx="11025554" cy="1325563"/>
          </a:xfrm>
        </p:spPr>
        <p:txBody>
          <a:bodyPr>
            <a:normAutofit/>
          </a:bodyPr>
          <a:lstStyle/>
          <a:p>
            <a:r>
              <a:rPr lang="en-US" sz="5400" b="1" dirty="0"/>
              <a:t>What are </a:t>
            </a:r>
            <a:r>
              <a:rPr lang="en-US" sz="5400" b="1" dirty="0">
                <a:solidFill>
                  <a:srgbClr val="FF0000"/>
                </a:solidFill>
              </a:rPr>
              <a:t>URLs?</a:t>
            </a:r>
            <a:endParaRPr lang="en-IN" sz="5400" b="1" dirty="0">
              <a:solidFill>
                <a:srgbClr val="FF0000"/>
              </a:solidFill>
            </a:endParaRPr>
          </a:p>
        </p:txBody>
      </p:sp>
      <p:sp>
        <p:nvSpPr>
          <p:cNvPr id="3" name="Content Placeholder 2"/>
          <p:cNvSpPr>
            <a:spLocks noGrp="1"/>
          </p:cNvSpPr>
          <p:nvPr>
            <p:ph idx="1"/>
          </p:nvPr>
        </p:nvSpPr>
        <p:spPr>
          <a:xfrm>
            <a:off x="328295" y="1825625"/>
            <a:ext cx="11511915" cy="3658870"/>
          </a:xfrm>
        </p:spPr>
        <p:txBody>
          <a:bodyPr>
            <a:normAutofit fontScale="90000" lnSpcReduction="10000"/>
          </a:bodyPr>
          <a:lstStyle/>
          <a:p>
            <a:pPr marL="0" indent="0" algn="just">
              <a:buNone/>
            </a:pPr>
            <a:r>
              <a:rPr lang="en-US" sz="4800" dirty="0"/>
              <a:t>URL stands for Uniform Resource Locator. It is a reference, or </a:t>
            </a:r>
            <a:r>
              <a:rPr lang="en-US" sz="4800" b="1" dirty="0">
                <a:solidFill>
                  <a:srgbClr val="FF0000"/>
                </a:solidFill>
              </a:rPr>
              <a:t>an address used to locate resources on the internet</a:t>
            </a:r>
            <a:r>
              <a:rPr lang="en-US" sz="4800" dirty="0"/>
              <a:t>, such as web pages, images, documents, and other files.</a:t>
            </a:r>
            <a:endParaRPr lang="en-US" sz="4800" dirty="0"/>
          </a:p>
          <a:p>
            <a:pPr marL="0" indent="0" algn="just">
              <a:buNone/>
            </a:pPr>
            <a:endParaRPr lang="en-US" sz="4800" dirty="0"/>
          </a:p>
          <a:p>
            <a:pPr marL="0" indent="0" algn="just">
              <a:buNone/>
            </a:pPr>
            <a:r>
              <a:rPr lang="en-US" sz="4100" dirty="0"/>
              <a:t>Ex:  https://www.google.com/search?q=Value+of+pi</a:t>
            </a:r>
            <a:endParaRPr lang="en-US" sz="4100"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8" y="210160"/>
            <a:ext cx="10515600" cy="1325563"/>
          </a:xfrm>
        </p:spPr>
        <p:txBody>
          <a:bodyPr/>
          <a:lstStyle/>
          <a:p>
            <a:r>
              <a:rPr lang="en-US" b="1" dirty="0"/>
              <a:t>A typical </a:t>
            </a:r>
            <a:r>
              <a:rPr lang="en-US" b="1" dirty="0">
                <a:solidFill>
                  <a:srgbClr val="FF0000"/>
                </a:solidFill>
              </a:rPr>
              <a:t>URL</a:t>
            </a:r>
            <a:r>
              <a:rPr lang="en-US" b="1" dirty="0"/>
              <a:t> has the following components:</a:t>
            </a:r>
            <a:endParaRPr lang="en-IN" b="1" dirty="0"/>
          </a:p>
        </p:txBody>
      </p:sp>
      <p:sp>
        <p:nvSpPr>
          <p:cNvPr id="3" name="Content Placeholder 2"/>
          <p:cNvSpPr>
            <a:spLocks noGrp="1"/>
          </p:cNvSpPr>
          <p:nvPr>
            <p:ph idx="1"/>
          </p:nvPr>
        </p:nvSpPr>
        <p:spPr>
          <a:xfrm>
            <a:off x="715108" y="1535723"/>
            <a:ext cx="10638692" cy="4641240"/>
          </a:xfrm>
        </p:spPr>
        <p:txBody>
          <a:bodyPr>
            <a:normAutofit fontScale="92500" lnSpcReduction="10000"/>
          </a:bodyPr>
          <a:lstStyle/>
          <a:p>
            <a:endParaRPr lang="en-US" dirty="0"/>
          </a:p>
          <a:p>
            <a:r>
              <a:rPr lang="en-US" b="1" dirty="0">
                <a:solidFill>
                  <a:srgbClr val="FF0000"/>
                </a:solidFill>
              </a:rPr>
              <a:t>Protocol: </a:t>
            </a:r>
            <a:r>
              <a:rPr lang="en-US" dirty="0"/>
              <a:t>This indicates the protocol used to access the resource, such as HTTP, HTTPS, FTP, etc.</a:t>
            </a:r>
            <a:endParaRPr lang="en-US" dirty="0"/>
          </a:p>
          <a:p>
            <a:r>
              <a:rPr lang="en-US" b="1" dirty="0">
                <a:solidFill>
                  <a:srgbClr val="FF0000"/>
                </a:solidFill>
              </a:rPr>
              <a:t>Domain</a:t>
            </a:r>
            <a:r>
              <a:rPr lang="en-US" dirty="0"/>
              <a:t>: This specifies the domain name or IP address of the server where the resource is hosted.</a:t>
            </a:r>
            <a:endParaRPr lang="en-US" dirty="0"/>
          </a:p>
          <a:p>
            <a:r>
              <a:rPr lang="en-US" b="1" dirty="0">
                <a:solidFill>
                  <a:srgbClr val="FF0000"/>
                </a:solidFill>
              </a:rPr>
              <a:t>Path</a:t>
            </a:r>
            <a:r>
              <a:rPr lang="en-US" dirty="0"/>
              <a:t>: This is the specific location of the resource on the server's file system.</a:t>
            </a:r>
            <a:endParaRPr lang="en-US" dirty="0"/>
          </a:p>
          <a:p>
            <a:r>
              <a:rPr lang="en-US" b="1" dirty="0">
                <a:solidFill>
                  <a:srgbClr val="FF0000"/>
                </a:solidFill>
              </a:rPr>
              <a:t>Query String: </a:t>
            </a:r>
            <a:r>
              <a:rPr lang="en-US" dirty="0"/>
              <a:t>This is optional and is used to pass parameters to the resource. It starts with a question mark (?) and consists of key-value pairs separated by ampersands (&amp;).</a:t>
            </a:r>
            <a:endParaRPr lang="en-US" dirty="0"/>
          </a:p>
          <a:p>
            <a:r>
              <a:rPr lang="en-US" b="1" dirty="0">
                <a:solidFill>
                  <a:srgbClr val="FF0000"/>
                </a:solidFill>
              </a:rPr>
              <a:t>Fragment: </a:t>
            </a:r>
            <a:r>
              <a:rPr lang="en-US" dirty="0"/>
              <a:t>Also optional, this specifies a specific section within the resource, typically used in HTML documents to navigate to a specific part of a webpage.</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rPr>
              <a:t>https://</a:t>
            </a:r>
            <a:r>
              <a:rPr lang="en-IN" b="1" dirty="0">
                <a:solidFill>
                  <a:schemeClr val="accent4">
                    <a:lumMod val="50000"/>
                  </a:schemeClr>
                </a:solidFill>
              </a:rPr>
              <a:t>www.example.com</a:t>
            </a:r>
            <a:r>
              <a:rPr lang="en-IN" b="1" dirty="0">
                <a:solidFill>
                  <a:srgbClr val="0070C0"/>
                </a:solidFill>
              </a:rPr>
              <a:t>/products</a:t>
            </a:r>
            <a:r>
              <a:rPr lang="en-IN" b="1" dirty="0"/>
              <a:t>?</a:t>
            </a:r>
            <a:r>
              <a:rPr lang="en-IN" b="1" dirty="0">
                <a:solidFill>
                  <a:schemeClr val="accent6"/>
                </a:solidFill>
              </a:rPr>
              <a:t>id=123&amp;page=1</a:t>
            </a:r>
            <a:r>
              <a:rPr lang="en-IN" b="1" dirty="0"/>
              <a:t>#</a:t>
            </a:r>
            <a:r>
              <a:rPr lang="en-IN" b="1" dirty="0">
                <a:solidFill>
                  <a:srgbClr val="FFC000"/>
                </a:solidFill>
              </a:rPr>
              <a:t>overview</a:t>
            </a:r>
            <a:endParaRPr lang="en-IN" b="1" dirty="0">
              <a:solidFill>
                <a:srgbClr val="FFC000"/>
              </a:solidFill>
            </a:endParaRPr>
          </a:p>
        </p:txBody>
      </p:sp>
      <p:sp>
        <p:nvSpPr>
          <p:cNvPr id="3" name="Content Placeholder 2"/>
          <p:cNvSpPr>
            <a:spLocks noGrp="1"/>
          </p:cNvSpPr>
          <p:nvPr>
            <p:ph idx="1"/>
          </p:nvPr>
        </p:nvSpPr>
        <p:spPr/>
        <p:txBody>
          <a:bodyPr>
            <a:normAutofit/>
          </a:bodyPr>
          <a:lstStyle/>
          <a:p>
            <a:pPr marL="0" indent="0">
              <a:buNone/>
            </a:pPr>
            <a:endParaRPr lang="en-US" sz="4000" dirty="0"/>
          </a:p>
          <a:p>
            <a:r>
              <a:rPr lang="en-US" sz="4000" b="1" dirty="0">
                <a:solidFill>
                  <a:srgbClr val="FF0000"/>
                </a:solidFill>
              </a:rPr>
              <a:t>Protocol</a:t>
            </a:r>
            <a:r>
              <a:rPr lang="en-US" sz="4000" dirty="0"/>
              <a:t>: https://</a:t>
            </a:r>
            <a:endParaRPr lang="en-US" sz="4000" dirty="0"/>
          </a:p>
          <a:p>
            <a:r>
              <a:rPr lang="en-US" sz="4000" b="1" dirty="0">
                <a:solidFill>
                  <a:schemeClr val="accent4">
                    <a:lumMod val="50000"/>
                  </a:schemeClr>
                </a:solidFill>
              </a:rPr>
              <a:t>Domain</a:t>
            </a:r>
            <a:r>
              <a:rPr lang="en-US" sz="4000" dirty="0"/>
              <a:t>: www.example.com</a:t>
            </a:r>
            <a:endParaRPr lang="en-US" sz="4000" dirty="0"/>
          </a:p>
          <a:p>
            <a:r>
              <a:rPr lang="en-US" sz="4000" b="1" dirty="0">
                <a:solidFill>
                  <a:schemeClr val="accent1">
                    <a:lumMod val="50000"/>
                  </a:schemeClr>
                </a:solidFill>
              </a:rPr>
              <a:t>Path</a:t>
            </a:r>
            <a:r>
              <a:rPr lang="en-US" sz="4000" b="1" dirty="0"/>
              <a:t>: </a:t>
            </a:r>
            <a:r>
              <a:rPr lang="en-US" sz="4000" dirty="0"/>
              <a:t>/products</a:t>
            </a:r>
            <a:endParaRPr lang="en-US" sz="4000" dirty="0"/>
          </a:p>
          <a:p>
            <a:r>
              <a:rPr lang="en-US" sz="4000" b="1" dirty="0">
                <a:solidFill>
                  <a:schemeClr val="accent6">
                    <a:lumMod val="50000"/>
                  </a:schemeClr>
                </a:solidFill>
              </a:rPr>
              <a:t>Query String</a:t>
            </a:r>
            <a:r>
              <a:rPr lang="en-US" sz="4000" dirty="0"/>
              <a:t>: id=123&amp;page=1</a:t>
            </a:r>
            <a:endParaRPr lang="en-US" sz="4000" dirty="0"/>
          </a:p>
          <a:p>
            <a:r>
              <a:rPr lang="en-US" sz="4000" b="1" dirty="0">
                <a:solidFill>
                  <a:srgbClr val="FFC000"/>
                </a:solidFill>
              </a:rPr>
              <a:t>Fragment</a:t>
            </a:r>
            <a:r>
              <a:rPr lang="en-US" sz="4000" dirty="0"/>
              <a:t>: overview</a:t>
            </a:r>
            <a:endParaRPr lang="en-IN"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Processing URLs:</a:t>
            </a:r>
            <a:endParaRPr lang="en-IN" b="1" dirty="0"/>
          </a:p>
        </p:txBody>
      </p:sp>
      <p:sp>
        <p:nvSpPr>
          <p:cNvPr id="3" name="Content Placeholder 2"/>
          <p:cNvSpPr>
            <a:spLocks noGrp="1"/>
          </p:cNvSpPr>
          <p:nvPr>
            <p:ph idx="1"/>
          </p:nvPr>
        </p:nvSpPr>
        <p:spPr/>
        <p:txBody>
          <a:bodyPr>
            <a:normAutofit fontScale="92500"/>
          </a:bodyPr>
          <a:lstStyle/>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url</a:t>
            </a:r>
            <a:r>
              <a:rPr lang="en-IN" b="1" dirty="0">
                <a:solidFill>
                  <a:srgbClr val="000000"/>
                </a:solidFill>
                <a:effectLst/>
                <a:latin typeface="Consolas" panose="020B0609020204030204" pitchFamily="49" charset="0"/>
              </a:rPr>
              <a:t> = require(</a:t>
            </a:r>
            <a:r>
              <a:rPr lang="en-IN" b="1" dirty="0">
                <a:solidFill>
                  <a:srgbClr val="A31515"/>
                </a:solidFill>
                <a:effectLst/>
                <a:latin typeface="Consolas" panose="020B0609020204030204" pitchFamily="49" charset="0"/>
              </a:rPr>
              <a:t>'</a:t>
            </a:r>
            <a:r>
              <a:rPr lang="en-IN" b="1" dirty="0" err="1">
                <a:solidFill>
                  <a:srgbClr val="A31515"/>
                </a:solidFill>
                <a:effectLst/>
                <a:latin typeface="Consolas" panose="020B0609020204030204" pitchFamily="49" charset="0"/>
              </a:rPr>
              <a:t>url</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urlString</a:t>
            </a:r>
            <a:r>
              <a:rPr lang="en-IN" b="1" dirty="0">
                <a:solidFill>
                  <a:srgbClr val="000000"/>
                </a:solidFill>
                <a:effectLst/>
                <a:latin typeface="Consolas" panose="020B0609020204030204" pitchFamily="49" charset="0"/>
              </a:rPr>
              <a:t> = </a:t>
            </a:r>
            <a:r>
              <a:rPr lang="en-IN" b="1" dirty="0">
                <a:solidFill>
                  <a:srgbClr val="A31515"/>
                </a:solidFill>
                <a:effectLst/>
                <a:latin typeface="Consolas" panose="020B0609020204030204" pitchFamily="49" charset="0"/>
              </a:rPr>
              <a:t>'http://example.com/</a:t>
            </a:r>
            <a:r>
              <a:rPr lang="en-IN" b="1" dirty="0" err="1">
                <a:solidFill>
                  <a:srgbClr val="A31515"/>
                </a:solidFill>
                <a:effectLst/>
                <a:latin typeface="Consolas" panose="020B0609020204030204" pitchFamily="49" charset="0"/>
              </a:rPr>
              <a:t>path?foo</a:t>
            </a:r>
            <a:r>
              <a:rPr lang="en-IN" b="1" dirty="0">
                <a:solidFill>
                  <a:srgbClr val="A31515"/>
                </a:solidFill>
                <a:effectLst/>
                <a:latin typeface="Consolas" panose="020B0609020204030204" pitchFamily="49" charset="0"/>
              </a:rPr>
              <a:t>=</a:t>
            </a:r>
            <a:r>
              <a:rPr lang="en-IN" b="1" dirty="0" err="1">
                <a:solidFill>
                  <a:srgbClr val="A31515"/>
                </a:solidFill>
                <a:effectLst/>
                <a:latin typeface="Consolas" panose="020B0609020204030204" pitchFamily="49" charset="0"/>
              </a:rPr>
              <a:t>bar&amp;baz</a:t>
            </a:r>
            <a:r>
              <a:rPr lang="en-IN" b="1" dirty="0">
                <a:solidFill>
                  <a:srgbClr val="A31515"/>
                </a:solidFill>
                <a:effectLst/>
                <a:latin typeface="Consolas" panose="020B0609020204030204" pitchFamily="49" charset="0"/>
              </a:rPr>
              <a:t>=</a:t>
            </a:r>
            <a:r>
              <a:rPr lang="en-IN" b="1" dirty="0" err="1">
                <a:solidFill>
                  <a:srgbClr val="A31515"/>
                </a:solidFill>
                <a:effectLst/>
                <a:latin typeface="Consolas" panose="020B0609020204030204" pitchFamily="49" charset="0"/>
              </a:rPr>
              <a:t>qux</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parsedUrl</a:t>
            </a:r>
            <a:r>
              <a:rPr lang="en-IN" b="1" dirty="0">
                <a:solidFill>
                  <a:srgbClr val="000000"/>
                </a:solidFill>
                <a:effectLst/>
                <a:latin typeface="Consolas" panose="020B0609020204030204" pitchFamily="49" charset="0"/>
              </a:rPr>
              <a:t> = </a:t>
            </a:r>
            <a:r>
              <a:rPr lang="en-IN" b="1" dirty="0" err="1">
                <a:solidFill>
                  <a:srgbClr val="000000"/>
                </a:solidFill>
                <a:effectLst/>
                <a:latin typeface="Consolas" panose="020B0609020204030204" pitchFamily="49" charset="0"/>
              </a:rPr>
              <a:t>url.parse</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urlString,</a:t>
            </a:r>
            <a:r>
              <a:rPr lang="en-IN" b="1" dirty="0" err="1">
                <a:solidFill>
                  <a:srgbClr val="0000FF"/>
                </a:solidFill>
                <a:effectLst/>
                <a:latin typeface="Consolas" panose="020B0609020204030204" pitchFamily="49" charset="0"/>
              </a:rPr>
              <a:t>true</a:t>
            </a:r>
            <a:r>
              <a:rPr lang="en-IN" b="1" dirty="0">
                <a:solidFill>
                  <a:srgbClr val="000000"/>
                </a:solidFill>
                <a:effectLst/>
                <a:latin typeface="Consolas" panose="020B0609020204030204" pitchFamily="49" charset="0"/>
              </a:rPr>
              <a:t>);</a:t>
            </a:r>
            <a:r>
              <a:rPr lang="en-US" altLang="en-IN" b="1" dirty="0">
                <a:solidFill>
                  <a:srgbClr val="000000"/>
                </a:solidFill>
                <a:effectLst/>
                <a:latin typeface="Consolas" panose="020B0609020204030204" pitchFamily="49" charset="0"/>
              </a:rPr>
              <a:t> //parse url string</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console.log(</a:t>
            </a:r>
            <a:r>
              <a:rPr lang="en-IN" b="1" dirty="0" err="1">
                <a:solidFill>
                  <a:srgbClr val="000000"/>
                </a:solidFill>
                <a:effectLst/>
                <a:latin typeface="Consolas" panose="020B0609020204030204" pitchFamily="49" charset="0"/>
              </a:rPr>
              <a:t>parsedUrl.pathname</a:t>
            </a:r>
            <a:r>
              <a:rPr lang="en-IN" b="1" dirty="0">
                <a:solidFill>
                  <a:srgbClr val="000000"/>
                </a:solidFill>
                <a:effectLst/>
                <a:latin typeface="Consolas" panose="020B0609020204030204" pitchFamily="49" charset="0"/>
              </a:rPr>
              <a:t>); </a:t>
            </a:r>
            <a:r>
              <a:rPr lang="en-IN" b="1" dirty="0">
                <a:solidFill>
                  <a:srgbClr val="008000"/>
                </a:solidFill>
                <a:effectLst/>
                <a:latin typeface="Consolas" panose="020B0609020204030204" pitchFamily="49" charset="0"/>
              </a:rPr>
              <a:t>// Outputs: '/path'</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console.log(</a:t>
            </a:r>
            <a:r>
              <a:rPr lang="en-IN" b="1" dirty="0" err="1">
                <a:solidFill>
                  <a:srgbClr val="000000"/>
                </a:solidFill>
                <a:effectLst/>
                <a:latin typeface="Consolas" panose="020B0609020204030204" pitchFamily="49" charset="0"/>
              </a:rPr>
              <a:t>parsedUrl.query</a:t>
            </a:r>
            <a:r>
              <a:rPr lang="en-IN" b="1" dirty="0">
                <a:solidFill>
                  <a:srgbClr val="000000"/>
                </a:solidFill>
                <a:effectLst/>
                <a:latin typeface="Consolas" panose="020B0609020204030204" pitchFamily="49" charset="0"/>
              </a:rPr>
              <a:t>);    </a:t>
            </a:r>
            <a:r>
              <a:rPr lang="en-IN" b="1" dirty="0">
                <a:solidFill>
                  <a:srgbClr val="008000"/>
                </a:solidFill>
                <a:effectLst/>
                <a:latin typeface="Consolas" panose="020B0609020204030204" pitchFamily="49" charset="0"/>
              </a:rPr>
              <a:t>// Outputs: { foo: 'bar', </a:t>
            </a:r>
            <a:r>
              <a:rPr lang="en-IN" b="1" dirty="0" err="1">
                <a:solidFill>
                  <a:srgbClr val="008000"/>
                </a:solidFill>
                <a:effectLst/>
                <a:latin typeface="Consolas" panose="020B0609020204030204" pitchFamily="49" charset="0"/>
              </a:rPr>
              <a:t>baz</a:t>
            </a:r>
            <a:r>
              <a:rPr lang="en-IN" b="1" dirty="0">
                <a:solidFill>
                  <a:srgbClr val="008000"/>
                </a:solidFill>
                <a:effectLst/>
                <a:latin typeface="Consolas" panose="020B0609020204030204" pitchFamily="49" charset="0"/>
              </a:rPr>
              <a:t>: '</a:t>
            </a:r>
            <a:r>
              <a:rPr lang="en-IN" b="1" dirty="0" err="1">
                <a:solidFill>
                  <a:srgbClr val="008000"/>
                </a:solidFill>
                <a:effectLst/>
                <a:latin typeface="Consolas" panose="020B0609020204030204" pitchFamily="49" charset="0"/>
              </a:rPr>
              <a:t>qux</a:t>
            </a:r>
            <a:r>
              <a:rPr lang="en-IN" b="1" dirty="0">
                <a:solidFill>
                  <a:srgbClr val="008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46" y="365125"/>
            <a:ext cx="10873154" cy="1325563"/>
          </a:xfrm>
        </p:spPr>
        <p:txBody>
          <a:bodyPr/>
          <a:lstStyle/>
          <a:p>
            <a:r>
              <a:rPr lang="en-US" b="1" dirty="0"/>
              <a:t>Processing </a:t>
            </a:r>
            <a:r>
              <a:rPr lang="en-US" b="1" dirty="0" err="1"/>
              <a:t>QueryString</a:t>
            </a:r>
            <a:endParaRPr lang="en-IN" b="1" dirty="0"/>
          </a:p>
        </p:txBody>
      </p:sp>
      <p:sp>
        <p:nvSpPr>
          <p:cNvPr id="3" name="Content Placeholder 2"/>
          <p:cNvSpPr>
            <a:spLocks noGrp="1"/>
          </p:cNvSpPr>
          <p:nvPr>
            <p:ph idx="1"/>
          </p:nvPr>
        </p:nvSpPr>
        <p:spPr>
          <a:xfrm>
            <a:off x="838200" y="1406525"/>
            <a:ext cx="10515600" cy="4770755"/>
          </a:xfrm>
        </p:spPr>
        <p:txBody>
          <a:bodyPr>
            <a:normAutofit fontScale="25000"/>
          </a:bodyPr>
          <a:lstStyle/>
          <a:p>
            <a:pPr marL="0" indent="0">
              <a:buNone/>
            </a:pPr>
            <a:r>
              <a:rPr lang="en-US" altLang="en-IN" sz="4000" b="1" dirty="0">
                <a:solidFill>
                  <a:srgbClr val="000000"/>
                </a:solidFill>
                <a:effectLst/>
                <a:latin typeface="Consolas" panose="020B0609020204030204" pitchFamily="49" charset="0"/>
                <a:sym typeface="+mn-ea"/>
              </a:rPr>
              <a:t>// </a:t>
            </a:r>
            <a:r>
              <a:rPr lang="en-US" altLang="en-IN" sz="4000" b="1" dirty="0">
                <a:solidFill>
                  <a:schemeClr val="accent1"/>
                </a:solidFill>
                <a:effectLst>
                  <a:outerShdw blurRad="38100" dist="25400" dir="5400000" algn="ctr" rotWithShape="0">
                    <a:srgbClr val="6E747A">
                      <a:alpha val="43000"/>
                      <a:alpha val="43000"/>
                    </a:srgbClr>
                  </a:outerShdw>
                </a:effectLst>
                <a:latin typeface="Consolas" panose="020B0609020204030204" pitchFamily="49" charset="0"/>
                <a:sym typeface="+mn-ea"/>
              </a:rPr>
              <a:t>require query string</a:t>
            </a:r>
            <a:endParaRPr lang="en-IN" sz="4000" b="1" dirty="0" err="1">
              <a:solidFill>
                <a:srgbClr val="0000FF"/>
              </a:solidFill>
              <a:effectLst/>
              <a:latin typeface="Consolas" panose="020B0609020204030204" pitchFamily="49" charset="0"/>
            </a:endParaRPr>
          </a:p>
          <a:p>
            <a:pPr marL="0" indent="0">
              <a:buNone/>
            </a:pPr>
            <a:r>
              <a:rPr lang="en-IN" sz="6000" b="1" dirty="0" err="1">
                <a:solidFill>
                  <a:srgbClr val="0000FF"/>
                </a:solidFill>
                <a:effectLst/>
                <a:latin typeface="Consolas" panose="020B0609020204030204" pitchFamily="49" charset="0"/>
              </a:rPr>
              <a:t>const</a:t>
            </a:r>
            <a:r>
              <a:rPr lang="en-IN" sz="6000" b="1" dirty="0">
                <a:solidFill>
                  <a:srgbClr val="000000"/>
                </a:solidFill>
                <a:effectLst/>
                <a:latin typeface="Consolas" panose="020B0609020204030204" pitchFamily="49" charset="0"/>
              </a:rPr>
              <a:t> </a:t>
            </a:r>
            <a:r>
              <a:rPr lang="en-IN" sz="6000" b="1" dirty="0" err="1">
                <a:solidFill>
                  <a:srgbClr val="000000"/>
                </a:solidFill>
                <a:effectLst/>
                <a:latin typeface="Consolas" panose="020B0609020204030204" pitchFamily="49" charset="0"/>
              </a:rPr>
              <a:t>querystring</a:t>
            </a:r>
            <a:r>
              <a:rPr lang="en-IN" sz="6000" b="1" dirty="0">
                <a:solidFill>
                  <a:srgbClr val="000000"/>
                </a:solidFill>
                <a:effectLst/>
                <a:latin typeface="Consolas" panose="020B0609020204030204" pitchFamily="49" charset="0"/>
              </a:rPr>
              <a:t> = require(</a:t>
            </a:r>
            <a:r>
              <a:rPr lang="en-IN" sz="6000" b="1" dirty="0">
                <a:solidFill>
                  <a:srgbClr val="A31515"/>
                </a:solidFill>
                <a:effectLst/>
                <a:latin typeface="Consolas" panose="020B0609020204030204" pitchFamily="49" charset="0"/>
              </a:rPr>
              <a:t>'</a:t>
            </a:r>
            <a:r>
              <a:rPr lang="en-IN" sz="6000" b="1" dirty="0" err="1">
                <a:solidFill>
                  <a:srgbClr val="A31515"/>
                </a:solidFill>
                <a:effectLst/>
                <a:latin typeface="Consolas" panose="020B0609020204030204" pitchFamily="49" charset="0"/>
              </a:rPr>
              <a:t>querystring</a:t>
            </a:r>
            <a:r>
              <a:rPr lang="en-IN" sz="6000" b="1" dirty="0">
                <a:solidFill>
                  <a:srgbClr val="A31515"/>
                </a:solidFill>
                <a:effectLst/>
                <a:latin typeface="Consolas" panose="020B0609020204030204" pitchFamily="49" charset="0"/>
              </a:rPr>
              <a:t>'</a:t>
            </a:r>
            <a:r>
              <a:rPr lang="en-IN" sz="6000" b="1" dirty="0">
                <a:solidFill>
                  <a:srgbClr val="000000"/>
                </a:solidFill>
                <a:effectLst/>
                <a:latin typeface="Consolas" panose="020B0609020204030204" pitchFamily="49" charset="0"/>
              </a:rPr>
              <a:t>);</a:t>
            </a:r>
            <a:r>
              <a:rPr lang="en-US" altLang="en-IN" sz="6000" b="1" dirty="0">
                <a:solidFill>
                  <a:srgbClr val="000000"/>
                </a:solidFill>
                <a:effectLst/>
                <a:latin typeface="Consolas" panose="020B0609020204030204" pitchFamily="49" charset="0"/>
              </a:rPr>
              <a:t> </a:t>
            </a:r>
            <a:endParaRPr lang="en-US" altLang="en-IN" sz="6000" b="1" dirty="0">
              <a:solidFill>
                <a:srgbClr val="000000"/>
              </a:solidFill>
              <a:effectLst/>
              <a:latin typeface="Consolas" panose="020B0609020204030204" pitchFamily="49" charset="0"/>
            </a:endParaRPr>
          </a:p>
          <a:p>
            <a:pPr marL="0" indent="0">
              <a:buNone/>
            </a:pPr>
            <a:endParaRPr lang="en-US" altLang="en-IN" sz="4000" b="1" dirty="0">
              <a:solidFill>
                <a:srgbClr val="000000"/>
              </a:solidFill>
              <a:effectLst/>
              <a:latin typeface="Consolas" panose="020B0609020204030204" pitchFamily="49" charset="0"/>
            </a:endParaRPr>
          </a:p>
          <a:p>
            <a:pPr marL="0" indent="0">
              <a:buNone/>
            </a:pPr>
            <a:r>
              <a:rPr lang="en-US" altLang="en-IN" sz="4000" b="1" dirty="0">
                <a:solidFill>
                  <a:srgbClr val="000000"/>
                </a:solidFill>
                <a:effectLst/>
                <a:latin typeface="Consolas" panose="020B0609020204030204" pitchFamily="49" charset="0"/>
              </a:rPr>
              <a:t>//</a:t>
            </a:r>
            <a:r>
              <a:rPr lang="en-US" altLang="en-IN" sz="4000" b="1" dirty="0">
                <a:solidFill>
                  <a:schemeClr val="accent1"/>
                </a:solidFill>
                <a:effectLst>
                  <a:outerShdw blurRad="38100" dist="25400" dir="5400000" algn="ctr" rotWithShape="0">
                    <a:srgbClr val="6E747A">
                      <a:alpha val="43000"/>
                      <a:alpha val="43000"/>
                    </a:srgbClr>
                  </a:outerShdw>
                </a:effectLst>
                <a:latin typeface="Consolas" panose="020B0609020204030204" pitchFamily="49" charset="0"/>
              </a:rPr>
              <a:t>Query string to parse</a:t>
            </a:r>
            <a:br>
              <a:rPr lang="en-IN" sz="4000" b="1" dirty="0">
                <a:solidFill>
                  <a:srgbClr val="000000"/>
                </a:solidFill>
                <a:effectLst/>
                <a:latin typeface="Consolas" panose="020B0609020204030204" pitchFamily="49" charset="0"/>
              </a:rPr>
            </a:br>
            <a:r>
              <a:rPr lang="en-IN" sz="8000" b="1" dirty="0" err="1">
                <a:solidFill>
                  <a:srgbClr val="0000FF"/>
                </a:solidFill>
                <a:effectLst/>
                <a:latin typeface="Consolas" panose="020B0609020204030204" pitchFamily="49" charset="0"/>
              </a:rPr>
              <a:t>const</a:t>
            </a:r>
            <a:r>
              <a:rPr lang="en-IN" sz="8000" b="1" dirty="0">
                <a:solidFill>
                  <a:srgbClr val="000000"/>
                </a:solidFill>
                <a:effectLst/>
                <a:latin typeface="Consolas" panose="020B0609020204030204" pitchFamily="49" charset="0"/>
              </a:rPr>
              <a:t> </a:t>
            </a:r>
            <a:r>
              <a:rPr lang="en-IN" sz="8000" b="1" dirty="0" err="1">
                <a:solidFill>
                  <a:srgbClr val="000000"/>
                </a:solidFill>
                <a:effectLst/>
                <a:latin typeface="Consolas" panose="020B0609020204030204" pitchFamily="49" charset="0"/>
              </a:rPr>
              <a:t>queryString</a:t>
            </a:r>
            <a:r>
              <a:rPr lang="en-IN" sz="8000" b="1" dirty="0">
                <a:solidFill>
                  <a:srgbClr val="000000"/>
                </a:solidFill>
                <a:effectLst/>
                <a:latin typeface="Consolas" panose="020B0609020204030204" pitchFamily="49" charset="0"/>
              </a:rPr>
              <a:t> = </a:t>
            </a:r>
            <a:r>
              <a:rPr lang="en-IN" sz="8000" b="1" dirty="0">
                <a:solidFill>
                  <a:srgbClr val="A31515"/>
                </a:solidFill>
                <a:effectLst/>
                <a:latin typeface="Consolas" panose="020B0609020204030204" pitchFamily="49" charset="0"/>
              </a:rPr>
              <a:t>'foo=</a:t>
            </a:r>
            <a:r>
              <a:rPr lang="en-IN" sz="8000" b="1" dirty="0" err="1">
                <a:solidFill>
                  <a:srgbClr val="A31515"/>
                </a:solidFill>
                <a:effectLst/>
                <a:latin typeface="Consolas" panose="020B0609020204030204" pitchFamily="49" charset="0"/>
              </a:rPr>
              <a:t>bar&amp;baz</a:t>
            </a:r>
            <a:r>
              <a:rPr lang="en-IN" sz="8000" b="1" dirty="0">
                <a:solidFill>
                  <a:srgbClr val="A31515"/>
                </a:solidFill>
                <a:effectLst/>
                <a:latin typeface="Consolas" panose="020B0609020204030204" pitchFamily="49" charset="0"/>
              </a:rPr>
              <a:t>=</a:t>
            </a:r>
            <a:r>
              <a:rPr lang="en-IN" sz="8000" b="1" dirty="0" err="1">
                <a:solidFill>
                  <a:srgbClr val="A31515"/>
                </a:solidFill>
                <a:effectLst/>
                <a:latin typeface="Consolas" panose="020B0609020204030204" pitchFamily="49" charset="0"/>
              </a:rPr>
              <a:t>qux</a:t>
            </a:r>
            <a:r>
              <a:rPr lang="en-IN" sz="8000" b="1" dirty="0">
                <a:solidFill>
                  <a:srgbClr val="A31515"/>
                </a:solidFill>
                <a:effectLst/>
                <a:latin typeface="Consolas" panose="020B0609020204030204" pitchFamily="49" charset="0"/>
              </a:rPr>
              <a:t>'</a:t>
            </a:r>
            <a:r>
              <a:rPr lang="en-IN" sz="8000" b="1" dirty="0">
                <a:solidFill>
                  <a:srgbClr val="000000"/>
                </a:solidFill>
                <a:effectLst/>
                <a:latin typeface="Consolas" panose="020B0609020204030204" pitchFamily="49" charset="0"/>
              </a:rPr>
              <a:t>;</a:t>
            </a:r>
            <a:endParaRPr lang="en-IN" sz="4000" b="1" dirty="0">
              <a:solidFill>
                <a:srgbClr val="000000"/>
              </a:solidFill>
              <a:effectLst/>
              <a:latin typeface="Consolas" panose="020B0609020204030204" pitchFamily="49" charset="0"/>
            </a:endParaRPr>
          </a:p>
          <a:p>
            <a:pPr marL="0" indent="0">
              <a:buNone/>
            </a:pPr>
            <a:endParaRPr lang="en-IN" sz="4000" b="1" dirty="0">
              <a:solidFill>
                <a:srgbClr val="000000"/>
              </a:solidFill>
              <a:effectLst/>
              <a:latin typeface="Consolas" panose="020B0609020204030204" pitchFamily="49" charset="0"/>
            </a:endParaRPr>
          </a:p>
          <a:p>
            <a:pPr marL="0" indent="0">
              <a:buNone/>
            </a:pPr>
            <a:r>
              <a:rPr lang="en-US" altLang="en-IN" sz="6000" b="1" dirty="0">
                <a:solidFill>
                  <a:schemeClr val="accent1"/>
                </a:solidFill>
                <a:effectLst>
                  <a:outerShdw blurRad="38100" dist="25400" dir="5400000" algn="ctr" rotWithShape="0">
                    <a:srgbClr val="6E747A">
                      <a:alpha val="43000"/>
                      <a:alpha val="43000"/>
                    </a:srgbClr>
                  </a:outerShdw>
                </a:effectLst>
                <a:latin typeface="Consolas" panose="020B0609020204030204" pitchFamily="49" charset="0"/>
              </a:rPr>
              <a:t>//Parse the query string: The querystring.parse() method is called with the queryString as an argument. </a:t>
            </a:r>
            <a:endParaRPr lang="en-US" altLang="en-IN" sz="6000" b="1" dirty="0">
              <a:solidFill>
                <a:schemeClr val="accent1"/>
              </a:solidFill>
              <a:effectLst>
                <a:outerShdw blurRad="38100" dist="25400" dir="5400000" algn="ctr" rotWithShape="0">
                  <a:srgbClr val="6E747A">
                    <a:alpha val="43000"/>
                    <a:alpha val="43000"/>
                  </a:srgbClr>
                </a:outerShdw>
              </a:effectLst>
              <a:latin typeface="Consolas" panose="020B0609020204030204" pitchFamily="49" charset="0"/>
            </a:endParaRPr>
          </a:p>
          <a:p>
            <a:pPr marL="0" indent="0">
              <a:buNone/>
            </a:pPr>
            <a:r>
              <a:rPr lang="en-US" altLang="en-IN" sz="6000" b="1" dirty="0">
                <a:solidFill>
                  <a:schemeClr val="accent1"/>
                </a:solidFill>
                <a:effectLst>
                  <a:outerShdw blurRad="38100" dist="25400" dir="5400000" algn="ctr" rotWithShape="0">
                    <a:srgbClr val="6E747A">
                      <a:alpha val="43000"/>
                      <a:alpha val="43000"/>
                    </a:srgbClr>
                  </a:outerShdw>
                </a:effectLst>
                <a:latin typeface="Consolas" panose="020B0609020204030204" pitchFamily="49" charset="0"/>
              </a:rPr>
              <a:t>//This method parses the query string into an object where each key-value pair corresponds to a    parameter in the query string.</a:t>
            </a:r>
            <a:endParaRPr lang="en-US" altLang="en-IN" sz="6000" b="1" dirty="0">
              <a:solidFill>
                <a:schemeClr val="accent1"/>
              </a:solidFill>
              <a:effectLst>
                <a:outerShdw blurRad="38100" dist="25400" dir="5400000" algn="ctr" rotWithShape="0">
                  <a:srgbClr val="6E747A">
                    <a:alpha val="43000"/>
                    <a:alpha val="43000"/>
                  </a:srgbClr>
                </a:outerShdw>
              </a:effectLst>
              <a:latin typeface="Consolas" panose="020B0609020204030204" pitchFamily="49" charset="0"/>
            </a:endParaRPr>
          </a:p>
          <a:p>
            <a:pPr marL="0" indent="0">
              <a:buNone/>
            </a:pPr>
            <a:r>
              <a:rPr lang="en-IN" sz="8000" b="1" dirty="0" err="1">
                <a:solidFill>
                  <a:srgbClr val="0000FF"/>
                </a:solidFill>
                <a:effectLst/>
                <a:latin typeface="Consolas" panose="020B0609020204030204" pitchFamily="49" charset="0"/>
              </a:rPr>
              <a:t>const</a:t>
            </a:r>
            <a:r>
              <a:rPr lang="en-IN" sz="8000" b="1" dirty="0">
                <a:solidFill>
                  <a:srgbClr val="000000"/>
                </a:solidFill>
                <a:effectLst/>
                <a:latin typeface="Consolas" panose="020B0609020204030204" pitchFamily="49" charset="0"/>
              </a:rPr>
              <a:t> </a:t>
            </a:r>
            <a:r>
              <a:rPr lang="en-IN" sz="8000" b="1" dirty="0" err="1">
                <a:solidFill>
                  <a:srgbClr val="000000"/>
                </a:solidFill>
                <a:effectLst/>
                <a:latin typeface="Consolas" panose="020B0609020204030204" pitchFamily="49" charset="0"/>
              </a:rPr>
              <a:t>parsedQuery</a:t>
            </a:r>
            <a:r>
              <a:rPr lang="en-IN" sz="8000" b="1" dirty="0">
                <a:solidFill>
                  <a:srgbClr val="000000"/>
                </a:solidFill>
                <a:effectLst/>
                <a:latin typeface="Consolas" panose="020B0609020204030204" pitchFamily="49" charset="0"/>
              </a:rPr>
              <a:t> = </a:t>
            </a:r>
            <a:r>
              <a:rPr lang="en-IN" sz="8000" b="1" dirty="0" err="1">
                <a:solidFill>
                  <a:srgbClr val="000000"/>
                </a:solidFill>
                <a:effectLst/>
                <a:latin typeface="Consolas" panose="020B0609020204030204" pitchFamily="49" charset="0"/>
              </a:rPr>
              <a:t>querystring.parse</a:t>
            </a:r>
            <a:r>
              <a:rPr lang="en-IN" sz="8000" b="1" dirty="0">
                <a:solidFill>
                  <a:srgbClr val="000000"/>
                </a:solidFill>
                <a:effectLst/>
                <a:latin typeface="Consolas" panose="020B0609020204030204" pitchFamily="49" charset="0"/>
              </a:rPr>
              <a:t>(</a:t>
            </a:r>
            <a:r>
              <a:rPr lang="en-IN" sz="8000" b="1" dirty="0" err="1">
                <a:solidFill>
                  <a:srgbClr val="000000"/>
                </a:solidFill>
                <a:effectLst/>
                <a:latin typeface="Consolas" panose="020B0609020204030204" pitchFamily="49" charset="0"/>
              </a:rPr>
              <a:t>queryString</a:t>
            </a:r>
            <a:r>
              <a:rPr lang="en-IN" sz="8000" b="1" dirty="0">
                <a:solidFill>
                  <a:srgbClr val="000000"/>
                </a:solidFill>
                <a:effectLst/>
                <a:latin typeface="Consolas" panose="020B0609020204030204" pitchFamily="49" charset="0"/>
              </a:rPr>
              <a:t>);</a:t>
            </a:r>
            <a:endParaRPr lang="en-IN" sz="8000" b="1" dirty="0">
              <a:solidFill>
                <a:srgbClr val="000000"/>
              </a:solidFill>
              <a:effectLst/>
              <a:latin typeface="Consolas" panose="020B0609020204030204" pitchFamily="49" charset="0"/>
            </a:endParaRPr>
          </a:p>
          <a:p>
            <a:pPr marL="0" indent="0">
              <a:buNone/>
            </a:pPr>
            <a:br>
              <a:rPr lang="en-IN" sz="8000" b="1" dirty="0">
                <a:solidFill>
                  <a:srgbClr val="000000"/>
                </a:solidFill>
                <a:effectLst/>
                <a:latin typeface="Consolas" panose="020B0609020204030204" pitchFamily="49" charset="0"/>
              </a:rPr>
            </a:br>
            <a:r>
              <a:rPr lang="en-IN" sz="8000" b="1" dirty="0">
                <a:solidFill>
                  <a:srgbClr val="000000"/>
                </a:solidFill>
                <a:effectLst/>
                <a:latin typeface="Consolas" panose="020B0609020204030204" pitchFamily="49" charset="0"/>
              </a:rPr>
              <a:t>console.log(</a:t>
            </a:r>
            <a:r>
              <a:rPr lang="en-IN" sz="8000" b="1" dirty="0" err="1">
                <a:solidFill>
                  <a:srgbClr val="000000"/>
                </a:solidFill>
                <a:effectLst/>
                <a:latin typeface="Consolas" panose="020B0609020204030204" pitchFamily="49" charset="0"/>
              </a:rPr>
              <a:t>parsedQuery</a:t>
            </a:r>
            <a:r>
              <a:rPr lang="en-IN" sz="8000" b="1" dirty="0">
                <a:solidFill>
                  <a:srgbClr val="000000"/>
                </a:solidFill>
                <a:effectLst/>
                <a:latin typeface="Consolas" panose="020B0609020204030204" pitchFamily="49" charset="0"/>
              </a:rPr>
              <a:t>); </a:t>
            </a:r>
            <a:r>
              <a:rPr lang="en-IN" sz="8000" b="1" dirty="0">
                <a:solidFill>
                  <a:srgbClr val="008000"/>
                </a:solidFill>
                <a:effectLst/>
                <a:latin typeface="Consolas" panose="020B0609020204030204" pitchFamily="49" charset="0"/>
              </a:rPr>
              <a:t>// Outputs: { foo: 'bar', </a:t>
            </a:r>
            <a:r>
              <a:rPr lang="en-IN" sz="8000" b="1" dirty="0" err="1">
                <a:solidFill>
                  <a:srgbClr val="008000"/>
                </a:solidFill>
                <a:effectLst/>
                <a:latin typeface="Consolas" panose="020B0609020204030204" pitchFamily="49" charset="0"/>
              </a:rPr>
              <a:t>baz</a:t>
            </a:r>
            <a:r>
              <a:rPr lang="en-IN" sz="8000" b="1" dirty="0">
                <a:solidFill>
                  <a:srgbClr val="008000"/>
                </a:solidFill>
                <a:effectLst/>
                <a:latin typeface="Consolas" panose="020B0609020204030204" pitchFamily="49" charset="0"/>
              </a:rPr>
              <a:t>: '</a:t>
            </a:r>
            <a:r>
              <a:rPr lang="en-IN" sz="8000" b="1" dirty="0" err="1">
                <a:solidFill>
                  <a:srgbClr val="008000"/>
                </a:solidFill>
                <a:effectLst/>
                <a:latin typeface="Consolas" panose="020B0609020204030204" pitchFamily="49" charset="0"/>
              </a:rPr>
              <a:t>qux</a:t>
            </a:r>
            <a:r>
              <a:rPr lang="en-IN" sz="8000" b="1" dirty="0">
                <a:solidFill>
                  <a:srgbClr val="008000"/>
                </a:solidFill>
                <a:effectLst/>
                <a:latin typeface="Consolas" panose="020B0609020204030204" pitchFamily="49" charset="0"/>
              </a:rPr>
              <a:t>' }</a:t>
            </a:r>
            <a:endParaRPr lang="en-IN" sz="8000"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0148"/>
            <a:ext cx="10515600" cy="4351338"/>
          </a:xfrm>
        </p:spPr>
        <p:txBody>
          <a:bodyPr>
            <a:normAutofit/>
          </a:bodyPr>
          <a:lstStyle/>
          <a:p>
            <a:pPr marL="0" indent="0" algn="just">
              <a:buNone/>
            </a:pPr>
            <a:r>
              <a:rPr lang="en-US" sz="4400" dirty="0"/>
              <a:t>Create a Node.js application that utilizes the stream and URL modules to handle data submitted through a form on the '/submit' route using the 'GET' method, ensuring that the received data is saved into a file on the backend?</a:t>
            </a:r>
            <a:endParaRPr lang="en-IN" sz="4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40" y="123568"/>
            <a:ext cx="11380574" cy="6065752"/>
          </a:xfrm>
        </p:spPr>
        <p:txBody>
          <a:bodyPr>
            <a:noAutofit/>
          </a:bodyPr>
          <a:lstStyle/>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http =require(</a:t>
            </a:r>
            <a:r>
              <a:rPr lang="en-IN" sz="1200" b="1" dirty="0">
                <a:solidFill>
                  <a:srgbClr val="A31515"/>
                </a:solidFill>
                <a:effectLst/>
                <a:latin typeface="Consolas" panose="020B0609020204030204" pitchFamily="49" charset="0"/>
              </a:rPr>
              <a:t>'http'</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fs=require(</a:t>
            </a:r>
            <a:r>
              <a:rPr lang="en-IN" sz="1200" b="1" dirty="0">
                <a:solidFill>
                  <a:srgbClr val="A31515"/>
                </a:solidFill>
                <a:effectLst/>
                <a:latin typeface="Consolas" panose="020B0609020204030204" pitchFamily="49" charset="0"/>
              </a:rPr>
              <a:t>'fs'</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url</a:t>
            </a:r>
            <a:r>
              <a:rPr lang="en-IN" sz="1200" b="1" dirty="0">
                <a:solidFill>
                  <a:srgbClr val="000000"/>
                </a:solidFill>
                <a:effectLst/>
                <a:latin typeface="Consolas" panose="020B0609020204030204" pitchFamily="49" charset="0"/>
              </a:rPr>
              <a:t>=require(</a:t>
            </a:r>
            <a:r>
              <a:rPr lang="en-IN" sz="1200" b="1" dirty="0">
                <a:solidFill>
                  <a:srgbClr val="A31515"/>
                </a:solidFill>
                <a:effectLst/>
                <a:latin typeface="Consolas" panose="020B0609020204030204" pitchFamily="49" charset="0"/>
              </a:rPr>
              <a:t>'</a:t>
            </a:r>
            <a:r>
              <a:rPr lang="en-IN" sz="1200" b="1" dirty="0" err="1">
                <a:solidFill>
                  <a:srgbClr val="A31515"/>
                </a:solidFill>
                <a:effectLst/>
                <a:latin typeface="Consolas" panose="020B0609020204030204" pitchFamily="49" charset="0"/>
              </a:rPr>
              <a:t>url</a:t>
            </a:r>
            <a:r>
              <a:rPr lang="en-IN" sz="1200" b="1" dirty="0">
                <a:solidFill>
                  <a:srgbClr val="A31515"/>
                </a:solidFill>
                <a:effectLst/>
                <a:latin typeface="Consolas" panose="020B0609020204030204" pitchFamily="49" charset="0"/>
              </a:rPr>
              <a: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err="1">
                <a:solidFill>
                  <a:srgbClr val="000000"/>
                </a:solidFill>
                <a:effectLst/>
                <a:latin typeface="Consolas" panose="020B0609020204030204" pitchFamily="49" charset="0"/>
              </a:rPr>
              <a:t>http.createServer</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req,res</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let</a:t>
            </a: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parsedURL</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url.parse</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req.url,</a:t>
            </a:r>
            <a:r>
              <a:rPr lang="en-IN" sz="1200" b="1" dirty="0" err="1">
                <a:solidFill>
                  <a:srgbClr val="0000FF"/>
                </a:solidFill>
                <a:effectLst/>
                <a:latin typeface="Consolas" panose="020B0609020204030204" pitchFamily="49" charset="0"/>
              </a:rPr>
              <a:t>true</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console.log(</a:t>
            </a:r>
            <a:r>
              <a:rPr lang="en-IN" sz="1200" b="1" dirty="0" err="1">
                <a:solidFill>
                  <a:srgbClr val="000000"/>
                </a:solidFill>
                <a:effectLst/>
                <a:latin typeface="Consolas" panose="020B0609020204030204" pitchFamily="49" charset="0"/>
              </a:rPr>
              <a:t>parsedURL</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console.log(parsedURL.query.name);</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if</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parsedURL.pathname</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let</a:t>
            </a: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readableStream</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fs.createReadStream</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'public/index.html'</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readableStream.pipe</a:t>
            </a:r>
            <a:r>
              <a:rPr lang="en-IN" sz="1200" b="1" dirty="0">
                <a:solidFill>
                  <a:srgbClr val="000000"/>
                </a:solidFill>
                <a:effectLst/>
                <a:latin typeface="Consolas" panose="020B0609020204030204" pitchFamily="49" charset="0"/>
              </a:rPr>
              <a:t>(res);</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else</a:t>
            </a: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if</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parsedURL.pathname</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'/submit'</a:t>
            </a:r>
            <a:r>
              <a:rPr lang="en-IN" sz="1200" b="1" dirty="0">
                <a:solidFill>
                  <a:srgbClr val="000000"/>
                </a:solidFill>
                <a:effectLst/>
                <a:latin typeface="Consolas" panose="020B0609020204030204" pitchFamily="49" charset="0"/>
              </a:rPr>
              <a:t> &amp;&amp; </a:t>
            </a:r>
            <a:r>
              <a:rPr lang="en-IN" sz="1200" b="1" dirty="0" err="1">
                <a:solidFill>
                  <a:srgbClr val="000000"/>
                </a:solidFill>
                <a:effectLst/>
                <a:latin typeface="Consolas" panose="020B0609020204030204" pitchFamily="49" charset="0"/>
              </a:rPr>
              <a:t>req.method</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"GET"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let</a:t>
            </a: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writableStream</a:t>
            </a:r>
            <a:r>
              <a:rPr lang="en-IN" sz="1200" b="1" dirty="0">
                <a:solidFill>
                  <a:srgbClr val="000000"/>
                </a:solidFill>
                <a:effectLst/>
                <a:latin typeface="Consolas" panose="020B0609020204030204" pitchFamily="49" charset="0"/>
              </a:rPr>
              <a:t> = </a:t>
            </a:r>
            <a:r>
              <a:rPr lang="en-IN" sz="1200" b="1" dirty="0" err="1">
                <a:solidFill>
                  <a:srgbClr val="000000"/>
                </a:solidFill>
                <a:effectLst/>
                <a:latin typeface="Consolas" panose="020B0609020204030204" pitchFamily="49" charset="0"/>
              </a:rPr>
              <a:t>fs.createWriteStream</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'form_data.txt'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let</a:t>
            </a:r>
            <a:r>
              <a:rPr lang="en-IN" sz="1200" b="1" dirty="0">
                <a:solidFill>
                  <a:srgbClr val="000000"/>
                </a:solidFill>
                <a:effectLst/>
                <a:latin typeface="Consolas" panose="020B0609020204030204" pitchFamily="49" charset="0"/>
              </a:rPr>
              <a:t> query = </a:t>
            </a:r>
            <a:r>
              <a:rPr lang="en-IN" sz="1200" b="1" dirty="0" err="1">
                <a:solidFill>
                  <a:srgbClr val="000000"/>
                </a:solidFill>
                <a:effectLst/>
                <a:latin typeface="Consolas" panose="020B0609020204030204" pitchFamily="49" charset="0"/>
              </a:rPr>
              <a:t>parsedURL.query</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writableStream.write</a:t>
            </a:r>
            <a:r>
              <a:rPr lang="en-IN" sz="1200" b="1" dirty="0">
                <a:solidFill>
                  <a:srgbClr val="000000"/>
                </a:solidFill>
                <a:effectLst/>
                <a:latin typeface="Consolas" panose="020B0609020204030204" pitchFamily="49" charset="0"/>
              </a:rPr>
              <a:t>(query.name+</a:t>
            </a:r>
            <a:r>
              <a:rPr lang="en-IN" sz="1200" b="1" dirty="0">
                <a:solidFill>
                  <a:srgbClr val="A31515"/>
                </a:solidFill>
                <a:effectLst/>
                <a:latin typeface="Consolas" panose="020B0609020204030204" pitchFamily="49" charset="0"/>
              </a:rPr>
              <a:t>'\n'</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writableStream.write</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query.email</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writableStream.on</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'finish'</a:t>
            </a: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console.log(</a:t>
            </a:r>
            <a:r>
              <a:rPr lang="en-IN" sz="1200" b="1" dirty="0">
                <a:solidFill>
                  <a:srgbClr val="A31515"/>
                </a:solidFill>
                <a:effectLst/>
                <a:latin typeface="Consolas" panose="020B0609020204030204" pitchFamily="49" charset="0"/>
              </a:rPr>
              <a:t>"Form has been saved Successfully"</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writableStream.end</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res.end</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"Data has been successfully saved"</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0000"/>
                </a:solidFill>
                <a:effectLst/>
                <a:latin typeface="Consolas" panose="020B0609020204030204" pitchFamily="49" charset="0"/>
              </a:rPr>
              <a:t>}).listen(</a:t>
            </a:r>
            <a:r>
              <a:rPr lang="en-IN" sz="1200" b="1" dirty="0">
                <a:solidFill>
                  <a:srgbClr val="098658"/>
                </a:solidFill>
                <a:effectLst/>
                <a:latin typeface="Consolas" panose="020B0609020204030204" pitchFamily="49" charset="0"/>
              </a:rPr>
              <a:t>4000</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337224" y="727380"/>
            <a:ext cx="7517551" cy="5403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0745"/>
          </a:xfrm>
        </p:spPr>
        <p:txBody>
          <a:bodyPr/>
          <a:p>
            <a:r>
              <a:rPr lang="en-US"/>
              <a:t>JSON</a:t>
            </a:r>
            <a:endParaRPr lang="en-US"/>
          </a:p>
        </p:txBody>
      </p:sp>
      <p:sp>
        <p:nvSpPr>
          <p:cNvPr id="3" name="Content Placeholder 2"/>
          <p:cNvSpPr>
            <a:spLocks noGrp="1"/>
          </p:cNvSpPr>
          <p:nvPr>
            <p:ph idx="1"/>
          </p:nvPr>
        </p:nvSpPr>
        <p:spPr>
          <a:xfrm>
            <a:off x="838200" y="1802765"/>
            <a:ext cx="10515600" cy="4374515"/>
          </a:xfrm>
        </p:spPr>
        <p:txBody>
          <a:bodyPr/>
          <a:p>
            <a:r>
              <a:rPr lang="en-US"/>
              <a:t>It stands for Javascript Object Notation.</a:t>
            </a:r>
            <a:endParaRPr lang="en-US"/>
          </a:p>
          <a:p>
            <a:r>
              <a:rPr lang="en-US"/>
              <a:t>It is a lightweight format for storing and transporting data.</a:t>
            </a:r>
            <a:endParaRPr lang="en-US"/>
          </a:p>
          <a:p>
            <a:r>
              <a:rPr lang="en-US"/>
              <a:t>It is often used when data is sent from a server to a webpage.</a:t>
            </a:r>
            <a:endParaRPr lang="en-US"/>
          </a:p>
          <a:p>
            <a:r>
              <a:rPr lang="en-US"/>
              <a:t>The JSON format is syntactically similar to the code for creating JavaScript objects. Because of this, a JavaScript program can easily convert JSON data into JavaScript objects.</a:t>
            </a:r>
            <a:endParaRPr lang="en-US"/>
          </a:p>
          <a:p>
            <a:r>
              <a:rPr lang="en-US"/>
              <a:t>Since the format is text only, JSON data can easily be sent between computers.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a:t>Whaaat</a:t>
            </a:r>
            <a:r>
              <a:rPr lang="en-US" sz="5400" b="1" dirty="0"/>
              <a:t> is this, Stream?</a:t>
            </a:r>
            <a:endParaRPr lang="en-IN" sz="5400" b="1" dirty="0"/>
          </a:p>
        </p:txBody>
      </p:sp>
      <p:sp>
        <p:nvSpPr>
          <p:cNvPr id="3" name="Content Placeholder 2"/>
          <p:cNvSpPr>
            <a:spLocks noGrp="1"/>
          </p:cNvSpPr>
          <p:nvPr>
            <p:ph idx="1"/>
          </p:nvPr>
        </p:nvSpPr>
        <p:spPr/>
        <p:txBody>
          <a:bodyPr>
            <a:normAutofit/>
          </a:bodyPr>
          <a:lstStyle/>
          <a:p>
            <a:pPr marL="0" indent="0" algn="just">
              <a:buNone/>
            </a:pPr>
            <a:r>
              <a:rPr lang="en-US" sz="4400" dirty="0"/>
              <a:t>Streams are </a:t>
            </a:r>
            <a:r>
              <a:rPr lang="en-US" sz="4400" b="1" dirty="0">
                <a:solidFill>
                  <a:srgbClr val="FF0000"/>
                </a:solidFill>
              </a:rPr>
              <a:t>sequences of data made available over time. Rather than reading or writing all the data at once, streams allow you to process data piece by piece</a:t>
            </a:r>
            <a:r>
              <a:rPr lang="en-US" sz="4400" dirty="0"/>
              <a:t>, which is particularly useful when dealing with large datasets or when real-time processing is required.</a:t>
            </a:r>
            <a:endParaRPr lang="en-IN" sz="4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 Stream Module….</a:t>
            </a:r>
            <a:endParaRPr lang="en-IN" b="1" dirty="0"/>
          </a:p>
        </p:txBody>
      </p:sp>
      <p:sp>
        <p:nvSpPr>
          <p:cNvPr id="3" name="Content Placeholder 2"/>
          <p:cNvSpPr>
            <a:spLocks noGrp="1"/>
          </p:cNvSpPr>
          <p:nvPr>
            <p:ph idx="1"/>
          </p:nvPr>
        </p:nvSpPr>
        <p:spPr/>
        <p:txBody>
          <a:bodyPr>
            <a:normAutofit/>
          </a:bodyPr>
          <a:lstStyle/>
          <a:p>
            <a:pPr marL="0" indent="0" algn="just">
              <a:buNone/>
            </a:pPr>
            <a:r>
              <a:rPr lang="en-US" sz="4400" dirty="0"/>
              <a:t>In essence, the Stream Module enables efficient handling of data streams, allowing developers to process data in smaller, manageable chunks, leading to better performance.</a:t>
            </a:r>
            <a:endParaRPr lang="en-IN" sz="4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p>
            <a:r>
              <a:rPr lang="en-US"/>
              <a:t>The node:stream module provides an API for implementing the stream interface.</a:t>
            </a:r>
            <a:endParaRPr lang="en-US"/>
          </a:p>
          <a:p>
            <a:r>
              <a:rPr lang="en-US"/>
              <a:t>The Stream module provides a way of handling streaming data.</a:t>
            </a:r>
            <a:endParaRPr lang="en-US"/>
          </a:p>
          <a:p>
            <a:r>
              <a:rPr lang="en-US"/>
              <a:t>Each type of stream is an EventEmitter instance and throws several events at different instances of time.</a:t>
            </a:r>
            <a:endParaRPr lang="en-US"/>
          </a:p>
          <a:p>
            <a:r>
              <a:rPr lang="en-US"/>
              <a:t>Some of the most commonly used events are :</a:t>
            </a:r>
            <a:endParaRPr lang="en-US"/>
          </a:p>
          <a:p>
            <a:pPr lvl="1"/>
            <a:r>
              <a:rPr lang="en-US"/>
              <a:t>DATA : event is fired when there is data available to read.</a:t>
            </a:r>
            <a:endParaRPr lang="en-US"/>
          </a:p>
          <a:p>
            <a:pPr lvl="1"/>
            <a:r>
              <a:rPr lang="en-US"/>
              <a:t>END : event is fired when there is no data left to read.</a:t>
            </a:r>
            <a:endParaRPr lang="en-US"/>
          </a:p>
          <a:p>
            <a:pPr lvl="1"/>
            <a:r>
              <a:rPr lang="en-US"/>
              <a:t>ERROR  :event is fired when there is an error receiving or writing data.</a:t>
            </a:r>
            <a:endParaRPr lang="en-US"/>
          </a:p>
          <a:p>
            <a:pPr lvl="1"/>
            <a:r>
              <a:rPr lang="en-US"/>
              <a:t>FINISH : event is fired when no data to read and everything is removed.</a:t>
            </a:r>
            <a:endParaRPr lang="en-US"/>
          </a:p>
          <a:p>
            <a:r>
              <a:rPr lang="en-US"/>
              <a:t>To access the node:stream module:</a:t>
            </a:r>
            <a:endParaRPr lang="en-US"/>
          </a:p>
          <a:p>
            <a:pPr marL="0" indent="0">
              <a:buNone/>
            </a:pPr>
            <a:r>
              <a:rPr lang="en-US"/>
              <a:t>		</a:t>
            </a:r>
            <a:r>
              <a:rPr lang="en-US" b="1"/>
              <a:t>const stream = require('node:stream');</a:t>
            </a:r>
            <a:endParaRPr 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41070"/>
            <a:ext cx="10515600" cy="5190490"/>
          </a:xfrm>
        </p:spPr>
        <p:txBody>
          <a:bodyPr/>
          <a:p>
            <a:r>
              <a:rPr lang="en-US"/>
              <a:t>Using streams can lead to more efficient and scalable applications, especially when dealing with large amounts of data. They also provide better memory management compared to traditional synchronous file reading or writing.</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224449"/>
            <a:ext cx="10515600" cy="432044"/>
          </a:xfrm>
        </p:spPr>
        <p:txBody>
          <a:bodyPr>
            <a:normAutofit fontScale="90000"/>
          </a:bodyPr>
          <a:lstStyle/>
          <a:p>
            <a:r>
              <a:rPr lang="en-US" b="1" dirty="0"/>
              <a:t>Reading data</a:t>
            </a:r>
            <a:endParaRPr lang="en-IN" b="1" dirty="0"/>
          </a:p>
        </p:txBody>
      </p:sp>
      <p:sp>
        <p:nvSpPr>
          <p:cNvPr id="3" name="Content Placeholder 2"/>
          <p:cNvSpPr>
            <a:spLocks noGrp="1"/>
          </p:cNvSpPr>
          <p:nvPr>
            <p:ph idx="1"/>
          </p:nvPr>
        </p:nvSpPr>
        <p:spPr>
          <a:xfrm>
            <a:off x="597877" y="1078523"/>
            <a:ext cx="11371385" cy="5662246"/>
          </a:xfrm>
        </p:spPr>
        <p:txBody>
          <a:bodyPr>
            <a:normAutofit fontScale="55000" lnSpcReduction="20000"/>
          </a:bodyPr>
          <a:lstStyle/>
          <a:p>
            <a:pPr marL="0" indent="0">
              <a:buNone/>
            </a:pPr>
            <a:r>
              <a:rPr lang="en-IN" sz="2900" b="1" dirty="0" err="1">
                <a:solidFill>
                  <a:srgbClr val="0000FF"/>
                </a:solidFill>
                <a:effectLst/>
                <a:latin typeface="Consolas" panose="020B0609020204030204" pitchFamily="49" charset="0"/>
              </a:rPr>
              <a:t>const</a:t>
            </a:r>
            <a:r>
              <a:rPr lang="en-IN" sz="2900" b="1" dirty="0">
                <a:solidFill>
                  <a:srgbClr val="000000"/>
                </a:solidFill>
                <a:effectLst/>
                <a:latin typeface="Consolas" panose="020B0609020204030204" pitchFamily="49" charset="0"/>
              </a:rPr>
              <a:t> fs = require(</a:t>
            </a:r>
            <a:r>
              <a:rPr lang="en-IN" sz="2900" b="1" dirty="0">
                <a:solidFill>
                  <a:srgbClr val="A31515"/>
                </a:solidFill>
                <a:effectLst/>
                <a:latin typeface="Consolas" panose="020B0609020204030204" pitchFamily="49" charset="0"/>
              </a:rPr>
              <a:t>'fs'</a:t>
            </a:r>
            <a:r>
              <a:rPr lang="en-IN" sz="2900" b="1" dirty="0">
                <a:solidFill>
                  <a:srgbClr val="000000"/>
                </a:solidFill>
                <a:effectLst/>
                <a:latin typeface="Consolas" panose="020B0609020204030204" pitchFamily="49" charset="0"/>
              </a:rPr>
              <a:t>);</a:t>
            </a:r>
            <a:endParaRPr lang="en-IN" sz="2900" b="1" dirty="0">
              <a:solidFill>
                <a:srgbClr val="000000"/>
              </a:solidFill>
              <a:effectLst/>
              <a:latin typeface="Consolas" panose="020B0609020204030204" pitchFamily="49" charset="0"/>
            </a:endParaRPr>
          </a:p>
          <a:p>
            <a:pPr marL="0" indent="0">
              <a:buNone/>
            </a:pPr>
            <a:br>
              <a:rPr lang="en-IN" sz="2900" b="1" dirty="0">
                <a:solidFill>
                  <a:srgbClr val="000000"/>
                </a:solidFill>
                <a:effectLst/>
                <a:latin typeface="Consolas" panose="020B0609020204030204" pitchFamily="49" charset="0"/>
              </a:rPr>
            </a:br>
            <a:r>
              <a:rPr lang="en-IN" sz="2900" b="1" dirty="0">
                <a:solidFill>
                  <a:srgbClr val="008000"/>
                </a:solidFill>
                <a:effectLst/>
                <a:latin typeface="Consolas" panose="020B0609020204030204" pitchFamily="49" charset="0"/>
              </a:rPr>
              <a:t>// Create a readable stream with a smaller chunk size (e.g., 64 bytes)</a:t>
            </a:r>
            <a:endParaRPr lang="en-IN" sz="2900" b="1" dirty="0">
              <a:solidFill>
                <a:srgbClr val="000000"/>
              </a:solidFill>
              <a:effectLst/>
              <a:latin typeface="Consolas" panose="020B0609020204030204" pitchFamily="49" charset="0"/>
            </a:endParaRPr>
          </a:p>
          <a:p>
            <a:pPr marL="0" indent="0">
              <a:buNone/>
            </a:pPr>
            <a:r>
              <a:rPr lang="en-IN" sz="2900" b="1" dirty="0" err="1">
                <a:solidFill>
                  <a:srgbClr val="0000FF"/>
                </a:solidFill>
                <a:effectLst/>
                <a:latin typeface="Consolas" panose="020B0609020204030204" pitchFamily="49" charset="0"/>
              </a:rPr>
              <a:t>const</a:t>
            </a:r>
            <a:r>
              <a:rPr lang="en-IN" sz="2900" b="1" dirty="0">
                <a:solidFill>
                  <a:srgbClr val="000000"/>
                </a:solidFill>
                <a:effectLst/>
                <a:latin typeface="Consolas" panose="020B0609020204030204" pitchFamily="49" charset="0"/>
              </a:rPr>
              <a:t> </a:t>
            </a:r>
            <a:r>
              <a:rPr lang="en-IN" sz="2900" b="1" dirty="0" err="1">
                <a:solidFill>
                  <a:srgbClr val="000000"/>
                </a:solidFill>
                <a:effectLst/>
                <a:latin typeface="Consolas" panose="020B0609020204030204" pitchFamily="49" charset="0"/>
              </a:rPr>
              <a:t>readableStream</a:t>
            </a:r>
            <a:r>
              <a:rPr lang="en-IN" sz="2900" b="1" dirty="0">
                <a:solidFill>
                  <a:srgbClr val="000000"/>
                </a:solidFill>
                <a:effectLst/>
                <a:latin typeface="Consolas" panose="020B0609020204030204" pitchFamily="49" charset="0"/>
              </a:rPr>
              <a:t> = </a:t>
            </a:r>
            <a:r>
              <a:rPr lang="en-IN" sz="2900" b="1" dirty="0" err="1">
                <a:solidFill>
                  <a:srgbClr val="000000"/>
                </a:solidFill>
                <a:effectLst/>
                <a:latin typeface="Consolas" panose="020B0609020204030204" pitchFamily="49" charset="0"/>
              </a:rPr>
              <a:t>fs.createReadStream</a:t>
            </a:r>
            <a:r>
              <a:rPr lang="en-IN" sz="2900" b="1" dirty="0">
                <a:solidFill>
                  <a:srgbClr val="000000"/>
                </a:solidFill>
                <a:effectLst/>
                <a:latin typeface="Consolas" panose="020B0609020204030204" pitchFamily="49" charset="0"/>
              </a:rPr>
              <a:t>(</a:t>
            </a:r>
            <a:r>
              <a:rPr lang="en-IN" sz="2900" b="1" dirty="0">
                <a:solidFill>
                  <a:srgbClr val="A31515"/>
                </a:solidFill>
                <a:effectLst/>
                <a:latin typeface="Consolas" panose="020B0609020204030204" pitchFamily="49" charset="0"/>
              </a:rPr>
              <a:t>'example.txt'</a:t>
            </a:r>
            <a:r>
              <a:rPr lang="en-IN" sz="2900" b="1" dirty="0">
                <a:solidFill>
                  <a:srgbClr val="000000"/>
                </a:solidFill>
                <a:effectLst/>
                <a:latin typeface="Consolas" panose="020B0609020204030204" pitchFamily="49" charset="0"/>
              </a:rPr>
              <a:t>, { encoding: </a:t>
            </a:r>
            <a:r>
              <a:rPr lang="en-IN" sz="2900" b="1" dirty="0">
                <a:solidFill>
                  <a:srgbClr val="A31515"/>
                </a:solidFill>
                <a:effectLst/>
                <a:latin typeface="Consolas" panose="020B0609020204030204" pitchFamily="49" charset="0"/>
              </a:rPr>
              <a:t>'utf8'</a:t>
            </a:r>
            <a:r>
              <a:rPr lang="en-IN" sz="2900" b="1" dirty="0">
                <a:solidFill>
                  <a:srgbClr val="000000"/>
                </a:solidFill>
                <a:effectLst/>
                <a:latin typeface="Consolas" panose="020B0609020204030204" pitchFamily="49" charset="0"/>
              </a:rPr>
              <a:t>, </a:t>
            </a:r>
            <a:r>
              <a:rPr lang="en-IN" sz="2900" b="1" dirty="0" err="1">
                <a:solidFill>
                  <a:srgbClr val="000000"/>
                </a:solidFill>
                <a:effectLst/>
                <a:latin typeface="Consolas" panose="020B0609020204030204" pitchFamily="49" charset="0"/>
              </a:rPr>
              <a:t>highWaterMark</a:t>
            </a:r>
            <a:r>
              <a:rPr lang="en-IN" sz="2900" b="1" dirty="0">
                <a:solidFill>
                  <a:srgbClr val="000000"/>
                </a:solidFill>
                <a:effectLst/>
                <a:latin typeface="Consolas" panose="020B0609020204030204" pitchFamily="49" charset="0"/>
              </a:rPr>
              <a:t>: </a:t>
            </a:r>
            <a:r>
              <a:rPr lang="en-IN" sz="2900" b="1" dirty="0">
                <a:solidFill>
                  <a:srgbClr val="098658"/>
                </a:solidFill>
                <a:effectLst/>
                <a:latin typeface="Consolas" panose="020B0609020204030204" pitchFamily="49" charset="0"/>
              </a:rPr>
              <a:t>64</a:t>
            </a:r>
            <a:r>
              <a:rPr lang="en-IN" sz="2900" b="1" dirty="0">
                <a:solidFill>
                  <a:srgbClr val="000000"/>
                </a:solidFill>
                <a:effectLst/>
                <a:latin typeface="Consolas" panose="020B0609020204030204" pitchFamily="49" charset="0"/>
              </a:rPr>
              <a:t> });</a:t>
            </a:r>
            <a:endParaRPr lang="en-IN" sz="2900" b="1" dirty="0">
              <a:solidFill>
                <a:srgbClr val="000000"/>
              </a:solidFill>
              <a:effectLst/>
              <a:latin typeface="Consolas" panose="020B0609020204030204" pitchFamily="49" charset="0"/>
            </a:endParaRPr>
          </a:p>
          <a:p>
            <a:pPr marL="0" indent="0">
              <a:buNone/>
            </a:pPr>
            <a:br>
              <a:rPr lang="en-IN" sz="2900" b="1" dirty="0">
                <a:solidFill>
                  <a:srgbClr val="000000"/>
                </a:solidFill>
                <a:effectLst/>
                <a:latin typeface="Consolas" panose="020B0609020204030204" pitchFamily="49" charset="0"/>
              </a:rPr>
            </a:br>
            <a:r>
              <a:rPr lang="en-IN" sz="2900" b="1" dirty="0">
                <a:solidFill>
                  <a:srgbClr val="008000"/>
                </a:solidFill>
                <a:effectLst/>
                <a:latin typeface="Consolas" panose="020B0609020204030204" pitchFamily="49" charset="0"/>
              </a:rPr>
              <a:t>// Listen for the 'data' event, which indicates that a chunk of data is available</a:t>
            </a:r>
            <a:endParaRPr lang="en-IN" sz="2900" b="1" dirty="0">
              <a:solidFill>
                <a:srgbClr val="000000"/>
              </a:solidFill>
              <a:effectLst/>
              <a:latin typeface="Consolas" panose="020B0609020204030204" pitchFamily="49" charset="0"/>
            </a:endParaRPr>
          </a:p>
          <a:p>
            <a:pPr marL="0" indent="0">
              <a:buNone/>
            </a:pPr>
            <a:r>
              <a:rPr lang="en-IN" sz="2900" b="1" dirty="0" err="1">
                <a:solidFill>
                  <a:srgbClr val="000000"/>
                </a:solidFill>
                <a:effectLst/>
                <a:latin typeface="Consolas" panose="020B0609020204030204" pitchFamily="49" charset="0"/>
              </a:rPr>
              <a:t>readableStream.on</a:t>
            </a:r>
            <a:r>
              <a:rPr lang="en-IN" sz="2900" b="1" dirty="0">
                <a:solidFill>
                  <a:srgbClr val="000000"/>
                </a:solidFill>
                <a:effectLst/>
                <a:latin typeface="Consolas" panose="020B0609020204030204" pitchFamily="49" charset="0"/>
              </a:rPr>
              <a:t>(</a:t>
            </a:r>
            <a:r>
              <a:rPr lang="en-IN" sz="2900" b="1" dirty="0">
                <a:solidFill>
                  <a:srgbClr val="A31515"/>
                </a:solidFill>
                <a:effectLst/>
                <a:latin typeface="Consolas" panose="020B0609020204030204" pitchFamily="49" charset="0"/>
              </a:rPr>
              <a:t>'data'</a:t>
            </a:r>
            <a:r>
              <a:rPr lang="en-IN" sz="2900" b="1" dirty="0">
                <a:solidFill>
                  <a:srgbClr val="000000"/>
                </a:solidFill>
                <a:effectLst/>
                <a:latin typeface="Consolas" panose="020B0609020204030204" pitchFamily="49" charset="0"/>
              </a:rPr>
              <a:t>, (chunk) </a:t>
            </a:r>
            <a:r>
              <a:rPr lang="en-IN" sz="2900" b="1" dirty="0">
                <a:solidFill>
                  <a:srgbClr val="0000FF"/>
                </a:solidFill>
                <a:effectLst/>
                <a:latin typeface="Consolas" panose="020B0609020204030204" pitchFamily="49" charset="0"/>
              </a:rPr>
              <a:t>=&gt;</a:t>
            </a:r>
            <a:r>
              <a:rPr lang="en-IN" sz="2900" b="1" dirty="0">
                <a:solidFill>
                  <a:srgbClr val="000000"/>
                </a:solidFill>
                <a:effectLst/>
                <a:latin typeface="Consolas" panose="020B0609020204030204" pitchFamily="49" charset="0"/>
              </a:rPr>
              <a:t> {</a:t>
            </a:r>
            <a:endParaRPr lang="en-IN" sz="2900" b="1" dirty="0">
              <a:solidFill>
                <a:srgbClr val="000000"/>
              </a:solidFill>
              <a:effectLst/>
              <a:latin typeface="Consolas" panose="020B0609020204030204" pitchFamily="49" charset="0"/>
            </a:endParaRPr>
          </a:p>
          <a:p>
            <a:pPr marL="0" indent="0">
              <a:buNone/>
            </a:pPr>
            <a:r>
              <a:rPr lang="en-IN" sz="2900" b="1" dirty="0">
                <a:solidFill>
                  <a:srgbClr val="000000"/>
                </a:solidFill>
                <a:effectLst/>
                <a:latin typeface="Consolas" panose="020B0609020204030204" pitchFamily="49" charset="0"/>
              </a:rPr>
              <a:t>    console.log(</a:t>
            </a:r>
            <a:r>
              <a:rPr lang="en-IN" sz="2900" b="1" dirty="0">
                <a:solidFill>
                  <a:srgbClr val="A31515"/>
                </a:solidFill>
                <a:effectLst/>
                <a:latin typeface="Consolas" panose="020B0609020204030204" pitchFamily="49" charset="0"/>
              </a:rPr>
              <a:t>'Received chunk of data:'</a:t>
            </a:r>
            <a:r>
              <a:rPr lang="en-IN" sz="2900" b="1" dirty="0">
                <a:solidFill>
                  <a:srgbClr val="000000"/>
                </a:solidFill>
                <a:effectLst/>
                <a:latin typeface="Consolas" panose="020B0609020204030204" pitchFamily="49" charset="0"/>
              </a:rPr>
              <a:t>);</a:t>
            </a:r>
            <a:endParaRPr lang="en-IN" sz="2900" b="1" dirty="0">
              <a:solidFill>
                <a:srgbClr val="000000"/>
              </a:solidFill>
              <a:effectLst/>
              <a:latin typeface="Consolas" panose="020B0609020204030204" pitchFamily="49" charset="0"/>
            </a:endParaRPr>
          </a:p>
          <a:p>
            <a:pPr marL="0" indent="0">
              <a:buNone/>
            </a:pPr>
            <a:r>
              <a:rPr lang="en-IN" sz="2900" b="1" dirty="0">
                <a:solidFill>
                  <a:srgbClr val="000000"/>
                </a:solidFill>
                <a:effectLst/>
                <a:latin typeface="Consolas" panose="020B0609020204030204" pitchFamily="49" charset="0"/>
              </a:rPr>
              <a:t>    console.log(chunk);</a:t>
            </a:r>
            <a:endParaRPr lang="en-IN" sz="2900" b="1" dirty="0">
              <a:solidFill>
                <a:srgbClr val="000000"/>
              </a:solidFill>
              <a:effectLst/>
              <a:latin typeface="Consolas" panose="020B0609020204030204" pitchFamily="49" charset="0"/>
            </a:endParaRPr>
          </a:p>
          <a:p>
            <a:pPr marL="0" indent="0">
              <a:buNone/>
            </a:pPr>
            <a:r>
              <a:rPr lang="en-IN" sz="2900" b="1" dirty="0">
                <a:solidFill>
                  <a:srgbClr val="000000"/>
                </a:solidFill>
                <a:effectLst/>
                <a:latin typeface="Consolas" panose="020B0609020204030204" pitchFamily="49" charset="0"/>
              </a:rPr>
              <a:t>});</a:t>
            </a:r>
            <a:endParaRPr lang="en-IN" sz="2900" b="1" dirty="0">
              <a:solidFill>
                <a:srgbClr val="000000"/>
              </a:solidFill>
              <a:effectLst/>
              <a:latin typeface="Consolas" panose="020B0609020204030204" pitchFamily="49" charset="0"/>
            </a:endParaRPr>
          </a:p>
          <a:p>
            <a:pPr marL="0" indent="0">
              <a:buNone/>
            </a:pPr>
            <a:br>
              <a:rPr lang="en-IN" sz="2900" b="1" dirty="0">
                <a:solidFill>
                  <a:srgbClr val="000000"/>
                </a:solidFill>
                <a:effectLst/>
                <a:latin typeface="Consolas" panose="020B0609020204030204" pitchFamily="49" charset="0"/>
              </a:rPr>
            </a:br>
            <a:r>
              <a:rPr lang="en-IN" sz="2900" b="1" dirty="0">
                <a:solidFill>
                  <a:srgbClr val="008000"/>
                </a:solidFill>
                <a:effectLst/>
                <a:latin typeface="Consolas" panose="020B0609020204030204" pitchFamily="49" charset="0"/>
              </a:rPr>
              <a:t>// Listen for the 'end' event, which indicates that all data has been read</a:t>
            </a:r>
            <a:endParaRPr lang="en-IN" sz="2900" b="1" dirty="0">
              <a:solidFill>
                <a:srgbClr val="000000"/>
              </a:solidFill>
              <a:effectLst/>
              <a:latin typeface="Consolas" panose="020B0609020204030204" pitchFamily="49" charset="0"/>
            </a:endParaRPr>
          </a:p>
          <a:p>
            <a:pPr marL="0" indent="0">
              <a:buNone/>
            </a:pPr>
            <a:r>
              <a:rPr lang="en-IN" sz="2900" b="1" dirty="0" err="1">
                <a:solidFill>
                  <a:srgbClr val="000000"/>
                </a:solidFill>
                <a:effectLst/>
                <a:latin typeface="Consolas" panose="020B0609020204030204" pitchFamily="49" charset="0"/>
              </a:rPr>
              <a:t>readableStream.on</a:t>
            </a:r>
            <a:r>
              <a:rPr lang="en-IN" sz="2900" b="1" dirty="0">
                <a:solidFill>
                  <a:srgbClr val="000000"/>
                </a:solidFill>
                <a:effectLst/>
                <a:latin typeface="Consolas" panose="020B0609020204030204" pitchFamily="49" charset="0"/>
              </a:rPr>
              <a:t>(</a:t>
            </a:r>
            <a:r>
              <a:rPr lang="en-IN" sz="2900" b="1" dirty="0">
                <a:solidFill>
                  <a:srgbClr val="A31515"/>
                </a:solidFill>
                <a:effectLst/>
                <a:latin typeface="Consolas" panose="020B0609020204030204" pitchFamily="49" charset="0"/>
              </a:rPr>
              <a:t>'end'</a:t>
            </a:r>
            <a:r>
              <a:rPr lang="en-IN" sz="2900" b="1" dirty="0">
                <a:solidFill>
                  <a:srgbClr val="000000"/>
                </a:solidFill>
                <a:effectLst/>
                <a:latin typeface="Consolas" panose="020B0609020204030204" pitchFamily="49" charset="0"/>
              </a:rPr>
              <a:t>, () </a:t>
            </a:r>
            <a:r>
              <a:rPr lang="en-IN" sz="2900" b="1" dirty="0">
                <a:solidFill>
                  <a:srgbClr val="0000FF"/>
                </a:solidFill>
                <a:effectLst/>
                <a:latin typeface="Consolas" panose="020B0609020204030204" pitchFamily="49" charset="0"/>
              </a:rPr>
              <a:t>=&gt;</a:t>
            </a:r>
            <a:r>
              <a:rPr lang="en-IN" sz="2900" b="1" dirty="0">
                <a:solidFill>
                  <a:srgbClr val="000000"/>
                </a:solidFill>
                <a:effectLst/>
                <a:latin typeface="Consolas" panose="020B0609020204030204" pitchFamily="49" charset="0"/>
              </a:rPr>
              <a:t> {</a:t>
            </a:r>
            <a:endParaRPr lang="en-IN" sz="2900" b="1" dirty="0">
              <a:solidFill>
                <a:srgbClr val="000000"/>
              </a:solidFill>
              <a:effectLst/>
              <a:latin typeface="Consolas" panose="020B0609020204030204" pitchFamily="49" charset="0"/>
            </a:endParaRPr>
          </a:p>
          <a:p>
            <a:pPr marL="0" indent="0">
              <a:buNone/>
            </a:pPr>
            <a:r>
              <a:rPr lang="en-IN" sz="2900" b="1" dirty="0">
                <a:solidFill>
                  <a:srgbClr val="000000"/>
                </a:solidFill>
                <a:effectLst/>
                <a:latin typeface="Consolas" panose="020B0609020204030204" pitchFamily="49" charset="0"/>
              </a:rPr>
              <a:t>    console.log(</a:t>
            </a:r>
            <a:r>
              <a:rPr lang="en-IN" sz="2900" b="1" dirty="0">
                <a:solidFill>
                  <a:srgbClr val="A31515"/>
                </a:solidFill>
                <a:effectLst/>
                <a:latin typeface="Consolas" panose="020B0609020204030204" pitchFamily="49" charset="0"/>
              </a:rPr>
              <a:t>'Finished reading data from the file.'</a:t>
            </a:r>
            <a:r>
              <a:rPr lang="en-IN" sz="2900" b="1" dirty="0">
                <a:solidFill>
                  <a:srgbClr val="000000"/>
                </a:solidFill>
                <a:effectLst/>
                <a:latin typeface="Consolas" panose="020B0609020204030204" pitchFamily="49" charset="0"/>
              </a:rPr>
              <a:t>);</a:t>
            </a:r>
            <a:endParaRPr lang="en-IN" sz="2900" b="1" dirty="0">
              <a:solidFill>
                <a:srgbClr val="000000"/>
              </a:solidFill>
              <a:effectLst/>
              <a:latin typeface="Consolas" panose="020B0609020204030204" pitchFamily="49" charset="0"/>
            </a:endParaRPr>
          </a:p>
          <a:p>
            <a:pPr marL="0" indent="0">
              <a:buNone/>
            </a:pPr>
            <a:r>
              <a:rPr lang="en-IN" sz="2900" b="1" dirty="0">
                <a:solidFill>
                  <a:srgbClr val="000000"/>
                </a:solidFill>
                <a:effectLst/>
                <a:latin typeface="Consolas" panose="020B0609020204030204" pitchFamily="49" charset="0"/>
              </a:rPr>
              <a:t>});</a:t>
            </a:r>
            <a:endParaRPr lang="en-IN" sz="2900" b="1" dirty="0">
              <a:solidFill>
                <a:srgbClr val="000000"/>
              </a:solidFill>
              <a:effectLst/>
              <a:latin typeface="Consolas" panose="020B0609020204030204" pitchFamily="49" charset="0"/>
            </a:endParaRPr>
          </a:p>
          <a:p>
            <a:pPr marL="0" indent="0">
              <a:buNone/>
            </a:pPr>
            <a:br>
              <a:rPr lang="en-IN" sz="2900" b="1" dirty="0">
                <a:solidFill>
                  <a:srgbClr val="000000"/>
                </a:solidFill>
                <a:effectLst/>
                <a:latin typeface="Consolas" panose="020B0609020204030204" pitchFamily="49" charset="0"/>
              </a:rPr>
            </a:br>
            <a:r>
              <a:rPr lang="en-IN" sz="2900" b="1" dirty="0">
                <a:solidFill>
                  <a:srgbClr val="008000"/>
                </a:solidFill>
                <a:effectLst/>
                <a:latin typeface="Consolas" panose="020B0609020204030204" pitchFamily="49" charset="0"/>
              </a:rPr>
              <a:t>// Listen for the 'error' event, in case of any errors during reading</a:t>
            </a:r>
            <a:endParaRPr lang="en-IN" sz="2900" b="1" dirty="0">
              <a:solidFill>
                <a:srgbClr val="000000"/>
              </a:solidFill>
              <a:effectLst/>
              <a:latin typeface="Consolas" panose="020B0609020204030204" pitchFamily="49" charset="0"/>
            </a:endParaRPr>
          </a:p>
          <a:p>
            <a:pPr marL="0" indent="0">
              <a:buNone/>
            </a:pPr>
            <a:r>
              <a:rPr lang="en-IN" sz="2900" b="1" dirty="0" err="1">
                <a:solidFill>
                  <a:srgbClr val="000000"/>
                </a:solidFill>
                <a:effectLst/>
                <a:latin typeface="Consolas" panose="020B0609020204030204" pitchFamily="49" charset="0"/>
              </a:rPr>
              <a:t>readableStream.on</a:t>
            </a:r>
            <a:r>
              <a:rPr lang="en-IN" sz="2900" b="1" dirty="0">
                <a:solidFill>
                  <a:srgbClr val="000000"/>
                </a:solidFill>
                <a:effectLst/>
                <a:latin typeface="Consolas" panose="020B0609020204030204" pitchFamily="49" charset="0"/>
              </a:rPr>
              <a:t>(</a:t>
            </a:r>
            <a:r>
              <a:rPr lang="en-IN" sz="2900" b="1" dirty="0">
                <a:solidFill>
                  <a:srgbClr val="A31515"/>
                </a:solidFill>
                <a:effectLst/>
                <a:latin typeface="Consolas" panose="020B0609020204030204" pitchFamily="49" charset="0"/>
              </a:rPr>
              <a:t>'error'</a:t>
            </a:r>
            <a:r>
              <a:rPr lang="en-IN" sz="2900" b="1" dirty="0">
                <a:solidFill>
                  <a:srgbClr val="000000"/>
                </a:solidFill>
                <a:effectLst/>
                <a:latin typeface="Consolas" panose="020B0609020204030204" pitchFamily="49" charset="0"/>
              </a:rPr>
              <a:t>, (err) </a:t>
            </a:r>
            <a:r>
              <a:rPr lang="en-IN" sz="2900" b="1" dirty="0">
                <a:solidFill>
                  <a:srgbClr val="0000FF"/>
                </a:solidFill>
                <a:effectLst/>
                <a:latin typeface="Consolas" panose="020B0609020204030204" pitchFamily="49" charset="0"/>
              </a:rPr>
              <a:t>=&gt;</a:t>
            </a:r>
            <a:r>
              <a:rPr lang="en-IN" sz="2900" b="1" dirty="0">
                <a:solidFill>
                  <a:srgbClr val="000000"/>
                </a:solidFill>
                <a:effectLst/>
                <a:latin typeface="Consolas" panose="020B0609020204030204" pitchFamily="49" charset="0"/>
              </a:rPr>
              <a:t> {</a:t>
            </a:r>
            <a:endParaRPr lang="en-IN" sz="2900" b="1" dirty="0">
              <a:solidFill>
                <a:srgbClr val="000000"/>
              </a:solidFill>
              <a:effectLst/>
              <a:latin typeface="Consolas" panose="020B0609020204030204" pitchFamily="49" charset="0"/>
            </a:endParaRPr>
          </a:p>
          <a:p>
            <a:pPr marL="0" indent="0">
              <a:buNone/>
            </a:pPr>
            <a:r>
              <a:rPr lang="en-IN" sz="2900" b="1" dirty="0">
                <a:solidFill>
                  <a:srgbClr val="000000"/>
                </a:solidFill>
                <a:effectLst/>
                <a:latin typeface="Consolas" panose="020B0609020204030204" pitchFamily="49" charset="0"/>
              </a:rPr>
              <a:t>    </a:t>
            </a:r>
            <a:r>
              <a:rPr lang="en-IN" sz="2900" b="1" dirty="0" err="1">
                <a:solidFill>
                  <a:srgbClr val="000000"/>
                </a:solidFill>
                <a:effectLst/>
                <a:latin typeface="Consolas" panose="020B0609020204030204" pitchFamily="49" charset="0"/>
              </a:rPr>
              <a:t>console.error</a:t>
            </a:r>
            <a:r>
              <a:rPr lang="en-IN" sz="2900" b="1" dirty="0">
                <a:solidFill>
                  <a:srgbClr val="000000"/>
                </a:solidFill>
                <a:effectLst/>
                <a:latin typeface="Consolas" panose="020B0609020204030204" pitchFamily="49" charset="0"/>
              </a:rPr>
              <a:t>(</a:t>
            </a:r>
            <a:r>
              <a:rPr lang="en-IN" sz="2900" b="1" dirty="0">
                <a:solidFill>
                  <a:srgbClr val="A31515"/>
                </a:solidFill>
                <a:effectLst/>
                <a:latin typeface="Consolas" panose="020B0609020204030204" pitchFamily="49" charset="0"/>
              </a:rPr>
              <a:t>'Error reading data:'</a:t>
            </a:r>
            <a:r>
              <a:rPr lang="en-IN" sz="2900" b="1" dirty="0">
                <a:solidFill>
                  <a:srgbClr val="000000"/>
                </a:solidFill>
                <a:effectLst/>
                <a:latin typeface="Consolas" panose="020B0609020204030204" pitchFamily="49" charset="0"/>
              </a:rPr>
              <a:t>, err);</a:t>
            </a:r>
            <a:endParaRPr lang="en-IN" sz="2900" b="1" dirty="0">
              <a:solidFill>
                <a:srgbClr val="000000"/>
              </a:solidFill>
              <a:effectLst/>
              <a:latin typeface="Consolas" panose="020B0609020204030204" pitchFamily="49" charset="0"/>
            </a:endParaRPr>
          </a:p>
          <a:p>
            <a:pPr marL="0" indent="0">
              <a:buNone/>
            </a:pPr>
            <a:r>
              <a:rPr lang="en-IN" sz="2900" b="1" dirty="0">
                <a:solidFill>
                  <a:srgbClr val="000000"/>
                </a:solidFill>
                <a:effectLst/>
                <a:latin typeface="Consolas" panose="020B0609020204030204" pitchFamily="49" charset="0"/>
              </a:rPr>
              <a:t>});</a:t>
            </a:r>
            <a:endParaRPr lang="en-IN" sz="2900" b="1" dirty="0">
              <a:solidFill>
                <a:srgbClr val="000000"/>
              </a:solidFill>
              <a:effectLst/>
              <a:latin typeface="Consolas" panose="020B0609020204030204" pitchFamily="49" charset="0"/>
            </a:endParaRPr>
          </a:p>
          <a:p>
            <a:endParaRPr lang="en-IN"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04" y="517281"/>
            <a:ext cx="10515600" cy="597877"/>
          </a:xfrm>
        </p:spPr>
        <p:txBody>
          <a:bodyPr>
            <a:normAutofit fontScale="90000"/>
          </a:bodyPr>
          <a:lstStyle/>
          <a:p>
            <a:r>
              <a:rPr lang="en-US" b="1" dirty="0"/>
              <a:t>Writing Data </a:t>
            </a:r>
            <a:endParaRPr lang="en-IN" b="1" dirty="0"/>
          </a:p>
        </p:txBody>
      </p:sp>
      <p:sp>
        <p:nvSpPr>
          <p:cNvPr id="4" name="Text Box 3"/>
          <p:cNvSpPr txBox="1"/>
          <p:nvPr/>
        </p:nvSpPr>
        <p:spPr>
          <a:xfrm>
            <a:off x="738505" y="1998345"/>
            <a:ext cx="9725660" cy="3692525"/>
          </a:xfrm>
          <a:prstGeom prst="rect">
            <a:avLst/>
          </a:prstGeom>
          <a:noFill/>
        </p:spPr>
        <p:txBody>
          <a:bodyPr wrap="square" rtlCol="0" anchor="t">
            <a:spAutoFit/>
          </a:bodyPr>
          <a:p>
            <a:r>
              <a:rPr lang="en-US"/>
              <a:t>const fs = require('fs');</a:t>
            </a:r>
            <a:endParaRPr lang="en-US"/>
          </a:p>
          <a:p>
            <a:endParaRPr lang="en-US"/>
          </a:p>
          <a:p>
            <a:r>
              <a:rPr lang="en-US"/>
              <a:t>// Create a writable stream to a file</a:t>
            </a:r>
            <a:endParaRPr lang="en-US"/>
          </a:p>
          <a:p>
            <a:r>
              <a:rPr lang="en-US"/>
              <a:t>const writableStream = fs.createWriteStream('output.txt');</a:t>
            </a:r>
            <a:endParaRPr lang="en-US"/>
          </a:p>
          <a:p>
            <a:endParaRPr lang="en-US"/>
          </a:p>
          <a:p>
            <a:r>
              <a:rPr lang="en-US"/>
              <a:t>const chunk="hello world";</a:t>
            </a:r>
            <a:endParaRPr lang="en-US"/>
          </a:p>
          <a:p>
            <a:endParaRPr lang="en-US"/>
          </a:p>
          <a:p>
            <a:r>
              <a:rPr lang="en-US"/>
              <a:t>// Write data to the stream</a:t>
            </a:r>
            <a:endParaRPr lang="en-US"/>
          </a:p>
          <a:p>
            <a:r>
              <a:rPr lang="en-US"/>
              <a:t>writableStream.write(chunk);</a:t>
            </a:r>
            <a:endParaRPr lang="en-US"/>
          </a:p>
          <a:p>
            <a:endParaRPr lang="en-US"/>
          </a:p>
          <a:p>
            <a:endParaRPr lang="en-US"/>
          </a:p>
          <a:p>
            <a:r>
              <a:rPr lang="en-US"/>
              <a:t>//End the writable Stream </a:t>
            </a:r>
            <a:endParaRPr lang="en-US"/>
          </a:p>
          <a:p>
            <a:r>
              <a:rPr lang="en-US"/>
              <a:t>writableStream.end()</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025"/>
            <a:ext cx="10515600" cy="5469255"/>
          </a:xfrm>
        </p:spPr>
        <p:txBody>
          <a:bodyPr>
            <a:normAutofit fontScale="90000" lnSpcReduction="10000"/>
          </a:bodyPr>
          <a:lstStyle/>
          <a:p>
            <a:pPr marL="0" indent="0">
              <a:buNone/>
            </a:pPr>
            <a:endParaRPr lang="en-IN" dirty="0"/>
          </a:p>
          <a:p>
            <a:pPr marL="0" indent="0">
              <a:buNone/>
            </a:pPr>
            <a:r>
              <a:rPr lang="en-IN" dirty="0"/>
              <a:t>// Listen for the 'finish' event to know when writing is complete</a:t>
            </a:r>
            <a:endParaRPr lang="en-IN" dirty="0"/>
          </a:p>
          <a:p>
            <a:pPr marL="0" indent="0">
              <a:buNone/>
            </a:pPr>
            <a:endParaRPr lang="en-IN" dirty="0"/>
          </a:p>
          <a:p>
            <a:pPr marL="0" indent="0">
              <a:buNone/>
            </a:pPr>
            <a:r>
              <a:rPr lang="en-IN" dirty="0"/>
              <a:t>writableStream.on('finish', () =&gt; {</a:t>
            </a:r>
            <a:endParaRPr lang="en-IN" dirty="0"/>
          </a:p>
          <a:p>
            <a:pPr marL="0" indent="0">
              <a:buNone/>
            </a:pPr>
            <a:r>
              <a:rPr lang="en-IN" dirty="0"/>
              <a:t>  console.log('Data has been written to the file.');</a:t>
            </a:r>
            <a:endParaRPr lang="en-IN" dirty="0"/>
          </a:p>
          <a:p>
            <a:pPr marL="0" indent="0">
              <a:buNone/>
            </a:pPr>
            <a:r>
              <a:rPr lang="en-IN" dirty="0"/>
              <a:t>});</a:t>
            </a:r>
            <a:endParaRPr lang="en-IN" dirty="0"/>
          </a:p>
          <a:p>
            <a:pPr marL="0" indent="0">
              <a:buNone/>
            </a:pPr>
            <a:endParaRPr lang="en-IN" dirty="0"/>
          </a:p>
          <a:p>
            <a:pPr marL="0" indent="0">
              <a:buNone/>
            </a:pPr>
            <a:r>
              <a:rPr lang="en-IN" dirty="0"/>
              <a:t>// Handle errors that may occur during writing</a:t>
            </a:r>
            <a:endParaRPr lang="en-IN" dirty="0"/>
          </a:p>
          <a:p>
            <a:pPr marL="0" indent="0">
              <a:buNone/>
            </a:pPr>
            <a:endParaRPr lang="en-IN" dirty="0"/>
          </a:p>
          <a:p>
            <a:pPr marL="0" indent="0">
              <a:buNone/>
            </a:pPr>
            <a:r>
              <a:rPr lang="en-IN" dirty="0"/>
              <a:t>writableStream.on('error', (err) =&gt; {</a:t>
            </a:r>
            <a:endParaRPr lang="en-IN" dirty="0"/>
          </a:p>
          <a:p>
            <a:pPr marL="0" indent="0">
              <a:buNone/>
            </a:pPr>
            <a:r>
              <a:rPr lang="en-IN" dirty="0"/>
              <a:t>  console.error('Error writing to the file:', err);</a:t>
            </a:r>
            <a:endParaRPr lang="en-IN" dirty="0"/>
          </a:p>
          <a:p>
            <a:pPr marL="0" indent="0">
              <a:buNone/>
            </a:pPr>
            <a:r>
              <a:rPr lang="en-IN" dirty="0"/>
              <a:t>});</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5490"/>
          </a:xfrm>
        </p:spPr>
        <p:txBody>
          <a:bodyPr/>
          <a:p>
            <a:r>
              <a:rPr lang="en-US"/>
              <a:t>TASK</a:t>
            </a:r>
            <a:endParaRPr lang="en-US"/>
          </a:p>
        </p:txBody>
      </p:sp>
      <p:sp>
        <p:nvSpPr>
          <p:cNvPr id="3" name="Content Placeholder 2"/>
          <p:cNvSpPr>
            <a:spLocks noGrp="1"/>
          </p:cNvSpPr>
          <p:nvPr>
            <p:ph idx="1"/>
          </p:nvPr>
        </p:nvSpPr>
        <p:spPr>
          <a:xfrm>
            <a:off x="838200" y="1748155"/>
            <a:ext cx="10515600" cy="4429125"/>
          </a:xfrm>
        </p:spPr>
        <p:txBody>
          <a:bodyPr/>
          <a:p>
            <a:r>
              <a:rPr lang="en-US"/>
              <a:t>Create  two files : stream.js and stream.txt .</a:t>
            </a:r>
            <a:endParaRPr lang="en-US"/>
          </a:p>
          <a:p>
            <a:r>
              <a:rPr lang="en-US"/>
              <a:t>Suppose stream.txt is in server,i want to read stream.txt through stream.js file and further run the server and show the content of stream.txt on the browser through stream.js.</a:t>
            </a:r>
            <a:endParaRPr lang="en-US"/>
          </a:p>
          <a:p>
            <a:pPr marL="0" indent="0">
              <a:buNone/>
            </a:pPr>
            <a:endParaRPr lang="en-US"/>
          </a:p>
          <a:p>
            <a:r>
              <a:rPr lang="en-US"/>
              <a:t>Note: Use the concept of events.</a:t>
            </a:r>
            <a:endParaRPr lang="en-US"/>
          </a:p>
          <a:p>
            <a:pPr marL="0" indent="0">
              <a:buNone/>
            </a:pPr>
            <a:endParaRPr lang="en-US"/>
          </a:p>
          <a:p>
            <a:pPr marL="0" indent="0">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9095"/>
            <a:ext cx="10515600" cy="5798185"/>
          </a:xfrm>
        </p:spPr>
        <p:txBody>
          <a:bodyPr>
            <a:normAutofit fontScale="60000"/>
          </a:bodyPr>
          <a:p>
            <a:pPr marL="0" indent="0">
              <a:buNone/>
            </a:pPr>
            <a:r>
              <a:rPr lang="en-US" b="1"/>
              <a:t>const fs= require("fs");</a:t>
            </a:r>
            <a:endParaRPr lang="en-US" b="1"/>
          </a:p>
          <a:p>
            <a:pPr marL="0" indent="0">
              <a:buNone/>
            </a:pPr>
            <a:r>
              <a:rPr lang="en-US" b="1"/>
              <a:t>const http =require ("http");</a:t>
            </a:r>
            <a:endParaRPr lang="en-US" b="1"/>
          </a:p>
          <a:p>
            <a:pPr marL="0" indent="0">
              <a:buNone/>
            </a:pPr>
            <a:r>
              <a:rPr lang="en-US" b="1"/>
              <a:t>const server=http.createServer();</a:t>
            </a:r>
            <a:endParaRPr lang="en-US" b="1"/>
          </a:p>
          <a:p>
            <a:pPr marL="0" indent="0">
              <a:buNone/>
            </a:pPr>
            <a:r>
              <a:rPr lang="en-US" b="1"/>
              <a:t>server.on('request',(req,res)=&gt;</a:t>
            </a:r>
            <a:endParaRPr lang="en-US" b="1"/>
          </a:p>
          <a:p>
            <a:pPr marL="0" indent="0">
              <a:buNone/>
            </a:pPr>
            <a:r>
              <a:rPr lang="en-US" b="1"/>
              <a:t>{</a:t>
            </a:r>
            <a:endParaRPr lang="en-US" b="1"/>
          </a:p>
          <a:p>
            <a:pPr marL="0" indent="0">
              <a:buNone/>
            </a:pPr>
            <a:r>
              <a:rPr lang="en-US" b="1"/>
              <a:t>    fs.readFile('stream.txt',(err,data)=&gt;</a:t>
            </a:r>
            <a:endParaRPr lang="en-US" b="1"/>
          </a:p>
          <a:p>
            <a:pPr marL="0" indent="0">
              <a:buNone/>
            </a:pPr>
            <a:r>
              <a:rPr lang="en-US" b="1"/>
              <a:t>    {</a:t>
            </a:r>
            <a:endParaRPr lang="en-US" b="1"/>
          </a:p>
          <a:p>
            <a:pPr marL="0" indent="0">
              <a:buNone/>
            </a:pPr>
            <a:r>
              <a:rPr lang="en-US" b="1"/>
              <a:t>        if (err) throw err;</a:t>
            </a:r>
            <a:endParaRPr lang="en-US" b="1"/>
          </a:p>
          <a:p>
            <a:pPr marL="0" indent="0">
              <a:buNone/>
            </a:pPr>
            <a:r>
              <a:rPr lang="en-US" b="1"/>
              <a:t>        res.end(data.toString());</a:t>
            </a:r>
            <a:endParaRPr lang="en-US" b="1"/>
          </a:p>
          <a:p>
            <a:pPr marL="0" indent="0">
              <a:buNone/>
            </a:pPr>
            <a:r>
              <a:rPr lang="en-US" b="1"/>
              <a:t>    });</a:t>
            </a:r>
            <a:endParaRPr lang="en-US" b="1"/>
          </a:p>
          <a:p>
            <a:pPr marL="0" indent="0">
              <a:buNone/>
            </a:pPr>
            <a:r>
              <a:rPr lang="en-US" b="1"/>
              <a:t>});</a:t>
            </a:r>
            <a:endParaRPr lang="en-US" b="1"/>
          </a:p>
          <a:p>
            <a:pPr marL="0" indent="0">
              <a:buNone/>
            </a:pPr>
            <a:r>
              <a:rPr lang="en-US" b="1"/>
              <a:t>server.listen(3000,()=&gt;</a:t>
            </a:r>
            <a:endParaRPr lang="en-US" b="1"/>
          </a:p>
          <a:p>
            <a:pPr marL="0" indent="0">
              <a:buNone/>
            </a:pPr>
            <a:r>
              <a:rPr lang="en-US" b="1"/>
              <a:t>{</a:t>
            </a:r>
            <a:endParaRPr lang="en-US" b="1"/>
          </a:p>
          <a:p>
            <a:pPr marL="0" indent="0">
              <a:buNone/>
            </a:pPr>
            <a:r>
              <a:rPr lang="en-US" b="1"/>
              <a:t>console.log("listening to port ");</a:t>
            </a:r>
            <a:endParaRPr lang="en-US" b="1"/>
          </a:p>
          <a:p>
            <a:pPr marL="0" indent="0">
              <a:buNone/>
            </a:pPr>
            <a:r>
              <a:rPr lang="en-US" b="1"/>
              <a:t>});</a:t>
            </a:r>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0430"/>
          </a:xfrm>
        </p:spPr>
        <p:txBody>
          <a:bodyPr/>
          <a:p>
            <a:r>
              <a:rPr lang="en-US"/>
              <a:t>Do the same task with stream</a:t>
            </a:r>
            <a:endParaRPr lang="en-US"/>
          </a:p>
        </p:txBody>
      </p:sp>
      <p:sp>
        <p:nvSpPr>
          <p:cNvPr id="3" name="Content Placeholder 2"/>
          <p:cNvSpPr>
            <a:spLocks noGrp="1"/>
          </p:cNvSpPr>
          <p:nvPr>
            <p:ph idx="1"/>
          </p:nvPr>
        </p:nvSpPr>
        <p:spPr>
          <a:xfrm>
            <a:off x="838200" y="1464310"/>
            <a:ext cx="10515600" cy="4712970"/>
          </a:xfrm>
        </p:spPr>
        <p:txBody>
          <a:bodyPr/>
          <a:p>
            <a:r>
              <a:rPr lang="en-US"/>
              <a:t>Create  a Readable stream .</a:t>
            </a:r>
            <a:endParaRPr lang="en-US"/>
          </a:p>
          <a:p>
            <a:r>
              <a:rPr lang="en-US"/>
              <a:t>Handle Stream Events .</a:t>
            </a:r>
            <a:endParaRPr lang="en-US"/>
          </a:p>
          <a:p>
            <a:pPr marL="0" indent="0">
              <a:buNone/>
            </a:pPr>
            <a:r>
              <a:rPr lang="en-US"/>
              <a:t>1. createReadStream():</a:t>
            </a:r>
            <a:endParaRPr lang="en-US"/>
          </a:p>
          <a:p>
            <a:pPr marL="0" indent="0">
              <a:buNone/>
            </a:pPr>
            <a:r>
              <a:rPr lang="en-US"/>
              <a:t>	const rstream=fs.createReadStream(“filename”);</a:t>
            </a:r>
            <a:endParaRPr lang="en-US"/>
          </a:p>
          <a:p>
            <a:pPr marL="0" indent="0">
              <a:buNone/>
            </a:pPr>
            <a:r>
              <a:rPr lang="en-US"/>
              <a:t> : data will be read chunck by chunck in continuous manner.</a:t>
            </a:r>
            <a:endParaRPr lang="en-US"/>
          </a:p>
          <a:p>
            <a:pPr marL="0" indent="0">
              <a:buNone/>
            </a:pPr>
            <a:r>
              <a:rPr lang="en-US"/>
              <a:t>Now , to read data an event will be fired =&gt; data </a:t>
            </a:r>
            <a:endParaRPr lang="en-US"/>
          </a:p>
          <a:p>
            <a:pPr marL="0" indent="0">
              <a:buNone/>
            </a:pPr>
            <a:r>
              <a:rPr lang="en-US"/>
              <a:t>	rstream.on(‘data’,(chunckdata)</a:t>
            </a:r>
            <a:endParaRPr lang="en-US"/>
          </a:p>
          <a:p>
            <a:pPr marL="0" indent="0">
              <a:buNone/>
            </a:pPr>
            <a:r>
              <a:rPr lang="en-US"/>
              <a:t>		{ res.write(chunckdata);</a:t>
            </a:r>
            <a:endParaRPr lang="en-US"/>
          </a:p>
          <a:p>
            <a:pPr marL="0" indent="0">
              <a:buNone/>
            </a:pPr>
            <a:r>
              <a:rPr lang="en-US"/>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JSON syntax is derived from JavaScript object notation syntax:</a:t>
            </a:r>
            <a:endParaRPr lang="en-US"/>
          </a:p>
          <a:p>
            <a:pPr lvl="1"/>
            <a:r>
              <a:rPr lang="en-US"/>
              <a:t>Data is in name/value pairs</a:t>
            </a:r>
            <a:endParaRPr lang="en-US"/>
          </a:p>
          <a:p>
            <a:pPr lvl="1"/>
            <a:r>
              <a:rPr lang="en-US"/>
              <a:t>Data is separated by commas</a:t>
            </a:r>
            <a:endParaRPr lang="en-US"/>
          </a:p>
          <a:p>
            <a:pPr lvl="1"/>
            <a:r>
              <a:rPr lang="en-US"/>
              <a:t>Curly braces hold objects</a:t>
            </a:r>
            <a:endParaRPr lang="en-US"/>
          </a:p>
          <a:p>
            <a:pPr lvl="1"/>
            <a:r>
              <a:rPr lang="en-US"/>
              <a:t>Square brackets hold arrays</a:t>
            </a:r>
            <a:endParaRPr lang="en-US"/>
          </a:p>
          <a:p>
            <a:pPr marL="457200" lvl="1" indent="0">
              <a:buNone/>
            </a:pPr>
            <a:endParaRPr lang="en-US"/>
          </a:p>
          <a:p>
            <a:pPr lvl="1">
              <a:buFont typeface="Wingdings" panose="05000000000000000000" charset="0"/>
              <a:buChar char=""/>
            </a:pPr>
            <a:r>
              <a:rPr lang="en-US"/>
              <a:t>JSON Data - A Name and a Value</a:t>
            </a:r>
            <a:endParaRPr lang="en-US"/>
          </a:p>
          <a:p>
            <a:pPr lvl="1"/>
            <a:r>
              <a:rPr lang="en-US"/>
              <a:t>JSON data is written as name/value pairs (aka key/value pairs).</a:t>
            </a:r>
            <a:endParaRPr lang="en-US"/>
          </a:p>
          <a:p>
            <a:pPr lvl="1"/>
            <a:r>
              <a:rPr lang="en-US"/>
              <a:t>A name/value pair consists of a field name (in double quotes), followed by a colon, followed by a value:</a:t>
            </a:r>
            <a:endParaRPr lang="en-US"/>
          </a:p>
          <a:p>
            <a:pPr lvl="1"/>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2115" y="134620"/>
            <a:ext cx="10515600" cy="6351905"/>
          </a:xfrm>
        </p:spPr>
        <p:txBody>
          <a:bodyPr>
            <a:normAutofit fontScale="25000"/>
          </a:bodyPr>
          <a:p>
            <a:pPr marL="0" indent="0">
              <a:buNone/>
            </a:pPr>
            <a:r>
              <a:rPr lang="en-US" sz="9600"/>
              <a:t>const fs= require("fs");</a:t>
            </a:r>
            <a:endParaRPr lang="en-US" sz="9600"/>
          </a:p>
          <a:p>
            <a:pPr marL="0" indent="0">
              <a:buNone/>
            </a:pPr>
            <a:r>
              <a:rPr lang="en-US" sz="9600"/>
              <a:t>const http =require ("http");</a:t>
            </a:r>
            <a:endParaRPr lang="en-US" sz="9600"/>
          </a:p>
          <a:p>
            <a:pPr marL="0" indent="0">
              <a:buNone/>
            </a:pPr>
            <a:r>
              <a:rPr lang="en-US" sz="9600"/>
              <a:t>const server=http.createServer();</a:t>
            </a:r>
            <a:endParaRPr lang="en-US" sz="9600"/>
          </a:p>
          <a:p>
            <a:pPr marL="0" indent="0">
              <a:buNone/>
            </a:pPr>
            <a:r>
              <a:rPr lang="en-US" sz="9600"/>
              <a:t>server.on('request',(req,res)=&gt;</a:t>
            </a:r>
            <a:endParaRPr lang="en-US" sz="9600"/>
          </a:p>
          <a:p>
            <a:pPr marL="0" indent="0">
              <a:buNone/>
            </a:pPr>
            <a:r>
              <a:rPr lang="en-US" sz="9600"/>
              <a:t>{const rstream =fs.createReadStream("stream.txt");</a:t>
            </a:r>
            <a:endParaRPr lang="en-US" sz="9600"/>
          </a:p>
          <a:p>
            <a:pPr marL="0" indent="0">
              <a:buNone/>
            </a:pPr>
            <a:r>
              <a:rPr lang="en-US" sz="9600"/>
              <a:t>    rstream.on('data',(readdata)=&gt;</a:t>
            </a:r>
            <a:endParaRPr lang="en-US" sz="9600"/>
          </a:p>
          <a:p>
            <a:pPr marL="0" indent="0">
              <a:buNone/>
            </a:pPr>
            <a:r>
              <a:rPr lang="en-US" sz="9600"/>
              <a:t>    {    res.write(readdata); }) </a:t>
            </a:r>
            <a:endParaRPr lang="en-US" sz="9600"/>
          </a:p>
          <a:p>
            <a:pPr marL="0" indent="0">
              <a:buNone/>
            </a:pPr>
            <a:r>
              <a:rPr lang="en-US" sz="9600"/>
              <a:t>    rstream.on('end',()=&gt;     </a:t>
            </a:r>
            <a:r>
              <a:rPr lang="en-US" sz="9600">
                <a:sym typeface="+mn-ea"/>
              </a:rPr>
              <a:t>     // how to give response</a:t>
            </a:r>
            <a:endParaRPr lang="en-US" sz="9600"/>
          </a:p>
          <a:p>
            <a:pPr marL="0" indent="0">
              <a:buNone/>
            </a:pPr>
            <a:r>
              <a:rPr lang="en-US" sz="9600"/>
              <a:t>    {res.end();   })</a:t>
            </a:r>
            <a:endParaRPr lang="en-US" sz="9600"/>
          </a:p>
          <a:p>
            <a:pPr marL="0" indent="0">
              <a:buNone/>
            </a:pPr>
            <a:r>
              <a:rPr lang="en-US" sz="9600"/>
              <a:t>});</a:t>
            </a:r>
            <a:endParaRPr lang="en-US" sz="9600"/>
          </a:p>
          <a:p>
            <a:pPr marL="0" indent="0">
              <a:buNone/>
            </a:pPr>
            <a:r>
              <a:rPr lang="en-US" sz="9600"/>
              <a:t>server.listen(3000,()=&gt;</a:t>
            </a:r>
            <a:endParaRPr lang="en-US" sz="9600"/>
          </a:p>
          <a:p>
            <a:pPr marL="0" indent="0">
              <a:buNone/>
            </a:pPr>
            <a:r>
              <a:rPr lang="en-US" sz="9600"/>
              <a:t>{</a:t>
            </a:r>
            <a:endParaRPr lang="en-US" sz="9600"/>
          </a:p>
          <a:p>
            <a:pPr marL="0" indent="0">
              <a:buNone/>
            </a:pPr>
            <a:r>
              <a:rPr lang="en-US" sz="9600"/>
              <a:t>console.log("listening to port ");</a:t>
            </a:r>
            <a:endParaRPr lang="en-US" sz="9600"/>
          </a:p>
          <a:p>
            <a:pPr marL="0" indent="0">
              <a:buNone/>
            </a:pPr>
            <a:r>
              <a:rPr lang="en-US" sz="9600"/>
              <a:t>});</a:t>
            </a:r>
            <a:endParaRPr lang="en-US" sz="9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6755"/>
          </a:xfrm>
        </p:spPr>
        <p:txBody>
          <a:bodyPr>
            <a:normAutofit fontScale="90000"/>
          </a:bodyPr>
          <a:p>
            <a:r>
              <a:rPr lang="en-US"/>
              <a:t>Task </a:t>
            </a:r>
            <a:endParaRPr lang="en-US"/>
          </a:p>
        </p:txBody>
      </p:sp>
      <p:sp>
        <p:nvSpPr>
          <p:cNvPr id="3" name="Content Placeholder 2"/>
          <p:cNvSpPr>
            <a:spLocks noGrp="1"/>
          </p:cNvSpPr>
          <p:nvPr>
            <p:ph idx="1"/>
          </p:nvPr>
        </p:nvSpPr>
        <p:spPr>
          <a:xfrm>
            <a:off x="838200" y="1192530"/>
            <a:ext cx="10515600" cy="4984750"/>
          </a:xfrm>
        </p:spPr>
        <p:txBody>
          <a:bodyPr/>
          <a:p>
            <a:r>
              <a:rPr lang="en-US"/>
              <a:t>Using error event , check wheather the file exist or not , and print the same on the browser </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3130"/>
          </a:xfrm>
        </p:spPr>
        <p:txBody>
          <a:bodyPr>
            <a:normAutofit fontScale="90000"/>
          </a:bodyPr>
          <a:p>
            <a:r>
              <a:rPr lang="en-US"/>
              <a:t>Trying to access the file that doesnot exist</a:t>
            </a:r>
            <a:endParaRPr lang="en-US"/>
          </a:p>
        </p:txBody>
      </p:sp>
      <p:sp>
        <p:nvSpPr>
          <p:cNvPr id="3" name="Content Placeholder 2"/>
          <p:cNvSpPr>
            <a:spLocks noGrp="1"/>
          </p:cNvSpPr>
          <p:nvPr>
            <p:ph idx="1"/>
          </p:nvPr>
        </p:nvSpPr>
        <p:spPr/>
        <p:txBody>
          <a:bodyPr/>
          <a:p>
            <a:r>
              <a:rPr lang="en-US"/>
              <a:t>rstream.on('error',(err)=&gt;</a:t>
            </a:r>
            <a:endParaRPr lang="en-US"/>
          </a:p>
          <a:p>
            <a:r>
              <a:rPr lang="en-US"/>
              <a:t>{</a:t>
            </a:r>
            <a:endParaRPr lang="en-US"/>
          </a:p>
          <a:p>
            <a:r>
              <a:rPr lang="en-US"/>
              <a:t>console.log(err);</a:t>
            </a:r>
            <a:endParaRPr lang="en-US"/>
          </a:p>
          <a:p>
            <a:r>
              <a:rPr lang="en-US"/>
              <a:t>res.end("file doesnot exist");</a:t>
            </a:r>
            <a:endParaRPr lang="en-US"/>
          </a:p>
          <a:p>
            <a:r>
              <a:rPr lang="en-US"/>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Piping Streams</a:t>
            </a:r>
            <a:endParaRPr lang="en-IN" sz="6000" b="1" dirty="0"/>
          </a:p>
        </p:txBody>
      </p:sp>
      <p:sp>
        <p:nvSpPr>
          <p:cNvPr id="3" name="Content Placeholder 2"/>
          <p:cNvSpPr>
            <a:spLocks noGrp="1"/>
          </p:cNvSpPr>
          <p:nvPr>
            <p:ph idx="1"/>
          </p:nvPr>
        </p:nvSpPr>
        <p:spPr/>
        <p:txBody>
          <a:bodyPr>
            <a:normAutofit/>
          </a:bodyPr>
          <a:lstStyle/>
          <a:p>
            <a:pPr marL="0" indent="0" algn="just">
              <a:buNone/>
            </a:pPr>
            <a:r>
              <a:rPr lang="en-US" sz="4800" dirty="0"/>
              <a:t>The process of </a:t>
            </a:r>
            <a:r>
              <a:rPr lang="en-US" sz="4800" b="1" dirty="0">
                <a:solidFill>
                  <a:srgbClr val="FF0000"/>
                </a:solidFill>
              </a:rPr>
              <a:t>connecting the output of one stream to the input of another stream</a:t>
            </a:r>
            <a:r>
              <a:rPr lang="en-US" sz="4800" dirty="0"/>
              <a:t>. This allows you to easily transfer data from one stream to another without manually handling the data flow</a:t>
            </a:r>
            <a:endParaRPr lang="en-IN" sz="4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a:xfrm>
            <a:off x="838200" y="365125"/>
            <a:ext cx="10515600" cy="654050"/>
          </a:xfrm>
        </p:spPr>
        <p:txBody>
          <a:bodyPr>
            <a:normAutofit fontScale="90000"/>
          </a:bodyPr>
          <a:p>
            <a:r>
              <a:rPr lang="en-US"/>
              <a:t>Pipe Method /Event</a:t>
            </a:r>
            <a:endParaRPr lang="en-US"/>
          </a:p>
        </p:txBody>
      </p:sp>
      <p:sp>
        <p:nvSpPr>
          <p:cNvPr id="3" name="Content Placeholder 2"/>
          <p:cNvSpPr>
            <a:spLocks noGrp="1"/>
          </p:cNvSpPr>
          <p:nvPr>
            <p:ph idx="1"/>
          </p:nvPr>
        </p:nvSpPr>
        <p:spPr>
          <a:xfrm>
            <a:off x="838200" y="1270635"/>
            <a:ext cx="10515600" cy="4906645"/>
          </a:xfrm>
        </p:spPr>
        <p:txBody>
          <a:bodyPr>
            <a:normAutofit lnSpcReduction="20000"/>
          </a:bodyPr>
          <a:p>
            <a:r>
              <a:rPr lang="en-US"/>
              <a:t>Take readable stream and convert it into writable stream </a:t>
            </a:r>
            <a:endParaRPr lang="en-US"/>
          </a:p>
          <a:p>
            <a:r>
              <a:rPr lang="en-US"/>
              <a:t>The readable.pipe() method in a Readable Stream is used to attach a Writable stream to the readable stream so that it consequently switches into flowing mode and then pushes all the data that it has to the attached Writable. </a:t>
            </a:r>
            <a:endParaRPr lang="en-US"/>
          </a:p>
          <a:p>
            <a:pPr marL="0" indent="0">
              <a:buNone/>
            </a:pPr>
            <a:r>
              <a:rPr lang="en-US"/>
              <a:t>			</a:t>
            </a:r>
            <a:r>
              <a:rPr lang="en-US" b="1"/>
              <a:t>readable.pipe( destination, options )</a:t>
            </a:r>
            <a:endParaRPr lang="en-US" b="1"/>
          </a:p>
          <a:p>
            <a:endParaRPr lang="en-US"/>
          </a:p>
          <a:p>
            <a:r>
              <a:rPr lang="en-US"/>
              <a:t>Parameters: This method accept two parameters as mentioned above and described below:</a:t>
            </a:r>
            <a:endParaRPr lang="en-US"/>
          </a:p>
          <a:p>
            <a:pPr marL="0" indent="0">
              <a:buNone/>
            </a:pPr>
            <a:r>
              <a:rPr lang="en-US"/>
              <a:t>	destination: This parameter holds the destination of writing 				data.</a:t>
            </a:r>
            <a:endParaRPr lang="en-US"/>
          </a:p>
          <a:p>
            <a:pPr marL="0" indent="0">
              <a:buNone/>
            </a:pPr>
            <a:r>
              <a:rPr lang="en-US"/>
              <a:t>	options: 	This parameter holds the pipe options.</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892" y="340518"/>
            <a:ext cx="10908323" cy="6176963"/>
          </a:xfrm>
        </p:spPr>
        <p:txBody>
          <a:bodyPr>
            <a:noAutofit/>
          </a:bodyPr>
          <a:lstStyle/>
          <a:p>
            <a:pPr marL="0" indent="0">
              <a:buNone/>
            </a:pPr>
            <a:endParaRPr lang="en-US" sz="2000" b="1" dirty="0">
              <a:solidFill>
                <a:srgbClr val="0000FF"/>
              </a:solidFill>
              <a:effectLst/>
              <a:latin typeface="Consolas" panose="020B0609020204030204" pitchFamily="49" charset="0"/>
            </a:endParaRPr>
          </a:p>
          <a:p>
            <a:pPr marL="0" indent="0">
              <a:buNone/>
            </a:pPr>
            <a:r>
              <a:rPr lang="en-US" sz="2000" b="1" dirty="0">
                <a:solidFill>
                  <a:srgbClr val="0000FF"/>
                </a:solidFill>
                <a:effectLst/>
                <a:latin typeface="Consolas" panose="020B0609020204030204" pitchFamily="49" charset="0"/>
              </a:rPr>
              <a:t>const</a:t>
            </a:r>
            <a:r>
              <a:rPr lang="en-US" sz="2000" b="1" dirty="0">
                <a:solidFill>
                  <a:srgbClr val="000000"/>
                </a:solidFill>
                <a:effectLst/>
                <a:latin typeface="Consolas" panose="020B0609020204030204" pitchFamily="49" charset="0"/>
              </a:rPr>
              <a:t> fs = require(</a:t>
            </a:r>
            <a:r>
              <a:rPr lang="en-US" sz="2000" b="1" dirty="0">
                <a:solidFill>
                  <a:srgbClr val="A31515"/>
                </a:solidFill>
                <a:effectLst/>
                <a:latin typeface="Consolas" panose="020B0609020204030204" pitchFamily="49" charset="0"/>
              </a:rPr>
              <a:t>'fs'</a:t>
            </a:r>
            <a:r>
              <a:rPr lang="en-US" sz="2000" b="1" dirty="0">
                <a:solidFill>
                  <a:srgbClr val="000000"/>
                </a:solidFill>
                <a:effectLst/>
                <a:latin typeface="Consolas" panose="020B0609020204030204" pitchFamily="49" charset="0"/>
              </a:rPr>
              <a:t>);</a:t>
            </a:r>
            <a:endParaRPr lang="en-US" sz="2000" b="1" dirty="0">
              <a:solidFill>
                <a:srgbClr val="000000"/>
              </a:solidFill>
              <a:effectLst/>
              <a:latin typeface="Consolas" panose="020B0609020204030204" pitchFamily="49" charset="0"/>
            </a:endParaRPr>
          </a:p>
          <a:p>
            <a:pPr marL="0" indent="0">
              <a:buNone/>
            </a:pPr>
            <a:br>
              <a:rPr lang="en-US" sz="2000" b="1" dirty="0">
                <a:solidFill>
                  <a:srgbClr val="000000"/>
                </a:solidFill>
                <a:effectLst/>
                <a:latin typeface="Consolas" panose="020B0609020204030204" pitchFamily="49" charset="0"/>
              </a:rPr>
            </a:br>
            <a:r>
              <a:rPr lang="en-US" sz="2000" b="1" dirty="0">
                <a:solidFill>
                  <a:srgbClr val="008000"/>
                </a:solidFill>
                <a:effectLst/>
                <a:latin typeface="Consolas" panose="020B0609020204030204" pitchFamily="49" charset="0"/>
              </a:rPr>
              <a:t>// Create a readable stream to read data from a source file</a:t>
            </a:r>
            <a:endParaRPr lang="en-US" sz="2000" b="1" dirty="0">
              <a:solidFill>
                <a:srgbClr val="000000"/>
              </a:solidFill>
              <a:effectLst/>
              <a:latin typeface="Consolas" panose="020B0609020204030204" pitchFamily="49" charset="0"/>
            </a:endParaRPr>
          </a:p>
          <a:p>
            <a:pPr marL="0" indent="0">
              <a:buNone/>
            </a:pPr>
            <a:r>
              <a:rPr lang="en-US" sz="2000" b="1" dirty="0">
                <a:solidFill>
                  <a:srgbClr val="0000FF"/>
                </a:solidFill>
                <a:effectLst/>
                <a:latin typeface="Consolas" panose="020B0609020204030204" pitchFamily="49" charset="0"/>
              </a:rPr>
              <a:t>const</a:t>
            </a:r>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readableStream</a:t>
            </a:r>
            <a:r>
              <a:rPr lang="en-US" sz="2000" b="1" dirty="0">
                <a:solidFill>
                  <a:srgbClr val="000000"/>
                </a:solidFill>
                <a:effectLst/>
                <a:latin typeface="Consolas" panose="020B0609020204030204" pitchFamily="49" charset="0"/>
              </a:rPr>
              <a:t> = </a:t>
            </a:r>
            <a:r>
              <a:rPr lang="en-US" sz="2000" b="1" dirty="0" err="1">
                <a:solidFill>
                  <a:srgbClr val="000000"/>
                </a:solidFill>
                <a:effectLst/>
                <a:latin typeface="Consolas" panose="020B0609020204030204" pitchFamily="49" charset="0"/>
              </a:rPr>
              <a:t>fs.createReadStream</a:t>
            </a:r>
            <a:r>
              <a:rPr lang="en-US" sz="2000" b="1" dirty="0">
                <a:solidFill>
                  <a:srgbClr val="000000"/>
                </a:solidFill>
                <a:effectLst/>
                <a:latin typeface="Consolas" panose="020B0609020204030204" pitchFamily="49" charset="0"/>
              </a:rPr>
              <a:t>(</a:t>
            </a:r>
            <a:r>
              <a:rPr lang="en-US" sz="2000" b="1" dirty="0">
                <a:solidFill>
                  <a:srgbClr val="A31515"/>
                </a:solidFill>
                <a:effectLst/>
                <a:latin typeface="Consolas" panose="020B0609020204030204" pitchFamily="49" charset="0"/>
              </a:rPr>
              <a:t>'example.txt'</a:t>
            </a:r>
            <a:r>
              <a:rPr lang="en-US" sz="2000" b="1" dirty="0">
                <a:solidFill>
                  <a:srgbClr val="000000"/>
                </a:solidFill>
                <a:effectLst/>
                <a:latin typeface="Consolas" panose="020B0609020204030204" pitchFamily="49" charset="0"/>
              </a:rPr>
              <a:t>, </a:t>
            </a:r>
            <a:r>
              <a:rPr lang="en-US" sz="2000" b="1" dirty="0">
                <a:solidFill>
                  <a:srgbClr val="A31515"/>
                </a:solidFill>
                <a:effectLst/>
                <a:latin typeface="Consolas" panose="020B0609020204030204" pitchFamily="49" charset="0"/>
              </a:rPr>
              <a:t>'utf8'</a:t>
            </a:r>
            <a:r>
              <a:rPr lang="en-US" sz="2000" b="1" dirty="0">
                <a:solidFill>
                  <a:srgbClr val="000000"/>
                </a:solidFill>
                <a:effectLst/>
                <a:latin typeface="Consolas" panose="020B0609020204030204" pitchFamily="49" charset="0"/>
              </a:rPr>
              <a:t>);</a:t>
            </a:r>
            <a:endParaRPr lang="en-US" sz="2000" b="1" dirty="0">
              <a:solidFill>
                <a:srgbClr val="000000"/>
              </a:solidFill>
              <a:effectLst/>
              <a:latin typeface="Consolas" panose="020B0609020204030204" pitchFamily="49" charset="0"/>
            </a:endParaRPr>
          </a:p>
          <a:p>
            <a:pPr marL="0" indent="0">
              <a:buNone/>
            </a:pPr>
            <a:br>
              <a:rPr lang="en-US" sz="2000" b="1" dirty="0">
                <a:solidFill>
                  <a:srgbClr val="000000"/>
                </a:solidFill>
                <a:effectLst/>
                <a:latin typeface="Consolas" panose="020B0609020204030204" pitchFamily="49" charset="0"/>
              </a:rPr>
            </a:br>
            <a:r>
              <a:rPr lang="en-US" sz="2000" b="1" dirty="0">
                <a:solidFill>
                  <a:srgbClr val="008000"/>
                </a:solidFill>
                <a:effectLst/>
                <a:latin typeface="Consolas" panose="020B0609020204030204" pitchFamily="49" charset="0"/>
              </a:rPr>
              <a:t>// Create a writable stream to write data to a destination file</a:t>
            </a:r>
            <a:endParaRPr lang="en-US" sz="2000" b="1" dirty="0">
              <a:solidFill>
                <a:srgbClr val="000000"/>
              </a:solidFill>
              <a:effectLst/>
              <a:latin typeface="Consolas" panose="020B0609020204030204" pitchFamily="49" charset="0"/>
            </a:endParaRPr>
          </a:p>
          <a:p>
            <a:pPr marL="0" indent="0">
              <a:buNone/>
            </a:pPr>
            <a:r>
              <a:rPr lang="en-US" sz="2000" b="1" dirty="0">
                <a:solidFill>
                  <a:srgbClr val="0000FF"/>
                </a:solidFill>
                <a:effectLst/>
                <a:latin typeface="Consolas" panose="020B0609020204030204" pitchFamily="49" charset="0"/>
              </a:rPr>
              <a:t>const</a:t>
            </a:r>
            <a:r>
              <a:rPr lang="en-US" sz="2000" b="1" dirty="0">
                <a:solidFill>
                  <a:srgbClr val="000000"/>
                </a:solidFill>
                <a:effectLst/>
                <a:latin typeface="Consolas" panose="020B0609020204030204" pitchFamily="49" charset="0"/>
              </a:rPr>
              <a:t> </a:t>
            </a:r>
            <a:r>
              <a:rPr lang="en-US" sz="2000" b="1" dirty="0" err="1">
                <a:solidFill>
                  <a:srgbClr val="000000"/>
                </a:solidFill>
                <a:effectLst/>
                <a:latin typeface="Consolas" panose="020B0609020204030204" pitchFamily="49" charset="0"/>
              </a:rPr>
              <a:t>writableStream</a:t>
            </a:r>
            <a:r>
              <a:rPr lang="en-US" sz="2000" b="1" dirty="0">
                <a:solidFill>
                  <a:srgbClr val="000000"/>
                </a:solidFill>
                <a:effectLst/>
                <a:latin typeface="Consolas" panose="020B0609020204030204" pitchFamily="49" charset="0"/>
              </a:rPr>
              <a:t> = </a:t>
            </a:r>
            <a:r>
              <a:rPr lang="en-US" sz="2000" b="1" dirty="0" err="1">
                <a:solidFill>
                  <a:srgbClr val="000000"/>
                </a:solidFill>
                <a:effectLst/>
                <a:latin typeface="Consolas" panose="020B0609020204030204" pitchFamily="49" charset="0"/>
              </a:rPr>
              <a:t>fs.createWriteStream</a:t>
            </a:r>
            <a:r>
              <a:rPr lang="en-US" sz="2000" b="1" dirty="0">
                <a:solidFill>
                  <a:srgbClr val="000000"/>
                </a:solidFill>
                <a:effectLst/>
                <a:latin typeface="Consolas" panose="020B0609020204030204" pitchFamily="49" charset="0"/>
              </a:rPr>
              <a:t>(</a:t>
            </a:r>
            <a:r>
              <a:rPr lang="en-US" sz="2000" b="1" dirty="0">
                <a:solidFill>
                  <a:srgbClr val="A31515"/>
                </a:solidFill>
                <a:effectLst/>
                <a:latin typeface="Consolas" panose="020B0609020204030204" pitchFamily="49" charset="0"/>
              </a:rPr>
              <a:t>'destination.txt'</a:t>
            </a:r>
            <a:r>
              <a:rPr lang="en-US" sz="2000" b="1" dirty="0">
                <a:solidFill>
                  <a:srgbClr val="000000"/>
                </a:solidFill>
                <a:effectLst/>
                <a:latin typeface="Consolas" panose="020B0609020204030204" pitchFamily="49" charset="0"/>
              </a:rPr>
              <a:t>);</a:t>
            </a:r>
            <a:endParaRPr lang="en-US" sz="2000" b="1" dirty="0">
              <a:solidFill>
                <a:srgbClr val="000000"/>
              </a:solidFill>
              <a:effectLst/>
              <a:latin typeface="Consolas" panose="020B0609020204030204" pitchFamily="49" charset="0"/>
            </a:endParaRPr>
          </a:p>
          <a:p>
            <a:pPr marL="0" indent="0">
              <a:buNone/>
            </a:pPr>
            <a:br>
              <a:rPr lang="en-US" sz="2000" b="1" dirty="0">
                <a:solidFill>
                  <a:srgbClr val="000000"/>
                </a:solidFill>
                <a:effectLst/>
                <a:latin typeface="Consolas" panose="020B0609020204030204" pitchFamily="49" charset="0"/>
              </a:rPr>
            </a:br>
            <a:r>
              <a:rPr lang="en-US" sz="2000" b="1" dirty="0">
                <a:solidFill>
                  <a:srgbClr val="008000"/>
                </a:solidFill>
                <a:effectLst/>
                <a:latin typeface="Consolas" panose="020B0609020204030204" pitchFamily="49" charset="0"/>
              </a:rPr>
              <a:t>// Pipe the data from the readable stream to the writable stream</a:t>
            </a:r>
            <a:endParaRPr lang="en-US" sz="2000" b="1" dirty="0">
              <a:solidFill>
                <a:srgbClr val="000000"/>
              </a:solidFill>
              <a:effectLst/>
              <a:latin typeface="Consolas" panose="020B0609020204030204" pitchFamily="49" charset="0"/>
            </a:endParaRPr>
          </a:p>
          <a:p>
            <a:pPr marL="0" indent="0">
              <a:buNone/>
            </a:pPr>
            <a:r>
              <a:rPr lang="en-US" sz="2000" b="1" dirty="0" err="1">
                <a:solidFill>
                  <a:srgbClr val="000000"/>
                </a:solidFill>
                <a:effectLst/>
                <a:latin typeface="Consolas" panose="020B0609020204030204" pitchFamily="49" charset="0"/>
              </a:rPr>
              <a:t>readableStream.pipe</a:t>
            </a:r>
            <a:r>
              <a:rPr lang="en-US" sz="2000" b="1" dirty="0">
                <a:solidFill>
                  <a:srgbClr val="000000"/>
                </a:solidFill>
                <a:effectLst/>
                <a:latin typeface="Consolas" panose="020B0609020204030204" pitchFamily="49" charset="0"/>
              </a:rPr>
              <a:t>(</a:t>
            </a:r>
            <a:r>
              <a:rPr lang="en-US" sz="2000" b="1" dirty="0" err="1">
                <a:solidFill>
                  <a:srgbClr val="000000"/>
                </a:solidFill>
                <a:effectLst/>
                <a:latin typeface="Consolas" panose="020B0609020204030204" pitchFamily="49" charset="0"/>
              </a:rPr>
              <a:t>writableStream</a:t>
            </a:r>
            <a:r>
              <a:rPr lang="en-US" sz="2000" b="1" dirty="0">
                <a:solidFill>
                  <a:srgbClr val="000000"/>
                </a:solidFill>
                <a:effectLst/>
                <a:latin typeface="Consolas" panose="020B0609020204030204" pitchFamily="49" charset="0"/>
              </a:rPr>
              <a:t>);</a:t>
            </a:r>
            <a:endParaRPr lang="en-US" sz="2000" b="1" dirty="0">
              <a:solidFill>
                <a:srgbClr val="000000"/>
              </a:solidFill>
              <a:effectLst/>
              <a:latin typeface="Consolas" panose="020B0609020204030204" pitchFamily="49" charset="0"/>
            </a:endParaRPr>
          </a:p>
          <a:p>
            <a:pPr marL="0" indent="0">
              <a:buNone/>
            </a:pPr>
            <a:br>
              <a:rPr lang="en-US" sz="2000" b="1" dirty="0">
                <a:solidFill>
                  <a:srgbClr val="000000"/>
                </a:solidFill>
                <a:effectLst/>
                <a:latin typeface="Consolas" panose="020B0609020204030204" pitchFamily="49" charset="0"/>
              </a:rPr>
            </a:br>
            <a:r>
              <a:rPr lang="en-US" sz="2000" b="1" dirty="0">
                <a:solidFill>
                  <a:srgbClr val="008000"/>
                </a:solidFill>
                <a:effectLst/>
                <a:latin typeface="Consolas" panose="020B0609020204030204" pitchFamily="49" charset="0"/>
              </a:rPr>
              <a:t>// Listen for the 'finish' event on the writable stream</a:t>
            </a:r>
            <a:endParaRPr lang="en-US" sz="2000" b="1" dirty="0">
              <a:solidFill>
                <a:srgbClr val="000000"/>
              </a:solidFill>
              <a:effectLst/>
              <a:latin typeface="Consolas" panose="020B0609020204030204" pitchFamily="49" charset="0"/>
            </a:endParaRPr>
          </a:p>
          <a:p>
            <a:pPr marL="0" indent="0">
              <a:buNone/>
            </a:pPr>
            <a:r>
              <a:rPr lang="en-US" sz="2000" b="1" dirty="0" err="1">
                <a:solidFill>
                  <a:srgbClr val="000000"/>
                </a:solidFill>
                <a:effectLst/>
                <a:latin typeface="Consolas" panose="020B0609020204030204" pitchFamily="49" charset="0"/>
              </a:rPr>
              <a:t>writableStream.on</a:t>
            </a:r>
            <a:r>
              <a:rPr lang="en-US" sz="2000" b="1" dirty="0">
                <a:solidFill>
                  <a:srgbClr val="000000"/>
                </a:solidFill>
                <a:effectLst/>
                <a:latin typeface="Consolas" panose="020B0609020204030204" pitchFamily="49" charset="0"/>
              </a:rPr>
              <a:t>(</a:t>
            </a:r>
            <a:r>
              <a:rPr lang="en-US" sz="2000" b="1" dirty="0">
                <a:solidFill>
                  <a:srgbClr val="A31515"/>
                </a:solidFill>
                <a:effectLst/>
                <a:latin typeface="Consolas" panose="020B0609020204030204" pitchFamily="49" charset="0"/>
              </a:rPr>
              <a:t>'finish'</a:t>
            </a:r>
            <a:r>
              <a:rPr lang="en-US" sz="2000" b="1" dirty="0">
                <a:solidFill>
                  <a:srgbClr val="000000"/>
                </a:solidFill>
                <a:effectLst/>
                <a:latin typeface="Consolas" panose="020B0609020204030204" pitchFamily="49" charset="0"/>
              </a:rPr>
              <a:t>, () </a:t>
            </a:r>
            <a:r>
              <a:rPr lang="en-US" sz="2000" b="1" dirty="0">
                <a:solidFill>
                  <a:srgbClr val="0000FF"/>
                </a:solidFill>
                <a:effectLst/>
                <a:latin typeface="Consolas" panose="020B0609020204030204" pitchFamily="49" charset="0"/>
              </a:rPr>
              <a:t>=&gt;</a:t>
            </a:r>
            <a:r>
              <a:rPr lang="en-US" sz="2000" b="1" dirty="0">
                <a:solidFill>
                  <a:srgbClr val="000000"/>
                </a:solidFill>
                <a:effectLst/>
                <a:latin typeface="Consolas" panose="020B0609020204030204" pitchFamily="49" charset="0"/>
              </a:rPr>
              <a:t> {</a:t>
            </a:r>
            <a:endParaRPr lang="en-US" sz="2000" b="1" dirty="0">
              <a:solidFill>
                <a:srgbClr val="000000"/>
              </a:solidFill>
              <a:effectLst/>
              <a:latin typeface="Consolas" panose="020B0609020204030204" pitchFamily="49" charset="0"/>
            </a:endParaRPr>
          </a:p>
          <a:p>
            <a:pPr marL="0" indent="0">
              <a:buNone/>
            </a:pPr>
            <a:r>
              <a:rPr lang="en-US" sz="2000" b="1" dirty="0">
                <a:solidFill>
                  <a:srgbClr val="000000"/>
                </a:solidFill>
                <a:effectLst/>
                <a:latin typeface="Consolas" panose="020B0609020204030204" pitchFamily="49" charset="0"/>
              </a:rPr>
              <a:t>    console.log(</a:t>
            </a:r>
            <a:r>
              <a:rPr lang="en-US" sz="2000" b="1" dirty="0">
                <a:solidFill>
                  <a:srgbClr val="A31515"/>
                </a:solidFill>
                <a:effectLst/>
                <a:latin typeface="Consolas" panose="020B0609020204030204" pitchFamily="49" charset="0"/>
              </a:rPr>
              <a:t>'Data piped successfully from source to destination.'</a:t>
            </a:r>
            <a:r>
              <a:rPr lang="en-US" sz="2000" b="1" dirty="0">
                <a:solidFill>
                  <a:srgbClr val="000000"/>
                </a:solidFill>
                <a:effectLst/>
                <a:latin typeface="Consolas" panose="020B0609020204030204" pitchFamily="49" charset="0"/>
              </a:rPr>
              <a:t>);</a:t>
            </a:r>
            <a:endParaRPr lang="en-US" sz="2000" b="1" dirty="0">
              <a:solidFill>
                <a:srgbClr val="000000"/>
              </a:solidFill>
              <a:effectLst/>
              <a:latin typeface="Consolas" panose="020B0609020204030204" pitchFamily="49" charset="0"/>
            </a:endParaRPr>
          </a:p>
          <a:p>
            <a:pPr marL="0" indent="0">
              <a:buNone/>
            </a:pPr>
            <a:r>
              <a:rPr lang="en-US" sz="2000" b="1" dirty="0">
                <a:solidFill>
                  <a:srgbClr val="000000"/>
                </a:solidFill>
                <a:effectLst/>
                <a:latin typeface="Consolas" panose="020B0609020204030204" pitchFamily="49" charset="0"/>
              </a:rPr>
              <a:t>});</a:t>
            </a:r>
            <a:endParaRPr lang="en-US" sz="2000" b="1" dirty="0">
              <a:solidFill>
                <a:srgbClr val="000000"/>
              </a:solidFill>
              <a:effectLst/>
              <a:latin typeface="Consolas" panose="020B0609020204030204" pitchFamily="49" charset="0"/>
            </a:endParaRPr>
          </a:p>
          <a:p>
            <a:pPr marL="0" indent="0">
              <a:buNone/>
            </a:pPr>
            <a:br>
              <a:rPr lang="en-US" sz="2000" b="1" dirty="0">
                <a:solidFill>
                  <a:srgbClr val="000000"/>
                </a:solidFill>
                <a:effectLst/>
                <a:latin typeface="Consolas" panose="020B0609020204030204" pitchFamily="49" charset="0"/>
              </a:rPr>
            </a:br>
            <a:endParaRPr lang="en-IN" sz="20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831" y="1055077"/>
            <a:ext cx="10626969" cy="5121886"/>
          </a:xfrm>
        </p:spPr>
        <p:txBody>
          <a:bodyPr>
            <a:normAutofit lnSpcReduction="10000"/>
          </a:bodyPr>
          <a:lstStyle/>
          <a:p>
            <a:pPr marL="0" indent="0">
              <a:buNone/>
            </a:pPr>
            <a:r>
              <a:rPr lang="en-US" sz="2800" b="1" dirty="0">
                <a:solidFill>
                  <a:srgbClr val="008000"/>
                </a:solidFill>
                <a:effectLst/>
                <a:latin typeface="Consolas" panose="020B0609020204030204" pitchFamily="49" charset="0"/>
              </a:rPr>
              <a:t>// Listen for the 'error' event on the readable stream, in case of any errors during reading</a:t>
            </a:r>
            <a:endParaRPr lang="en-US" sz="2800" b="1" dirty="0">
              <a:solidFill>
                <a:srgbClr val="000000"/>
              </a:solidFill>
              <a:effectLst/>
              <a:latin typeface="Consolas" panose="020B0609020204030204" pitchFamily="49" charset="0"/>
            </a:endParaRPr>
          </a:p>
          <a:p>
            <a:pPr marL="0" indent="0">
              <a:buNone/>
            </a:pPr>
            <a:r>
              <a:rPr lang="en-US" sz="2800" b="1" dirty="0" err="1">
                <a:solidFill>
                  <a:srgbClr val="000000"/>
                </a:solidFill>
                <a:effectLst/>
                <a:latin typeface="Consolas" panose="020B0609020204030204" pitchFamily="49" charset="0"/>
              </a:rPr>
              <a:t>readableStream.on</a:t>
            </a:r>
            <a:r>
              <a:rPr lang="en-US" sz="2800" b="1" dirty="0">
                <a:solidFill>
                  <a:srgbClr val="000000"/>
                </a:solidFill>
                <a:effectLst/>
                <a:latin typeface="Consolas" panose="020B0609020204030204" pitchFamily="49" charset="0"/>
              </a:rPr>
              <a:t>(</a:t>
            </a:r>
            <a:r>
              <a:rPr lang="en-US" sz="2800" b="1" dirty="0">
                <a:solidFill>
                  <a:srgbClr val="A31515"/>
                </a:solidFill>
                <a:effectLst/>
                <a:latin typeface="Consolas" panose="020B0609020204030204" pitchFamily="49" charset="0"/>
              </a:rPr>
              <a:t>'error'</a:t>
            </a:r>
            <a:r>
              <a:rPr lang="en-US" sz="2800" b="1" dirty="0">
                <a:solidFill>
                  <a:srgbClr val="000000"/>
                </a:solidFill>
                <a:effectLst/>
                <a:latin typeface="Consolas" panose="020B0609020204030204" pitchFamily="49" charset="0"/>
              </a:rPr>
              <a:t>, (err) </a:t>
            </a:r>
            <a:r>
              <a:rPr lang="en-US" sz="2800" b="1" dirty="0">
                <a:solidFill>
                  <a:srgbClr val="0000FF"/>
                </a:solidFill>
                <a:effectLst/>
                <a:latin typeface="Consolas" panose="020B0609020204030204" pitchFamily="49" charset="0"/>
              </a:rPr>
              <a:t>=&gt;</a:t>
            </a:r>
            <a:r>
              <a:rPr lang="en-US" sz="2800" b="1" dirty="0">
                <a:solidFill>
                  <a:srgbClr val="000000"/>
                </a:solidFill>
                <a:effectLst/>
                <a:latin typeface="Consolas" panose="020B0609020204030204" pitchFamily="49" charset="0"/>
              </a:rPr>
              <a:t> {</a:t>
            </a:r>
            <a:endParaRPr lang="en-US" sz="2800" b="1" dirty="0">
              <a:solidFill>
                <a:srgbClr val="000000"/>
              </a:solidFill>
              <a:effectLst/>
              <a:latin typeface="Consolas" panose="020B0609020204030204" pitchFamily="49" charset="0"/>
            </a:endParaRPr>
          </a:p>
          <a:p>
            <a:pPr marL="0" indent="0">
              <a:buNone/>
            </a:pPr>
            <a:r>
              <a:rPr lang="en-US" sz="2800" b="1" dirty="0">
                <a:solidFill>
                  <a:srgbClr val="000000"/>
                </a:solidFill>
                <a:effectLst/>
                <a:latin typeface="Consolas" panose="020B0609020204030204" pitchFamily="49" charset="0"/>
              </a:rPr>
              <a:t>    </a:t>
            </a:r>
            <a:r>
              <a:rPr lang="en-US" sz="2800" b="1" dirty="0" err="1">
                <a:solidFill>
                  <a:srgbClr val="000000"/>
                </a:solidFill>
                <a:effectLst/>
                <a:latin typeface="Consolas" panose="020B0609020204030204" pitchFamily="49" charset="0"/>
              </a:rPr>
              <a:t>console.error</a:t>
            </a:r>
            <a:r>
              <a:rPr lang="en-US" sz="2800" b="1" dirty="0">
                <a:solidFill>
                  <a:srgbClr val="000000"/>
                </a:solidFill>
                <a:effectLst/>
                <a:latin typeface="Consolas" panose="020B0609020204030204" pitchFamily="49" charset="0"/>
              </a:rPr>
              <a:t>(</a:t>
            </a:r>
            <a:r>
              <a:rPr lang="en-US" sz="2800" b="1" dirty="0">
                <a:solidFill>
                  <a:srgbClr val="A31515"/>
                </a:solidFill>
                <a:effectLst/>
                <a:latin typeface="Consolas" panose="020B0609020204030204" pitchFamily="49" charset="0"/>
              </a:rPr>
              <a:t>'Error reading data:'</a:t>
            </a:r>
            <a:r>
              <a:rPr lang="en-US" sz="2800" b="1" dirty="0">
                <a:solidFill>
                  <a:srgbClr val="000000"/>
                </a:solidFill>
                <a:effectLst/>
                <a:latin typeface="Consolas" panose="020B0609020204030204" pitchFamily="49" charset="0"/>
              </a:rPr>
              <a:t>, err);</a:t>
            </a:r>
            <a:endParaRPr lang="en-US" sz="2800" b="1" dirty="0">
              <a:solidFill>
                <a:srgbClr val="000000"/>
              </a:solidFill>
              <a:effectLst/>
              <a:latin typeface="Consolas" panose="020B0609020204030204" pitchFamily="49" charset="0"/>
            </a:endParaRPr>
          </a:p>
          <a:p>
            <a:pPr marL="0" indent="0">
              <a:buNone/>
            </a:pPr>
            <a:r>
              <a:rPr lang="en-US" sz="2800" b="1" dirty="0">
                <a:solidFill>
                  <a:srgbClr val="000000"/>
                </a:solidFill>
                <a:effectLst/>
                <a:latin typeface="Consolas" panose="020B0609020204030204" pitchFamily="49" charset="0"/>
              </a:rPr>
              <a:t>});</a:t>
            </a:r>
            <a:endParaRPr lang="en-US" sz="2800" b="1" dirty="0">
              <a:solidFill>
                <a:srgbClr val="000000"/>
              </a:solidFill>
              <a:effectLst/>
              <a:latin typeface="Consolas" panose="020B0609020204030204" pitchFamily="49" charset="0"/>
            </a:endParaRPr>
          </a:p>
          <a:p>
            <a:pPr marL="0" indent="0">
              <a:buNone/>
            </a:pPr>
            <a:br>
              <a:rPr lang="en-US" sz="2800" b="1" dirty="0">
                <a:solidFill>
                  <a:srgbClr val="000000"/>
                </a:solidFill>
                <a:effectLst/>
                <a:latin typeface="Consolas" panose="020B0609020204030204" pitchFamily="49" charset="0"/>
              </a:rPr>
            </a:br>
            <a:r>
              <a:rPr lang="en-US" sz="2800" b="1" dirty="0">
                <a:solidFill>
                  <a:srgbClr val="008000"/>
                </a:solidFill>
                <a:effectLst/>
                <a:latin typeface="Consolas" panose="020B0609020204030204" pitchFamily="49" charset="0"/>
              </a:rPr>
              <a:t>// Listen for the 'error' event on the writable stream, in case of any errors during writing</a:t>
            </a:r>
            <a:endParaRPr lang="en-US" sz="2800" b="1" dirty="0">
              <a:solidFill>
                <a:srgbClr val="000000"/>
              </a:solidFill>
              <a:effectLst/>
              <a:latin typeface="Consolas" panose="020B0609020204030204" pitchFamily="49" charset="0"/>
            </a:endParaRPr>
          </a:p>
          <a:p>
            <a:pPr marL="0" indent="0">
              <a:buNone/>
            </a:pPr>
            <a:r>
              <a:rPr lang="en-US" sz="2800" b="1" dirty="0" err="1">
                <a:solidFill>
                  <a:srgbClr val="000000"/>
                </a:solidFill>
                <a:effectLst/>
                <a:latin typeface="Consolas" panose="020B0609020204030204" pitchFamily="49" charset="0"/>
              </a:rPr>
              <a:t>writableStream.on</a:t>
            </a:r>
            <a:r>
              <a:rPr lang="en-US" sz="2800" b="1" dirty="0">
                <a:solidFill>
                  <a:srgbClr val="000000"/>
                </a:solidFill>
                <a:effectLst/>
                <a:latin typeface="Consolas" panose="020B0609020204030204" pitchFamily="49" charset="0"/>
              </a:rPr>
              <a:t>(</a:t>
            </a:r>
            <a:r>
              <a:rPr lang="en-US" sz="2800" b="1" dirty="0">
                <a:solidFill>
                  <a:srgbClr val="A31515"/>
                </a:solidFill>
                <a:effectLst/>
                <a:latin typeface="Consolas" panose="020B0609020204030204" pitchFamily="49" charset="0"/>
              </a:rPr>
              <a:t>'error'</a:t>
            </a:r>
            <a:r>
              <a:rPr lang="en-US" sz="2800" b="1" dirty="0">
                <a:solidFill>
                  <a:srgbClr val="000000"/>
                </a:solidFill>
                <a:effectLst/>
                <a:latin typeface="Consolas" panose="020B0609020204030204" pitchFamily="49" charset="0"/>
              </a:rPr>
              <a:t>, (err) </a:t>
            </a:r>
            <a:r>
              <a:rPr lang="en-US" sz="2800" b="1" dirty="0">
                <a:solidFill>
                  <a:srgbClr val="0000FF"/>
                </a:solidFill>
                <a:effectLst/>
                <a:latin typeface="Consolas" panose="020B0609020204030204" pitchFamily="49" charset="0"/>
              </a:rPr>
              <a:t>=&gt;</a:t>
            </a:r>
            <a:r>
              <a:rPr lang="en-US" sz="2800" b="1" dirty="0">
                <a:solidFill>
                  <a:srgbClr val="000000"/>
                </a:solidFill>
                <a:effectLst/>
                <a:latin typeface="Consolas" panose="020B0609020204030204" pitchFamily="49" charset="0"/>
              </a:rPr>
              <a:t> {</a:t>
            </a:r>
            <a:endParaRPr lang="en-US" sz="2800" b="1" dirty="0">
              <a:solidFill>
                <a:srgbClr val="000000"/>
              </a:solidFill>
              <a:effectLst/>
              <a:latin typeface="Consolas" panose="020B0609020204030204" pitchFamily="49" charset="0"/>
            </a:endParaRPr>
          </a:p>
          <a:p>
            <a:pPr marL="0" indent="0">
              <a:buNone/>
            </a:pPr>
            <a:r>
              <a:rPr lang="en-US" sz="2800" b="1" dirty="0">
                <a:solidFill>
                  <a:srgbClr val="000000"/>
                </a:solidFill>
                <a:effectLst/>
                <a:latin typeface="Consolas" panose="020B0609020204030204" pitchFamily="49" charset="0"/>
              </a:rPr>
              <a:t>    </a:t>
            </a:r>
            <a:r>
              <a:rPr lang="en-US" sz="2800" b="1" dirty="0" err="1">
                <a:solidFill>
                  <a:srgbClr val="000000"/>
                </a:solidFill>
                <a:effectLst/>
                <a:latin typeface="Consolas" panose="020B0609020204030204" pitchFamily="49" charset="0"/>
              </a:rPr>
              <a:t>console.error</a:t>
            </a:r>
            <a:r>
              <a:rPr lang="en-US" sz="2800" b="1" dirty="0">
                <a:solidFill>
                  <a:srgbClr val="000000"/>
                </a:solidFill>
                <a:effectLst/>
                <a:latin typeface="Consolas" panose="020B0609020204030204" pitchFamily="49" charset="0"/>
              </a:rPr>
              <a:t>(</a:t>
            </a:r>
            <a:r>
              <a:rPr lang="en-US" sz="2800" b="1" dirty="0">
                <a:solidFill>
                  <a:srgbClr val="A31515"/>
                </a:solidFill>
                <a:effectLst/>
                <a:latin typeface="Consolas" panose="020B0609020204030204" pitchFamily="49" charset="0"/>
              </a:rPr>
              <a:t>'Error writing data:'</a:t>
            </a:r>
            <a:r>
              <a:rPr lang="en-US" sz="2800" b="1" dirty="0">
                <a:solidFill>
                  <a:srgbClr val="000000"/>
                </a:solidFill>
                <a:effectLst/>
                <a:latin typeface="Consolas" panose="020B0609020204030204" pitchFamily="49" charset="0"/>
              </a:rPr>
              <a:t>, err);</a:t>
            </a:r>
            <a:endParaRPr lang="en-US" sz="2800" b="1" dirty="0">
              <a:solidFill>
                <a:srgbClr val="000000"/>
              </a:solidFill>
              <a:effectLst/>
              <a:latin typeface="Consolas" panose="020B0609020204030204" pitchFamily="49" charset="0"/>
            </a:endParaRPr>
          </a:p>
          <a:p>
            <a:pPr marL="0" indent="0">
              <a:buNone/>
            </a:pPr>
            <a:r>
              <a:rPr lang="en-US" sz="2800" b="1" dirty="0">
                <a:solidFill>
                  <a:srgbClr val="000000"/>
                </a:solidFill>
                <a:effectLst/>
                <a:latin typeface="Consolas" panose="020B0609020204030204" pitchFamily="49" charset="0"/>
              </a:rPr>
              <a:t>});</a:t>
            </a:r>
            <a:endParaRPr lang="en-US" sz="2800" b="1" dirty="0">
              <a:solidFill>
                <a:srgbClr val="000000"/>
              </a:solidFill>
              <a:effectLst/>
              <a:latin typeface="Consolas" panose="020B0609020204030204" pitchFamily="49" charset="0"/>
            </a:endParaRP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Test your Knowledge</a:t>
            </a:r>
            <a:endParaRPr lang="en-IN" sz="6000" b="1" dirty="0"/>
          </a:p>
        </p:txBody>
      </p:sp>
      <p:sp>
        <p:nvSpPr>
          <p:cNvPr id="3" name="Content Placeholder 2"/>
          <p:cNvSpPr>
            <a:spLocks noGrp="1"/>
          </p:cNvSpPr>
          <p:nvPr>
            <p:ph idx="1"/>
          </p:nvPr>
        </p:nvSpPr>
        <p:spPr/>
        <p:txBody>
          <a:bodyPr>
            <a:normAutofit/>
          </a:bodyPr>
          <a:lstStyle/>
          <a:p>
            <a:pPr marL="0" indent="0" algn="just">
              <a:buNone/>
            </a:pPr>
            <a:r>
              <a:rPr lang="en-US" sz="4000" dirty="0"/>
              <a:t>Design a Node.js server using the HTTP and FS modules to efficiently read the contents of a file ('example.txt') and stream it to another file ('example2.txt') when a client accesses the server's root URL ('/')?"</a:t>
            </a:r>
            <a:endParaRPr lang="en-IN" sz="4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fontScale="85000" lnSpcReduction="20000"/>
          </a:bodyPr>
          <a:lstStyle/>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http= require(</a:t>
            </a:r>
            <a:r>
              <a:rPr lang="en-IN" b="1" dirty="0">
                <a:solidFill>
                  <a:srgbClr val="A31515"/>
                </a:solidFill>
                <a:effectLst/>
                <a:latin typeface="Consolas" panose="020B0609020204030204" pitchFamily="49" charset="0"/>
              </a:rPr>
              <a:t>'http'</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fs=require(</a:t>
            </a:r>
            <a:r>
              <a:rPr lang="en-IN" b="1" dirty="0">
                <a:solidFill>
                  <a:srgbClr val="A31515"/>
                </a:solidFill>
                <a:effectLst/>
                <a:latin typeface="Consolas" panose="020B0609020204030204" pitchFamily="49" charset="0"/>
              </a:rPr>
              <a:t>'fs'</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err="1">
                <a:solidFill>
                  <a:srgbClr val="000000"/>
                </a:solidFill>
                <a:effectLst/>
                <a:latin typeface="Consolas" panose="020B0609020204030204" pitchFamily="49" charset="0"/>
              </a:rPr>
              <a:t>http.createServer</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req,res</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0000FF"/>
                </a:solidFill>
                <a:effectLst/>
                <a:latin typeface="Consolas" panose="020B0609020204030204" pitchFamily="49" charset="0"/>
              </a:rPr>
              <a:t>if</a:t>
            </a:r>
            <a:r>
              <a:rPr lang="en-IN" b="1" dirty="0">
                <a:solidFill>
                  <a:srgbClr val="000000"/>
                </a:solidFill>
                <a:effectLst/>
                <a:latin typeface="Consolas" panose="020B0609020204030204" pitchFamily="49" charset="0"/>
              </a:rPr>
              <a:t>(req.url==</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readStream</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fs.createReadStream</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'example.txt'</a:t>
            </a:r>
            <a:r>
              <a:rPr lang="en-IN" b="1" dirty="0">
                <a:solidFill>
                  <a:srgbClr val="000000"/>
                </a:solidFill>
                <a:effectLst/>
                <a:latin typeface="Consolas" panose="020B0609020204030204" pitchFamily="49" charset="0"/>
              </a:rPr>
              <a:t>,{highWaterMark:</a:t>
            </a:r>
            <a:r>
              <a:rPr lang="en-IN" b="1" dirty="0">
                <a:solidFill>
                  <a:srgbClr val="098658"/>
                </a:solidFill>
                <a:effectLst/>
                <a:latin typeface="Consolas" panose="020B0609020204030204" pitchFamily="49" charset="0"/>
              </a:rPr>
              <a:t>8</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writeStream</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fs.createWriteStream</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'example2.txt'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readStream.pipe</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writeStream</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res.end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a:t>
            </a:r>
            <a:r>
              <a:rPr lang="en-IN" b="1" dirty="0" err="1">
                <a:solidFill>
                  <a:srgbClr val="A31515"/>
                </a:solidFill>
                <a:effectLst/>
                <a:latin typeface="Consolas" panose="020B0609020204030204" pitchFamily="49" charset="0"/>
              </a:rPr>
              <a:t>Doneeeee</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}).listen(</a:t>
            </a:r>
            <a:r>
              <a:rPr lang="en-IN" b="1" dirty="0">
                <a:solidFill>
                  <a:srgbClr val="098658"/>
                </a:solidFill>
                <a:effectLst/>
                <a:latin typeface="Consolas" panose="020B0609020204030204" pitchFamily="49" charset="0"/>
              </a:rPr>
              <a:t>5000</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Compressing and Decompressing Data using </a:t>
            </a:r>
            <a:r>
              <a:rPr lang="en-US" b="1" dirty="0" err="1"/>
              <a:t>Zlib</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19505"/>
            <a:ext cx="10515600" cy="5057775"/>
          </a:xfrm>
        </p:spPr>
        <p:txBody>
          <a:bodyPr/>
          <a:p>
            <a:r>
              <a:rPr lang="en-US"/>
              <a:t>JavaScript has a built in function for converting JSON strings into JavaScript objects:</a:t>
            </a:r>
            <a:endParaRPr lang="en-US"/>
          </a:p>
          <a:p>
            <a:pPr marL="0" indent="0">
              <a:buNone/>
            </a:pPr>
            <a:r>
              <a:rPr lang="en-US"/>
              <a:t>				JSON.parse()</a:t>
            </a:r>
            <a:endParaRPr lang="en-US"/>
          </a:p>
          <a:p>
            <a:r>
              <a:rPr lang="en-US"/>
              <a:t>JavaScript also has a built in function for converting an object into a JSON string:</a:t>
            </a:r>
            <a:endParaRPr lang="en-US"/>
          </a:p>
          <a:p>
            <a:pPr marL="0" indent="0">
              <a:buNone/>
            </a:pPr>
            <a:r>
              <a:rPr lang="en-US"/>
              <a:t>				JSON.stringify()</a:t>
            </a:r>
            <a:endParaRPr lang="en-US"/>
          </a:p>
          <a:p>
            <a:r>
              <a:rPr lang="en-US"/>
              <a:t>JSON has dta in form of key: value pair such as objects</a:t>
            </a:r>
            <a:endParaRPr lang="en-US"/>
          </a:p>
          <a:p>
            <a:r>
              <a:rPr lang="en-US"/>
              <a:t>The main difference between an javascript object and json is that key and value both are also in “double quotes” </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4400" dirty="0" err="1"/>
              <a:t>zlib</a:t>
            </a:r>
            <a:r>
              <a:rPr lang="en-US" sz="4400" dirty="0"/>
              <a:t> is </a:t>
            </a:r>
            <a:r>
              <a:rPr lang="en-US" sz="4400" b="1" dirty="0">
                <a:solidFill>
                  <a:srgbClr val="FF0000"/>
                </a:solidFill>
              </a:rPr>
              <a:t>a built-in Node.js module that provides compression and decompression functionalities using the </a:t>
            </a:r>
            <a:r>
              <a:rPr lang="en-US" sz="4400" b="1" dirty="0" err="1">
                <a:solidFill>
                  <a:srgbClr val="FF0000"/>
                </a:solidFill>
              </a:rPr>
              <a:t>zlib</a:t>
            </a:r>
            <a:r>
              <a:rPr lang="en-US" sz="4400" b="1" dirty="0">
                <a:solidFill>
                  <a:srgbClr val="FF0000"/>
                </a:solidFill>
              </a:rPr>
              <a:t> library</a:t>
            </a:r>
            <a:r>
              <a:rPr lang="en-US" sz="4400" dirty="0"/>
              <a:t>, which is a general-purpose data compression library. It supports various compression algorithms.</a:t>
            </a:r>
            <a:endParaRPr lang="en-US" sz="4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554" y="339969"/>
            <a:ext cx="10615246" cy="5836994"/>
          </a:xfrm>
        </p:spPr>
        <p:txBody>
          <a:bodyPr>
            <a:normAutofit fontScale="92500" lnSpcReduction="10000"/>
          </a:bodyPr>
          <a:lstStyle/>
          <a:p>
            <a:pPr algn="just"/>
            <a:endParaRPr lang="en-US" dirty="0"/>
          </a:p>
          <a:p>
            <a:pPr algn="just"/>
            <a:r>
              <a:rPr lang="en-US" dirty="0"/>
              <a:t>Here are some key features and functionalities of the </a:t>
            </a:r>
            <a:r>
              <a:rPr lang="en-US" dirty="0" err="1"/>
              <a:t>zlib</a:t>
            </a:r>
            <a:r>
              <a:rPr lang="en-US" dirty="0"/>
              <a:t> module:</a:t>
            </a:r>
            <a:endParaRPr lang="en-US" dirty="0"/>
          </a:p>
          <a:p>
            <a:pPr algn="just"/>
            <a:endParaRPr lang="en-US" dirty="0"/>
          </a:p>
          <a:p>
            <a:pPr algn="just"/>
            <a:r>
              <a:rPr lang="en-US" b="1" dirty="0">
                <a:solidFill>
                  <a:srgbClr val="FF0000"/>
                </a:solidFill>
              </a:rPr>
              <a:t>Compression</a:t>
            </a:r>
            <a:r>
              <a:rPr lang="en-US" dirty="0"/>
              <a:t>: </a:t>
            </a:r>
            <a:r>
              <a:rPr lang="en-US" dirty="0" err="1"/>
              <a:t>zlib</a:t>
            </a:r>
            <a:r>
              <a:rPr lang="en-US" dirty="0"/>
              <a:t> provides methods for compressing data using algorithms like </a:t>
            </a:r>
            <a:r>
              <a:rPr lang="en-US" dirty="0" err="1"/>
              <a:t>Gzip</a:t>
            </a:r>
            <a:r>
              <a:rPr lang="en-US" dirty="0"/>
              <a:t> and DEFLATE. These compression methods reduce the size of the data, making it suitable for transmission over networks or storage on disk.</a:t>
            </a:r>
            <a:endParaRPr lang="en-US" dirty="0"/>
          </a:p>
          <a:p>
            <a:pPr algn="just"/>
            <a:r>
              <a:rPr lang="en-US" b="1" dirty="0">
                <a:solidFill>
                  <a:srgbClr val="FF0000"/>
                </a:solidFill>
              </a:rPr>
              <a:t>Decompression</a:t>
            </a:r>
            <a:r>
              <a:rPr lang="en-US" dirty="0"/>
              <a:t>: It also supports decompressing compressed data using the same algorithms. This allows you to restore the original data from compressed representations.</a:t>
            </a:r>
            <a:endParaRPr lang="en-US" dirty="0"/>
          </a:p>
          <a:p>
            <a:pPr algn="just"/>
            <a:r>
              <a:rPr lang="en-US" b="1" dirty="0">
                <a:solidFill>
                  <a:srgbClr val="FF0000"/>
                </a:solidFill>
              </a:rPr>
              <a:t>Stream Interface</a:t>
            </a:r>
            <a:r>
              <a:rPr lang="en-US" dirty="0"/>
              <a:t>: </a:t>
            </a:r>
            <a:r>
              <a:rPr lang="en-US" dirty="0" err="1"/>
              <a:t>zlib</a:t>
            </a:r>
            <a:r>
              <a:rPr lang="en-US" dirty="0"/>
              <a:t> provides stream-based interfaces for both compression and decompression. This means you can process data incrementally, which is useful for large datasets or data streams.</a:t>
            </a:r>
            <a:endParaRPr lang="en-US" dirty="0"/>
          </a:p>
          <a:p>
            <a:pPr algn="just"/>
            <a:r>
              <a:rPr lang="en-US" b="1" dirty="0">
                <a:solidFill>
                  <a:srgbClr val="FF0000"/>
                </a:solidFill>
              </a:rPr>
              <a:t>Error Handling</a:t>
            </a:r>
            <a:r>
              <a:rPr lang="en-US" dirty="0"/>
              <a:t>: The module provides error handling mechanisms, allowing you to handle errors that may occur during compression or decompression operations.</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468966" y="826293"/>
            <a:ext cx="9254068" cy="5205413"/>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505" y="93980"/>
            <a:ext cx="10515600" cy="957580"/>
          </a:xfrm>
        </p:spPr>
        <p:txBody>
          <a:bodyPr>
            <a:normAutofit fontScale="90000"/>
          </a:bodyPr>
          <a:lstStyle/>
          <a:p>
            <a:pPr algn="ctr"/>
            <a:r>
              <a:rPr lang="en-US" b="1" dirty="0"/>
              <a:t>Compression and Decompression using </a:t>
            </a:r>
            <a:r>
              <a:rPr lang="en-US" b="1" dirty="0" err="1"/>
              <a:t>zlib</a:t>
            </a:r>
            <a:endParaRPr lang="en-IN" b="1" dirty="0"/>
          </a:p>
        </p:txBody>
      </p:sp>
      <p:sp>
        <p:nvSpPr>
          <p:cNvPr id="3" name="Content Placeholder 2"/>
          <p:cNvSpPr>
            <a:spLocks noGrp="1"/>
          </p:cNvSpPr>
          <p:nvPr>
            <p:ph idx="1"/>
          </p:nvPr>
        </p:nvSpPr>
        <p:spPr>
          <a:xfrm>
            <a:off x="838200" y="1052195"/>
            <a:ext cx="10515600" cy="3999865"/>
          </a:xfrm>
        </p:spPr>
        <p:txBody>
          <a:bodyPr>
            <a:noAutofit/>
          </a:bodyPr>
          <a:lstStyle/>
          <a:p>
            <a:pPr marL="0" indent="0">
              <a:buNone/>
            </a:pPr>
            <a:r>
              <a:rPr lang="en-IN" sz="1400" b="1" dirty="0" err="1">
                <a:solidFill>
                  <a:srgbClr val="0000FF"/>
                </a:solidFill>
                <a:effectLst/>
                <a:latin typeface="Consolas" panose="020B0609020204030204" pitchFamily="49" charset="0"/>
              </a:rPr>
              <a:t>const</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zlib</a:t>
            </a:r>
            <a:r>
              <a:rPr lang="en-IN" sz="1400" b="1" dirty="0">
                <a:solidFill>
                  <a:srgbClr val="000000"/>
                </a:solidFill>
                <a:effectLst/>
                <a:latin typeface="Consolas" panose="020B0609020204030204" pitchFamily="49" charset="0"/>
              </a:rPr>
              <a:t> = require(</a:t>
            </a:r>
            <a:r>
              <a:rPr lang="en-IN" sz="1400" b="1" dirty="0">
                <a:solidFill>
                  <a:srgbClr val="A31515"/>
                </a:solidFill>
                <a:effectLst/>
                <a:latin typeface="Consolas" panose="020B0609020204030204" pitchFamily="49" charset="0"/>
              </a:rPr>
              <a:t>'</a:t>
            </a:r>
            <a:r>
              <a:rPr lang="en-IN" sz="1400" b="1" dirty="0" err="1">
                <a:solidFill>
                  <a:srgbClr val="A31515"/>
                </a:solidFill>
                <a:effectLst/>
                <a:latin typeface="Consolas" panose="020B0609020204030204" pitchFamily="49" charset="0"/>
              </a:rPr>
              <a:t>zlib</a:t>
            </a:r>
            <a:r>
              <a:rPr lang="en-IN" sz="1400" b="1" dirty="0">
                <a:solidFill>
                  <a:srgbClr val="A31515"/>
                </a:solidFill>
                <a:effectLst/>
                <a:latin typeface="Consolas" panose="020B0609020204030204" pitchFamily="49" charset="0"/>
              </a:rPr>
              <a:t>'</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8000"/>
                </a:solidFill>
                <a:effectLst/>
                <a:latin typeface="Consolas" panose="020B0609020204030204" pitchFamily="49" charset="0"/>
              </a:rPr>
              <a:t>// Example data</a:t>
            </a:r>
            <a:endParaRPr lang="en-IN" sz="1400" b="1" dirty="0">
              <a:solidFill>
                <a:srgbClr val="000000"/>
              </a:solidFill>
              <a:effectLst/>
              <a:latin typeface="Consolas" panose="020B0609020204030204" pitchFamily="49" charset="0"/>
            </a:endParaRPr>
          </a:p>
          <a:p>
            <a:pPr marL="0" indent="0">
              <a:buNone/>
            </a:pPr>
            <a:r>
              <a:rPr lang="en-IN" sz="1400" b="1" dirty="0" err="1">
                <a:solidFill>
                  <a:srgbClr val="0000FF"/>
                </a:solidFill>
                <a:effectLst/>
                <a:latin typeface="Consolas" panose="020B0609020204030204" pitchFamily="49" charset="0"/>
              </a:rPr>
              <a:t>const</a:t>
            </a:r>
            <a:r>
              <a:rPr lang="en-IN" sz="1400" b="1" dirty="0">
                <a:solidFill>
                  <a:srgbClr val="000000"/>
                </a:solidFill>
                <a:effectLst/>
                <a:latin typeface="Consolas" panose="020B0609020204030204" pitchFamily="49" charset="0"/>
              </a:rPr>
              <a:t> input = </a:t>
            </a:r>
            <a:r>
              <a:rPr lang="en-IN" sz="1400" b="1" dirty="0">
                <a:solidFill>
                  <a:srgbClr val="A31515"/>
                </a:solidFill>
                <a:effectLst/>
                <a:latin typeface="Consolas" panose="020B0609020204030204" pitchFamily="49" charset="0"/>
              </a:rPr>
              <a:t>'Hello, world!'</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8000"/>
                </a:solidFill>
                <a:effectLst/>
                <a:latin typeface="Consolas" panose="020B0609020204030204" pitchFamily="49" charset="0"/>
              </a:rPr>
              <a:t>// Compress the data</a:t>
            </a:r>
            <a:endParaRPr lang="en-IN" sz="1400" b="1" dirty="0">
              <a:solidFill>
                <a:srgbClr val="000000"/>
              </a:solidFill>
              <a:effectLst/>
              <a:latin typeface="Consolas" panose="020B0609020204030204" pitchFamily="49" charset="0"/>
            </a:endParaRPr>
          </a:p>
          <a:p>
            <a:pPr marL="0" indent="0">
              <a:buNone/>
            </a:pPr>
            <a:r>
              <a:rPr lang="en-IN" sz="1400" b="1" dirty="0" err="1">
                <a:solidFill>
                  <a:srgbClr val="000000"/>
                </a:solidFill>
                <a:effectLst/>
                <a:latin typeface="Consolas" panose="020B0609020204030204" pitchFamily="49" charset="0"/>
              </a:rPr>
              <a:t>zlib.gzip</a:t>
            </a:r>
            <a:r>
              <a:rPr lang="en-IN" sz="1400" b="1" dirty="0">
                <a:solidFill>
                  <a:srgbClr val="000000"/>
                </a:solidFill>
                <a:effectLst/>
                <a:latin typeface="Consolas" panose="020B0609020204030204" pitchFamily="49" charset="0"/>
              </a:rPr>
              <a:t>(input, (err, </a:t>
            </a:r>
            <a:r>
              <a:rPr lang="en-IN" sz="1400" b="1" dirty="0" err="1">
                <a:solidFill>
                  <a:srgbClr val="000000"/>
                </a:solidFill>
                <a:effectLst/>
                <a:latin typeface="Consolas" panose="020B0609020204030204" pitchFamily="49" charset="0"/>
              </a:rPr>
              <a:t>compressedData</a:t>
            </a: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if</a:t>
            </a:r>
            <a:r>
              <a:rPr lang="en-IN" sz="1400" b="1" dirty="0">
                <a:solidFill>
                  <a:srgbClr val="000000"/>
                </a:solidFill>
                <a:effectLst/>
                <a:latin typeface="Consolas" panose="020B0609020204030204" pitchFamily="49" charset="0"/>
              </a:rPr>
              <a:t> (err)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console.error</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'Error compressing data:'</a:t>
            </a:r>
            <a:r>
              <a:rPr lang="en-IN" sz="1400" b="1" dirty="0">
                <a:solidFill>
                  <a:srgbClr val="000000"/>
                </a:solidFill>
                <a:effectLst/>
                <a:latin typeface="Consolas" panose="020B0609020204030204" pitchFamily="49" charset="0"/>
              </a:rPr>
              <a:t>, err);</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return</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0000"/>
                </a:solidFill>
                <a:effectLst/>
                <a:latin typeface="Consolas" panose="020B0609020204030204" pitchFamily="49" charset="0"/>
              </a:rPr>
              <a:t>  </a:t>
            </a:r>
            <a:r>
              <a:rPr lang="en-IN" sz="1400" b="1" dirty="0">
                <a:solidFill>
                  <a:srgbClr val="008000"/>
                </a:solidFill>
                <a:effectLst/>
                <a:latin typeface="Consolas" panose="020B0609020204030204" pitchFamily="49" charset="0"/>
              </a:rPr>
              <a:t>// Decompress the data</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zlib.gunzip</a:t>
            </a:r>
            <a:r>
              <a:rPr lang="en-IN" sz="1400" b="1" dirty="0">
                <a:solidFill>
                  <a:srgbClr val="000000"/>
                </a:solidFill>
                <a:effectLst/>
                <a:latin typeface="Consolas" panose="020B0609020204030204" pitchFamily="49" charset="0"/>
              </a:rPr>
              <a:t>(</a:t>
            </a:r>
            <a:r>
              <a:rPr lang="en-IN" sz="1400" b="1" dirty="0" err="1">
                <a:solidFill>
                  <a:srgbClr val="000000"/>
                </a:solidFill>
                <a:effectLst/>
                <a:latin typeface="Consolas" panose="020B0609020204030204" pitchFamily="49" charset="0"/>
              </a:rPr>
              <a:t>compressedData</a:t>
            </a:r>
            <a:r>
              <a:rPr lang="en-IN" sz="1400" b="1" dirty="0">
                <a:solidFill>
                  <a:srgbClr val="000000"/>
                </a:solidFill>
                <a:effectLst/>
                <a:latin typeface="Consolas" panose="020B0609020204030204" pitchFamily="49" charset="0"/>
              </a:rPr>
              <a:t>, (err, </a:t>
            </a:r>
            <a:r>
              <a:rPr lang="en-IN" sz="1400" b="1" dirty="0" err="1">
                <a:solidFill>
                  <a:srgbClr val="000000"/>
                </a:solidFill>
                <a:effectLst/>
                <a:latin typeface="Consolas" panose="020B0609020204030204" pitchFamily="49" charset="0"/>
              </a:rPr>
              <a:t>decompressedData</a:t>
            </a: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if</a:t>
            </a:r>
            <a:r>
              <a:rPr lang="en-IN" sz="1400" b="1" dirty="0">
                <a:solidFill>
                  <a:srgbClr val="000000"/>
                </a:solidFill>
                <a:effectLst/>
                <a:latin typeface="Consolas" panose="020B0609020204030204" pitchFamily="49" charset="0"/>
              </a:rPr>
              <a:t> (err)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console.error</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'Error decompressing data:'</a:t>
            </a:r>
            <a:r>
              <a:rPr lang="en-IN" sz="1400" b="1" dirty="0">
                <a:solidFill>
                  <a:srgbClr val="000000"/>
                </a:solidFill>
                <a:effectLst/>
                <a:latin typeface="Consolas" panose="020B0609020204030204" pitchFamily="49" charset="0"/>
              </a:rPr>
              <a:t>, err);</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return</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br>
              <a:rPr lang="en-IN" sz="1400" b="1" dirty="0">
                <a:solidFill>
                  <a:srgbClr val="000000"/>
                </a:solidFill>
                <a:effectLst/>
                <a:latin typeface="Consolas" panose="020B0609020204030204" pitchFamily="49" charset="0"/>
              </a:rPr>
            </a:br>
            <a:r>
              <a:rPr lang="en-IN" sz="1400" b="1" dirty="0">
                <a:solidFill>
                  <a:srgbClr val="000000"/>
                </a:solidFill>
                <a:effectLst/>
                <a:latin typeface="Consolas" panose="020B0609020204030204" pitchFamily="49" charset="0"/>
              </a:rPr>
              <a:t>    console.log(</a:t>
            </a:r>
            <a:r>
              <a:rPr lang="en-IN" sz="1400" b="1" dirty="0">
                <a:solidFill>
                  <a:srgbClr val="A31515"/>
                </a:solidFill>
                <a:effectLst/>
                <a:latin typeface="Consolas" panose="020B0609020204030204" pitchFamily="49" charset="0"/>
              </a:rPr>
              <a:t>'Decompressed data:'</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decompressedData.toString</a:t>
            </a:r>
            <a:r>
              <a:rPr lang="en-IN" sz="1400" b="1" dirty="0">
                <a:solidFill>
                  <a:srgbClr val="000000"/>
                </a:solidFill>
                <a:effectLst/>
                <a:latin typeface="Consolas" panose="020B0609020204030204" pitchFamily="49" charset="0"/>
              </a:rPr>
              <a:t>());</a:t>
            </a:r>
            <a:r>
              <a:rPr lang="en-US" altLang="en-IN" sz="1400" b="1" dirty="0">
                <a:solidFill>
                  <a:srgbClr val="000000"/>
                </a:solidFill>
                <a:effectLst/>
                <a:latin typeface="Consolas" panose="020B0609020204030204" pitchFamily="49" charset="0"/>
              </a:rPr>
              <a:t>     </a:t>
            </a:r>
            <a:r>
              <a:rPr lang="en-IN" sz="1400" b="1" dirty="0">
                <a:solidFill>
                  <a:srgbClr val="000000"/>
                </a:solidFill>
                <a:effectLst/>
                <a:latin typeface="Consolas" panose="020B0609020204030204" pitchFamily="49" charset="0"/>
              </a:rPr>
              <a:t>});</a:t>
            </a:r>
            <a:r>
              <a:rPr lang="en-US" altLang="en-IN" sz="1400" b="1" dirty="0">
                <a:solidFill>
                  <a:srgbClr val="000000"/>
                </a:solidFill>
                <a:effectLst/>
                <a:latin typeface="Consolas" panose="020B0609020204030204" pitchFamily="49" charset="0"/>
              </a:rPr>
              <a:t>     </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Test your Knowledge</a:t>
            </a:r>
            <a:endParaRPr lang="en-IN" b="1" dirty="0"/>
          </a:p>
        </p:txBody>
      </p:sp>
      <p:sp>
        <p:nvSpPr>
          <p:cNvPr id="3" name="Content Placeholder 2"/>
          <p:cNvSpPr>
            <a:spLocks noGrp="1"/>
          </p:cNvSpPr>
          <p:nvPr>
            <p:ph idx="1"/>
          </p:nvPr>
        </p:nvSpPr>
        <p:spPr/>
        <p:txBody>
          <a:bodyPr>
            <a:normAutofit/>
          </a:bodyPr>
          <a:lstStyle/>
          <a:p>
            <a:pPr marL="0" indent="0" algn="just">
              <a:buNone/>
            </a:pPr>
            <a:r>
              <a:rPr lang="en-US" sz="4400" dirty="0"/>
              <a:t>How can you create a Node.js server that serves a specific text file, compresses it with </a:t>
            </a:r>
            <a:r>
              <a:rPr lang="en-US" sz="4400" dirty="0" err="1"/>
              <a:t>gzip</a:t>
            </a:r>
            <a:r>
              <a:rPr lang="en-US" sz="4400" dirty="0"/>
              <a:t> encoding, and dynamically responds to HTTP requests? Provide a detailed code solution.</a:t>
            </a:r>
            <a:endParaRPr lang="en-IN" sz="4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 Necessary Files</a:t>
            </a:r>
            <a:endParaRPr lang="en-IN" b="1" dirty="0"/>
          </a:p>
        </p:txBody>
      </p:sp>
      <p:sp>
        <p:nvSpPr>
          <p:cNvPr id="3" name="Content Placeholder 2"/>
          <p:cNvSpPr>
            <a:spLocks noGrp="1"/>
          </p:cNvSpPr>
          <p:nvPr>
            <p:ph idx="1"/>
          </p:nvPr>
        </p:nvSpPr>
        <p:spPr/>
        <p:txBody>
          <a:bodyPr/>
          <a:lstStyle/>
          <a:p>
            <a:pPr marL="0" indent="0">
              <a:buNone/>
            </a:pPr>
            <a:endParaRPr lang="en-US" b="1" dirty="0">
              <a:solidFill>
                <a:srgbClr val="0000FF"/>
              </a:solidFill>
              <a:effectLst/>
              <a:latin typeface="Consolas" panose="020B0609020204030204" pitchFamily="49" charset="0"/>
            </a:endParaRPr>
          </a:p>
          <a:p>
            <a:pPr marL="0" indent="0">
              <a:buNone/>
            </a:pPr>
            <a:endParaRPr lang="en-US" b="1" dirty="0">
              <a:solidFill>
                <a:srgbClr val="0000FF"/>
              </a:solidFill>
              <a:latin typeface="Consolas" panose="020B0609020204030204" pitchFamily="49" charset="0"/>
            </a:endParaRPr>
          </a:p>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http = require(</a:t>
            </a:r>
            <a:r>
              <a:rPr lang="en-US" b="1" dirty="0">
                <a:solidFill>
                  <a:srgbClr val="A31515"/>
                </a:solidFill>
                <a:effectLst/>
                <a:latin typeface="Consolas" panose="020B0609020204030204" pitchFamily="49" charset="0"/>
              </a:rPr>
              <a:t>'http'</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fs = require(</a:t>
            </a:r>
            <a:r>
              <a:rPr lang="en-US" b="1" dirty="0">
                <a:solidFill>
                  <a:srgbClr val="A31515"/>
                </a:solidFill>
                <a:effectLst/>
                <a:latin typeface="Consolas" panose="020B0609020204030204" pitchFamily="49" charset="0"/>
              </a:rPr>
              <a:t>'fs'</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a:t>
            </a:r>
            <a:r>
              <a:rPr lang="en-US" b="1" dirty="0" err="1">
                <a:solidFill>
                  <a:srgbClr val="000000"/>
                </a:solidFill>
                <a:effectLst/>
                <a:latin typeface="Consolas" panose="020B0609020204030204" pitchFamily="49" charset="0"/>
              </a:rPr>
              <a:t>zlib</a:t>
            </a:r>
            <a:r>
              <a:rPr lang="en-US" b="1" dirty="0">
                <a:solidFill>
                  <a:srgbClr val="000000"/>
                </a:solidFill>
                <a:effectLst/>
                <a:latin typeface="Consolas" panose="020B0609020204030204" pitchFamily="49" charset="0"/>
              </a:rPr>
              <a:t> = require(</a:t>
            </a:r>
            <a:r>
              <a:rPr lang="en-US" b="1" dirty="0">
                <a:solidFill>
                  <a:srgbClr val="A31515"/>
                </a:solidFill>
                <a:effectLst/>
                <a:latin typeface="Consolas" panose="020B0609020204030204" pitchFamily="49" charset="0"/>
              </a:rPr>
              <a:t>'</a:t>
            </a:r>
            <a:r>
              <a:rPr lang="en-US" b="1" dirty="0" err="1">
                <a:solidFill>
                  <a:srgbClr val="A31515"/>
                </a:solidFill>
                <a:effectLst/>
                <a:latin typeface="Consolas" panose="020B0609020204030204" pitchFamily="49" charset="0"/>
              </a:rPr>
              <a:t>zlib</a:t>
            </a:r>
            <a:r>
              <a:rPr lang="en-US" b="1" dirty="0">
                <a:solidFill>
                  <a:srgbClr val="A31515"/>
                </a:solidFill>
                <a:effectLst/>
                <a:latin typeface="Consolas" panose="020B0609020204030204" pitchFamily="49" charset="0"/>
              </a:rPr>
              <a:t>'</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191476"/>
            <a:ext cx="10515600" cy="408598"/>
          </a:xfrm>
        </p:spPr>
        <p:txBody>
          <a:bodyPr>
            <a:normAutofit fontScale="90000"/>
          </a:bodyPr>
          <a:lstStyle/>
          <a:p>
            <a:r>
              <a:rPr lang="en-US" b="1" dirty="0"/>
              <a:t>Our Main Code</a:t>
            </a:r>
            <a:endParaRPr lang="en-IN" b="1" dirty="0"/>
          </a:p>
        </p:txBody>
      </p:sp>
      <p:sp>
        <p:nvSpPr>
          <p:cNvPr id="3" name="Content Placeholder 2"/>
          <p:cNvSpPr>
            <a:spLocks noGrp="1"/>
          </p:cNvSpPr>
          <p:nvPr>
            <p:ph idx="1"/>
          </p:nvPr>
        </p:nvSpPr>
        <p:spPr>
          <a:xfrm>
            <a:off x="597877" y="920811"/>
            <a:ext cx="10755923" cy="5016378"/>
          </a:xfrm>
        </p:spPr>
        <p:txBody>
          <a:bodyPr>
            <a:noAutofit/>
          </a:bodyPr>
          <a:lstStyle/>
          <a:p>
            <a:pPr marL="0" indent="0">
              <a:buNone/>
            </a:pPr>
            <a:r>
              <a:rPr lang="en-IN" sz="1400" b="1" dirty="0" err="1">
                <a:solidFill>
                  <a:srgbClr val="0000FF"/>
                </a:solidFill>
                <a:effectLst/>
                <a:latin typeface="Consolas" panose="020B0609020204030204" pitchFamily="49" charset="0"/>
              </a:rPr>
              <a:t>const</a:t>
            </a:r>
            <a:r>
              <a:rPr lang="en-IN" sz="1400" b="1" dirty="0">
                <a:solidFill>
                  <a:srgbClr val="000000"/>
                </a:solidFill>
                <a:effectLst/>
                <a:latin typeface="Consolas" panose="020B0609020204030204" pitchFamily="49" charset="0"/>
              </a:rPr>
              <a:t> server = </a:t>
            </a:r>
            <a:r>
              <a:rPr lang="en-IN" sz="1400" b="1" dirty="0" err="1">
                <a:solidFill>
                  <a:srgbClr val="000000"/>
                </a:solidFill>
                <a:effectLst/>
                <a:latin typeface="Consolas" panose="020B0609020204030204" pitchFamily="49" charset="0"/>
              </a:rPr>
              <a:t>http.createServer</a:t>
            </a:r>
            <a:r>
              <a:rPr lang="en-IN" sz="1400" b="1" dirty="0">
                <a:solidFill>
                  <a:srgbClr val="000000"/>
                </a:solidFill>
                <a:effectLst/>
                <a:latin typeface="Consolas" panose="020B0609020204030204" pitchFamily="49" charset="0"/>
              </a:rPr>
              <a:t>((</a:t>
            </a:r>
            <a:r>
              <a:rPr lang="en-IN" sz="1400" b="1" dirty="0" err="1">
                <a:solidFill>
                  <a:srgbClr val="000000"/>
                </a:solidFill>
                <a:effectLst/>
                <a:latin typeface="Consolas" panose="020B0609020204030204" pitchFamily="49" charset="0"/>
              </a:rPr>
              <a:t>req</a:t>
            </a:r>
            <a:r>
              <a:rPr lang="en-IN" sz="1400" b="1" dirty="0">
                <a:solidFill>
                  <a:srgbClr val="000000"/>
                </a:solidFill>
                <a:effectLst/>
                <a:latin typeface="Consolas" panose="020B0609020204030204" pitchFamily="49" charset="0"/>
              </a:rPr>
              <a:t>, res)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FF"/>
                </a:solidFill>
                <a:effectLst/>
                <a:latin typeface="Consolas" panose="020B0609020204030204" pitchFamily="49" charset="0"/>
              </a:rPr>
              <a:t>const</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filePath</a:t>
            </a:r>
            <a:r>
              <a:rPr lang="en-IN" sz="1400" b="1" dirty="0">
                <a:solidFill>
                  <a:srgbClr val="000000"/>
                </a:solidFill>
                <a:effectLst/>
                <a:latin typeface="Consolas" panose="020B0609020204030204" pitchFamily="49" charset="0"/>
              </a:rPr>
              <a:t> = </a:t>
            </a:r>
            <a:r>
              <a:rPr lang="en-IN" sz="1400" b="1" dirty="0">
                <a:solidFill>
                  <a:srgbClr val="A31515"/>
                </a:solidFill>
                <a:effectLst/>
                <a:latin typeface="Consolas" panose="020B0609020204030204" pitchFamily="49" charset="0"/>
              </a:rPr>
              <a:t>'example.txt'</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FF"/>
                </a:solidFill>
                <a:effectLst/>
                <a:latin typeface="Consolas" panose="020B0609020204030204" pitchFamily="49" charset="0"/>
              </a:rPr>
              <a:t>const</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readStream</a:t>
            </a:r>
            <a:r>
              <a:rPr lang="en-IN" sz="1400" b="1" dirty="0">
                <a:solidFill>
                  <a:srgbClr val="000000"/>
                </a:solidFill>
                <a:effectLst/>
                <a:latin typeface="Consolas" panose="020B0609020204030204" pitchFamily="49" charset="0"/>
              </a:rPr>
              <a:t> = </a:t>
            </a:r>
            <a:r>
              <a:rPr lang="en-IN" sz="1400" b="1" dirty="0" err="1">
                <a:solidFill>
                  <a:srgbClr val="000000"/>
                </a:solidFill>
                <a:effectLst/>
                <a:latin typeface="Consolas" panose="020B0609020204030204" pitchFamily="49" charset="0"/>
              </a:rPr>
              <a:t>fs.createReadStream</a:t>
            </a:r>
            <a:r>
              <a:rPr lang="en-IN" sz="1400" b="1" dirty="0">
                <a:solidFill>
                  <a:srgbClr val="000000"/>
                </a:solidFill>
                <a:effectLst/>
                <a:latin typeface="Consolas" panose="020B0609020204030204" pitchFamily="49" charset="0"/>
              </a:rPr>
              <a:t>(</a:t>
            </a:r>
            <a:r>
              <a:rPr lang="en-IN" sz="1400" b="1" dirty="0" err="1">
                <a:solidFill>
                  <a:srgbClr val="000000"/>
                </a:solidFill>
                <a:effectLst/>
                <a:latin typeface="Consolas" panose="020B0609020204030204" pitchFamily="49" charset="0"/>
              </a:rPr>
              <a:t>filePath</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res.writeHead</a:t>
            </a:r>
            <a:r>
              <a:rPr lang="en-IN" sz="1400" b="1" dirty="0">
                <a:solidFill>
                  <a:srgbClr val="000000"/>
                </a:solidFill>
                <a:effectLst/>
                <a:latin typeface="Consolas" panose="020B0609020204030204" pitchFamily="49" charset="0"/>
              </a:rPr>
              <a:t>(</a:t>
            </a:r>
            <a:r>
              <a:rPr lang="en-IN" sz="1400" b="1" dirty="0">
                <a:solidFill>
                  <a:srgbClr val="098658"/>
                </a:solidFill>
                <a:effectLst/>
                <a:latin typeface="Consolas" panose="020B0609020204030204" pitchFamily="49" charset="0"/>
              </a:rPr>
              <a:t>200</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A31515"/>
                </a:solidFill>
                <a:effectLst/>
                <a:latin typeface="Consolas" panose="020B0609020204030204" pitchFamily="49" charset="0"/>
              </a:rPr>
              <a:t>'Content-Type'</a:t>
            </a:r>
            <a:r>
              <a:rPr lang="en-IN" sz="1400" b="1" dirty="0">
                <a:solidFill>
                  <a:srgbClr val="000000"/>
                </a:solidFill>
                <a:effectLst/>
                <a:latin typeface="Consolas" panose="020B0609020204030204" pitchFamily="49" charset="0"/>
              </a:rPr>
              <a:t>: </a:t>
            </a:r>
            <a:r>
              <a:rPr lang="en-IN" sz="1400" b="1" dirty="0">
                <a:solidFill>
                  <a:srgbClr val="A31515"/>
                </a:solidFill>
                <a:effectLst/>
                <a:latin typeface="Consolas" panose="020B0609020204030204" pitchFamily="49" charset="0"/>
              </a:rPr>
              <a:t>'text/plain'</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A31515"/>
                </a:solidFill>
                <a:effectLst/>
                <a:latin typeface="Consolas" panose="020B0609020204030204" pitchFamily="49" charset="0"/>
              </a:rPr>
              <a:t>'Content-Encoding'</a:t>
            </a:r>
            <a:r>
              <a:rPr lang="en-IN" sz="1400" b="1" dirty="0">
                <a:solidFill>
                  <a:srgbClr val="000000"/>
                </a:solidFill>
                <a:effectLst/>
                <a:latin typeface="Consolas" panose="020B0609020204030204" pitchFamily="49" charset="0"/>
              </a:rPr>
              <a:t>: </a:t>
            </a:r>
            <a:r>
              <a:rPr lang="en-IN" sz="1400" b="1" dirty="0">
                <a:solidFill>
                  <a:srgbClr val="A31515"/>
                </a:solidFill>
                <a:effectLst/>
                <a:latin typeface="Consolas" panose="020B0609020204030204" pitchFamily="49" charset="0"/>
              </a:rPr>
              <a:t>'</a:t>
            </a:r>
            <a:r>
              <a:rPr lang="en-IN" sz="1400" b="1" dirty="0" err="1">
                <a:solidFill>
                  <a:srgbClr val="A31515"/>
                </a:solidFill>
                <a:effectLst/>
                <a:latin typeface="Consolas" panose="020B0609020204030204" pitchFamily="49" charset="0"/>
              </a:rPr>
              <a:t>gzip</a:t>
            </a:r>
            <a:r>
              <a:rPr lang="en-IN" sz="1400" b="1" dirty="0">
                <a:solidFill>
                  <a:srgbClr val="A31515"/>
                </a:solidFill>
                <a:effectLst/>
                <a:latin typeface="Consolas" panose="020B0609020204030204" pitchFamily="49" charset="0"/>
              </a:rPr>
              <a:t>'</a:t>
            </a:r>
            <a:r>
              <a:rPr lang="en-IN" sz="1400" b="1" dirty="0">
                <a:solidFill>
                  <a:srgbClr val="000000"/>
                </a:solidFill>
                <a:effectLst/>
                <a:latin typeface="Consolas" panose="020B0609020204030204" pitchFamily="49" charset="0"/>
              </a:rPr>
              <a:t> </a:t>
            </a:r>
            <a:r>
              <a:rPr lang="en-IN" sz="1400" b="1" dirty="0">
                <a:solidFill>
                  <a:srgbClr val="008000"/>
                </a:solidFill>
                <a:effectLst/>
                <a:latin typeface="Consolas" panose="020B0609020204030204" pitchFamily="49" charset="0"/>
              </a:rPr>
              <a:t>// Setting the content encoding to </a:t>
            </a:r>
            <a:r>
              <a:rPr lang="en-IN" sz="1400" b="1" dirty="0" err="1">
                <a:solidFill>
                  <a:srgbClr val="008000"/>
                </a:solidFill>
                <a:effectLst/>
                <a:latin typeface="Consolas" panose="020B0609020204030204" pitchFamily="49" charset="0"/>
              </a:rPr>
              <a:t>gzip</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0000"/>
                </a:solidFill>
                <a:effectLst/>
                <a:latin typeface="Consolas" panose="020B0609020204030204" pitchFamily="49" charset="0"/>
              </a:rPr>
              <a:t>    </a:t>
            </a:r>
            <a:r>
              <a:rPr lang="en-IN" sz="1400" b="1" dirty="0">
                <a:solidFill>
                  <a:srgbClr val="008000"/>
                </a:solidFill>
                <a:effectLst/>
                <a:latin typeface="Consolas" panose="020B0609020204030204" pitchFamily="49" charset="0"/>
              </a:rPr>
              <a:t>// Compressing the file and piping it to the response stream</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readStream.pipe</a:t>
            </a:r>
            <a:r>
              <a:rPr lang="en-IN" sz="1400" b="1" dirty="0">
                <a:solidFill>
                  <a:srgbClr val="000000"/>
                </a:solidFill>
                <a:effectLst/>
                <a:latin typeface="Consolas" panose="020B0609020204030204" pitchFamily="49" charset="0"/>
              </a:rPr>
              <a:t>(</a:t>
            </a:r>
            <a:r>
              <a:rPr lang="en-IN" sz="1400" b="1" dirty="0" err="1">
                <a:solidFill>
                  <a:srgbClr val="000000"/>
                </a:solidFill>
                <a:effectLst/>
                <a:latin typeface="Consolas" panose="020B0609020204030204" pitchFamily="49" charset="0"/>
              </a:rPr>
              <a:t>zlib.Gzip</a:t>
            </a:r>
            <a:r>
              <a:rPr lang="en-IN" sz="1400" b="1" dirty="0">
                <a:solidFill>
                  <a:srgbClr val="000000"/>
                </a:solidFill>
                <a:effectLst/>
                <a:latin typeface="Consolas" panose="020B0609020204030204" pitchFamily="49" charset="0"/>
              </a:rPr>
              <a:t>()).pipe(res);</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readStream.on</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'error'</a:t>
            </a:r>
            <a:r>
              <a:rPr lang="en-IN" sz="1400" b="1" dirty="0">
                <a:solidFill>
                  <a:srgbClr val="000000"/>
                </a:solidFill>
                <a:effectLst/>
                <a:latin typeface="Consolas" panose="020B0609020204030204" pitchFamily="49" charset="0"/>
              </a:rPr>
              <a:t>, (err)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console.error</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'Error reading file:'</a:t>
            </a:r>
            <a:r>
              <a:rPr lang="en-IN" sz="1400" b="1" dirty="0">
                <a:solidFill>
                  <a:srgbClr val="000000"/>
                </a:solidFill>
                <a:effectLst/>
                <a:latin typeface="Consolas" panose="020B0609020204030204" pitchFamily="49" charset="0"/>
              </a:rPr>
              <a:t>, err);</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res.statusCode</a:t>
            </a:r>
            <a:r>
              <a:rPr lang="en-IN" sz="1400" b="1" dirty="0">
                <a:solidFill>
                  <a:srgbClr val="000000"/>
                </a:solidFill>
                <a:effectLst/>
                <a:latin typeface="Consolas" panose="020B0609020204030204" pitchFamily="49" charset="0"/>
              </a:rPr>
              <a:t> = </a:t>
            </a:r>
            <a:r>
              <a:rPr lang="en-IN" sz="1400" b="1" dirty="0">
                <a:solidFill>
                  <a:srgbClr val="098658"/>
                </a:solidFill>
                <a:effectLst/>
                <a:latin typeface="Consolas" panose="020B0609020204030204" pitchFamily="49" charset="0"/>
              </a:rPr>
              <a:t>500</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res.end</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'Internal Server Error'</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endParaRPr lang="en-IN" sz="1400" b="1" dirty="0">
              <a:solidFill>
                <a:srgbClr val="000000"/>
              </a:solidFill>
              <a:effectLst/>
              <a:latin typeface="Consolas" panose="020B0609020204030204" pitchFamily="49" charset="0"/>
            </a:endParaRPr>
          </a:p>
          <a:p>
            <a:pPr marL="0" indent="0">
              <a:buNone/>
            </a:pPr>
            <a:endParaRPr lang="en-IN" sz="14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Finishing Touches….</a:t>
            </a:r>
            <a:endParaRPr lang="en-IN" b="1" dirty="0"/>
          </a:p>
        </p:txBody>
      </p:sp>
      <p:sp>
        <p:nvSpPr>
          <p:cNvPr id="3" name="Content Placeholder 2"/>
          <p:cNvSpPr>
            <a:spLocks noGrp="1"/>
          </p:cNvSpPr>
          <p:nvPr>
            <p:ph idx="1"/>
          </p:nvPr>
        </p:nvSpPr>
        <p:spPr/>
        <p:txBody>
          <a:bodyPr/>
          <a:lstStyle/>
          <a:p>
            <a:pPr marL="0" indent="0">
              <a:buNone/>
            </a:pPr>
            <a:endParaRPr lang="en-IN" b="1" dirty="0">
              <a:solidFill>
                <a:srgbClr val="0000FF"/>
              </a:solidFill>
              <a:effectLst/>
              <a:latin typeface="Consolas" panose="020B0609020204030204" pitchFamily="49" charset="0"/>
            </a:endParaRPr>
          </a:p>
          <a:p>
            <a:pPr marL="0" indent="0">
              <a:buNone/>
            </a:pPr>
            <a:endParaRPr lang="en-IN" b="1" dirty="0">
              <a:solidFill>
                <a:srgbClr val="0000FF"/>
              </a:solidFill>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PORT = </a:t>
            </a:r>
            <a:r>
              <a:rPr lang="en-IN" b="1" dirty="0">
                <a:solidFill>
                  <a:srgbClr val="098658"/>
                </a:solidFill>
                <a:effectLst/>
                <a:latin typeface="Consolas" panose="020B0609020204030204" pitchFamily="49" charset="0"/>
              </a:rPr>
              <a:t>3000</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00"/>
                </a:solidFill>
                <a:effectLst/>
                <a:latin typeface="Consolas" panose="020B0609020204030204" pitchFamily="49" charset="0"/>
              </a:rPr>
              <a:t>server.listen</a:t>
            </a:r>
            <a:r>
              <a:rPr lang="en-IN" b="1" dirty="0">
                <a:solidFill>
                  <a:srgbClr val="000000"/>
                </a:solidFill>
                <a:effectLst/>
                <a:latin typeface="Consolas" panose="020B0609020204030204" pitchFamily="49" charset="0"/>
              </a:rPr>
              <a:t>(PORT, ()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console.log(</a:t>
            </a:r>
            <a:r>
              <a:rPr lang="en-IN" b="1" dirty="0">
                <a:solidFill>
                  <a:srgbClr val="A31515"/>
                </a:solidFill>
                <a:effectLst/>
                <a:latin typeface="Consolas" panose="020B0609020204030204" pitchFamily="49" charset="0"/>
              </a:rPr>
              <a:t>`Server is running on port </a:t>
            </a:r>
            <a:r>
              <a:rPr lang="en-IN" b="1" dirty="0">
                <a:solidFill>
                  <a:srgbClr val="0000FF"/>
                </a:solidFill>
                <a:effectLst/>
                <a:latin typeface="Consolas" panose="020B0609020204030204" pitchFamily="49" charset="0"/>
              </a:rPr>
              <a:t>${</a:t>
            </a:r>
            <a:r>
              <a:rPr lang="en-IN" b="1" dirty="0">
                <a:solidFill>
                  <a:srgbClr val="000000"/>
                </a:solidFill>
                <a:effectLst/>
                <a:latin typeface="Consolas" panose="020B0609020204030204" pitchFamily="49" charset="0"/>
              </a:rPr>
              <a:t>PORT</a:t>
            </a:r>
            <a:r>
              <a:rPr lang="en-IN" b="1" dirty="0">
                <a:solidFill>
                  <a:srgbClr val="0000FF"/>
                </a:solidFill>
                <a:effectLst/>
                <a:latin typeface="Consolas" panose="020B0609020204030204" pitchFamily="49" charset="0"/>
              </a:rPr>
              <a:t>}</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6940"/>
          </a:xfrm>
        </p:spPr>
        <p:txBody>
          <a:bodyPr>
            <a:normAutofit fontScale="90000"/>
          </a:bodyPr>
          <a:p>
            <a:r>
              <a:rPr lang="en-US"/>
              <a:t>Node.js createGzip method: Compress File</a:t>
            </a:r>
            <a:endParaRPr lang="en-US"/>
          </a:p>
        </p:txBody>
      </p:sp>
      <p:sp>
        <p:nvSpPr>
          <p:cNvPr id="3" name="Content Placeholder 2"/>
          <p:cNvSpPr>
            <a:spLocks noGrp="1"/>
          </p:cNvSpPr>
          <p:nvPr>
            <p:ph idx="1"/>
          </p:nvPr>
        </p:nvSpPr>
        <p:spPr>
          <a:xfrm>
            <a:off x="838200" y="1528445"/>
            <a:ext cx="10515600" cy="4648835"/>
          </a:xfrm>
        </p:spPr>
        <p:txBody>
          <a:bodyPr/>
          <a:p>
            <a:r>
              <a:rPr lang="en-US"/>
              <a:t>Let's see a simple example of Node.js ZLIB module to compress a file "test.txt" into "test.txt.gz". </a:t>
            </a:r>
            <a:endParaRPr lang="en-US"/>
          </a:p>
          <a:p>
            <a:r>
              <a:rPr lang="en-US" b="1"/>
              <a:t>const  zlib = require('zlib');   </a:t>
            </a:r>
            <a:endParaRPr lang="en-US" b="1"/>
          </a:p>
          <a:p>
            <a:r>
              <a:rPr lang="en-US" b="1"/>
              <a:t>const  gzip = zlib.createGzip();   </a:t>
            </a:r>
            <a:endParaRPr lang="en-US" b="1"/>
          </a:p>
          <a:p>
            <a:r>
              <a:rPr lang="en-US" b="1"/>
              <a:t>const  fs = require('fs');   </a:t>
            </a:r>
            <a:endParaRPr lang="en-US" b="1"/>
          </a:p>
          <a:p>
            <a:r>
              <a:rPr lang="en-US" b="1"/>
              <a:t>const  inp = fs.createReadStream('test.txt');   </a:t>
            </a:r>
            <a:endParaRPr lang="en-US" b="1"/>
          </a:p>
          <a:p>
            <a:r>
              <a:rPr lang="en-US" b="1"/>
              <a:t>const  out = fs.createWriteStream('test.txt.gz');   </a:t>
            </a:r>
            <a:endParaRPr lang="en-US" b="1"/>
          </a:p>
          <a:p>
            <a:r>
              <a:rPr lang="en-US" b="1"/>
              <a:t>inp.pipe(gzip).pipe(out);  </a:t>
            </a:r>
            <a:endParaRPr lang="en-US"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65530"/>
          </a:xfrm>
        </p:spPr>
        <p:txBody>
          <a:bodyPr>
            <a:normAutofit fontScale="90000"/>
          </a:bodyPr>
          <a:p>
            <a:r>
              <a:rPr lang="en-US"/>
              <a:t>Node.js createUnzip method: Decompress File</a:t>
            </a:r>
            <a:endParaRPr lang="en-US"/>
          </a:p>
        </p:txBody>
      </p:sp>
      <p:sp>
        <p:nvSpPr>
          <p:cNvPr id="3" name="Content Placeholder 2"/>
          <p:cNvSpPr>
            <a:spLocks noGrp="1"/>
          </p:cNvSpPr>
          <p:nvPr>
            <p:ph idx="1"/>
          </p:nvPr>
        </p:nvSpPr>
        <p:spPr>
          <a:xfrm>
            <a:off x="838200" y="1305560"/>
            <a:ext cx="10515600" cy="4871720"/>
          </a:xfrm>
        </p:spPr>
        <p:txBody>
          <a:bodyPr/>
          <a:p>
            <a:r>
              <a:rPr lang="en-US"/>
              <a:t>const zlib = require('zlib');     </a:t>
            </a:r>
            <a:endParaRPr lang="en-US"/>
          </a:p>
          <a:p>
            <a:r>
              <a:rPr lang="en-US"/>
              <a:t>const unzip = zlib.createUnzip();   </a:t>
            </a:r>
            <a:endParaRPr lang="en-US"/>
          </a:p>
          <a:p>
            <a:r>
              <a:rPr lang="en-US"/>
              <a:t>const fs = require('fs');   </a:t>
            </a:r>
            <a:endParaRPr lang="en-US"/>
          </a:p>
          <a:p>
            <a:r>
              <a:rPr lang="en-US"/>
              <a:t>const inp = fs.createReadStream('input.txt.gz');   </a:t>
            </a:r>
            <a:endParaRPr lang="en-US"/>
          </a:p>
          <a:p>
            <a:r>
              <a:rPr lang="en-US"/>
              <a:t>const out = fs.createWriteStream('input2.txt');   </a:t>
            </a:r>
            <a:endParaRPr lang="en-US"/>
          </a:p>
          <a:p>
            <a:r>
              <a:rPr lang="en-US"/>
              <a:t>inp.pipe(unzip).pipe(out);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normAutofit fontScale="90000"/>
          </a:bodyPr>
          <a:p>
            <a:r>
              <a:rPr lang="en-US"/>
              <a:t>Example </a:t>
            </a:r>
            <a:endParaRPr lang="en-US"/>
          </a:p>
        </p:txBody>
      </p:sp>
      <p:sp>
        <p:nvSpPr>
          <p:cNvPr id="3" name="Content Placeholder 2"/>
          <p:cNvSpPr>
            <a:spLocks noGrp="1"/>
          </p:cNvSpPr>
          <p:nvPr>
            <p:ph idx="1"/>
          </p:nvPr>
        </p:nvSpPr>
        <p:spPr>
          <a:xfrm>
            <a:off x="838200" y="1212850"/>
            <a:ext cx="10515600" cy="4964430"/>
          </a:xfrm>
        </p:spPr>
        <p:txBody>
          <a:bodyPr/>
          <a:p>
            <a:r>
              <a:rPr lang="en-US"/>
              <a:t>Create a simple object as given below:</a:t>
            </a:r>
            <a:endParaRPr lang="en-US"/>
          </a:p>
          <a:p>
            <a:pPr marL="0" indent="0">
              <a:buNone/>
            </a:pPr>
            <a:r>
              <a:rPr lang="en-US"/>
              <a:t>		const data={</a:t>
            </a:r>
            <a:endParaRPr lang="en-US"/>
          </a:p>
          <a:p>
            <a:pPr marL="0" indent="0">
              <a:buNone/>
            </a:pPr>
            <a:r>
              <a:rPr lang="en-US"/>
              <a:t>    		name: "divya",</a:t>
            </a:r>
            <a:endParaRPr lang="en-US"/>
          </a:p>
          <a:p>
            <a:pPr marL="0" indent="0">
              <a:buNone/>
            </a:pPr>
            <a:r>
              <a:rPr lang="en-US"/>
              <a:t>   		 age: 00,</a:t>
            </a:r>
            <a:endParaRPr lang="en-US"/>
          </a:p>
          <a:p>
            <a:pPr marL="0" indent="0">
              <a:buNone/>
            </a:pPr>
            <a:r>
              <a:rPr lang="en-US"/>
              <a:t>    		department:"cse"</a:t>
            </a:r>
            <a:endParaRPr lang="en-US"/>
          </a:p>
          <a:p>
            <a:pPr marL="0" indent="0">
              <a:buNone/>
            </a:pPr>
            <a:r>
              <a:rPr lang="en-US"/>
              <a:t>				};</a:t>
            </a:r>
            <a:endParaRPr lang="en-US"/>
          </a:p>
          <a:p>
            <a:pPr marL="0" indent="0">
              <a:buNone/>
            </a:pPr>
            <a:r>
              <a:rPr lang="en-US"/>
              <a:t>		console.log(data); // to access the object data</a:t>
            </a:r>
            <a:endParaRPr lang="en-US"/>
          </a:p>
          <a:p>
            <a:pPr marL="0" indent="0">
              <a:buNone/>
            </a:pPr>
            <a:endParaRPr lang="en-US"/>
          </a:p>
          <a:p>
            <a:pPr marL="0" indent="0">
              <a:buNone/>
            </a:pPr>
            <a:r>
              <a:rPr lang="en-US"/>
              <a:t>o/p : { name: 'divya', age: 00, department: 'cse'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9545" y="365125"/>
            <a:ext cx="11778615" cy="955040"/>
          </a:xfrm>
        </p:spPr>
        <p:txBody>
          <a:bodyPr>
            <a:normAutofit fontScale="90000"/>
          </a:bodyPr>
          <a:p>
            <a:r>
              <a:rPr lang="en-US"/>
              <a:t>Now to convert this above object to json STRING :</a:t>
            </a:r>
            <a:endParaRPr lang="en-US"/>
          </a:p>
        </p:txBody>
      </p:sp>
      <p:sp>
        <p:nvSpPr>
          <p:cNvPr id="3" name="Content Placeholder 2"/>
          <p:cNvSpPr>
            <a:spLocks noGrp="1"/>
          </p:cNvSpPr>
          <p:nvPr>
            <p:ph idx="1"/>
          </p:nvPr>
        </p:nvSpPr>
        <p:spPr>
          <a:xfrm>
            <a:off x="838200" y="1319530"/>
            <a:ext cx="10515600" cy="5081270"/>
          </a:xfrm>
        </p:spPr>
        <p:txBody>
          <a:bodyPr>
            <a:normAutofit lnSpcReduction="10000"/>
          </a:bodyPr>
          <a:p>
            <a:r>
              <a:rPr lang="en-US"/>
              <a:t>JSON.stringify() method is use:</a:t>
            </a:r>
            <a:endParaRPr lang="en-US"/>
          </a:p>
          <a:p>
            <a:pPr marL="0" indent="0">
              <a:buNone/>
            </a:pPr>
            <a:r>
              <a:rPr lang="en-US"/>
              <a:t>		const jsonData=JSON.stringify(data);</a:t>
            </a:r>
            <a:endParaRPr lang="en-US"/>
          </a:p>
          <a:p>
            <a:pPr marL="0" indent="0">
              <a:buNone/>
            </a:pPr>
            <a:r>
              <a:rPr lang="en-US"/>
              <a:t>			console.log(jsonData);</a:t>
            </a:r>
            <a:endParaRPr lang="en-US"/>
          </a:p>
          <a:p>
            <a:pPr marL="0" indent="0">
              <a:buNone/>
            </a:pPr>
            <a:r>
              <a:rPr lang="en-US"/>
              <a:t>o/p :</a:t>
            </a:r>
            <a:endParaRPr lang="en-US"/>
          </a:p>
          <a:p>
            <a:pPr marL="0" indent="0">
              <a:buNone/>
            </a:pPr>
            <a:r>
              <a:rPr lang="en-US"/>
              <a:t>		{"name":"divya","age":00,"department":"cse"}</a:t>
            </a:r>
            <a:endParaRPr lang="en-US"/>
          </a:p>
          <a:p>
            <a:pPr marL="0" indent="0">
              <a:buNone/>
            </a:pPr>
            <a:endParaRPr lang="en-US"/>
          </a:p>
          <a:p>
            <a:r>
              <a:rPr lang="en-US"/>
              <a:t>It is important to use double quotes for property as well as value as shown the example above .</a:t>
            </a:r>
            <a:endParaRPr lang="en-US"/>
          </a:p>
          <a:p>
            <a:r>
              <a:rPr lang="en-US"/>
              <a:t>If we try to call the json property directly , we will not get data with . dotation also .There are various ways to call json property.</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1020" y="365125"/>
            <a:ext cx="10812780" cy="1121410"/>
          </a:xfrm>
        </p:spPr>
        <p:txBody>
          <a:bodyPr/>
          <a:p>
            <a:r>
              <a:rPr lang="en-US"/>
              <a:t>To convert json data into javascript string </a:t>
            </a:r>
            <a:endParaRPr lang="en-US"/>
          </a:p>
        </p:txBody>
      </p:sp>
      <p:sp>
        <p:nvSpPr>
          <p:cNvPr id="3" name="Content Placeholder 2"/>
          <p:cNvSpPr>
            <a:spLocks noGrp="1"/>
          </p:cNvSpPr>
          <p:nvPr>
            <p:ph idx="1"/>
          </p:nvPr>
        </p:nvSpPr>
        <p:spPr>
          <a:xfrm>
            <a:off x="838200" y="1751330"/>
            <a:ext cx="10515600" cy="4425950"/>
          </a:xfrm>
        </p:spPr>
        <p:txBody>
          <a:bodyPr/>
          <a:p>
            <a:r>
              <a:rPr lang="en-US"/>
              <a:t>JSON.parse() method is used:</a:t>
            </a:r>
            <a:endParaRPr lang="en-US"/>
          </a:p>
          <a:p>
            <a:pPr marL="0" indent="0">
              <a:buNone/>
            </a:pPr>
            <a:r>
              <a:rPr lang="en-US"/>
              <a:t>		const objdata=JSON.parse(jsonData);</a:t>
            </a:r>
            <a:endParaRPr lang="en-US"/>
          </a:p>
          <a:p>
            <a:pPr marL="0" indent="0">
              <a:buNone/>
            </a:pPr>
            <a:r>
              <a:rPr lang="en-US"/>
              <a:t>		console.log(objdata);</a:t>
            </a:r>
            <a:endParaRPr lang="en-US"/>
          </a:p>
          <a:p>
            <a:pPr marL="0" indent="0">
              <a:buNone/>
            </a:pPr>
            <a:r>
              <a:rPr lang="en-US"/>
              <a:t>o/p:  </a:t>
            </a:r>
            <a:endParaRPr lang="en-US"/>
          </a:p>
          <a:p>
            <a:pPr marL="0" indent="0">
              <a:buNone/>
            </a:pPr>
            <a:r>
              <a:rPr lang="en-US"/>
              <a:t>		{ name: 'divya', age: 00, department: 'cse' }</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6765"/>
          </a:xfrm>
        </p:spPr>
        <p:txBody>
          <a:bodyPr/>
          <a:p>
            <a:r>
              <a:rPr lang="en-US"/>
              <a:t>TASK </a:t>
            </a:r>
            <a:endParaRPr lang="en-US"/>
          </a:p>
        </p:txBody>
      </p:sp>
      <p:sp>
        <p:nvSpPr>
          <p:cNvPr id="3" name="Content Placeholder 2"/>
          <p:cNvSpPr>
            <a:spLocks noGrp="1"/>
          </p:cNvSpPr>
          <p:nvPr>
            <p:ph idx="1"/>
          </p:nvPr>
        </p:nvSpPr>
        <p:spPr>
          <a:xfrm>
            <a:off x="838200" y="1620520"/>
            <a:ext cx="10515600" cy="4556760"/>
          </a:xfrm>
        </p:spPr>
        <p:txBody>
          <a:bodyPr/>
          <a:p>
            <a:r>
              <a:rPr lang="en-US"/>
              <a:t>Create a object .</a:t>
            </a:r>
            <a:endParaRPr lang="en-US"/>
          </a:p>
          <a:p>
            <a:r>
              <a:rPr lang="en-US"/>
              <a:t>Convert it into JSON.</a:t>
            </a:r>
            <a:endParaRPr lang="en-US"/>
          </a:p>
          <a:p>
            <a:r>
              <a:rPr lang="en-US"/>
              <a:t>Add this data to another file.</a:t>
            </a:r>
            <a:endParaRPr lang="en-US"/>
          </a:p>
          <a:p>
            <a:r>
              <a:rPr lang="en-US"/>
              <a:t>Read the data from that file.</a:t>
            </a:r>
            <a:endParaRPr lang="en-US"/>
          </a:p>
          <a:p>
            <a:r>
              <a:rPr lang="en-US"/>
              <a:t>Again Convert it back to JS Object.</a:t>
            </a:r>
            <a:endParaRPr lang="en-US"/>
          </a:p>
          <a:p>
            <a:r>
              <a:rPr lang="en-US"/>
              <a:t>Show data on the console. </a:t>
            </a:r>
            <a:endParaRPr lang="en-US"/>
          </a:p>
          <a:p>
            <a:r>
              <a:rPr lang="en-US"/>
              <a:t>Show the json data on browser via server .</a:t>
            </a:r>
            <a:endParaRPr lang="en-US"/>
          </a:p>
          <a:p>
            <a:r>
              <a:rPr lang="en-US"/>
              <a:t>Create a custon Json Package and serve its data on browser.</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18979</Words>
  <Application>WPS Presentation</Application>
  <PresentationFormat>Widescreen</PresentationFormat>
  <Paragraphs>541</Paragraphs>
  <Slides>59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59</vt:i4>
      </vt:variant>
    </vt:vector>
  </HeadingPairs>
  <TitlesOfParts>
    <vt:vector size="73" baseType="lpstr">
      <vt:lpstr>Arial</vt:lpstr>
      <vt:lpstr>SimSun</vt:lpstr>
      <vt:lpstr>Wingdings</vt:lpstr>
      <vt:lpstr>Wingdings</vt:lpstr>
      <vt:lpstr>Consolas</vt:lpstr>
      <vt:lpstr>苹方-简</vt:lpstr>
      <vt:lpstr>Calibri Light</vt:lpstr>
      <vt:lpstr>Helvetica Neue</vt:lpstr>
      <vt:lpstr>Calibri</vt:lpstr>
      <vt:lpstr>Microsoft YaHei</vt:lpstr>
      <vt:lpstr>汉仪旗黑</vt:lpstr>
      <vt:lpstr>Arial Unicode MS</vt:lpstr>
      <vt:lpstr>宋体-简</vt:lpstr>
      <vt:lpstr>Office Theme</vt:lpstr>
      <vt:lpstr>INT 222 ADVANCE WEB DEVELOPMENT</vt:lpstr>
      <vt:lpstr>Contents</vt:lpstr>
      <vt:lpstr>JSON</vt:lpstr>
      <vt:lpstr>JSON Syntax Rules</vt:lpstr>
      <vt:lpstr>PowerPoint 演示文稿</vt:lpstr>
      <vt:lpstr>Example </vt:lpstr>
      <vt:lpstr>Now to convert this above object to json STRING :</vt:lpstr>
      <vt:lpstr>To convert json data into javascript string </vt:lpstr>
      <vt:lpstr>TASK </vt:lpstr>
      <vt:lpstr>Introduction to Buffer Module</vt:lpstr>
      <vt:lpstr>Buffer Module</vt:lpstr>
      <vt:lpstr>But why to work with binary data directly?</vt:lpstr>
      <vt:lpstr>Creating Buffers</vt:lpstr>
      <vt:lpstr>Concatenating Buffers:</vt:lpstr>
      <vt:lpstr>Writing and Reading Data:</vt:lpstr>
      <vt:lpstr>PowerPoint 演示文稿</vt:lpstr>
      <vt:lpstr>Example </vt:lpstr>
      <vt:lpstr>Buffers and character encodings#</vt:lpstr>
      <vt:lpstr>Buffers and iteration</vt:lpstr>
      <vt:lpstr>Processing URL, QueryString and Paths</vt:lpstr>
      <vt:lpstr>PowerPoint 演示文稿</vt:lpstr>
      <vt:lpstr>What are URLs?</vt:lpstr>
      <vt:lpstr>A typical URL has the following components:</vt:lpstr>
      <vt:lpstr>https://www.example.com/products?id=123&amp;page=1#overview</vt:lpstr>
      <vt:lpstr>Processing URLs:</vt:lpstr>
      <vt:lpstr>Processing QueryString</vt:lpstr>
      <vt:lpstr>PowerPoint 演示文稿</vt:lpstr>
      <vt:lpstr>PowerPoint 演示文稿</vt:lpstr>
      <vt:lpstr>PowerPoint 演示文稿</vt:lpstr>
      <vt:lpstr>Whaaat is this, Stream?</vt:lpstr>
      <vt:lpstr>So, Stream Module….</vt:lpstr>
      <vt:lpstr>PowerPoint 演示文稿</vt:lpstr>
      <vt:lpstr>PowerPoint 演示文稿</vt:lpstr>
      <vt:lpstr>Reading data</vt:lpstr>
      <vt:lpstr>Writing Data </vt:lpstr>
      <vt:lpstr>PowerPoint 演示文稿</vt:lpstr>
      <vt:lpstr>TASK</vt:lpstr>
      <vt:lpstr>PowerPoint 演示文稿</vt:lpstr>
      <vt:lpstr>Do the same task with stream</vt:lpstr>
      <vt:lpstr>PowerPoint 演示文稿</vt:lpstr>
      <vt:lpstr>Task </vt:lpstr>
      <vt:lpstr>Trying to access the file that doesnot exist</vt:lpstr>
      <vt:lpstr>Piping Streams</vt:lpstr>
      <vt:lpstr>Pipe Method /Event</vt:lpstr>
      <vt:lpstr>PowerPoint 演示文稿</vt:lpstr>
      <vt:lpstr>PowerPoint 演示文稿</vt:lpstr>
      <vt:lpstr>Test your Knowledge</vt:lpstr>
      <vt:lpstr>PowerPoint 演示文稿</vt:lpstr>
      <vt:lpstr>Compressing and Decompressing Data using Zlib</vt:lpstr>
      <vt:lpstr>PowerPoint 演示文稿</vt:lpstr>
      <vt:lpstr>PowerPoint 演示文稿</vt:lpstr>
      <vt:lpstr>PowerPoint 演示文稿</vt:lpstr>
      <vt:lpstr>Compression and Decompression using zlib</vt:lpstr>
      <vt:lpstr>Test your Knowledge</vt:lpstr>
      <vt:lpstr>Import Necessary Files</vt:lpstr>
      <vt:lpstr>Our Main Code</vt:lpstr>
      <vt:lpstr>Finishing Touches….</vt:lpstr>
      <vt:lpstr>Node.js ZLIB Example: Compress File</vt:lpstr>
      <vt:lpstr>Node.js ZLIB Example: Decompress 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Module</dc:title>
  <dc:creator>divya</dc:creator>
  <cp:lastModifiedBy>divya</cp:lastModifiedBy>
  <cp:revision>58</cp:revision>
  <dcterms:created xsi:type="dcterms:W3CDTF">2024-03-26T08:19:41Z</dcterms:created>
  <dcterms:modified xsi:type="dcterms:W3CDTF">2024-03-26T08:19:41Z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