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Jua" charset="1" panose="00000000000000000000"/>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D4784"/>
        </a:solidFill>
      </p:bgPr>
    </p:bg>
    <p:spTree>
      <p:nvGrpSpPr>
        <p:cNvPr id="1" name=""/>
        <p:cNvGrpSpPr/>
        <p:nvPr/>
      </p:nvGrpSpPr>
      <p:grpSpPr>
        <a:xfrm>
          <a:off x="0" y="0"/>
          <a:ext cx="0" cy="0"/>
          <a:chOff x="0" y="0"/>
          <a:chExt cx="0" cy="0"/>
        </a:xfrm>
      </p:grpSpPr>
      <p:sp>
        <p:nvSpPr>
          <p:cNvPr name="Freeform 2" id="2"/>
          <p:cNvSpPr/>
          <p:nvPr/>
        </p:nvSpPr>
        <p:spPr>
          <a:xfrm flipH="false" flipV="false" rot="0">
            <a:off x="-729262" y="-443646"/>
            <a:ext cx="3152209" cy="2108040"/>
          </a:xfrm>
          <a:custGeom>
            <a:avLst/>
            <a:gdLst/>
            <a:ahLst/>
            <a:cxnLst/>
            <a:rect r="r" b="b" t="t" l="l"/>
            <a:pathLst>
              <a:path h="2108040" w="3152209">
                <a:moveTo>
                  <a:pt x="0" y="0"/>
                </a:moveTo>
                <a:lnTo>
                  <a:pt x="3152208" y="0"/>
                </a:lnTo>
                <a:lnTo>
                  <a:pt x="3152208" y="2108040"/>
                </a:lnTo>
                <a:lnTo>
                  <a:pt x="0" y="2108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19494" y="610374"/>
            <a:ext cx="2547719" cy="1703787"/>
          </a:xfrm>
          <a:custGeom>
            <a:avLst/>
            <a:gdLst/>
            <a:ahLst/>
            <a:cxnLst/>
            <a:rect r="r" b="b" t="t" l="l"/>
            <a:pathLst>
              <a:path h="1703787" w="2547719">
                <a:moveTo>
                  <a:pt x="0" y="0"/>
                </a:moveTo>
                <a:lnTo>
                  <a:pt x="2547719" y="0"/>
                </a:lnTo>
                <a:lnTo>
                  <a:pt x="2547719" y="1703787"/>
                </a:lnTo>
                <a:lnTo>
                  <a:pt x="0" y="17037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807064" y="-1145162"/>
            <a:ext cx="3048735" cy="2607429"/>
          </a:xfrm>
          <a:custGeom>
            <a:avLst/>
            <a:gdLst/>
            <a:ahLst/>
            <a:cxnLst/>
            <a:rect r="r" b="b" t="t" l="l"/>
            <a:pathLst>
              <a:path h="2607429" w="3048735">
                <a:moveTo>
                  <a:pt x="0" y="0"/>
                </a:moveTo>
                <a:lnTo>
                  <a:pt x="3048734" y="0"/>
                </a:lnTo>
                <a:lnTo>
                  <a:pt x="3048734" y="2607429"/>
                </a:lnTo>
                <a:lnTo>
                  <a:pt x="0" y="2607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39025" y="7344985"/>
            <a:ext cx="18966050" cy="3405302"/>
          </a:xfrm>
          <a:custGeom>
            <a:avLst/>
            <a:gdLst/>
            <a:ahLst/>
            <a:cxnLst/>
            <a:rect r="r" b="b" t="t" l="l"/>
            <a:pathLst>
              <a:path h="3405302" w="18966050">
                <a:moveTo>
                  <a:pt x="0" y="0"/>
                </a:moveTo>
                <a:lnTo>
                  <a:pt x="18966050" y="0"/>
                </a:lnTo>
                <a:lnTo>
                  <a:pt x="18966050" y="3405301"/>
                </a:lnTo>
                <a:lnTo>
                  <a:pt x="0" y="3405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2199861"/>
            <a:ext cx="11141125" cy="3207871"/>
          </a:xfrm>
          <a:prstGeom prst="rect">
            <a:avLst/>
          </a:prstGeom>
        </p:spPr>
        <p:txBody>
          <a:bodyPr anchor="t" rtlCol="false" tIns="0" lIns="0" bIns="0" rIns="0">
            <a:spAutoFit/>
          </a:bodyPr>
          <a:lstStyle/>
          <a:p>
            <a:pPr algn="ctr">
              <a:lnSpc>
                <a:spcPts val="8564"/>
              </a:lnSpc>
            </a:pPr>
            <a:r>
              <a:rPr lang="en-US" sz="6117">
                <a:solidFill>
                  <a:srgbClr val="FFFFFF"/>
                </a:solidFill>
                <a:latin typeface="Canva Sans Bold"/>
                <a:ea typeface="Canva Sans Bold"/>
                <a:cs typeface="Canva Sans Bold"/>
                <a:sym typeface="Canva Sans Bold"/>
              </a:rPr>
              <a:t>Routing Information Protocol (RIP)</a:t>
            </a:r>
          </a:p>
          <a:p>
            <a:pPr algn="ctr">
              <a:lnSpc>
                <a:spcPts val="8564"/>
              </a:lnSpc>
            </a:pPr>
          </a:p>
        </p:txBody>
      </p:sp>
      <p:sp>
        <p:nvSpPr>
          <p:cNvPr name="TextBox 7" id="7"/>
          <p:cNvSpPr txBox="true"/>
          <p:nvPr/>
        </p:nvSpPr>
        <p:spPr>
          <a:xfrm rot="0">
            <a:off x="846842" y="5388765"/>
            <a:ext cx="11141125" cy="3658870"/>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ea typeface="Canva Sans Bold"/>
                <a:cs typeface="Canva Sans Bold"/>
                <a:sym typeface="Canva Sans Bold"/>
              </a:rPr>
              <a:t>Presented By:</a:t>
            </a:r>
          </a:p>
          <a:p>
            <a:pPr algn="ctr">
              <a:lnSpc>
                <a:spcPts val="7279"/>
              </a:lnSpc>
            </a:pPr>
            <a:r>
              <a:rPr lang="en-US" sz="5199">
                <a:solidFill>
                  <a:srgbClr val="FFFFFF"/>
                </a:solidFill>
                <a:latin typeface="Canva Sans Bold"/>
                <a:ea typeface="Canva Sans Bold"/>
                <a:cs typeface="Canva Sans Bold"/>
                <a:sym typeface="Canva Sans Bold"/>
              </a:rPr>
              <a:t>Prakiran Thapa</a:t>
            </a:r>
          </a:p>
          <a:p>
            <a:pPr algn="ctr">
              <a:lnSpc>
                <a:spcPts val="7279"/>
              </a:lnSpc>
            </a:pPr>
            <a:r>
              <a:rPr lang="en-US" sz="5199">
                <a:solidFill>
                  <a:srgbClr val="FFFFFF"/>
                </a:solidFill>
                <a:latin typeface="Canva Sans Bold"/>
                <a:ea typeface="Canva Sans Bold"/>
                <a:cs typeface="Canva Sans Bold"/>
                <a:sym typeface="Canva Sans Bold"/>
              </a:rPr>
              <a:t>Swornim Poudel</a:t>
            </a:r>
          </a:p>
          <a:p>
            <a:pPr algn="ctr">
              <a:lnSpc>
                <a:spcPts val="7279"/>
              </a:lnSpc>
            </a:pPr>
            <a:r>
              <a:rPr lang="en-US" sz="5199">
                <a:solidFill>
                  <a:srgbClr val="FFFFFF"/>
                </a:solidFill>
                <a:latin typeface="Canva Sans Bold"/>
                <a:ea typeface="Canva Sans Bold"/>
                <a:cs typeface="Canva Sans Bold"/>
                <a:sym typeface="Canva Sans Bold"/>
              </a:rPr>
              <a:t>Bishal Oli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D4784"/>
        </a:solidFill>
      </p:bgPr>
    </p:bg>
    <p:spTree>
      <p:nvGrpSpPr>
        <p:cNvPr id="1" name=""/>
        <p:cNvGrpSpPr/>
        <p:nvPr/>
      </p:nvGrpSpPr>
      <p:grpSpPr>
        <a:xfrm>
          <a:off x="0" y="0"/>
          <a:ext cx="0" cy="0"/>
          <a:chOff x="0" y="0"/>
          <a:chExt cx="0" cy="0"/>
        </a:xfrm>
      </p:grpSpPr>
      <p:sp>
        <p:nvSpPr>
          <p:cNvPr name="Freeform 2" id="2"/>
          <p:cNvSpPr/>
          <p:nvPr/>
        </p:nvSpPr>
        <p:spPr>
          <a:xfrm flipH="false" flipV="false" rot="0">
            <a:off x="-339025" y="7344985"/>
            <a:ext cx="18966050" cy="3405302"/>
          </a:xfrm>
          <a:custGeom>
            <a:avLst/>
            <a:gdLst/>
            <a:ahLst/>
            <a:cxnLst/>
            <a:rect r="r" b="b" t="t" l="l"/>
            <a:pathLst>
              <a:path h="3405302" w="18966050">
                <a:moveTo>
                  <a:pt x="0" y="0"/>
                </a:moveTo>
                <a:lnTo>
                  <a:pt x="18966050" y="0"/>
                </a:lnTo>
                <a:lnTo>
                  <a:pt x="18966050" y="3405301"/>
                </a:lnTo>
                <a:lnTo>
                  <a:pt x="0" y="3405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60270" y="4123672"/>
            <a:ext cx="15082" cy="1415750"/>
          </a:xfrm>
          <a:prstGeom prst="rect">
            <a:avLst/>
          </a:prstGeom>
        </p:spPr>
        <p:txBody>
          <a:bodyPr anchor="t" rtlCol="false" tIns="0" lIns="0" bIns="0" rIns="0">
            <a:spAutoFit/>
          </a:bodyPr>
          <a:lstStyle/>
          <a:p>
            <a:pPr algn="ctr">
              <a:lnSpc>
                <a:spcPts val="11527"/>
              </a:lnSpc>
            </a:pPr>
          </a:p>
        </p:txBody>
      </p:sp>
      <p:sp>
        <p:nvSpPr>
          <p:cNvPr name="TextBox 4" id="4"/>
          <p:cNvSpPr txBox="true"/>
          <p:nvPr/>
        </p:nvSpPr>
        <p:spPr>
          <a:xfrm rot="0">
            <a:off x="578267" y="2624119"/>
            <a:ext cx="12713203" cy="4876836"/>
          </a:xfrm>
          <a:prstGeom prst="rect">
            <a:avLst/>
          </a:prstGeom>
        </p:spPr>
        <p:txBody>
          <a:bodyPr anchor="t" rtlCol="false" tIns="0" lIns="0" bIns="0" rIns="0">
            <a:spAutoFit/>
          </a:bodyPr>
          <a:lstStyle/>
          <a:p>
            <a:pPr algn="ctr">
              <a:lnSpc>
                <a:spcPts val="5487"/>
              </a:lnSpc>
            </a:pPr>
            <a:r>
              <a:rPr lang="en-US" sz="3919">
                <a:solidFill>
                  <a:srgbClr val="FFFFFF"/>
                </a:solidFill>
                <a:latin typeface="Jua"/>
                <a:ea typeface="Jua"/>
                <a:cs typeface="Jua"/>
                <a:sym typeface="Jua"/>
              </a:rPr>
              <a:t>Routing Information Protocol (RIP) is a dynamic routing protocol that uses hop count as a routing metric to find the best path between the source and the destination network. It is a distance-vector routing protocol that has an AD value of 120 and works on the Network layer of the OSI model. RIP uses port number 520. </a:t>
            </a:r>
          </a:p>
          <a:p>
            <a:pPr algn="ctr">
              <a:lnSpc>
                <a:spcPts val="548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D4784"/>
        </a:solidFill>
      </p:bgPr>
    </p:bg>
    <p:spTree>
      <p:nvGrpSpPr>
        <p:cNvPr id="1" name=""/>
        <p:cNvGrpSpPr/>
        <p:nvPr/>
      </p:nvGrpSpPr>
      <p:grpSpPr>
        <a:xfrm>
          <a:off x="0" y="0"/>
          <a:ext cx="0" cy="0"/>
          <a:chOff x="0" y="0"/>
          <a:chExt cx="0" cy="0"/>
        </a:xfrm>
      </p:grpSpPr>
      <p:sp>
        <p:nvSpPr>
          <p:cNvPr name="Freeform 2" id="2"/>
          <p:cNvSpPr/>
          <p:nvPr/>
        </p:nvSpPr>
        <p:spPr>
          <a:xfrm flipH="false" flipV="false" rot="0">
            <a:off x="-339025" y="7344985"/>
            <a:ext cx="18966050" cy="3405302"/>
          </a:xfrm>
          <a:custGeom>
            <a:avLst/>
            <a:gdLst/>
            <a:ahLst/>
            <a:cxnLst/>
            <a:rect r="r" b="b" t="t" l="l"/>
            <a:pathLst>
              <a:path h="3405302" w="18966050">
                <a:moveTo>
                  <a:pt x="0" y="0"/>
                </a:moveTo>
                <a:lnTo>
                  <a:pt x="18966050" y="0"/>
                </a:lnTo>
                <a:lnTo>
                  <a:pt x="18966050" y="3405301"/>
                </a:lnTo>
                <a:lnTo>
                  <a:pt x="0" y="3405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241" y="1846390"/>
            <a:ext cx="12781843" cy="5614753"/>
          </a:xfrm>
          <a:prstGeom prst="rect">
            <a:avLst/>
          </a:prstGeom>
        </p:spPr>
        <p:txBody>
          <a:bodyPr anchor="t" rtlCol="false" tIns="0" lIns="0" bIns="0" rIns="0">
            <a:spAutoFit/>
          </a:bodyPr>
          <a:lstStyle/>
          <a:p>
            <a:pPr algn="ctr">
              <a:lnSpc>
                <a:spcPts val="4892"/>
              </a:lnSpc>
            </a:pPr>
            <a:r>
              <a:rPr lang="en-US" sz="3494">
                <a:solidFill>
                  <a:srgbClr val="FFFFFF"/>
                </a:solidFill>
                <a:latin typeface="Jua"/>
                <a:ea typeface="Jua"/>
                <a:cs typeface="Jua"/>
                <a:sym typeface="Jua"/>
              </a:rPr>
              <a:t>How does RIP works ?</a:t>
            </a:r>
          </a:p>
          <a:p>
            <a:pPr algn="ctr">
              <a:lnSpc>
                <a:spcPts val="4892"/>
              </a:lnSpc>
            </a:pPr>
          </a:p>
          <a:p>
            <a:pPr algn="ctr">
              <a:lnSpc>
                <a:spcPts val="4892"/>
              </a:lnSpc>
            </a:pPr>
            <a:r>
              <a:rPr lang="en-US" sz="3494">
                <a:solidFill>
                  <a:srgbClr val="FFFFFF"/>
                </a:solidFill>
                <a:latin typeface="Jua"/>
                <a:ea typeface="Jua"/>
                <a:cs typeface="Jua"/>
                <a:sym typeface="Jua"/>
              </a:rPr>
              <a:t>RIP works by routers talking to each other, sharing which networks they can reach and how far away those networks are in terms of router hops. Routers then use this information to figure out the best paths to send data across the network. Periodically, routers update each other with any changes so they always have the most current map of the network.</a:t>
            </a:r>
          </a:p>
          <a:p>
            <a:pPr algn="ctr">
              <a:lnSpc>
                <a:spcPts val="489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D4784"/>
        </a:solidFill>
      </p:bgPr>
    </p:bg>
    <p:spTree>
      <p:nvGrpSpPr>
        <p:cNvPr id="1" name=""/>
        <p:cNvGrpSpPr/>
        <p:nvPr/>
      </p:nvGrpSpPr>
      <p:grpSpPr>
        <a:xfrm>
          <a:off x="0" y="0"/>
          <a:ext cx="0" cy="0"/>
          <a:chOff x="0" y="0"/>
          <a:chExt cx="0" cy="0"/>
        </a:xfrm>
      </p:grpSpPr>
      <p:sp>
        <p:nvSpPr>
          <p:cNvPr name="Freeform 2" id="2"/>
          <p:cNvSpPr/>
          <p:nvPr/>
        </p:nvSpPr>
        <p:spPr>
          <a:xfrm flipH="false" flipV="false" rot="0">
            <a:off x="12707711" y="1217632"/>
            <a:ext cx="5880898" cy="6208241"/>
          </a:xfrm>
          <a:custGeom>
            <a:avLst/>
            <a:gdLst/>
            <a:ahLst/>
            <a:cxnLst/>
            <a:rect r="r" b="b" t="t" l="l"/>
            <a:pathLst>
              <a:path h="6208241" w="5880898">
                <a:moveTo>
                  <a:pt x="0" y="0"/>
                </a:moveTo>
                <a:lnTo>
                  <a:pt x="5880898" y="0"/>
                </a:lnTo>
                <a:lnTo>
                  <a:pt x="5880898" y="6208241"/>
                </a:lnTo>
                <a:lnTo>
                  <a:pt x="0" y="6208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5259" y="1017607"/>
            <a:ext cx="12907385" cy="9487658"/>
          </a:xfrm>
          <a:prstGeom prst="rect">
            <a:avLst/>
          </a:prstGeom>
        </p:spPr>
        <p:txBody>
          <a:bodyPr anchor="t" rtlCol="false" tIns="0" lIns="0" bIns="0" rIns="0">
            <a:spAutoFit/>
          </a:bodyPr>
          <a:lstStyle/>
          <a:p>
            <a:pPr algn="ctr">
              <a:lnSpc>
                <a:spcPts val="6249"/>
              </a:lnSpc>
            </a:pPr>
            <a:r>
              <a:rPr lang="en-US" sz="4464">
                <a:solidFill>
                  <a:srgbClr val="FFFFFF"/>
                </a:solidFill>
                <a:latin typeface="Jua"/>
                <a:ea typeface="Jua"/>
                <a:cs typeface="Jua"/>
                <a:sym typeface="Jua"/>
              </a:rPr>
              <a:t>Features of RIP </a:t>
            </a:r>
          </a:p>
          <a:p>
            <a:pPr algn="ctr">
              <a:lnSpc>
                <a:spcPts val="6249"/>
              </a:lnSpc>
            </a:pPr>
          </a:p>
          <a:p>
            <a:pPr algn="ctr">
              <a:lnSpc>
                <a:spcPts val="6249"/>
              </a:lnSpc>
            </a:pPr>
            <a:r>
              <a:rPr lang="en-US" sz="4464">
                <a:solidFill>
                  <a:srgbClr val="FFFFFF"/>
                </a:solidFill>
                <a:latin typeface="Jua"/>
                <a:ea typeface="Jua"/>
                <a:cs typeface="Jua"/>
                <a:sym typeface="Jua"/>
              </a:rPr>
              <a:t>1. Updates of the network are exchanged periodically. </a:t>
            </a:r>
          </a:p>
          <a:p>
            <a:pPr algn="ctr">
              <a:lnSpc>
                <a:spcPts val="6249"/>
              </a:lnSpc>
            </a:pPr>
            <a:r>
              <a:rPr lang="en-US" sz="4464">
                <a:solidFill>
                  <a:srgbClr val="FFFFFF"/>
                </a:solidFill>
                <a:latin typeface="Jua"/>
                <a:ea typeface="Jua"/>
                <a:cs typeface="Jua"/>
                <a:sym typeface="Jua"/>
              </a:rPr>
              <a:t>2. Updates (routing information) are always broadcast. </a:t>
            </a:r>
          </a:p>
          <a:p>
            <a:pPr algn="ctr">
              <a:lnSpc>
                <a:spcPts val="6249"/>
              </a:lnSpc>
            </a:pPr>
            <a:r>
              <a:rPr lang="en-US" sz="4464">
                <a:solidFill>
                  <a:srgbClr val="FFFFFF"/>
                </a:solidFill>
                <a:latin typeface="Jua"/>
                <a:ea typeface="Jua"/>
                <a:cs typeface="Jua"/>
                <a:sym typeface="Jua"/>
              </a:rPr>
              <a:t>3. Full routing tables are sent in updates. </a:t>
            </a:r>
          </a:p>
          <a:p>
            <a:pPr algn="ctr">
              <a:lnSpc>
                <a:spcPts val="6249"/>
              </a:lnSpc>
            </a:pPr>
            <a:r>
              <a:rPr lang="en-US" sz="4464">
                <a:solidFill>
                  <a:srgbClr val="FFFFFF"/>
                </a:solidFill>
                <a:latin typeface="Jua"/>
                <a:ea typeface="Jua"/>
                <a:cs typeface="Jua"/>
                <a:sym typeface="Jua"/>
              </a:rPr>
              <a:t>4. Routers always trust routing information received from neighbor routers. This is also known as Routing on rumors. </a:t>
            </a:r>
          </a:p>
          <a:p>
            <a:pPr algn="ctr">
              <a:lnSpc>
                <a:spcPts val="6249"/>
              </a:lnSpc>
            </a:pPr>
          </a:p>
          <a:p>
            <a:pPr algn="ctr">
              <a:lnSpc>
                <a:spcPts val="62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32EFF">
                <a:alpha val="100000"/>
              </a:srgbClr>
            </a:gs>
            <a:gs pos="100000">
              <a:srgbClr val="FE4FF2">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08371" y="246108"/>
            <a:ext cx="13636139" cy="9794785"/>
          </a:xfrm>
          <a:custGeom>
            <a:avLst/>
            <a:gdLst/>
            <a:ahLst/>
            <a:cxnLst/>
            <a:rect r="r" b="b" t="t" l="l"/>
            <a:pathLst>
              <a:path h="9794785" w="13636139">
                <a:moveTo>
                  <a:pt x="0" y="0"/>
                </a:moveTo>
                <a:lnTo>
                  <a:pt x="13636139" y="0"/>
                </a:lnTo>
                <a:lnTo>
                  <a:pt x="13636139" y="9794784"/>
                </a:lnTo>
                <a:lnTo>
                  <a:pt x="0" y="9794784"/>
                </a:lnTo>
                <a:lnTo>
                  <a:pt x="0" y="0"/>
                </a:lnTo>
                <a:close/>
              </a:path>
            </a:pathLst>
          </a:custGeom>
          <a:blipFill>
            <a:blip r:embed="rId2"/>
            <a:stretch>
              <a:fillRect l="0" t="-1244" r="0" b="-124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D2C79"/>
        </a:solidFill>
      </p:bgPr>
    </p:bg>
    <p:spTree>
      <p:nvGrpSpPr>
        <p:cNvPr id="1" name=""/>
        <p:cNvGrpSpPr/>
        <p:nvPr/>
      </p:nvGrpSpPr>
      <p:grpSpPr>
        <a:xfrm>
          <a:off x="0" y="0"/>
          <a:ext cx="0" cy="0"/>
          <a:chOff x="0" y="0"/>
          <a:chExt cx="0" cy="0"/>
        </a:xfrm>
      </p:grpSpPr>
      <p:sp>
        <p:nvSpPr>
          <p:cNvPr name="Freeform 2" id="2"/>
          <p:cNvSpPr/>
          <p:nvPr/>
        </p:nvSpPr>
        <p:spPr>
          <a:xfrm flipH="false" flipV="false" rot="0">
            <a:off x="7935700" y="2277600"/>
            <a:ext cx="10352300" cy="4319945"/>
          </a:xfrm>
          <a:custGeom>
            <a:avLst/>
            <a:gdLst/>
            <a:ahLst/>
            <a:cxnLst/>
            <a:rect r="r" b="b" t="t" l="l"/>
            <a:pathLst>
              <a:path h="4319945" w="10352300">
                <a:moveTo>
                  <a:pt x="0" y="0"/>
                </a:moveTo>
                <a:lnTo>
                  <a:pt x="10352300" y="0"/>
                </a:lnTo>
                <a:lnTo>
                  <a:pt x="10352300" y="4319945"/>
                </a:lnTo>
                <a:lnTo>
                  <a:pt x="0" y="4319945"/>
                </a:lnTo>
                <a:lnTo>
                  <a:pt x="0" y="0"/>
                </a:lnTo>
                <a:close/>
              </a:path>
            </a:pathLst>
          </a:custGeom>
          <a:blipFill>
            <a:blip r:embed="rId2"/>
            <a:stretch>
              <a:fillRect l="0" t="0" r="0" b="0"/>
            </a:stretch>
          </a:blipFill>
        </p:spPr>
      </p:sp>
      <p:sp>
        <p:nvSpPr>
          <p:cNvPr name="TextBox 3" id="3"/>
          <p:cNvSpPr txBox="true"/>
          <p:nvPr/>
        </p:nvSpPr>
        <p:spPr>
          <a:xfrm rot="0">
            <a:off x="-1897425" y="3062822"/>
            <a:ext cx="11832696" cy="3534723"/>
          </a:xfrm>
          <a:prstGeom prst="rect">
            <a:avLst/>
          </a:prstGeom>
        </p:spPr>
        <p:txBody>
          <a:bodyPr anchor="t" rtlCol="false" tIns="0" lIns="0" bIns="0" rIns="0">
            <a:spAutoFit/>
          </a:bodyPr>
          <a:lstStyle/>
          <a:p>
            <a:pPr algn="ctr">
              <a:lnSpc>
                <a:spcPts val="4670"/>
              </a:lnSpc>
              <a:spcBef>
                <a:spcPct val="0"/>
              </a:spcBef>
            </a:pPr>
            <a:r>
              <a:rPr lang="en-US" sz="3335">
                <a:solidFill>
                  <a:srgbClr val="FFFFFF"/>
                </a:solidFill>
                <a:latin typeface="Canva Sans"/>
                <a:ea typeface="Canva Sans"/>
                <a:cs typeface="Canva Sans"/>
                <a:sym typeface="Canva Sans"/>
              </a:rPr>
              <a:t>Access the router's CLI.</a:t>
            </a:r>
          </a:p>
          <a:p>
            <a:pPr algn="ctr">
              <a:lnSpc>
                <a:spcPts val="4670"/>
              </a:lnSpc>
              <a:spcBef>
                <a:spcPct val="0"/>
              </a:spcBef>
            </a:pPr>
            <a:r>
              <a:rPr lang="en-US" sz="3335">
                <a:solidFill>
                  <a:srgbClr val="FFFFFF"/>
                </a:solidFill>
                <a:latin typeface="Canva Sans"/>
                <a:ea typeface="Canva Sans"/>
                <a:cs typeface="Canva Sans"/>
                <a:sym typeface="Canva Sans"/>
              </a:rPr>
              <a:t>Enter global configuration mode.</a:t>
            </a:r>
          </a:p>
          <a:p>
            <a:pPr algn="ctr">
              <a:lnSpc>
                <a:spcPts val="4670"/>
              </a:lnSpc>
              <a:spcBef>
                <a:spcPct val="0"/>
              </a:spcBef>
            </a:pPr>
            <a:r>
              <a:rPr lang="en-US" sz="3335">
                <a:solidFill>
                  <a:srgbClr val="FFFFFF"/>
                </a:solidFill>
                <a:latin typeface="Canva Sans"/>
                <a:ea typeface="Canva Sans"/>
                <a:cs typeface="Canva Sans"/>
                <a:sym typeface="Canva Sans"/>
              </a:rPr>
              <a:t>Enable RIP routing protocol.</a:t>
            </a:r>
          </a:p>
          <a:p>
            <a:pPr algn="ctr">
              <a:lnSpc>
                <a:spcPts val="4670"/>
              </a:lnSpc>
              <a:spcBef>
                <a:spcPct val="0"/>
              </a:spcBef>
            </a:pPr>
            <a:r>
              <a:rPr lang="en-US" sz="3335">
                <a:solidFill>
                  <a:srgbClr val="FFFFFF"/>
                </a:solidFill>
                <a:latin typeface="Canva Sans"/>
                <a:ea typeface="Canva Sans"/>
                <a:cs typeface="Canva Sans"/>
                <a:sym typeface="Canva Sans"/>
              </a:rPr>
              <a:t>Specify RIP version.</a:t>
            </a:r>
          </a:p>
          <a:p>
            <a:pPr algn="ctr">
              <a:lnSpc>
                <a:spcPts val="4670"/>
              </a:lnSpc>
              <a:spcBef>
                <a:spcPct val="0"/>
              </a:spcBef>
            </a:pPr>
            <a:r>
              <a:rPr lang="en-US" sz="3335">
                <a:solidFill>
                  <a:srgbClr val="FFFFFF"/>
                </a:solidFill>
                <a:latin typeface="Canva Sans"/>
                <a:ea typeface="Canva Sans"/>
                <a:cs typeface="Canva Sans"/>
                <a:sym typeface="Canva Sans"/>
              </a:rPr>
              <a:t>Advertise the network.</a:t>
            </a:r>
          </a:p>
          <a:p>
            <a:pPr algn="ctr">
              <a:lnSpc>
                <a:spcPts val="4670"/>
              </a:lnSpc>
              <a:spcBef>
                <a:spcPct val="0"/>
              </a:spcBef>
            </a:pPr>
            <a:r>
              <a:rPr lang="en-US" sz="3335">
                <a:solidFill>
                  <a:srgbClr val="FFFFFF"/>
                </a:solidFill>
                <a:latin typeface="Canva Sans"/>
                <a:ea typeface="Canva Sans"/>
                <a:cs typeface="Canva Sans"/>
                <a:sym typeface="Canva Sans"/>
              </a:rPr>
              <a:t>Optional: Disable auto-summarization</a:t>
            </a:r>
          </a:p>
        </p:txBody>
      </p:sp>
      <p:sp>
        <p:nvSpPr>
          <p:cNvPr name="TextBox 4" id="4"/>
          <p:cNvSpPr txBox="true"/>
          <p:nvPr/>
        </p:nvSpPr>
        <p:spPr>
          <a:xfrm rot="0">
            <a:off x="3538592" y="345834"/>
            <a:ext cx="10115154"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RIP Configuration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D4784"/>
        </a:solidFill>
      </p:bgPr>
    </p:bg>
    <p:spTree>
      <p:nvGrpSpPr>
        <p:cNvPr id="1" name=""/>
        <p:cNvGrpSpPr/>
        <p:nvPr/>
      </p:nvGrpSpPr>
      <p:grpSpPr>
        <a:xfrm>
          <a:off x="0" y="0"/>
          <a:ext cx="0" cy="0"/>
          <a:chOff x="0" y="0"/>
          <a:chExt cx="0" cy="0"/>
        </a:xfrm>
      </p:grpSpPr>
      <p:sp>
        <p:nvSpPr>
          <p:cNvPr name="Freeform 2" id="2"/>
          <p:cNvSpPr/>
          <p:nvPr/>
        </p:nvSpPr>
        <p:spPr>
          <a:xfrm flipH="false" flipV="false" rot="0">
            <a:off x="-678050" y="6796093"/>
            <a:ext cx="18966050" cy="3405302"/>
          </a:xfrm>
          <a:custGeom>
            <a:avLst/>
            <a:gdLst/>
            <a:ahLst/>
            <a:cxnLst/>
            <a:rect r="r" b="b" t="t" l="l"/>
            <a:pathLst>
              <a:path h="3405302" w="18966050">
                <a:moveTo>
                  <a:pt x="0" y="0"/>
                </a:moveTo>
                <a:lnTo>
                  <a:pt x="18966050" y="0"/>
                </a:lnTo>
                <a:lnTo>
                  <a:pt x="18966050" y="3405302"/>
                </a:lnTo>
                <a:lnTo>
                  <a:pt x="0" y="34053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8927" y="1466736"/>
            <a:ext cx="17670146" cy="7210654"/>
          </a:xfrm>
          <a:prstGeom prst="rect">
            <a:avLst/>
          </a:prstGeom>
        </p:spPr>
        <p:txBody>
          <a:bodyPr anchor="t" rtlCol="false" tIns="0" lIns="0" bIns="0" rIns="0">
            <a:spAutoFit/>
          </a:bodyPr>
          <a:lstStyle/>
          <a:p>
            <a:pPr algn="ctr">
              <a:lnSpc>
                <a:spcPts val="4736"/>
              </a:lnSpc>
            </a:pPr>
          </a:p>
          <a:p>
            <a:pPr algn="ctr">
              <a:lnSpc>
                <a:spcPts val="4736"/>
              </a:lnSpc>
            </a:pPr>
            <a:r>
              <a:rPr lang="en-US" sz="3383">
                <a:solidFill>
                  <a:srgbClr val="FFFFFF"/>
                </a:solidFill>
                <a:latin typeface="Jua"/>
                <a:ea typeface="Jua"/>
                <a:cs typeface="Jua"/>
                <a:sym typeface="Jua"/>
              </a:rPr>
              <a:t>Advantages of RIP :</a:t>
            </a:r>
          </a:p>
          <a:p>
            <a:pPr algn="ctr">
              <a:lnSpc>
                <a:spcPts val="4736"/>
              </a:lnSpc>
            </a:pPr>
          </a:p>
          <a:p>
            <a:pPr algn="ctr">
              <a:lnSpc>
                <a:spcPts val="4736"/>
              </a:lnSpc>
            </a:pPr>
            <a:r>
              <a:rPr lang="en-US" sz="3383">
                <a:solidFill>
                  <a:srgbClr val="FFFFFF"/>
                </a:solidFill>
                <a:latin typeface="Jua"/>
                <a:ea typeface="Jua"/>
                <a:cs typeface="Jua"/>
                <a:sym typeface="Jua"/>
              </a:rPr>
              <a:t>   Simplicity: RIP is a relatively simple protocol to configure and manage, making it an ideal choice for small to medium-sized networks with limited resources.</a:t>
            </a:r>
          </a:p>
          <a:p>
            <a:pPr algn="ctr">
              <a:lnSpc>
                <a:spcPts val="4736"/>
              </a:lnSpc>
            </a:pPr>
            <a:r>
              <a:rPr lang="en-US" sz="3383">
                <a:solidFill>
                  <a:srgbClr val="FFFFFF"/>
                </a:solidFill>
                <a:latin typeface="Jua"/>
                <a:ea typeface="Jua"/>
                <a:cs typeface="Jua"/>
                <a:sym typeface="Jua"/>
              </a:rPr>
              <a:t>   Easy implementation: RIP is easy to implement, as it does not require much technical expertise to set up and maintain.</a:t>
            </a:r>
          </a:p>
          <a:p>
            <a:pPr algn="ctr">
              <a:lnSpc>
                <a:spcPts val="4736"/>
              </a:lnSpc>
            </a:pPr>
            <a:r>
              <a:rPr lang="en-US" sz="3383">
                <a:solidFill>
                  <a:srgbClr val="FFFFFF"/>
                </a:solidFill>
                <a:latin typeface="Jua"/>
                <a:ea typeface="Jua"/>
                <a:cs typeface="Jua"/>
                <a:sym typeface="Jua"/>
              </a:rPr>
              <a:t>   Convergence: RIP is known for its fast convergence time, meaning that it can quickly adapt to changes in network topology and route packets efficiently.</a:t>
            </a:r>
          </a:p>
          <a:p>
            <a:pPr algn="ctr">
              <a:lnSpc>
                <a:spcPts val="4736"/>
              </a:lnSpc>
            </a:pPr>
            <a:r>
              <a:rPr lang="en-US" sz="3383">
                <a:solidFill>
                  <a:srgbClr val="FFFFFF"/>
                </a:solidFill>
                <a:latin typeface="Jua"/>
                <a:ea typeface="Jua"/>
                <a:cs typeface="Jua"/>
                <a:sym typeface="Jua"/>
              </a:rPr>
              <a:t>   </a:t>
            </a:r>
          </a:p>
          <a:p>
            <a:pPr algn="ctr">
              <a:lnSpc>
                <a:spcPts val="4736"/>
              </a:lnSpc>
            </a:pPr>
          </a:p>
          <a:p>
            <a:pPr algn="ctr">
              <a:lnSpc>
                <a:spcPts val="4736"/>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D2C7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102914" y="1028700"/>
          <a:ext cx="9156386" cy="8229600"/>
        </p:xfrm>
        <a:graphic>
          <a:graphicData uri="http://schemas.openxmlformats.org/drawingml/2006/table">
            <a:tbl>
              <a:tblPr/>
              <a:tblGrid>
                <a:gridCol w="4578193"/>
                <a:gridCol w="4578193"/>
              </a:tblGrid>
              <a:tr h="1138970">
                <a:tc>
                  <a:txBody>
                    <a:bodyPr anchor="t" rtlCol="false"/>
                    <a:lstStyle/>
                    <a:p>
                      <a:pPr algn="l">
                        <a:lnSpc>
                          <a:spcPts val="42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92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772232">
                <a:tc>
                  <a:txBody>
                    <a:bodyPr anchor="t" rtlCol="false"/>
                    <a:lstStyle/>
                    <a:p>
                      <a:pPr algn="l">
                        <a:lnSpc>
                          <a:spcPts val="45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15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433896">
                <a:tc>
                  <a:txBody>
                    <a:bodyPr anchor="t" rtlCol="false"/>
                    <a:lstStyle/>
                    <a:p>
                      <a:pPr algn="l">
                        <a:lnSpc>
                          <a:spcPts val="42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294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884502">
                <a:tc>
                  <a:txBody>
                    <a:bodyPr anchor="t" rtlCol="false"/>
                    <a:lstStyle/>
                    <a:p>
                      <a:pPr algn="l">
                        <a:lnSpc>
                          <a:spcPts val="420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294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503300" y="341553"/>
            <a:ext cx="17784700" cy="6992267"/>
          </a:xfrm>
          <a:prstGeom prst="rect">
            <a:avLst/>
          </a:prstGeom>
        </p:spPr>
        <p:txBody>
          <a:bodyPr anchor="t" rtlCol="false" tIns="0" lIns="0" bIns="0" rIns="0">
            <a:spAutoFit/>
          </a:bodyPr>
          <a:lstStyle/>
          <a:p>
            <a:pPr algn="ctr">
              <a:lnSpc>
                <a:spcPts val="4606"/>
              </a:lnSpc>
              <a:spcBef>
                <a:spcPct val="0"/>
              </a:spcBef>
            </a:pPr>
          </a:p>
          <a:p>
            <a:pPr algn="ctr">
              <a:lnSpc>
                <a:spcPts val="4606"/>
              </a:lnSpc>
              <a:spcBef>
                <a:spcPct val="0"/>
              </a:spcBef>
            </a:pPr>
            <a:r>
              <a:rPr lang="en-US" sz="3290">
                <a:solidFill>
                  <a:srgbClr val="FFFFFF"/>
                </a:solidFill>
                <a:latin typeface="Canva Sans"/>
                <a:ea typeface="Canva Sans"/>
                <a:cs typeface="Canva Sans"/>
                <a:sym typeface="Canva Sans"/>
              </a:rPr>
              <a:t>Disadvantages of RIP :</a:t>
            </a:r>
          </a:p>
          <a:p>
            <a:pPr algn="ctr">
              <a:lnSpc>
                <a:spcPts val="4606"/>
              </a:lnSpc>
              <a:spcBef>
                <a:spcPct val="0"/>
              </a:spcBef>
            </a:pPr>
          </a:p>
          <a:p>
            <a:pPr algn="ctr">
              <a:lnSpc>
                <a:spcPts val="4606"/>
              </a:lnSpc>
              <a:spcBef>
                <a:spcPct val="0"/>
              </a:spcBef>
            </a:pPr>
            <a:r>
              <a:rPr lang="en-US" sz="3290">
                <a:solidFill>
                  <a:srgbClr val="FFFFFF"/>
                </a:solidFill>
                <a:latin typeface="Canva Sans"/>
                <a:ea typeface="Canva Sans"/>
                <a:cs typeface="Canva Sans"/>
                <a:sym typeface="Canva Sans"/>
              </a:rPr>
              <a:t>    Limited scalability: RIP has limited scalability, and it may not be the best choice for larger networks with complex topologies. RIP can only support up to 15 hops, which may not be sufficient for larger networks.</a:t>
            </a:r>
          </a:p>
          <a:p>
            <a:pPr algn="ctr">
              <a:lnSpc>
                <a:spcPts val="4606"/>
              </a:lnSpc>
              <a:spcBef>
                <a:spcPct val="0"/>
              </a:spcBef>
            </a:pPr>
            <a:r>
              <a:rPr lang="en-US" sz="3290">
                <a:solidFill>
                  <a:srgbClr val="FFFFFF"/>
                </a:solidFill>
                <a:latin typeface="Canva Sans"/>
                <a:ea typeface="Canva Sans"/>
                <a:cs typeface="Canva Sans"/>
                <a:sym typeface="Canva Sans"/>
              </a:rPr>
              <a:t>    Slow convergence: While RIP is known for its fast convergence time, it can be slower to converge than other routing protocols. This can lead to delays and inefficiencies in network performance.</a:t>
            </a:r>
          </a:p>
          <a:p>
            <a:pPr algn="ctr">
              <a:lnSpc>
                <a:spcPts val="4606"/>
              </a:lnSpc>
              <a:spcBef>
                <a:spcPct val="0"/>
              </a:spcBef>
            </a:pPr>
            <a:r>
              <a:rPr lang="en-US" sz="3290">
                <a:solidFill>
                  <a:srgbClr val="FFFFFF"/>
                </a:solidFill>
                <a:latin typeface="Canva Sans"/>
                <a:ea typeface="Canva Sans"/>
                <a:cs typeface="Canva Sans"/>
                <a:sym typeface="Canva Sans"/>
              </a:rPr>
              <a:t>    Routing loops: RIP can sometimes create routing loops, which can cause network congestion and reduce overall network performance.</a:t>
            </a:r>
          </a:p>
          <a:p>
            <a:pPr algn="ctr">
              <a:lnSpc>
                <a:spcPts val="4606"/>
              </a:lnSpc>
              <a:spcBef>
                <a:spcPct val="0"/>
              </a:spcBef>
            </a:pPr>
            <a:r>
              <a:rPr lang="en-US" sz="3290">
                <a:solidFill>
                  <a:srgbClr val="FFFFFF"/>
                </a:solidFill>
                <a:latin typeface="Canva Sans"/>
                <a:ea typeface="Canva Sans"/>
                <a:cs typeface="Canva Sans"/>
                <a:sym typeface="Canva Sans"/>
              </a:rPr>
              <a:t>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D2C79"/>
        </a:solidFill>
      </p:bgPr>
    </p:bg>
    <p:spTree>
      <p:nvGrpSpPr>
        <p:cNvPr id="1" name=""/>
        <p:cNvGrpSpPr/>
        <p:nvPr/>
      </p:nvGrpSpPr>
      <p:grpSpPr>
        <a:xfrm>
          <a:off x="0" y="0"/>
          <a:ext cx="0" cy="0"/>
          <a:chOff x="0" y="0"/>
          <a:chExt cx="0" cy="0"/>
        </a:xfrm>
      </p:grpSpPr>
      <p:sp>
        <p:nvSpPr>
          <p:cNvPr name="TextBox 2" id="2"/>
          <p:cNvSpPr txBox="true"/>
          <p:nvPr/>
        </p:nvSpPr>
        <p:spPr>
          <a:xfrm rot="0">
            <a:off x="281581" y="3019742"/>
            <a:ext cx="17253207" cy="4180840"/>
          </a:xfrm>
          <a:prstGeom prst="rect">
            <a:avLst/>
          </a:prstGeom>
        </p:spPr>
        <p:txBody>
          <a:bodyPr anchor="t" rtlCol="false" tIns="0" lIns="0" bIns="0" rIns="0">
            <a:spAutoFit/>
          </a:bodyPr>
          <a:lstStyle/>
          <a:p>
            <a:pPr algn="ctr">
              <a:lnSpc>
                <a:spcPts val="4759"/>
              </a:lnSpc>
            </a:pPr>
          </a:p>
          <a:p>
            <a:pPr algn="ctr">
              <a:lnSpc>
                <a:spcPts val="4759"/>
              </a:lnSpc>
            </a:pPr>
          </a:p>
          <a:p>
            <a:pPr algn="ctr">
              <a:lnSpc>
                <a:spcPts val="4759"/>
              </a:lnSpc>
            </a:pPr>
            <a:r>
              <a:rPr lang="en-US" sz="3399">
                <a:solidFill>
                  <a:srgbClr val="FFFFFF"/>
                </a:solidFill>
                <a:latin typeface="Canva Sans"/>
                <a:ea typeface="Canva Sans"/>
                <a:cs typeface="Canva Sans"/>
                <a:sym typeface="Canva Sans"/>
              </a:rPr>
              <a:t>RIP is simple for smaller networks but may not scale well. Larger networks benefit from more advanced protocols like OSPF or EIGRP, which offer better performance and features. Understanding RIP's limits helps in choosing the right protocol for network needs</a:t>
            </a:r>
          </a:p>
          <a:p>
            <a:pPr algn="ctr">
              <a:lnSpc>
                <a:spcPts val="4759"/>
              </a:lnSpc>
            </a:pPr>
          </a:p>
        </p:txBody>
      </p:sp>
      <p:sp>
        <p:nvSpPr>
          <p:cNvPr name="TextBox 3" id="3"/>
          <p:cNvSpPr txBox="true"/>
          <p:nvPr/>
        </p:nvSpPr>
        <p:spPr>
          <a:xfrm rot="0">
            <a:off x="0" y="1519873"/>
            <a:ext cx="17253207"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DAGLBgvjduA</dc:identifier>
  <dcterms:modified xsi:type="dcterms:W3CDTF">2011-08-01T06:04:30Z</dcterms:modified>
  <cp:revision>1</cp:revision>
  <dc:title>Technology in Education Technology Presentation in Blue Peach Illustrative Style</dc:title>
</cp:coreProperties>
</file>