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5" r:id="rId4"/>
    <p:sldId id="259" r:id="rId5"/>
    <p:sldId id="258" r:id="rId6"/>
    <p:sldId id="261" r:id="rId7"/>
    <p:sldId id="260" r:id="rId8"/>
    <p:sldId id="264" r:id="rId9"/>
    <p:sldId id="267" r:id="rId10"/>
    <p:sldId id="266" r:id="rId11"/>
    <p:sldId id="263" r:id="rId12"/>
    <p:sldId id="269" r:id="rId13"/>
    <p:sldId id="270" r:id="rId14"/>
    <p:sldId id="271" r:id="rId15"/>
    <p:sldId id="27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AF62-8300-4BE3-BE90-E9F1590984B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441F-47E4-4216-A3E9-F16EFFC9AB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1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AF62-8300-4BE3-BE90-E9F1590984B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441F-47E4-4216-A3E9-F16EFFC9AB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6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AF62-8300-4BE3-BE90-E9F1590984B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441F-47E4-4216-A3E9-F16EFFC9AB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4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AF62-8300-4BE3-BE90-E9F1590984B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441F-47E4-4216-A3E9-F16EFFC9AB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1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AF62-8300-4BE3-BE90-E9F1590984B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441F-47E4-4216-A3E9-F16EFFC9AB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3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AF62-8300-4BE3-BE90-E9F1590984B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441F-47E4-4216-A3E9-F16EFFC9AB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3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AF62-8300-4BE3-BE90-E9F1590984B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441F-47E4-4216-A3E9-F16EFFC9AB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AF62-8300-4BE3-BE90-E9F1590984B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441F-47E4-4216-A3E9-F16EFFC9AB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AF62-8300-4BE3-BE90-E9F1590984B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441F-47E4-4216-A3E9-F16EFFC9AB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6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AF62-8300-4BE3-BE90-E9F1590984B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441F-47E4-4216-A3E9-F16EFFC9AB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8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AF62-8300-4BE3-BE90-E9F1590984B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441F-47E4-4216-A3E9-F16EFFC9AB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4AF62-8300-4BE3-BE90-E9F1590984B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441F-47E4-4216-A3E9-F16EFFC9AB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7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946" y="1810326"/>
            <a:ext cx="11360726" cy="3729181"/>
          </a:xfrm>
          <a:solidFill>
            <a:schemeClr val="tx1">
              <a:alpha val="90000"/>
            </a:schemeClr>
          </a:solidFill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Exploratory Data Analysis- Retail</a:t>
            </a:r>
            <a:br>
              <a:rPr lang="en-US" sz="6600" b="1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Sample Super Store</a:t>
            </a:r>
            <a:r>
              <a:rPr lang="en-US" sz="6600" dirty="0" smtClean="0">
                <a:solidFill>
                  <a:schemeClr val="bg1"/>
                </a:solidFill>
              </a:rPr>
              <a:t/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Beginner Level</a:t>
            </a:r>
            <a:r>
              <a:rPr lang="en-US" sz="6600" dirty="0" smtClean="0">
                <a:solidFill>
                  <a:schemeClr val="bg1"/>
                </a:solidFill>
              </a:rPr>
              <a:t/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sz="6600" dirty="0" smtClean="0">
                <a:solidFill>
                  <a:schemeClr val="bg1"/>
                </a:solidFill>
              </a:rPr>
              <a:t>By- </a:t>
            </a:r>
            <a:r>
              <a:rPr lang="en-US" sz="6600" dirty="0" smtClean="0">
                <a:solidFill>
                  <a:srgbClr val="FF5050"/>
                </a:solidFill>
              </a:rPr>
              <a:t>Bishal Kumar Das</a:t>
            </a:r>
            <a:endParaRPr lang="en-US" sz="6600" b="1" dirty="0">
              <a:solidFill>
                <a:srgbClr val="FF5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1600" y="179138"/>
            <a:ext cx="2401876" cy="70788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           Task – 3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The spark foundation</a:t>
            </a:r>
          </a:p>
        </p:txBody>
      </p:sp>
    </p:spTree>
    <p:extLst>
      <p:ext uri="{BB962C8B-B14F-4D97-AF65-F5344CB8AC3E}">
        <p14:creationId xmlns:p14="http://schemas.microsoft.com/office/powerpoint/2010/main" val="258167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410"/>
            <a:ext cx="12192000" cy="58565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2535" y="9236"/>
            <a:ext cx="6682279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chemeClr val="bg1"/>
                </a:solidFill>
              </a:rPr>
              <a:t>State wise representation of sales and profit </a:t>
            </a:r>
            <a:endParaRPr lang="en-US" sz="28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7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928" y="1810328"/>
            <a:ext cx="11351490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As per the previous slide the top state with high sales is </a:t>
            </a:r>
            <a:r>
              <a:rPr lang="en-US" sz="3200" dirty="0" smtClean="0">
                <a:solidFill>
                  <a:srgbClr val="92D050"/>
                </a:solidFill>
              </a:rPr>
              <a:t>California</a:t>
            </a:r>
            <a:r>
              <a:rPr lang="en-US" sz="3200" dirty="0" smtClean="0">
                <a:solidFill>
                  <a:schemeClr val="bg1"/>
                </a:solidFill>
              </a:rPr>
              <a:t> and top state with high profit is also </a:t>
            </a:r>
            <a:r>
              <a:rPr lang="en-US" sz="3200" dirty="0" smtClean="0">
                <a:solidFill>
                  <a:srgbClr val="92D050"/>
                </a:solidFill>
              </a:rPr>
              <a:t>California</a:t>
            </a:r>
            <a:r>
              <a:rPr lang="en-US" sz="3200" dirty="0" smtClean="0">
                <a:solidFill>
                  <a:schemeClr val="bg1"/>
                </a:solidFill>
              </a:rPr>
              <a:t> but in case of </a:t>
            </a:r>
            <a:r>
              <a:rPr lang="en-US" sz="3200" dirty="0" smtClean="0">
                <a:solidFill>
                  <a:srgbClr val="FFFF00"/>
                </a:solidFill>
              </a:rPr>
              <a:t>Texas</a:t>
            </a:r>
            <a:r>
              <a:rPr lang="en-US" sz="3200" dirty="0" smtClean="0">
                <a:solidFill>
                  <a:schemeClr val="bg1"/>
                </a:solidFill>
              </a:rPr>
              <a:t> the sales are high but the profit is in the negative i.e.-</a:t>
            </a:r>
            <a:r>
              <a:rPr lang="en-US" sz="3200" dirty="0" smtClean="0">
                <a:solidFill>
                  <a:srgbClr val="FFFF00"/>
                </a:solidFill>
              </a:rPr>
              <a:t>($-25,729)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This also proves that </a:t>
            </a:r>
            <a:r>
              <a:rPr lang="en-US" sz="3200" dirty="0" smtClean="0">
                <a:solidFill>
                  <a:schemeClr val="bg1"/>
                </a:solidFill>
              </a:rPr>
              <a:t>high sales does not mean high profit.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So stores should not only focused on sales but also on the profit.</a:t>
            </a:r>
          </a:p>
        </p:txBody>
      </p:sp>
    </p:spTree>
    <p:extLst>
      <p:ext uri="{BB962C8B-B14F-4D97-AF65-F5344CB8AC3E}">
        <p14:creationId xmlns:p14="http://schemas.microsoft.com/office/powerpoint/2010/main" val="273687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08364"/>
            <a:ext cx="7897091" cy="57451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798" y="150912"/>
            <a:ext cx="7023846" cy="76944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4400" b="1" u="sng" dirty="0" smtClean="0">
                <a:solidFill>
                  <a:schemeClr val="bg1"/>
                </a:solidFill>
              </a:rPr>
              <a:t>Profit in shipment and region</a:t>
            </a:r>
            <a:endParaRPr lang="en-US" sz="4400" b="1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7090" y="2642099"/>
            <a:ext cx="4294910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As we can see here in Standard Class we can see most profit and in </a:t>
            </a:r>
            <a:r>
              <a:rPr lang="en-US" sz="2400" b="1" dirty="0">
                <a:solidFill>
                  <a:schemeClr val="bg1"/>
                </a:solidFill>
              </a:rPr>
              <a:t>S</a:t>
            </a:r>
            <a:r>
              <a:rPr lang="en-US" sz="2400" b="1" dirty="0" smtClean="0">
                <a:solidFill>
                  <a:schemeClr val="bg1"/>
                </a:solidFill>
              </a:rPr>
              <a:t>ame  day ship mode there is less profit.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Specially in South region of Same day shipment mode store is facing loss.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77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01879"/>
            <a:ext cx="12192001" cy="58561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35927" y="120073"/>
            <a:ext cx="5889561" cy="76944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Profit from Sub-Category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109" y="1001879"/>
            <a:ext cx="2105891" cy="152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4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As we can see the </a:t>
            </a:r>
            <a:r>
              <a:rPr lang="en-US" sz="4000" dirty="0" smtClean="0">
                <a:solidFill>
                  <a:schemeClr val="bg1"/>
                </a:solidFill>
              </a:rPr>
              <a:t>Sub-Category </a:t>
            </a:r>
            <a:r>
              <a:rPr lang="en-US" sz="4000" dirty="0" smtClean="0">
                <a:solidFill>
                  <a:schemeClr val="bg1"/>
                </a:solidFill>
              </a:rPr>
              <a:t>of </a:t>
            </a:r>
            <a:r>
              <a:rPr lang="en-US" sz="4000" dirty="0" smtClean="0">
                <a:solidFill>
                  <a:srgbClr val="FF5050"/>
                </a:solidFill>
              </a:rPr>
              <a:t>Technology</a:t>
            </a:r>
            <a:r>
              <a:rPr lang="en-US" sz="4000" dirty="0" smtClean="0">
                <a:solidFill>
                  <a:schemeClr val="bg1"/>
                </a:solidFill>
              </a:rPr>
              <a:t> is performing good in </a:t>
            </a:r>
            <a:r>
              <a:rPr lang="en-US" sz="4000" dirty="0" smtClean="0">
                <a:solidFill>
                  <a:schemeClr val="bg1"/>
                </a:solidFill>
              </a:rPr>
              <a:t>profit where as </a:t>
            </a:r>
            <a:r>
              <a:rPr lang="en-US" sz="4000" dirty="0" smtClean="0">
                <a:solidFill>
                  <a:srgbClr val="FFC000"/>
                </a:solidFill>
              </a:rPr>
              <a:t>Office Supplies </a:t>
            </a:r>
            <a:r>
              <a:rPr lang="en-US" sz="4000" dirty="0" smtClean="0">
                <a:solidFill>
                  <a:schemeClr val="bg1"/>
                </a:solidFill>
              </a:rPr>
              <a:t>are facing </a:t>
            </a:r>
            <a:r>
              <a:rPr lang="en-US" sz="4000" dirty="0" smtClean="0">
                <a:solidFill>
                  <a:schemeClr val="bg1"/>
                </a:solidFill>
              </a:rPr>
              <a:t>loss in Sub-</a:t>
            </a:r>
            <a:r>
              <a:rPr lang="en-US" sz="4000" dirty="0" smtClean="0">
                <a:solidFill>
                  <a:schemeClr val="bg1"/>
                </a:solidFill>
              </a:rPr>
              <a:t>Category </a:t>
            </a:r>
            <a:r>
              <a:rPr lang="en-US" sz="4000" dirty="0" smtClean="0">
                <a:solidFill>
                  <a:srgbClr val="FFC000"/>
                </a:solidFill>
              </a:rPr>
              <a:t>S</a:t>
            </a:r>
            <a:r>
              <a:rPr lang="en-US" sz="4000" dirty="0" smtClean="0">
                <a:solidFill>
                  <a:srgbClr val="FFC000"/>
                </a:solidFill>
              </a:rPr>
              <a:t>upplies</a:t>
            </a:r>
            <a:r>
              <a:rPr lang="en-US" sz="4000" dirty="0" smtClean="0">
                <a:solidFill>
                  <a:schemeClr val="bg1"/>
                </a:solidFill>
              </a:rPr>
              <a:t> and </a:t>
            </a:r>
            <a:r>
              <a:rPr lang="en-US" sz="4000" dirty="0" smtClean="0">
                <a:solidFill>
                  <a:srgbClr val="0070C0"/>
                </a:solidFill>
              </a:rPr>
              <a:t>Furniture</a:t>
            </a:r>
            <a:r>
              <a:rPr lang="en-US" sz="4000" dirty="0" smtClean="0">
                <a:solidFill>
                  <a:schemeClr val="bg1"/>
                </a:solidFill>
              </a:rPr>
              <a:t> is facing loss in Sub-Category </a:t>
            </a:r>
            <a:r>
              <a:rPr lang="en-US" sz="4000" dirty="0" smtClean="0">
                <a:solidFill>
                  <a:srgbClr val="0070C0"/>
                </a:solidFill>
              </a:rPr>
              <a:t>Bookcase</a:t>
            </a:r>
            <a:r>
              <a:rPr lang="en-US" sz="4000" dirty="0" smtClean="0">
                <a:solidFill>
                  <a:schemeClr val="bg1"/>
                </a:solidFill>
              </a:rPr>
              <a:t> and </a:t>
            </a:r>
            <a:r>
              <a:rPr lang="en-US" sz="4000" dirty="0" smtClean="0">
                <a:solidFill>
                  <a:srgbClr val="0070C0"/>
                </a:solidFill>
              </a:rPr>
              <a:t>Tables</a:t>
            </a:r>
            <a:r>
              <a:rPr lang="en-US" sz="4000" dirty="0" smtClean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87274" y="3222669"/>
            <a:ext cx="7804726" cy="31085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 here we  know why over all sales of </a:t>
            </a:r>
            <a:r>
              <a:rPr lang="en-US" sz="2800" dirty="0" smtClean="0">
                <a:solidFill>
                  <a:srgbClr val="FF5050"/>
                </a:solidFill>
              </a:rPr>
              <a:t>Technology</a:t>
            </a:r>
            <a:r>
              <a:rPr lang="en-US" sz="2800" dirty="0" smtClean="0">
                <a:solidFill>
                  <a:schemeClr val="bg1"/>
                </a:solidFill>
              </a:rPr>
              <a:t> is higher than </a:t>
            </a:r>
            <a:r>
              <a:rPr lang="en-US" sz="2800" dirty="0" smtClean="0">
                <a:solidFill>
                  <a:srgbClr val="FFC000"/>
                </a:solidFill>
              </a:rPr>
              <a:t>Office Supplies</a:t>
            </a:r>
            <a:r>
              <a:rPr lang="en-US" sz="2800" dirty="0" smtClean="0">
                <a:solidFill>
                  <a:schemeClr val="bg1"/>
                </a:solidFill>
              </a:rPr>
              <a:t> and </a:t>
            </a:r>
            <a:r>
              <a:rPr lang="en-US" sz="2800" dirty="0" smtClean="0">
                <a:solidFill>
                  <a:srgbClr val="0070C0"/>
                </a:solidFill>
              </a:rPr>
              <a:t>Furniture</a:t>
            </a:r>
            <a:r>
              <a:rPr lang="en-US" sz="2800" dirty="0" smtClean="0">
                <a:solidFill>
                  <a:schemeClr val="bg1"/>
                </a:solidFill>
              </a:rPr>
              <a:t> because Subcategory of </a:t>
            </a:r>
            <a:r>
              <a:rPr lang="en-US" sz="2800" dirty="0" smtClean="0">
                <a:solidFill>
                  <a:srgbClr val="FF5050"/>
                </a:solidFill>
              </a:rPr>
              <a:t>Technology</a:t>
            </a:r>
            <a:r>
              <a:rPr lang="en-US" sz="2800" dirty="0" smtClean="0">
                <a:solidFill>
                  <a:schemeClr val="bg1"/>
                </a:solidFill>
              </a:rPr>
              <a:t> is performing good as I said before, where as some subcategory of </a:t>
            </a:r>
            <a:r>
              <a:rPr lang="en-US" sz="2800" dirty="0" smtClean="0">
                <a:solidFill>
                  <a:srgbClr val="FFC000"/>
                </a:solidFill>
              </a:rPr>
              <a:t>Office Supplies</a:t>
            </a:r>
            <a:r>
              <a:rPr lang="en-US" sz="2800" dirty="0" smtClean="0">
                <a:solidFill>
                  <a:schemeClr val="bg1"/>
                </a:solidFill>
              </a:rPr>
              <a:t> and </a:t>
            </a:r>
            <a:r>
              <a:rPr lang="en-US" sz="2800" dirty="0" smtClean="0">
                <a:solidFill>
                  <a:srgbClr val="0070C0"/>
                </a:solidFill>
              </a:rPr>
              <a:t>Furniture</a:t>
            </a:r>
            <a:r>
              <a:rPr lang="en-US" sz="2800" dirty="0" smtClean="0">
                <a:solidFill>
                  <a:schemeClr val="bg1"/>
                </a:solidFill>
              </a:rPr>
              <a:t> is facing loss.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Stores have to work on Sub-Category </a:t>
            </a:r>
            <a:r>
              <a:rPr lang="en-US" sz="2800" dirty="0" smtClean="0">
                <a:solidFill>
                  <a:srgbClr val="FFC000"/>
                </a:solidFill>
              </a:rPr>
              <a:t>Supplies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Bookcase</a:t>
            </a:r>
            <a:r>
              <a:rPr lang="en-US" sz="2800" dirty="0" smtClean="0">
                <a:solidFill>
                  <a:schemeClr val="bg1"/>
                </a:solidFill>
              </a:rPr>
              <a:t> and </a:t>
            </a:r>
            <a:r>
              <a:rPr lang="en-US" sz="2800" dirty="0" smtClean="0">
                <a:solidFill>
                  <a:srgbClr val="0070C0"/>
                </a:solidFill>
              </a:rPr>
              <a:t>Table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4545"/>
            <a:ext cx="4387274" cy="430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1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8073" y="591128"/>
            <a:ext cx="11296073" cy="357020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</a:rPr>
              <a:t>At last we have conclude that Super Store should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>
                <a:solidFill>
                  <a:schemeClr val="bg1"/>
                </a:solidFill>
              </a:rPr>
              <a:t>Either </a:t>
            </a:r>
            <a:r>
              <a:rPr lang="en-US" b="1" i="1" dirty="0">
                <a:solidFill>
                  <a:schemeClr val="bg1"/>
                </a:solidFill>
              </a:rPr>
              <a:t>stores have to increase the sales of the category or should work on the profits by increasing price of the product or any other profit maximizing technique</a:t>
            </a:r>
            <a:r>
              <a:rPr lang="en-US" b="1" i="1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>
                <a:solidFill>
                  <a:schemeClr val="bg1"/>
                </a:solidFill>
              </a:rPr>
              <a:t>Super store in cities </a:t>
            </a:r>
            <a:r>
              <a:rPr lang="en-US" b="1" i="1" dirty="0" smtClean="0">
                <a:solidFill>
                  <a:schemeClr val="bg1"/>
                </a:solidFill>
              </a:rPr>
              <a:t>where </a:t>
            </a:r>
            <a:r>
              <a:rPr lang="en-US" b="1" i="1" dirty="0">
                <a:solidFill>
                  <a:schemeClr val="bg1"/>
                </a:solidFill>
              </a:rPr>
              <a:t>we can see the sales are less, stores should work on sales in these cities </a:t>
            </a:r>
            <a:r>
              <a:rPr lang="en-US" b="1" i="1" dirty="0" smtClean="0">
                <a:solidFill>
                  <a:schemeClr val="bg1"/>
                </a:solidFill>
              </a:rPr>
              <a:t>by Marketing and </a:t>
            </a:r>
            <a:r>
              <a:rPr lang="en-US" b="1" i="1" dirty="0">
                <a:solidFill>
                  <a:schemeClr val="bg1"/>
                </a:solidFill>
              </a:rPr>
              <a:t>taking feedback from the </a:t>
            </a:r>
            <a:r>
              <a:rPr lang="en-US" b="1" i="1" dirty="0" smtClean="0">
                <a:solidFill>
                  <a:schemeClr val="bg1"/>
                </a:solidFill>
              </a:rPr>
              <a:t>customers.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>
                <a:solidFill>
                  <a:schemeClr val="bg1"/>
                </a:solidFill>
              </a:rPr>
              <a:t>As </a:t>
            </a:r>
            <a:r>
              <a:rPr lang="en-US" b="1" i="1" dirty="0">
                <a:solidFill>
                  <a:schemeClr val="bg1"/>
                </a:solidFill>
              </a:rPr>
              <a:t>per </a:t>
            </a:r>
            <a:r>
              <a:rPr lang="en-US" b="1" i="1" dirty="0" smtClean="0">
                <a:solidFill>
                  <a:schemeClr val="bg1"/>
                </a:solidFill>
              </a:rPr>
              <a:t>the slide 10 top </a:t>
            </a:r>
            <a:r>
              <a:rPr lang="en-US" b="1" i="1" dirty="0">
                <a:solidFill>
                  <a:schemeClr val="bg1"/>
                </a:solidFill>
              </a:rPr>
              <a:t>state with high sales is </a:t>
            </a:r>
            <a:r>
              <a:rPr lang="en-US" b="1" i="1" dirty="0">
                <a:solidFill>
                  <a:srgbClr val="92D050"/>
                </a:solidFill>
              </a:rPr>
              <a:t>California</a:t>
            </a:r>
            <a:r>
              <a:rPr lang="en-US" b="1" i="1" dirty="0">
                <a:solidFill>
                  <a:schemeClr val="bg1"/>
                </a:solidFill>
              </a:rPr>
              <a:t> and top state with high profit is also </a:t>
            </a:r>
            <a:r>
              <a:rPr lang="en-US" b="1" i="1" dirty="0">
                <a:solidFill>
                  <a:srgbClr val="92D050"/>
                </a:solidFill>
              </a:rPr>
              <a:t>California</a:t>
            </a:r>
            <a:r>
              <a:rPr lang="en-US" b="1" i="1" dirty="0">
                <a:solidFill>
                  <a:schemeClr val="bg1"/>
                </a:solidFill>
              </a:rPr>
              <a:t> but in case of </a:t>
            </a:r>
            <a:r>
              <a:rPr lang="en-US" b="1" i="1" dirty="0">
                <a:solidFill>
                  <a:srgbClr val="FFFF00"/>
                </a:solidFill>
              </a:rPr>
              <a:t>Texas</a:t>
            </a:r>
            <a:r>
              <a:rPr lang="en-US" b="1" i="1" dirty="0">
                <a:solidFill>
                  <a:schemeClr val="bg1"/>
                </a:solidFill>
              </a:rPr>
              <a:t> the sales are high but the profit is in the negative </a:t>
            </a:r>
            <a:r>
              <a:rPr lang="en-US" b="1" i="1" dirty="0" smtClean="0">
                <a:solidFill>
                  <a:schemeClr val="bg1"/>
                </a:solidFill>
              </a:rPr>
              <a:t>which proves </a:t>
            </a:r>
            <a:r>
              <a:rPr lang="en-US" b="1" i="1" dirty="0">
                <a:solidFill>
                  <a:schemeClr val="bg1"/>
                </a:solidFill>
              </a:rPr>
              <a:t>that high sales does not mean high </a:t>
            </a:r>
            <a:r>
              <a:rPr lang="en-US" b="1" i="1" dirty="0" smtClean="0">
                <a:solidFill>
                  <a:schemeClr val="bg1"/>
                </a:solidFill>
              </a:rPr>
              <a:t>profit.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>
                <a:solidFill>
                  <a:schemeClr val="bg1"/>
                </a:solidFill>
              </a:rPr>
              <a:t>Stores </a:t>
            </a:r>
            <a:r>
              <a:rPr lang="en-US" b="1" i="1" dirty="0">
                <a:solidFill>
                  <a:schemeClr val="bg1"/>
                </a:solidFill>
              </a:rPr>
              <a:t>should not only focused on sales but also on the profit.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>
                <a:solidFill>
                  <a:schemeClr val="bg1"/>
                </a:solidFill>
              </a:rPr>
              <a:t>As per the slide 12 </a:t>
            </a:r>
            <a:r>
              <a:rPr lang="en-US" b="1" i="1" dirty="0">
                <a:solidFill>
                  <a:schemeClr val="bg1"/>
                </a:solidFill>
              </a:rPr>
              <a:t>in South region of Same day shipment mode store is facing loss</a:t>
            </a:r>
            <a:r>
              <a:rPr lang="en-US" b="1" i="1" dirty="0" smtClean="0">
                <a:solidFill>
                  <a:schemeClr val="bg1"/>
                </a:solidFill>
              </a:rPr>
              <a:t>. So they have to work on it perhaps they can remove this same day shipment mode in south region or should increase shipment charges.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>
                <a:solidFill>
                  <a:schemeClr val="bg1"/>
                </a:solidFill>
              </a:rPr>
              <a:t>Stores have to work on Sub-Category </a:t>
            </a:r>
            <a:r>
              <a:rPr lang="en-US" b="1" i="1" dirty="0">
                <a:solidFill>
                  <a:srgbClr val="FFC000"/>
                </a:solidFill>
              </a:rPr>
              <a:t>Supplies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US" b="1" i="1" dirty="0">
                <a:solidFill>
                  <a:srgbClr val="0070C0"/>
                </a:solidFill>
              </a:rPr>
              <a:t>Bookcase</a:t>
            </a:r>
            <a:r>
              <a:rPr lang="en-US" b="1" i="1" dirty="0">
                <a:solidFill>
                  <a:schemeClr val="bg1"/>
                </a:solidFill>
              </a:rPr>
              <a:t> and </a:t>
            </a:r>
            <a:r>
              <a:rPr lang="en-US" b="1" i="1" dirty="0" smtClean="0">
                <a:solidFill>
                  <a:srgbClr val="0070C0"/>
                </a:solidFill>
              </a:rPr>
              <a:t>Table </a:t>
            </a:r>
            <a:r>
              <a:rPr lang="en-US" b="1" i="1" dirty="0" smtClean="0">
                <a:solidFill>
                  <a:schemeClr val="bg1"/>
                </a:solidFill>
              </a:rPr>
              <a:t>where they are facing loss.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5258" y="4849092"/>
            <a:ext cx="6941131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That is all I found by doing analysis in Super Store data</a:t>
            </a:r>
            <a:endParaRPr lang="en-US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99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08691"/>
            <a:ext cx="12192000" cy="26468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6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Thank </a:t>
            </a:r>
            <a:r>
              <a:rPr lang="en-US" sz="166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you </a:t>
            </a:r>
            <a:endParaRPr lang="en-US" sz="16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310" y="2730569"/>
            <a:ext cx="2016690" cy="20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8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47490" y="166254"/>
            <a:ext cx="4237250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</a:rPr>
              <a:t>Total sales of all categories</a:t>
            </a:r>
            <a:endParaRPr lang="en-US" sz="2800" b="1" u="sng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06" y="868666"/>
            <a:ext cx="8602084" cy="598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0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21382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45" y="1392251"/>
            <a:ext cx="8783782" cy="54657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2128" y="295564"/>
            <a:ext cx="955761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schemeClr val="bg1"/>
                </a:solidFill>
              </a:rPr>
              <a:t>Total number of sales with profit of all categories</a:t>
            </a:r>
          </a:p>
        </p:txBody>
      </p:sp>
    </p:spTree>
    <p:extLst>
      <p:ext uri="{BB962C8B-B14F-4D97-AF65-F5344CB8AC3E}">
        <p14:creationId xmlns:p14="http://schemas.microsoft.com/office/powerpoint/2010/main" val="2199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1743"/>
            <a:ext cx="12192000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So as shown in last slides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rgbClr val="FF5050"/>
                </a:solidFill>
              </a:rPr>
              <a:t>Technology</a:t>
            </a:r>
            <a:r>
              <a:rPr lang="en-US" sz="3200" dirty="0" smtClean="0">
                <a:solidFill>
                  <a:schemeClr val="bg1"/>
                </a:solidFill>
              </a:rPr>
              <a:t> has made the maximum sales in the market with </a:t>
            </a:r>
            <a:r>
              <a:rPr lang="en-US" sz="3200" dirty="0" smtClean="0">
                <a:solidFill>
                  <a:srgbClr val="FF5050"/>
                </a:solidFill>
              </a:rPr>
              <a:t>$836,154 </a:t>
            </a:r>
            <a:r>
              <a:rPr lang="en-US" sz="3200" dirty="0" smtClean="0">
                <a:solidFill>
                  <a:schemeClr val="bg1"/>
                </a:solidFill>
              </a:rPr>
              <a:t>and profit of  </a:t>
            </a:r>
            <a:r>
              <a:rPr lang="en-US" sz="3200" dirty="0" smtClean="0">
                <a:solidFill>
                  <a:srgbClr val="FF5050"/>
                </a:solidFill>
              </a:rPr>
              <a:t>$145,455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 Then </a:t>
            </a:r>
            <a:r>
              <a:rPr lang="en-US" sz="3200" dirty="0" smtClean="0">
                <a:solidFill>
                  <a:srgbClr val="0070C0"/>
                </a:solidFill>
              </a:rPr>
              <a:t>Furniture</a:t>
            </a:r>
            <a:r>
              <a:rPr lang="en-US" sz="3200" dirty="0" smtClean="0">
                <a:solidFill>
                  <a:schemeClr val="bg1"/>
                </a:solidFill>
              </a:rPr>
              <a:t> has made the sales of </a:t>
            </a:r>
            <a:r>
              <a:rPr lang="en-US" sz="3200" dirty="0" smtClean="0">
                <a:solidFill>
                  <a:srgbClr val="0070C0"/>
                </a:solidFill>
              </a:rPr>
              <a:t>$742,000 </a:t>
            </a:r>
            <a:r>
              <a:rPr lang="en-US" sz="3200" dirty="0" smtClean="0">
                <a:solidFill>
                  <a:schemeClr val="bg1"/>
                </a:solidFill>
              </a:rPr>
              <a:t>and profit of </a:t>
            </a:r>
            <a:r>
              <a:rPr lang="en-US" sz="3200" dirty="0" smtClean="0">
                <a:solidFill>
                  <a:srgbClr val="0070C0"/>
                </a:solidFill>
              </a:rPr>
              <a:t>$18,451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 At last </a:t>
            </a:r>
            <a:r>
              <a:rPr lang="en-US" sz="3200" dirty="0" smtClean="0">
                <a:solidFill>
                  <a:srgbClr val="FFC000"/>
                </a:solidFill>
              </a:rPr>
              <a:t>Office supplies</a:t>
            </a:r>
            <a:r>
              <a:rPr lang="en-US" sz="3200" dirty="0" smtClean="0">
                <a:solidFill>
                  <a:schemeClr val="bg1"/>
                </a:solidFill>
              </a:rPr>
              <a:t> has made sales of </a:t>
            </a:r>
            <a:r>
              <a:rPr lang="en-US" sz="3200" dirty="0" smtClean="0">
                <a:solidFill>
                  <a:srgbClr val="FFC000"/>
                </a:solidFill>
              </a:rPr>
              <a:t>$719,047 </a:t>
            </a:r>
            <a:r>
              <a:rPr lang="en-US" sz="3200" dirty="0" smtClean="0">
                <a:solidFill>
                  <a:schemeClr val="bg1"/>
                </a:solidFill>
              </a:rPr>
              <a:t>and profit of</a:t>
            </a:r>
            <a:r>
              <a:rPr lang="en-US" sz="3200" dirty="0" smtClean="0">
                <a:solidFill>
                  <a:srgbClr val="FFC000"/>
                </a:solidFill>
              </a:rPr>
              <a:t> $122,491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3" y="3934688"/>
            <a:ext cx="12354472" cy="49244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</a:rPr>
              <a:t>As per the </a:t>
            </a:r>
            <a:r>
              <a:rPr lang="en-US" sz="2600" dirty="0" smtClean="0">
                <a:solidFill>
                  <a:schemeClr val="bg1"/>
                </a:solidFill>
              </a:rPr>
              <a:t>data, </a:t>
            </a:r>
            <a:r>
              <a:rPr lang="en-US" sz="2600" dirty="0" smtClean="0">
                <a:solidFill>
                  <a:schemeClr val="bg1"/>
                </a:solidFill>
              </a:rPr>
              <a:t>super store should start working on sales of </a:t>
            </a:r>
            <a:r>
              <a:rPr lang="en-US" sz="2600" dirty="0" smtClean="0">
                <a:solidFill>
                  <a:srgbClr val="0070C0"/>
                </a:solidFill>
              </a:rPr>
              <a:t>Furniture</a:t>
            </a:r>
            <a:r>
              <a:rPr lang="en-US" sz="2600" dirty="0" smtClean="0">
                <a:solidFill>
                  <a:schemeClr val="bg1"/>
                </a:solidFill>
              </a:rPr>
              <a:t> and </a:t>
            </a:r>
            <a:r>
              <a:rPr lang="en-US" sz="2600" dirty="0" smtClean="0">
                <a:solidFill>
                  <a:srgbClr val="FFC000"/>
                </a:solidFill>
              </a:rPr>
              <a:t>Office supplies</a:t>
            </a:r>
            <a:r>
              <a:rPr lang="en-US" sz="2600" dirty="0" smtClean="0">
                <a:solidFill>
                  <a:schemeClr val="bg1"/>
                </a:solidFill>
              </a:rPr>
              <a:t>.</a:t>
            </a:r>
            <a:endParaRPr lang="en-US" sz="2600" dirty="0" smtClean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30027"/>
            <a:ext cx="1219200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Specially if we talk about the sales of </a:t>
            </a:r>
            <a:r>
              <a:rPr lang="en-US" sz="2400" b="1" dirty="0" smtClean="0">
                <a:solidFill>
                  <a:srgbClr val="0070C0"/>
                </a:solidFill>
              </a:rPr>
              <a:t>Furniture</a:t>
            </a:r>
            <a:r>
              <a:rPr lang="en-US" sz="2400" b="1" dirty="0" smtClean="0">
                <a:solidFill>
                  <a:schemeClr val="bg1"/>
                </a:solidFill>
              </a:rPr>
              <a:t> even after sales of </a:t>
            </a:r>
            <a:r>
              <a:rPr lang="en-US" sz="2400" b="1" dirty="0" smtClean="0">
                <a:solidFill>
                  <a:srgbClr val="0070C0"/>
                </a:solidFill>
              </a:rPr>
              <a:t>furniture</a:t>
            </a:r>
            <a:r>
              <a:rPr lang="en-US" sz="2400" b="1" dirty="0" smtClean="0">
                <a:solidFill>
                  <a:schemeClr val="bg1"/>
                </a:solidFill>
              </a:rPr>
              <a:t> is more than </a:t>
            </a:r>
            <a:r>
              <a:rPr lang="en-US" sz="2400" b="1" dirty="0" smtClean="0">
                <a:solidFill>
                  <a:srgbClr val="FFC000"/>
                </a:solidFill>
              </a:rPr>
              <a:t>office supplies</a:t>
            </a:r>
            <a:r>
              <a:rPr lang="en-US" sz="2400" b="1" dirty="0" smtClean="0">
                <a:solidFill>
                  <a:schemeClr val="bg1"/>
                </a:solidFill>
              </a:rPr>
              <a:t> its profit is much less than </a:t>
            </a:r>
            <a:r>
              <a:rPr lang="en-US" sz="2400" b="1" dirty="0" smtClean="0">
                <a:solidFill>
                  <a:srgbClr val="FFC000"/>
                </a:solidFill>
              </a:rPr>
              <a:t>office supplies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So in this case either stores have to increase the sales of the category or should work on the profits by increasing price of the product or any other profit maximizing technique.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87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79" y="1206592"/>
            <a:ext cx="8446655" cy="5651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7126" y="120073"/>
            <a:ext cx="4449616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bg1"/>
                </a:solidFill>
              </a:rPr>
              <a:t>Top 10 cities with maximum sales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5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64" y="1120502"/>
            <a:ext cx="8671212" cy="57374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66837" y="286328"/>
            <a:ext cx="5283199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</a:rPr>
              <a:t>Top 10 Cities with minimum sales</a:t>
            </a:r>
            <a:endParaRPr lang="en-US" sz="28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4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2108" y="9240"/>
            <a:ext cx="10689273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As show in previous 2 slide top 10 cities with highest sales are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5382" y="594015"/>
            <a:ext cx="4286751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New York City with sales of $256,368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Los Angeles </a:t>
            </a:r>
            <a:r>
              <a:rPr lang="en-US" dirty="0">
                <a:solidFill>
                  <a:schemeClr val="bg1"/>
                </a:solidFill>
              </a:rPr>
              <a:t>with sales of </a:t>
            </a:r>
            <a:r>
              <a:rPr lang="en-US" dirty="0" smtClean="0">
                <a:solidFill>
                  <a:schemeClr val="bg1"/>
                </a:solidFill>
              </a:rPr>
              <a:t>$175,851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Seattle </a:t>
            </a:r>
            <a:r>
              <a:rPr lang="en-US" dirty="0">
                <a:solidFill>
                  <a:schemeClr val="bg1"/>
                </a:solidFill>
              </a:rPr>
              <a:t>with sales of </a:t>
            </a:r>
            <a:r>
              <a:rPr lang="en-US" dirty="0" smtClean="0">
                <a:solidFill>
                  <a:schemeClr val="bg1"/>
                </a:solidFill>
              </a:rPr>
              <a:t>$119,541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San Francisco </a:t>
            </a:r>
            <a:r>
              <a:rPr lang="en-US" dirty="0">
                <a:solidFill>
                  <a:schemeClr val="bg1"/>
                </a:solidFill>
              </a:rPr>
              <a:t>with sales of </a:t>
            </a:r>
            <a:r>
              <a:rPr lang="en-US" dirty="0" smtClean="0">
                <a:solidFill>
                  <a:schemeClr val="bg1"/>
                </a:solidFill>
              </a:rPr>
              <a:t>$112,669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Philadelphia </a:t>
            </a:r>
            <a:r>
              <a:rPr lang="en-US" dirty="0">
                <a:solidFill>
                  <a:schemeClr val="bg1"/>
                </a:solidFill>
              </a:rPr>
              <a:t>with sales of </a:t>
            </a:r>
            <a:r>
              <a:rPr lang="en-US" dirty="0" smtClean="0">
                <a:solidFill>
                  <a:schemeClr val="bg1"/>
                </a:solidFill>
              </a:rPr>
              <a:t>$109,077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Houston </a:t>
            </a:r>
            <a:r>
              <a:rPr lang="en-US" dirty="0">
                <a:solidFill>
                  <a:schemeClr val="bg1"/>
                </a:solidFill>
              </a:rPr>
              <a:t>with sales of </a:t>
            </a:r>
            <a:r>
              <a:rPr lang="en-US" dirty="0" smtClean="0">
                <a:solidFill>
                  <a:schemeClr val="bg1"/>
                </a:solidFill>
              </a:rPr>
              <a:t>$64,505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Chicago </a:t>
            </a:r>
            <a:r>
              <a:rPr lang="en-US" dirty="0">
                <a:solidFill>
                  <a:schemeClr val="bg1"/>
                </a:solidFill>
              </a:rPr>
              <a:t>with sales of </a:t>
            </a:r>
            <a:r>
              <a:rPr lang="en-US" dirty="0" smtClean="0">
                <a:solidFill>
                  <a:schemeClr val="bg1"/>
                </a:solidFill>
              </a:rPr>
              <a:t>$48,540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San Diego </a:t>
            </a:r>
            <a:r>
              <a:rPr lang="en-US" dirty="0">
                <a:solidFill>
                  <a:schemeClr val="bg1"/>
                </a:solidFill>
              </a:rPr>
              <a:t>with sales of </a:t>
            </a:r>
            <a:r>
              <a:rPr lang="en-US" dirty="0" smtClean="0">
                <a:solidFill>
                  <a:schemeClr val="bg1"/>
                </a:solidFill>
              </a:rPr>
              <a:t>$47,521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Jacksonville </a:t>
            </a:r>
            <a:r>
              <a:rPr lang="en-US" dirty="0">
                <a:solidFill>
                  <a:schemeClr val="bg1"/>
                </a:solidFill>
              </a:rPr>
              <a:t>with sales of </a:t>
            </a:r>
            <a:r>
              <a:rPr lang="en-US" dirty="0" smtClean="0">
                <a:solidFill>
                  <a:schemeClr val="bg1"/>
                </a:solidFill>
              </a:rPr>
              <a:t>$44,713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Springfield </a:t>
            </a:r>
            <a:r>
              <a:rPr lang="en-US" dirty="0">
                <a:solidFill>
                  <a:schemeClr val="bg1"/>
                </a:solidFill>
              </a:rPr>
              <a:t>with sales of </a:t>
            </a:r>
            <a:r>
              <a:rPr lang="en-US" dirty="0" smtClean="0">
                <a:solidFill>
                  <a:schemeClr val="bg1"/>
                </a:solidFill>
              </a:rPr>
              <a:t>$43,054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5382" y="3995678"/>
            <a:ext cx="4286751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Abilence with the sales of $1,392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Elyria </a:t>
            </a:r>
            <a:r>
              <a:rPr lang="en-US" dirty="0">
                <a:solidFill>
                  <a:schemeClr val="bg1"/>
                </a:solidFill>
              </a:rPr>
              <a:t>with the sales of </a:t>
            </a:r>
            <a:r>
              <a:rPr lang="en-US" dirty="0" smtClean="0">
                <a:solidFill>
                  <a:schemeClr val="bg1"/>
                </a:solidFill>
              </a:rPr>
              <a:t>$1,824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Jupiter </a:t>
            </a:r>
            <a:r>
              <a:rPr lang="en-US" dirty="0">
                <a:solidFill>
                  <a:schemeClr val="bg1"/>
                </a:solidFill>
              </a:rPr>
              <a:t>with the sales of </a:t>
            </a:r>
            <a:r>
              <a:rPr lang="en-US" dirty="0" smtClean="0">
                <a:solidFill>
                  <a:schemeClr val="bg1"/>
                </a:solidFill>
              </a:rPr>
              <a:t>$2,064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Pensacola </a:t>
            </a:r>
            <a:r>
              <a:rPr lang="en-US" dirty="0">
                <a:solidFill>
                  <a:schemeClr val="bg1"/>
                </a:solidFill>
              </a:rPr>
              <a:t>with the sales of </a:t>
            </a:r>
            <a:r>
              <a:rPr lang="en-US" dirty="0" smtClean="0">
                <a:solidFill>
                  <a:schemeClr val="bg1"/>
                </a:solidFill>
              </a:rPr>
              <a:t>$2,214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Ormond Beach </a:t>
            </a:r>
            <a:r>
              <a:rPr lang="en-US" dirty="0">
                <a:solidFill>
                  <a:schemeClr val="bg1"/>
                </a:solidFill>
              </a:rPr>
              <a:t>with the sales of </a:t>
            </a:r>
            <a:r>
              <a:rPr lang="en-US" dirty="0" smtClean="0">
                <a:solidFill>
                  <a:schemeClr val="bg1"/>
                </a:solidFill>
              </a:rPr>
              <a:t>$2,808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San Luis Obispo </a:t>
            </a:r>
            <a:r>
              <a:rPr lang="en-US" dirty="0">
                <a:solidFill>
                  <a:schemeClr val="bg1"/>
                </a:solidFill>
              </a:rPr>
              <a:t>with the sales of </a:t>
            </a:r>
            <a:r>
              <a:rPr lang="en-US" dirty="0" smtClean="0">
                <a:solidFill>
                  <a:schemeClr val="bg1"/>
                </a:solidFill>
              </a:rPr>
              <a:t>$3,620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Springdale </a:t>
            </a:r>
            <a:r>
              <a:rPr lang="en-US" dirty="0">
                <a:solidFill>
                  <a:schemeClr val="bg1"/>
                </a:solidFill>
              </a:rPr>
              <a:t>with the sales of </a:t>
            </a:r>
            <a:r>
              <a:rPr lang="en-US" dirty="0" smtClean="0">
                <a:solidFill>
                  <a:schemeClr val="bg1"/>
                </a:solidFill>
              </a:rPr>
              <a:t>$4,300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Layton </a:t>
            </a:r>
            <a:r>
              <a:rPr lang="en-US" dirty="0">
                <a:solidFill>
                  <a:schemeClr val="bg1"/>
                </a:solidFill>
              </a:rPr>
              <a:t>with the sales of </a:t>
            </a:r>
            <a:r>
              <a:rPr lang="en-US" dirty="0" smtClean="0">
                <a:solidFill>
                  <a:schemeClr val="bg1"/>
                </a:solidFill>
              </a:rPr>
              <a:t>$4,960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Keller </a:t>
            </a:r>
            <a:r>
              <a:rPr lang="en-US" dirty="0">
                <a:solidFill>
                  <a:schemeClr val="bg1"/>
                </a:solidFill>
              </a:rPr>
              <a:t>with the sales of </a:t>
            </a:r>
            <a:r>
              <a:rPr lang="en-US" dirty="0" smtClean="0">
                <a:solidFill>
                  <a:schemeClr val="bg1"/>
                </a:solidFill>
              </a:rPr>
              <a:t>$6,000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Missouri City </a:t>
            </a:r>
            <a:r>
              <a:rPr lang="en-US" dirty="0">
                <a:solidFill>
                  <a:schemeClr val="bg1"/>
                </a:solidFill>
              </a:rPr>
              <a:t>with the sales of </a:t>
            </a:r>
            <a:r>
              <a:rPr lang="en-US" dirty="0" smtClean="0">
                <a:solidFill>
                  <a:schemeClr val="bg1"/>
                </a:solidFill>
              </a:rPr>
              <a:t>$6,370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2587" y="3465573"/>
            <a:ext cx="568035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Top 10 cities with lowest sales are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45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40400"/>
            <a:ext cx="1219200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Super store in cities like Abilence, Elyria, Jupiter, Pensacola, Ormond Beach, San </a:t>
            </a:r>
            <a:r>
              <a:rPr lang="en-US" sz="2800" dirty="0">
                <a:solidFill>
                  <a:schemeClr val="bg1"/>
                </a:solidFill>
              </a:rPr>
              <a:t>Luis </a:t>
            </a:r>
            <a:r>
              <a:rPr lang="en-US" sz="2800" dirty="0" smtClean="0">
                <a:solidFill>
                  <a:schemeClr val="bg1"/>
                </a:solidFill>
              </a:rPr>
              <a:t>Obispo, Springdale , Layton, Keller, Missouri where we can see the sales are less, stores should work on sales in these cities </a:t>
            </a:r>
            <a:r>
              <a:rPr lang="en-US" sz="2800" dirty="0" smtClean="0">
                <a:solidFill>
                  <a:schemeClr val="bg1"/>
                </a:solidFill>
              </a:rPr>
              <a:t>by Marketing and </a:t>
            </a:r>
            <a:r>
              <a:rPr lang="en-US" sz="2800" dirty="0" smtClean="0">
                <a:solidFill>
                  <a:schemeClr val="bg1"/>
                </a:solidFill>
              </a:rPr>
              <a:t>taking feedback from the customers.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32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1636" y="164365"/>
            <a:ext cx="9467273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 smtClean="0">
                <a:solidFill>
                  <a:schemeClr val="bg1"/>
                </a:solidFill>
              </a:rPr>
              <a:t>Ratio of Segment and Profit</a:t>
            </a:r>
            <a:endParaRPr lang="en-US" sz="6000" b="1" u="sng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455"/>
            <a:ext cx="8128000" cy="48721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8000" y="2687781"/>
            <a:ext cx="4064000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As per this pie chart the highest profit coming from Consumer segment.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59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14D9FF4-44A2-4DA4-9CBF-073CDEB3043F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825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 Antiqua</vt:lpstr>
      <vt:lpstr>Calibri</vt:lpstr>
      <vt:lpstr>Calibri Light</vt:lpstr>
      <vt:lpstr>Office Theme</vt:lpstr>
      <vt:lpstr>Exploratory Data Analysis- Retail Sample Super Store Beginner Level By- Bishal Kumar 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38</cp:revision>
  <dcterms:created xsi:type="dcterms:W3CDTF">2022-03-07T16:49:31Z</dcterms:created>
  <dcterms:modified xsi:type="dcterms:W3CDTF">2022-03-09T06:50:32Z</dcterms:modified>
</cp:coreProperties>
</file>