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081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8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46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10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1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1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45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4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1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85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6D9D-9AD4-4F5D-AD35-0F310E29371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B5B85A-3DB8-4CD4-B53F-296D1B79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  <p:sldLayoutId id="2147484369" r:id="rId12"/>
    <p:sldLayoutId id="2147484370" r:id="rId13"/>
    <p:sldLayoutId id="2147484371" r:id="rId14"/>
    <p:sldLayoutId id="2147484372" r:id="rId15"/>
    <p:sldLayoutId id="21474843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D4A90-8870-4081-A241-E764F0858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336" y="1590675"/>
            <a:ext cx="8772525" cy="942976"/>
          </a:xfrm>
        </p:spPr>
        <p:txBody>
          <a:bodyPr>
            <a:noAutofit/>
          </a:bodyPr>
          <a:lstStyle/>
          <a:p>
            <a:pPr algn="ctr"/>
            <a:r>
              <a:rPr lang="ja-JP" altLang="en-US" sz="3600" dirty="0">
                <a:latin typeface="メイリオ 見出し"/>
              </a:rPr>
              <a:t>テストツール比較表と</a:t>
            </a:r>
            <a:r>
              <a:rPr lang="en-US" altLang="ja-JP" sz="3600" dirty="0" err="1">
                <a:latin typeface="メイリオ 見出し"/>
              </a:rPr>
              <a:t>Vitest</a:t>
            </a:r>
            <a:r>
              <a:rPr lang="ja-JP" altLang="en-US" sz="3600" dirty="0">
                <a:latin typeface="メイリオ 見出し"/>
              </a:rPr>
              <a:t>の推奨理由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368E5A-918E-4AF9-AC81-10DD2DCD3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2186" y="4068763"/>
            <a:ext cx="9186863" cy="2417762"/>
          </a:xfrm>
        </p:spPr>
        <p:txBody>
          <a:bodyPr>
            <a:normAutofit/>
          </a:bodyPr>
          <a:lstStyle/>
          <a:p>
            <a:pPr algn="l"/>
            <a:r>
              <a:rPr lang="ja-JP" altLang="en-US" sz="2000" b="1" dirty="0">
                <a:latin typeface="メイリオ 見出し"/>
              </a:rPr>
              <a:t>調査対象ツール</a:t>
            </a:r>
            <a:r>
              <a:rPr lang="en-US" altLang="ja-JP" sz="2000" b="1" dirty="0">
                <a:latin typeface="メイリオ 見出し"/>
              </a:rPr>
              <a:t>:</a:t>
            </a:r>
            <a:r>
              <a:rPr lang="en-US" sz="2000" dirty="0" err="1">
                <a:latin typeface="メイリオ 見出し"/>
              </a:rPr>
              <a:t>Vitest、Jest、Cypress、Vue</a:t>
            </a:r>
            <a:r>
              <a:rPr lang="en-US" sz="2000" dirty="0">
                <a:latin typeface="メイリオ 見出し"/>
              </a:rPr>
              <a:t> Test </a:t>
            </a:r>
            <a:r>
              <a:rPr lang="en-US" sz="2000" dirty="0" err="1">
                <a:latin typeface="メイリオ 見出し"/>
              </a:rPr>
              <a:t>Utils</a:t>
            </a:r>
            <a:endParaRPr lang="en-US" sz="2000" dirty="0">
              <a:latin typeface="メイリオ 見出し"/>
            </a:endParaRPr>
          </a:p>
          <a:p>
            <a:pPr algn="l"/>
            <a:r>
              <a:rPr lang="ja-JP" altLang="en-US" sz="2000" b="1" dirty="0">
                <a:latin typeface="メイリオ 見出し"/>
              </a:rPr>
              <a:t>比較基準</a:t>
            </a:r>
            <a:r>
              <a:rPr lang="en-US" altLang="ja-JP" sz="2000" b="1" dirty="0">
                <a:latin typeface="メイリオ 見出し"/>
              </a:rPr>
              <a:t>: </a:t>
            </a:r>
            <a:r>
              <a:rPr lang="en-US" altLang="ja-JP" sz="2000" dirty="0">
                <a:latin typeface="メイリオ 見出し"/>
              </a:rPr>
              <a:t>		</a:t>
            </a:r>
            <a:r>
              <a:rPr lang="ja-JP" altLang="en-US" sz="2000" dirty="0">
                <a:latin typeface="メイリオ 見出し"/>
              </a:rPr>
              <a:t>導入容易さ、速度、サポート体制、</a:t>
            </a:r>
            <a:r>
              <a:rPr lang="en-US" sz="2000" dirty="0">
                <a:latin typeface="メイリオ 見出し"/>
              </a:rPr>
              <a:t>Vue 3/TS</a:t>
            </a:r>
            <a:r>
              <a:rPr lang="ja-JP" altLang="en-US" sz="2000" dirty="0">
                <a:latin typeface="メイリオ 見出し"/>
              </a:rPr>
              <a:t>互換性、</a:t>
            </a:r>
            <a:r>
              <a:rPr lang="en-US" sz="2000" dirty="0">
                <a:latin typeface="メイリオ 見出し"/>
              </a:rPr>
              <a:t>CI/CD</a:t>
            </a:r>
            <a:r>
              <a:rPr lang="ja-JP" altLang="en-US" sz="2000" dirty="0">
                <a:latin typeface="メイリオ 見出し"/>
              </a:rPr>
              <a:t>統合</a:t>
            </a:r>
          </a:p>
          <a:p>
            <a:pPr algn="l"/>
            <a:r>
              <a:rPr lang="ja-JP" altLang="en-US" sz="2000" b="1" dirty="0">
                <a:latin typeface="メイリオ 見出し"/>
              </a:rPr>
              <a:t>目的</a:t>
            </a:r>
            <a:r>
              <a:rPr lang="en-US" altLang="ja-JP" sz="2000" b="1" dirty="0">
                <a:latin typeface="メイリオ 見出し"/>
              </a:rPr>
              <a:t>:</a:t>
            </a:r>
            <a:r>
              <a:rPr lang="en-US" altLang="ja-JP" sz="2000" dirty="0">
                <a:latin typeface="メイリオ 見出し"/>
              </a:rPr>
              <a:t> 			</a:t>
            </a:r>
            <a:r>
              <a:rPr lang="en-US" sz="2000" dirty="0">
                <a:latin typeface="メイリオ 見出し"/>
              </a:rPr>
              <a:t>Vue 3</a:t>
            </a:r>
            <a:r>
              <a:rPr lang="ja-JP" altLang="en-US" sz="2000" dirty="0">
                <a:latin typeface="メイリオ 見出し"/>
              </a:rPr>
              <a:t>プロジェクトに最適なテスト戦略の特定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3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D720E-2233-48F2-9C6E-75271BD2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 テストツール比較表</a:t>
            </a:r>
            <a:endParaRPr 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1267154-4BEF-4CF2-98A1-446736699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048" y="2162175"/>
            <a:ext cx="889348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2B108-50BD-455A-9A5E-4E35DDBF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推奨テストツールとその理由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5E41A-768A-4CA1-8D32-86E4C4E2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737" y="2162175"/>
            <a:ext cx="8915400" cy="377762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メイリオ 本文"/>
              </a:rPr>
              <a:t>Vue 3</a:t>
            </a:r>
            <a:r>
              <a:rPr lang="ja-JP" altLang="en-US" sz="2000" dirty="0">
                <a:latin typeface="メイリオ 本文"/>
              </a:rPr>
              <a:t>＋</a:t>
            </a:r>
            <a:r>
              <a:rPr lang="en-US" altLang="ja-JP" sz="2000" dirty="0" err="1">
                <a:latin typeface="メイリオ 本文"/>
              </a:rPr>
              <a:t>Vite</a:t>
            </a:r>
            <a:r>
              <a:rPr lang="ja-JP" altLang="en-US" sz="2000" dirty="0">
                <a:latin typeface="メイリオ 本文"/>
              </a:rPr>
              <a:t>環境とのシームレスな統合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メイリオ 本文"/>
              </a:rPr>
              <a:t>最小限の設定で利用可能（</a:t>
            </a:r>
            <a:r>
              <a:rPr lang="en-US" altLang="ja-JP" sz="2000" dirty="0">
                <a:latin typeface="メイリオ 本文"/>
              </a:rPr>
              <a:t>vite.config.js</a:t>
            </a:r>
            <a:r>
              <a:rPr lang="ja-JP" altLang="en-US" sz="2000" dirty="0">
                <a:latin typeface="メイリオ 本文"/>
              </a:rPr>
              <a:t>の簡易拡張のみ）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メイリオ 本文"/>
              </a:rPr>
              <a:t>Jest</a:t>
            </a:r>
            <a:r>
              <a:rPr lang="ja-JP" altLang="en-US" sz="2000" dirty="0">
                <a:latin typeface="メイリオ 本文"/>
              </a:rPr>
              <a:t>の</a:t>
            </a:r>
            <a:r>
              <a:rPr lang="en-US" altLang="ja-JP" sz="2000" dirty="0">
                <a:latin typeface="メイリオ 本文"/>
              </a:rPr>
              <a:t>4</a:t>
            </a:r>
            <a:r>
              <a:rPr lang="ja-JP" altLang="en-US" sz="2000" dirty="0">
                <a:latin typeface="メイリオ 本文"/>
              </a:rPr>
              <a:t>倍以上の実行速度（特に大規模プロジェクトで顕著）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メイリオ 本文"/>
              </a:rPr>
              <a:t>Vue 3</a:t>
            </a:r>
            <a:r>
              <a:rPr lang="ja-JP" altLang="en-US" sz="2000" dirty="0">
                <a:latin typeface="メイリオ 本文"/>
              </a:rPr>
              <a:t>および</a:t>
            </a:r>
            <a:r>
              <a:rPr lang="en-US" altLang="ja-JP" sz="2000" dirty="0">
                <a:latin typeface="メイリオ 本文"/>
              </a:rPr>
              <a:t>TypeScript</a:t>
            </a:r>
            <a:r>
              <a:rPr lang="ja-JP" altLang="en-US" sz="2000" dirty="0">
                <a:latin typeface="メイリオ 本文"/>
              </a:rPr>
              <a:t>との完全な互換性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メイリオ 本文"/>
              </a:rPr>
              <a:t>開発環境とテスト環境の設定共有による効率化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4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2B108-50BD-455A-9A5E-4E35DDBF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5E41A-768A-4CA1-8D32-86E4C4E2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737" y="2162175"/>
            <a:ext cx="8915400" cy="377762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メイリオ 本文"/>
              </a:rPr>
              <a:t>Vitest</a:t>
            </a:r>
            <a:r>
              <a:rPr lang="ja-JP" altLang="en-US" sz="2000" dirty="0">
                <a:latin typeface="メイリオ 本文"/>
              </a:rPr>
              <a:t>は、高速な実行と</a:t>
            </a:r>
            <a:r>
              <a:rPr lang="en-US" altLang="ja-JP" sz="2000" dirty="0" err="1">
                <a:latin typeface="メイリオ 本文"/>
              </a:rPr>
              <a:t>Vite</a:t>
            </a:r>
            <a:r>
              <a:rPr lang="ja-JP" altLang="en-US" sz="2000" dirty="0">
                <a:latin typeface="メイリオ 本文"/>
              </a:rPr>
              <a:t>とのシームレスな統合により、</a:t>
            </a:r>
            <a:r>
              <a:rPr lang="en-US" altLang="ja-JP" sz="2000" dirty="0">
                <a:latin typeface="メイリオ 本文"/>
              </a:rPr>
              <a:t>Vue 3</a:t>
            </a:r>
            <a:r>
              <a:rPr lang="ja-JP" altLang="en-US" sz="2000" dirty="0">
                <a:latin typeface="メイリオ 本文"/>
              </a:rPr>
              <a:t>プロジェクトの主要なテストフレームワークとして推奨されます。</a:t>
            </a:r>
            <a:endParaRPr lang="en-US" altLang="ja-JP" sz="2000" dirty="0">
              <a:latin typeface="メイリオ 本文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メイリオ 本文"/>
              </a:rPr>
              <a:t>Vue Test </a:t>
            </a:r>
            <a:r>
              <a:rPr lang="en-US" altLang="ja-JP" sz="2000" dirty="0" err="1">
                <a:latin typeface="メイリオ 本文"/>
              </a:rPr>
              <a:t>Utils</a:t>
            </a:r>
            <a:r>
              <a:rPr lang="ja-JP" altLang="en-US" sz="2000" dirty="0">
                <a:latin typeface="メイリオ 本文"/>
              </a:rPr>
              <a:t>と併用することで、</a:t>
            </a:r>
            <a:r>
              <a:rPr lang="en-US" altLang="ja-JP" sz="2000" dirty="0">
                <a:latin typeface="メイリオ 本文"/>
              </a:rPr>
              <a:t>Vue 3</a:t>
            </a:r>
            <a:r>
              <a:rPr lang="ja-JP" altLang="en-US" sz="2000" dirty="0">
                <a:latin typeface="メイリオ 本文"/>
              </a:rPr>
              <a:t>コンポーネントの効率的な単体テストが可能です。</a:t>
            </a:r>
            <a:endParaRPr lang="en-US" altLang="ja-JP" sz="2000" dirty="0">
              <a:latin typeface="メイリオ 本文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メイリオ 本文"/>
              </a:rPr>
              <a:t>Jest</a:t>
            </a:r>
            <a:r>
              <a:rPr lang="ja-JP" altLang="en-US" sz="2000" dirty="0">
                <a:latin typeface="メイリオ 本文"/>
              </a:rPr>
              <a:t>も有効ですが、</a:t>
            </a:r>
            <a:r>
              <a:rPr lang="en-US" altLang="ja-JP" sz="2000" dirty="0" err="1">
                <a:latin typeface="メイリオ 本文"/>
              </a:rPr>
              <a:t>Vitest</a:t>
            </a:r>
            <a:r>
              <a:rPr lang="ja-JP" altLang="en-US" sz="2000" dirty="0">
                <a:latin typeface="メイリオ 本文"/>
              </a:rPr>
              <a:t>は設定の簡潔さと実行速度で優位性を持ちます。</a:t>
            </a:r>
            <a:endParaRPr lang="en-US" altLang="ja-JP" sz="2000" dirty="0">
              <a:latin typeface="メイリオ 本文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メイリオ 本文"/>
              </a:rPr>
              <a:t>重要なユーザーシナリオをカバーするため、</a:t>
            </a:r>
            <a:r>
              <a:rPr lang="en-US" altLang="ja-JP" sz="2000" dirty="0">
                <a:latin typeface="メイリオ 本文"/>
              </a:rPr>
              <a:t>Cypress</a:t>
            </a:r>
            <a:r>
              <a:rPr lang="ja-JP" altLang="en-US" sz="2000" dirty="0">
                <a:latin typeface="メイリオ 本文"/>
              </a:rPr>
              <a:t>を用いた</a:t>
            </a:r>
            <a:r>
              <a:rPr lang="en-US" altLang="ja-JP" sz="2000" dirty="0">
                <a:latin typeface="メイリオ 本文"/>
              </a:rPr>
              <a:t>E2E</a:t>
            </a:r>
            <a:r>
              <a:rPr lang="ja-JP" altLang="en-US" sz="2000" dirty="0">
                <a:latin typeface="メイリオ 本文"/>
              </a:rPr>
              <a:t>テストを併用し、効率性とカバレッジを両立させます。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6149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ペーパー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632</TotalTime>
  <Words>398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メイリオ</vt:lpstr>
      <vt:lpstr>Arial</vt:lpstr>
      <vt:lpstr>Century Gothic</vt:lpstr>
      <vt:lpstr>Wingdings 3</vt:lpstr>
      <vt:lpstr>メイリオ 本文</vt:lpstr>
      <vt:lpstr>メイリオ 見出し</vt:lpstr>
      <vt:lpstr>ウィスプ</vt:lpstr>
      <vt:lpstr>テストツール比較表とVitestの推奨理由</vt:lpstr>
      <vt:lpstr> テストツール比較表</vt:lpstr>
      <vt:lpstr>推奨テストツールとその理由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Vue.jsプロジェクト向け 最適テストツールの推奨</dc:title>
  <dc:creator>AUSTYN GUTKOWSKI</dc:creator>
  <cp:lastModifiedBy>AUSTYN GUTKOWSKI</cp:lastModifiedBy>
  <cp:revision>23</cp:revision>
  <dcterms:created xsi:type="dcterms:W3CDTF">2025-03-18T14:07:59Z</dcterms:created>
  <dcterms:modified xsi:type="dcterms:W3CDTF">2025-03-20T13:00:30Z</dcterms:modified>
</cp:coreProperties>
</file>