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"/>
  </p:notesMasterIdLst>
  <p:sldIdLst>
    <p:sldId id="273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EB"/>
    <a:srgbClr val="E4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87"/>
    <p:restoredTop sz="95928"/>
  </p:normalViewPr>
  <p:slideViewPr>
    <p:cSldViewPr snapToGrid="0">
      <p:cViewPr varScale="1">
        <p:scale>
          <a:sx n="114" d="100"/>
          <a:sy n="11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43E4-4BF6-8D40-BB09-65B13B9A24D6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F95DA-E599-F94C-B6B3-84F4E40F26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9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F95DA-E599-F94C-B6B3-84F4E40F26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7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CE53E94-781E-C42D-0EE3-542ABBF6329D}"/>
              </a:ext>
            </a:extLst>
          </p:cNvPr>
          <p:cNvCxnSpPr/>
          <p:nvPr userDrawn="1"/>
        </p:nvCxnSpPr>
        <p:spPr>
          <a:xfrm>
            <a:off x="1623365" y="3813717"/>
            <a:ext cx="86803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スライド番号プレースホルダー 1">
            <a:extLst>
              <a:ext uri="{FF2B5EF4-FFF2-40B4-BE49-F238E27FC236}">
                <a16:creationId xmlns:a16="http://schemas.microsoft.com/office/drawing/2014/main" id="{A1931578-1561-819E-837B-1BE4C40AA768}"/>
              </a:ext>
            </a:extLst>
          </p:cNvPr>
          <p:cNvSpPr txBox="1">
            <a:spLocks/>
          </p:cNvSpPr>
          <p:nvPr userDrawn="1"/>
        </p:nvSpPr>
        <p:spPr>
          <a:xfrm>
            <a:off x="10373683" y="6579220"/>
            <a:ext cx="1818317" cy="27878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700" b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ⓒ OEC Co. Ltd. 2024</a:t>
            </a:r>
            <a:endParaRPr kumimoji="1" lang="ja-JP" altLang="en-US" sz="7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0" name="テキスト プレースホルダー 7">
            <a:extLst>
              <a:ext uri="{FF2B5EF4-FFF2-40B4-BE49-F238E27FC236}">
                <a16:creationId xmlns:a16="http://schemas.microsoft.com/office/drawing/2014/main" id="{48D30A67-E2BC-01B2-CD93-FB992726C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9120" y="6077254"/>
            <a:ext cx="2593760" cy="2781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日付</a:t>
            </a:r>
          </a:p>
        </p:txBody>
      </p:sp>
      <p:sp>
        <p:nvSpPr>
          <p:cNvPr id="32" name="テキスト プレースホルダー 31">
            <a:extLst>
              <a:ext uri="{FF2B5EF4-FFF2-40B4-BE49-F238E27FC236}">
                <a16:creationId xmlns:a16="http://schemas.microsoft.com/office/drawing/2014/main" id="{C0F07E64-6107-DC9B-2C6D-EB1FBB7B87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6267" y="260850"/>
            <a:ext cx="5593880" cy="3068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宛先</a:t>
            </a:r>
          </a:p>
        </p:txBody>
      </p:sp>
      <p:sp>
        <p:nvSpPr>
          <p:cNvPr id="35" name="タイトル 34">
            <a:extLst>
              <a:ext uri="{FF2B5EF4-FFF2-40B4-BE49-F238E27FC236}">
                <a16:creationId xmlns:a16="http://schemas.microsoft.com/office/drawing/2014/main" id="{40B8DEB3-B2B3-3BF9-37A3-2E2093D30B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7537" y="3102429"/>
            <a:ext cx="10515600" cy="6531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EAFD2E6-721D-43E1-C36F-82CC02A59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75" y="5649248"/>
            <a:ext cx="1873250" cy="3746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410D335-41B1-27D4-6829-566E12BDD3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03728" y="0"/>
            <a:ext cx="1872943" cy="25395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8B31092-C23D-2D8F-22F2-90E6382796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71975"/>
            <a:ext cx="1793875" cy="24860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7A7E190-D033-92D7-351C-59A2E05A60A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4414603"/>
            <a:ext cx="1826932" cy="24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922B66-D644-F233-D303-88151C4A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409" t="31740" r="49138" b="32768"/>
          <a:stretch/>
        </p:blipFill>
        <p:spPr>
          <a:xfrm rot="16200000">
            <a:off x="11318790" y="6081104"/>
            <a:ext cx="767756" cy="78603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CF49A70-6C90-B399-F916-41655B56C1BA}"/>
              </a:ext>
            </a:extLst>
          </p:cNvPr>
          <p:cNvCxnSpPr>
            <a:cxnSpLocks/>
          </p:cNvCxnSpPr>
          <p:nvPr userDrawn="1"/>
        </p:nvCxnSpPr>
        <p:spPr>
          <a:xfrm>
            <a:off x="378372" y="471551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0A93357-E4D9-E841-8518-D1EBA20C432C}"/>
              </a:ext>
            </a:extLst>
          </p:cNvPr>
          <p:cNvCxnSpPr>
            <a:cxnSpLocks/>
          </p:cNvCxnSpPr>
          <p:nvPr userDrawn="1"/>
        </p:nvCxnSpPr>
        <p:spPr>
          <a:xfrm>
            <a:off x="378372" y="6572806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スライド番号プレースホルダー 1">
            <a:extLst>
              <a:ext uri="{FF2B5EF4-FFF2-40B4-BE49-F238E27FC236}">
                <a16:creationId xmlns:a16="http://schemas.microsoft.com/office/drawing/2014/main" id="{323755EB-113A-295B-304D-9A52954BD158}"/>
              </a:ext>
            </a:extLst>
          </p:cNvPr>
          <p:cNvSpPr txBox="1">
            <a:spLocks/>
          </p:cNvSpPr>
          <p:nvPr userDrawn="1"/>
        </p:nvSpPr>
        <p:spPr>
          <a:xfrm>
            <a:off x="9098851" y="6329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8517C8-C466-4871-84FC-1F3C0FF7F4F0}" type="slidenum">
              <a:rPr kumimoji="1" lang="ja-JP" altLang="en-US" sz="1200" b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 sz="12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15CA61-0109-2553-A25E-CBA20DBF7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9603" y="96449"/>
            <a:ext cx="606130" cy="4450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266C90-D1AE-6461-C775-204E1E54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372" y="6653411"/>
            <a:ext cx="948655" cy="113272"/>
          </a:xfrm>
          <a:prstGeom prst="rect">
            <a:avLst/>
          </a:prstGeom>
        </p:spPr>
      </p:pic>
      <p:sp>
        <p:nvSpPr>
          <p:cNvPr id="14" name="スライド番号プレースホルダー 1">
            <a:extLst>
              <a:ext uri="{FF2B5EF4-FFF2-40B4-BE49-F238E27FC236}">
                <a16:creationId xmlns:a16="http://schemas.microsoft.com/office/drawing/2014/main" id="{40752B90-A7E9-A4F3-2034-3A4B6D56DADD}"/>
              </a:ext>
            </a:extLst>
          </p:cNvPr>
          <p:cNvSpPr txBox="1">
            <a:spLocks/>
          </p:cNvSpPr>
          <p:nvPr userDrawn="1"/>
        </p:nvSpPr>
        <p:spPr>
          <a:xfrm>
            <a:off x="5186841" y="6579220"/>
            <a:ext cx="1818317" cy="27878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500" b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ⓒ OEC Co. Ltd. 2024</a:t>
            </a:r>
            <a:endParaRPr kumimoji="1" lang="ja-JP" altLang="en-US" sz="5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755633CC-777B-61BC-7D9B-5D24D8219AC8}"/>
              </a:ext>
            </a:extLst>
          </p:cNvPr>
          <p:cNvSpPr txBox="1">
            <a:spLocks/>
          </p:cNvSpPr>
          <p:nvPr userDrawn="1"/>
        </p:nvSpPr>
        <p:spPr>
          <a:xfrm>
            <a:off x="1654465" y="749164"/>
            <a:ext cx="1530266" cy="412329"/>
          </a:xfrm>
          <a:prstGeom prst="rect">
            <a:avLst/>
          </a:prstGeom>
          <a:noFill/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sz="1800" b="0" i="0" dirty="0">
                <a:solidFill>
                  <a:schemeClr val="bg1">
                    <a:lumMod val="50000"/>
                  </a:schemeClr>
                </a:solidFill>
                <a:effectLst/>
                <a:latin typeface="Google Sans"/>
              </a:rPr>
              <a:t>- Contents -</a:t>
            </a: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83B73031-FC32-24D2-87F8-DE5119C380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436" y="740086"/>
            <a:ext cx="1530266" cy="5536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　次</a:t>
            </a:r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B4E0EA3F-E4EF-C62B-9925-56DF8DD226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37590" y="1701994"/>
            <a:ext cx="5969000" cy="553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０１：　タイトル</a:t>
            </a:r>
          </a:p>
        </p:txBody>
      </p:sp>
      <p:sp>
        <p:nvSpPr>
          <p:cNvPr id="24" name="テキスト プレースホルダー 21">
            <a:extLst>
              <a:ext uri="{FF2B5EF4-FFF2-40B4-BE49-F238E27FC236}">
                <a16:creationId xmlns:a16="http://schemas.microsoft.com/office/drawing/2014/main" id="{E487919D-81FD-B194-769A-D8885EF973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590" y="2391935"/>
            <a:ext cx="5969000" cy="553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０２：　タイトル</a:t>
            </a:r>
          </a:p>
        </p:txBody>
      </p:sp>
      <p:sp>
        <p:nvSpPr>
          <p:cNvPr id="25" name="テキスト プレースホルダー 21">
            <a:extLst>
              <a:ext uri="{FF2B5EF4-FFF2-40B4-BE49-F238E27FC236}">
                <a16:creationId xmlns:a16="http://schemas.microsoft.com/office/drawing/2014/main" id="{8FAC816E-5932-C2B0-E2AE-955B6D65C0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7590" y="3081876"/>
            <a:ext cx="5969000" cy="553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０３：　タイトル</a:t>
            </a:r>
          </a:p>
        </p:txBody>
      </p:sp>
    </p:spTree>
    <p:extLst>
      <p:ext uri="{BB962C8B-B14F-4D97-AF65-F5344CB8AC3E}">
        <p14:creationId xmlns:p14="http://schemas.microsoft.com/office/powerpoint/2010/main" val="7430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922B66-D644-F233-D303-88151C4A9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409" t="31740" r="49138" b="32768"/>
          <a:stretch/>
        </p:blipFill>
        <p:spPr>
          <a:xfrm rot="16200000">
            <a:off x="11318790" y="6081104"/>
            <a:ext cx="767756" cy="786035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CF49A70-6C90-B399-F916-41655B56C1BA}"/>
              </a:ext>
            </a:extLst>
          </p:cNvPr>
          <p:cNvCxnSpPr>
            <a:cxnSpLocks/>
          </p:cNvCxnSpPr>
          <p:nvPr userDrawn="1"/>
        </p:nvCxnSpPr>
        <p:spPr>
          <a:xfrm>
            <a:off x="378372" y="471551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0A93357-E4D9-E841-8518-D1EBA20C432C}"/>
              </a:ext>
            </a:extLst>
          </p:cNvPr>
          <p:cNvCxnSpPr>
            <a:cxnSpLocks/>
          </p:cNvCxnSpPr>
          <p:nvPr userDrawn="1"/>
        </p:nvCxnSpPr>
        <p:spPr>
          <a:xfrm>
            <a:off x="378372" y="6572806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プレースホルダー 31">
            <a:extLst>
              <a:ext uri="{FF2B5EF4-FFF2-40B4-BE49-F238E27FC236}">
                <a16:creationId xmlns:a16="http://schemas.microsoft.com/office/drawing/2014/main" id="{342397C9-C5B3-984B-42FC-B0F9563277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372" y="164731"/>
            <a:ext cx="5593880" cy="3068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01: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1" name="スライド番号プレースホルダー 1">
            <a:extLst>
              <a:ext uri="{FF2B5EF4-FFF2-40B4-BE49-F238E27FC236}">
                <a16:creationId xmlns:a16="http://schemas.microsoft.com/office/drawing/2014/main" id="{323755EB-113A-295B-304D-9A52954BD158}"/>
              </a:ext>
            </a:extLst>
          </p:cNvPr>
          <p:cNvSpPr txBox="1">
            <a:spLocks/>
          </p:cNvSpPr>
          <p:nvPr userDrawn="1"/>
        </p:nvSpPr>
        <p:spPr>
          <a:xfrm>
            <a:off x="9098851" y="6329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8517C8-C466-4871-84FC-1F3C0FF7F4F0}" type="slidenum">
              <a:rPr kumimoji="1" lang="ja-JP" altLang="en-US" sz="1200" b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 sz="12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4A7204D4-09B9-0EA5-FD52-EC579E34FC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372" y="975971"/>
            <a:ext cx="7883781" cy="192168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15CA61-0109-2553-A25E-CBA20DBF7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9603" y="96449"/>
            <a:ext cx="606130" cy="4450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266C90-D1AE-6461-C775-204E1E54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372" y="6653411"/>
            <a:ext cx="948655" cy="113272"/>
          </a:xfrm>
          <a:prstGeom prst="rect">
            <a:avLst/>
          </a:prstGeom>
        </p:spPr>
      </p:pic>
      <p:sp>
        <p:nvSpPr>
          <p:cNvPr id="14" name="スライド番号プレースホルダー 1">
            <a:extLst>
              <a:ext uri="{FF2B5EF4-FFF2-40B4-BE49-F238E27FC236}">
                <a16:creationId xmlns:a16="http://schemas.microsoft.com/office/drawing/2014/main" id="{40752B90-A7E9-A4F3-2034-3A4B6D56DADD}"/>
              </a:ext>
            </a:extLst>
          </p:cNvPr>
          <p:cNvSpPr txBox="1">
            <a:spLocks/>
          </p:cNvSpPr>
          <p:nvPr userDrawn="1"/>
        </p:nvSpPr>
        <p:spPr>
          <a:xfrm>
            <a:off x="5186841" y="6579220"/>
            <a:ext cx="1818317" cy="27878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500" b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ⓒ OEC Co. Ltd. 2024</a:t>
            </a:r>
            <a:endParaRPr kumimoji="1" lang="ja-JP" altLang="en-US" sz="5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5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0A93357-E4D9-E841-8518-D1EBA20C432C}"/>
              </a:ext>
            </a:extLst>
          </p:cNvPr>
          <p:cNvCxnSpPr>
            <a:cxnSpLocks/>
          </p:cNvCxnSpPr>
          <p:nvPr userDrawn="1"/>
        </p:nvCxnSpPr>
        <p:spPr>
          <a:xfrm>
            <a:off x="378372" y="6572806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プレースホルダー 31">
            <a:extLst>
              <a:ext uri="{FF2B5EF4-FFF2-40B4-BE49-F238E27FC236}">
                <a16:creationId xmlns:a16="http://schemas.microsoft.com/office/drawing/2014/main" id="{342397C9-C5B3-984B-42FC-B0F9563277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8372" y="164731"/>
            <a:ext cx="5593880" cy="3068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01:</a:t>
            </a:r>
            <a:r>
              <a:rPr kumimoji="1" lang="ja-JP" altLang="en-US" dirty="0"/>
              <a:t>タイトル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15CA61-0109-2553-A25E-CBA20DBF7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9603" y="96449"/>
            <a:ext cx="606130" cy="4450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E266C90-D1AE-6461-C775-204E1E54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8372" y="6653411"/>
            <a:ext cx="948655" cy="113272"/>
          </a:xfrm>
          <a:prstGeom prst="rect">
            <a:avLst/>
          </a:prstGeom>
        </p:spPr>
      </p:pic>
      <p:sp>
        <p:nvSpPr>
          <p:cNvPr id="14" name="スライド番号プレースホルダー 1">
            <a:extLst>
              <a:ext uri="{FF2B5EF4-FFF2-40B4-BE49-F238E27FC236}">
                <a16:creationId xmlns:a16="http://schemas.microsoft.com/office/drawing/2014/main" id="{40752B90-A7E9-A4F3-2034-3A4B6D56DADD}"/>
              </a:ext>
            </a:extLst>
          </p:cNvPr>
          <p:cNvSpPr txBox="1">
            <a:spLocks/>
          </p:cNvSpPr>
          <p:nvPr userDrawn="1"/>
        </p:nvSpPr>
        <p:spPr>
          <a:xfrm>
            <a:off x="5186841" y="6579220"/>
            <a:ext cx="1818317" cy="27878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500" b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ⓒ OEC Co. Ltd. 2024</a:t>
            </a:r>
            <a:endParaRPr kumimoji="1" lang="ja-JP" altLang="en-US" sz="5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4A7204D4-09B9-0EA5-FD52-EC579E34FC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371" y="975971"/>
            <a:ext cx="11434745" cy="7601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リード文</a:t>
            </a:r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0F71E65-E27E-73AF-046F-03420858762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8885" y="2119313"/>
            <a:ext cx="5593367" cy="403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9" name="コンテンツ プレースホルダー 5">
            <a:extLst>
              <a:ext uri="{FF2B5EF4-FFF2-40B4-BE49-F238E27FC236}">
                <a16:creationId xmlns:a16="http://schemas.microsoft.com/office/drawing/2014/main" id="{A46A1004-C88B-A086-9FA3-D92CCB82660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9750" y="2119313"/>
            <a:ext cx="5593367" cy="4033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82AF3B-0308-7BA4-83FC-C50057ECCAEF}"/>
              </a:ext>
            </a:extLst>
          </p:cNvPr>
          <p:cNvCxnSpPr>
            <a:cxnSpLocks/>
          </p:cNvCxnSpPr>
          <p:nvPr userDrawn="1"/>
        </p:nvCxnSpPr>
        <p:spPr>
          <a:xfrm>
            <a:off x="378372" y="471551"/>
            <a:ext cx="107795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BB81FADC-F78B-CD4D-A7A1-A9577212D8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409" t="31740" r="49138" b="32768"/>
          <a:stretch/>
        </p:blipFill>
        <p:spPr>
          <a:xfrm rot="16200000">
            <a:off x="11318790" y="6081104"/>
            <a:ext cx="767756" cy="786035"/>
          </a:xfrm>
          <a:prstGeom prst="rect">
            <a:avLst/>
          </a:prstGeom>
        </p:spPr>
      </p:pic>
      <p:sp>
        <p:nvSpPr>
          <p:cNvPr id="16" name="スライド番号プレースホルダー 1">
            <a:extLst>
              <a:ext uri="{FF2B5EF4-FFF2-40B4-BE49-F238E27FC236}">
                <a16:creationId xmlns:a16="http://schemas.microsoft.com/office/drawing/2014/main" id="{17685F8C-D8D1-6B8D-F5D4-BE6F5A38EBFF}"/>
              </a:ext>
            </a:extLst>
          </p:cNvPr>
          <p:cNvSpPr txBox="1">
            <a:spLocks/>
          </p:cNvSpPr>
          <p:nvPr userDrawn="1"/>
        </p:nvSpPr>
        <p:spPr>
          <a:xfrm>
            <a:off x="9098851" y="63292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38517C8-C466-4871-84FC-1F3C0FF7F4F0}" type="slidenum">
              <a:rPr kumimoji="1" lang="ja-JP" altLang="en-US" sz="1200" b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 sz="1200" b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03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98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89" r:id="rId3"/>
    <p:sldLayoutId id="2147483692" r:id="rId4"/>
    <p:sldLayoutId id="214748369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EF5983-E4BF-EFAE-8A22-D068F392F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２０２５年３月２１日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1E46F-6A51-AB92-F0CC-81DD9AF76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F06BFC4-E100-C2B3-35E5-678E7644F0D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ja-JP" altLang="en-US" sz="2800">
                <a:latin typeface="メイリオ 見出し"/>
              </a:rPr>
              <a:t>テストツール比較表と</a:t>
            </a:r>
            <a:r>
              <a:rPr lang="en-US" altLang="ja-JP" sz="2800" dirty="0" err="1">
                <a:latin typeface="メイリオ 見出し"/>
              </a:rPr>
              <a:t>Vitest</a:t>
            </a:r>
            <a:r>
              <a:rPr lang="ja-JP" altLang="en-US" sz="2800">
                <a:latin typeface="メイリオ 見出し"/>
              </a:rPr>
              <a:t>の推奨理由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2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3">
            <a:extLst>
              <a:ext uri="{FF2B5EF4-FFF2-40B4-BE49-F238E27FC236}">
                <a16:creationId xmlns:a16="http://schemas.microsoft.com/office/drawing/2014/main" id="{76A1A3D3-4F58-FD88-7BC4-BA6AE1D885A1}"/>
              </a:ext>
            </a:extLst>
          </p:cNvPr>
          <p:cNvSpPr txBox="1">
            <a:spLocks/>
          </p:cNvSpPr>
          <p:nvPr/>
        </p:nvSpPr>
        <p:spPr>
          <a:xfrm>
            <a:off x="757927" y="656522"/>
            <a:ext cx="8426450" cy="7572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/>
              <a:t>テストツール比較表</a:t>
            </a:r>
            <a:endParaRPr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726FEFF-F33C-7A9B-3062-46DA066E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66430"/>
              </p:ext>
            </p:extLst>
          </p:nvPr>
        </p:nvGraphicFramePr>
        <p:xfrm>
          <a:off x="914400" y="1810581"/>
          <a:ext cx="10359484" cy="426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09">
                  <a:extLst>
                    <a:ext uri="{9D8B030D-6E8A-4147-A177-3AD203B41FA5}">
                      <a16:colId xmlns:a16="http://schemas.microsoft.com/office/drawing/2014/main" val="1215555742"/>
                    </a:ext>
                  </a:extLst>
                </a:gridCol>
                <a:gridCol w="1760495">
                  <a:extLst>
                    <a:ext uri="{9D8B030D-6E8A-4147-A177-3AD203B41FA5}">
                      <a16:colId xmlns:a16="http://schemas.microsoft.com/office/drawing/2014/main" val="3134763950"/>
                    </a:ext>
                  </a:extLst>
                </a:gridCol>
                <a:gridCol w="1760495">
                  <a:extLst>
                    <a:ext uri="{9D8B030D-6E8A-4147-A177-3AD203B41FA5}">
                      <a16:colId xmlns:a16="http://schemas.microsoft.com/office/drawing/2014/main" val="311837315"/>
                    </a:ext>
                  </a:extLst>
                </a:gridCol>
                <a:gridCol w="1760495">
                  <a:extLst>
                    <a:ext uri="{9D8B030D-6E8A-4147-A177-3AD203B41FA5}">
                      <a16:colId xmlns:a16="http://schemas.microsoft.com/office/drawing/2014/main" val="399140423"/>
                    </a:ext>
                  </a:extLst>
                </a:gridCol>
                <a:gridCol w="1760495">
                  <a:extLst>
                    <a:ext uri="{9D8B030D-6E8A-4147-A177-3AD203B41FA5}">
                      <a16:colId xmlns:a16="http://schemas.microsoft.com/office/drawing/2014/main" val="2712535842"/>
                    </a:ext>
                  </a:extLst>
                </a:gridCol>
                <a:gridCol w="1760495">
                  <a:extLst>
                    <a:ext uri="{9D8B030D-6E8A-4147-A177-3AD203B41FA5}">
                      <a16:colId xmlns:a16="http://schemas.microsoft.com/office/drawing/2014/main" val="4273666158"/>
                    </a:ext>
                  </a:extLst>
                </a:gridCol>
              </a:tblGrid>
              <a:tr h="8533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テストツール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導入の容易さ 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パフォーマンスと速度	 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コミュニティサポートとドキュメント 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Vue 3 </a:t>
                      </a:r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および </a:t>
                      </a:r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TypeScript </a:t>
                      </a:r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との互換性 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CI/CD </a:t>
                      </a:r>
                      <a:r>
                        <a:rPr kumimoji="1" lang="ja-JP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パイプラインとの統合 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902119"/>
                  </a:ext>
                </a:extLst>
              </a:tr>
              <a:tr h="8533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Vitest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55506"/>
                  </a:ext>
                </a:extLst>
              </a:tr>
              <a:tr h="8533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Jest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3688"/>
                  </a:ext>
                </a:extLst>
              </a:tr>
              <a:tr h="8533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Cypress</a:t>
                      </a:r>
                      <a:endParaRPr kumimoji="1" lang="ja-JP" alt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89298"/>
                  </a:ext>
                </a:extLst>
              </a:tr>
              <a:tr h="8533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Vue Test Utils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25710"/>
                  </a:ext>
                </a:extLst>
              </a:tr>
            </a:tbl>
          </a:graphicData>
        </a:graphic>
      </p:graphicFrame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8C866034-1BD0-6A1B-F37D-07AD0D491935}"/>
              </a:ext>
            </a:extLst>
          </p:cNvPr>
          <p:cNvSpPr txBox="1">
            <a:spLocks/>
          </p:cNvSpPr>
          <p:nvPr/>
        </p:nvSpPr>
        <p:spPr>
          <a:xfrm>
            <a:off x="824834" y="1332739"/>
            <a:ext cx="4060495" cy="464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/>
              <a:t>比較表（５段階評価）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17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BB64-CC8E-7394-F81C-C5D4B6F1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EBE884-2A3B-C1B7-08FF-617DF296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sz="2800"/>
              <a:t>推奨テストツールとその理由</a:t>
            </a:r>
            <a:endParaRPr kumimoji="1" lang="ja-JP" altLang="en-US" sz="28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A2E8C-DD72-D004-6803-0B576D461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372" y="975971"/>
            <a:ext cx="8542604" cy="4387766"/>
          </a:xfrm>
        </p:spPr>
        <p:txBody>
          <a:bodyPr/>
          <a:lstStyle/>
          <a:p>
            <a:pPr lvl="1"/>
            <a:r>
              <a:rPr lang="en-US" altLang="ja-JP" sz="2000" dirty="0" err="1"/>
              <a:t>Vitest</a:t>
            </a:r>
            <a:r>
              <a:rPr lang="en-US" altLang="ja-JP" sz="2000" dirty="0"/>
              <a:t> </a:t>
            </a:r>
            <a:r>
              <a:rPr lang="ja-JP" altLang="en-US" sz="2000"/>
              <a:t>は、</a:t>
            </a:r>
            <a:r>
              <a:rPr lang="en-US" altLang="ja-JP" sz="2000" dirty="0"/>
              <a:t>Vite </a:t>
            </a:r>
            <a:r>
              <a:rPr lang="ja-JP" altLang="en-US" sz="2000"/>
              <a:t>との高い親和性と高速な実行により、</a:t>
            </a:r>
            <a:r>
              <a:rPr lang="en-US" altLang="ja-JP" sz="2000" dirty="0"/>
              <a:t>Vue 3 </a:t>
            </a:r>
            <a:r>
              <a:rPr lang="ja-JP" altLang="en-US" sz="2000"/>
              <a:t>プロジェクトでの主要なテストフレームワークとして推奨される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Vue 3</a:t>
            </a:r>
            <a:r>
              <a:rPr lang="ja-JP" altLang="en-US" sz="2000"/>
              <a:t>＋</a:t>
            </a:r>
            <a:r>
              <a:rPr lang="en-US" altLang="ja-JP" sz="2000" dirty="0"/>
              <a:t>Vite</a:t>
            </a:r>
            <a:r>
              <a:rPr lang="ja-JP" altLang="en-US" sz="2000"/>
              <a:t>環境とのシームレスな統合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/>
              <a:t>最小限の設定で利用可能（</a:t>
            </a:r>
            <a:r>
              <a:rPr lang="en-US" altLang="ja-JP" sz="2000" dirty="0" err="1"/>
              <a:t>vite.config.js</a:t>
            </a:r>
            <a:r>
              <a:rPr lang="ja-JP" altLang="en-US" sz="2000"/>
              <a:t>の簡易拡張のみ）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Jest</a:t>
            </a:r>
            <a:r>
              <a:rPr lang="ja-JP" altLang="en-US" sz="2000"/>
              <a:t>の</a:t>
            </a:r>
            <a:r>
              <a:rPr lang="en-US" altLang="ja-JP" sz="2000" dirty="0"/>
              <a:t>4</a:t>
            </a:r>
            <a:r>
              <a:rPr lang="ja-JP" altLang="en-US" sz="2000"/>
              <a:t>倍以上の実行速度（特に大規模プロジェクトで顕著）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Vue 3</a:t>
            </a:r>
            <a:r>
              <a:rPr lang="ja-JP" altLang="en-US" sz="2000"/>
              <a:t>および</a:t>
            </a:r>
            <a:r>
              <a:rPr lang="en-US" altLang="ja-JP" sz="2000" dirty="0"/>
              <a:t>TypeScript</a:t>
            </a:r>
            <a:r>
              <a:rPr lang="ja-JP" altLang="en-US" sz="2000"/>
              <a:t>との完全な互換性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/>
              <a:t>開発環境とテスト環境の設定共有による効率化</a:t>
            </a: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Vue Test Utils </a:t>
            </a:r>
            <a:r>
              <a:rPr lang="ja-JP" altLang="en-US" sz="2000"/>
              <a:t>と組み合わせることで、</a:t>
            </a:r>
            <a:r>
              <a:rPr lang="en-US" altLang="ja-JP" sz="2000" dirty="0"/>
              <a:t>Vue 3 </a:t>
            </a:r>
            <a:r>
              <a:rPr lang="ja-JP" altLang="en-US" sz="2000"/>
              <a:t>コンポーネントの単体テストを効率的に実施可能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Jest </a:t>
            </a:r>
            <a:r>
              <a:rPr lang="ja-JP" altLang="en-US" sz="2000"/>
              <a:t>も選択肢の一つだが、</a:t>
            </a:r>
            <a:r>
              <a:rPr lang="en-US" altLang="ja-JP" sz="2000" dirty="0" err="1"/>
              <a:t>Vitest</a:t>
            </a:r>
            <a:r>
              <a:rPr lang="en-US" altLang="ja-JP" sz="2000" dirty="0"/>
              <a:t> </a:t>
            </a:r>
            <a:r>
              <a:rPr lang="ja-JP" altLang="en-US" sz="2000"/>
              <a:t>は設定の簡潔さとパフォーマンスにおいて優位性がある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sz="2000"/>
              <a:t>単体テスト（</a:t>
            </a:r>
            <a:r>
              <a:rPr lang="en-US" altLang="ja-JP" sz="2000" dirty="0" err="1"/>
              <a:t>Vitest</a:t>
            </a:r>
            <a:r>
              <a:rPr lang="en-US" altLang="ja-JP" sz="2000" dirty="0"/>
              <a:t> + VTU</a:t>
            </a:r>
            <a:r>
              <a:rPr lang="ja-JP" altLang="en-US" sz="2000"/>
              <a:t>）と </a:t>
            </a:r>
            <a:r>
              <a:rPr lang="en-US" altLang="ja-JP" sz="2000" dirty="0"/>
              <a:t>E2E </a:t>
            </a:r>
            <a:r>
              <a:rPr lang="ja-JP" altLang="en-US" sz="2000"/>
              <a:t>テスト（</a:t>
            </a:r>
            <a:r>
              <a:rPr lang="en-US" altLang="ja-JP" sz="2000" dirty="0"/>
              <a:t>Cypress</a:t>
            </a:r>
            <a:r>
              <a:rPr lang="ja-JP" altLang="en-US" sz="2000"/>
              <a:t>）の組み合わせにより、堅牢かつ効率的なテスト戦略を実現</a:t>
            </a:r>
          </a:p>
          <a:p>
            <a:pPr marL="457200" lvl="1" indent="0">
              <a:buNone/>
            </a:pPr>
            <a:endParaRPr lang="ja-JP" altLang="en-US" sz="2000">
              <a:latin typeface="メイリオ 本文"/>
            </a:endParaRP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6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EC">
      <a:dk1>
        <a:srgbClr val="000000"/>
      </a:dk1>
      <a:lt1>
        <a:srgbClr val="FFFFFF"/>
      </a:lt1>
      <a:dk2>
        <a:srgbClr val="EAF2FF"/>
      </a:dk2>
      <a:lt2>
        <a:srgbClr val="FEFAC9"/>
      </a:lt2>
      <a:accent1>
        <a:srgbClr val="E5F9DC"/>
      </a:accent1>
      <a:accent2>
        <a:srgbClr val="FDD0CE"/>
      </a:accent2>
      <a:accent3>
        <a:srgbClr val="FFF4E3"/>
      </a:accent3>
      <a:accent4>
        <a:srgbClr val="C9EFF9"/>
      </a:accent4>
      <a:accent5>
        <a:srgbClr val="F8D8AD"/>
      </a:accent5>
      <a:accent6>
        <a:srgbClr val="D0CFFD"/>
      </a:accent6>
      <a:hlink>
        <a:srgbClr val="98CCFF"/>
      </a:hlink>
      <a:folHlink>
        <a:srgbClr val="F9AB09"/>
      </a:folHlink>
    </a:clrScheme>
    <a:fontScheme name="ユーザー定義 1">
      <a:majorFont>
        <a:latin typeface="Calibri Light"/>
        <a:ea typeface="UD デジタル 教科書体 NK-R"/>
        <a:cs typeface=""/>
      </a:majorFont>
      <a:minorFont>
        <a:latin typeface="Calibri"/>
        <a:ea typeface="UD デジタル 教科書体 NK-R"/>
        <a:cs typeface="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</TotalTime>
  <Words>232</Words>
  <Application>Microsoft Macintosh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Google Sans</vt:lpstr>
      <vt:lpstr>UD デジタル 教科書体 NK-R</vt:lpstr>
      <vt:lpstr>游ゴシック</vt:lpstr>
      <vt:lpstr>メイリオ 本文</vt:lpstr>
      <vt:lpstr>メイリオ 見出し</vt:lpstr>
      <vt:lpstr>Arial</vt:lpstr>
      <vt:lpstr>Office 2013 - 2022 テーマ</vt:lpstr>
      <vt:lpstr>テストツール比較表とVitestの推奨理由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SHAKYA BISHAL</cp:lastModifiedBy>
  <cp:revision>24</cp:revision>
  <dcterms:created xsi:type="dcterms:W3CDTF">2024-05-17T10:47:13Z</dcterms:created>
  <dcterms:modified xsi:type="dcterms:W3CDTF">2025-03-21T08:08:12Z</dcterms:modified>
</cp:coreProperties>
</file>