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87" r:id="rId7"/>
    <p:sldId id="263" r:id="rId8"/>
    <p:sldId id="264" r:id="rId9"/>
    <p:sldId id="265" r:id="rId10"/>
    <p:sldId id="267" r:id="rId11"/>
    <p:sldId id="260" r:id="rId12"/>
    <p:sldId id="288" r:id="rId13"/>
    <p:sldId id="271" r:id="rId14"/>
    <p:sldId id="272" r:id="rId15"/>
    <p:sldId id="273" r:id="rId16"/>
    <p:sldId id="275" r:id="rId17"/>
    <p:sldId id="276" r:id="rId18"/>
    <p:sldId id="277" r:id="rId19"/>
    <p:sldId id="280" r:id="rId20"/>
    <p:sldId id="281" r:id="rId21"/>
    <p:sldId id="28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ulikondasaiaditya@gmail.com" initials="p" lastIdx="13" clrIdx="0">
    <p:extLst>
      <p:ext uri="{19B8F6BF-5375-455C-9EA6-DF929625EA0E}">
        <p15:presenceInfo xmlns:p15="http://schemas.microsoft.com/office/powerpoint/2012/main" userId="1253d274b7756ec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79" autoAdjust="0"/>
    <p:restoredTop sz="94660"/>
  </p:normalViewPr>
  <p:slideViewPr>
    <p:cSldViewPr snapToGrid="0">
      <p:cViewPr varScale="1">
        <p:scale>
          <a:sx n="92" d="100"/>
          <a:sy n="9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18T14:49:29.881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18T14:49:29.881" idx="2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18T14:49:29.881" idx="3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18T14:49:29.881" idx="4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18T14:49:29.881" idx="7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18T14:49:29.881" idx="8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18T14:49:29.881" idx="9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A8D2-FDD0-4B7E-A827-46848C763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4D07D-2FA2-4927-B0E2-DBC0726431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1F47C-DA5B-40EC-8DD1-CC3B9384A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36A0D-DC05-4191-BEB5-7C1E5E221FCD}" type="datetimeFigureOut">
              <a:rPr lang="en-IN" smtClean="0"/>
              <a:t>19-10-2025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8D643-EA67-4C9F-974D-F40400B26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31078-AC25-4539-80D0-268F7D016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F467-4269-4BEE-B936-4EB529DB3F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521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9D086-C58F-462B-BA05-A52AD12F3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5D94D6-B186-44A6-8DED-0E4C662517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C485B-34CA-4AF6-8FC0-F0D8D3838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36A0D-DC05-4191-BEB5-7C1E5E221FCD}" type="datetimeFigureOut">
              <a:rPr lang="en-IN" smtClean="0"/>
              <a:t>19-10-2025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3895E-F22F-48B1-8ED0-85897D75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AC053-FEAB-431E-A378-0F9FAC89F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F467-4269-4BEE-B936-4EB529DB3F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82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1AF203-B0C4-427B-A2A9-8E002ABC01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79A89C-38F1-4B0B-9B19-9E812611D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918E9-7BB9-48F4-86FA-8DF265C0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36A0D-DC05-4191-BEB5-7C1E5E221FCD}" type="datetimeFigureOut">
              <a:rPr lang="en-IN" smtClean="0"/>
              <a:t>19-10-2025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00755-0682-4954-8FDF-186C7FA8F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A5004-A812-4F1B-A64B-243859F6F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F467-4269-4BEE-B936-4EB529DB3F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7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E6EA-5D74-4252-BA3F-F9C9A90CB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B1B3-9FD9-497D-9B24-0D9A4E080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B3CFC-D2E7-489D-B22E-9AFFEF027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36A0D-DC05-4191-BEB5-7C1E5E221FCD}" type="datetimeFigureOut">
              <a:rPr lang="en-IN" smtClean="0"/>
              <a:t>19-10-2025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4743B-BB05-453D-A854-80CE67335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2FB08-2FD4-4DD6-92F8-8A01683A4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F467-4269-4BEE-B936-4EB529DB3F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856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68A5D-B2C0-4017-8F9D-9F3FB03A4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17EF8-0414-4B94-AA7A-E8F056D28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F3848-FB27-4D39-BAA0-8D602D0A8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36A0D-DC05-4191-BEB5-7C1E5E221FCD}" type="datetimeFigureOut">
              <a:rPr lang="en-IN" smtClean="0"/>
              <a:t>19-10-2025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9ED2A-B43B-400E-AE66-15DAB6F49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92F6F-F288-43BF-BEC4-29CB4B4A5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F467-4269-4BEE-B936-4EB529DB3F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1023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B412A-2670-42DF-87CF-0A5035BE5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1D0C0-7A2A-4B7E-90F9-845B3B6BCF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E5E062-F3B8-49C9-BDBE-493BE1740D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7ED3DE-F3AC-4E4B-BCA9-B5438D84D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36A0D-DC05-4191-BEB5-7C1E5E221FCD}" type="datetimeFigureOut">
              <a:rPr lang="en-IN" smtClean="0"/>
              <a:t>19-10-2025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9DD8B5-67E9-4216-B340-6CAED3245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D0E7B-F20A-4968-BF88-FF846CE1B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F467-4269-4BEE-B936-4EB529DB3F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01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3BC89-DB99-4A2D-AADD-930A9E874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4A86-4015-4CCC-BE2D-1F1FAFCA3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3913EC-D67D-44BE-B5A3-A086AE88A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20247B-3426-46B0-BC56-5B417AF237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DAEE99-A849-4E76-9340-75AA2EC7CF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5A6E03-4B73-4EA5-8122-3F2940E2E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36A0D-DC05-4191-BEB5-7C1E5E221FCD}" type="datetimeFigureOut">
              <a:rPr lang="en-IN" smtClean="0"/>
              <a:t>19-10-2025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AC9765-E823-41AA-97AC-BB55E0985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5D28E2-D08C-4AD7-96FC-8091CE7E4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F467-4269-4BEE-B936-4EB529DB3F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013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11731-925D-424D-A05B-EF52D7523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DBF362-6F91-48E3-8C6B-56C289B6E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36A0D-DC05-4191-BEB5-7C1E5E221FCD}" type="datetimeFigureOut">
              <a:rPr lang="en-IN" smtClean="0"/>
              <a:t>19-10-2025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87C6C-B7C0-4608-9F7B-A4117CEAA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23A6FF-3943-42F5-81DC-C6F3FA066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F467-4269-4BEE-B936-4EB529DB3F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5383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77CD88-2DB1-4680-A9F9-34EDF9051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36A0D-DC05-4191-BEB5-7C1E5E221FCD}" type="datetimeFigureOut">
              <a:rPr lang="en-IN" smtClean="0"/>
              <a:t>19-10-2025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50C572-8494-4383-A717-27AB49D9D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341402-9322-4C33-AE1B-EFA2BA092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F467-4269-4BEE-B936-4EB529DB3F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425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75A1C-3E84-42B0-953A-30CD73D37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27055-25E5-482D-8953-34F824FFB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A2DDB1-A5C5-4AED-95A5-82A084B52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7D59A-EB63-4D64-8699-6C7F6CDF8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36A0D-DC05-4191-BEB5-7C1E5E221FCD}" type="datetimeFigureOut">
              <a:rPr lang="en-IN" smtClean="0"/>
              <a:t>19-10-2025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F31F6A-629B-4865-AB2C-7F89BA5F7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CFFEA-E721-44B6-BC9A-135A83D6F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F467-4269-4BEE-B936-4EB529DB3F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312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4EBB4-34E9-4BB5-8283-B32ACBF90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4BF68A-D1A5-4441-8926-7C071F842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74D61D-92BF-4DC7-80C2-17456E1BD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BA2D0-5E18-4F61-B11F-377DAD0B2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36A0D-DC05-4191-BEB5-7C1E5E221FCD}" type="datetimeFigureOut">
              <a:rPr lang="en-IN" smtClean="0"/>
              <a:t>19-10-2025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15BC86-4DE9-4961-A53D-9CC1A7A58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20EF3-1A86-4A1F-B658-B2E5AEF20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F467-4269-4BEE-B936-4EB529DB3F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315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88D45C-BC8A-4F47-AA8B-8C4D64329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3C61B6-280C-4761-A517-21F85BBA0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AA8DE-D519-4AA8-944E-0F95F780D6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36A0D-DC05-4191-BEB5-7C1E5E221FCD}" type="datetimeFigureOut">
              <a:rPr lang="en-IN" smtClean="0"/>
              <a:t>19-10-2025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99446-637D-47B0-ACA7-2130033AE4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FB8ED-A776-44BA-A8A4-4E87695807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1F467-4269-4BEE-B936-4EB529DB3F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761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bout us - zeyobron">
            <a:extLst>
              <a:ext uri="{FF2B5EF4-FFF2-40B4-BE49-F238E27FC236}">
                <a16:creationId xmlns:a16="http://schemas.microsoft.com/office/drawing/2014/main" id="{2739945E-74EA-44C8-A498-903A0057E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449" y="793716"/>
            <a:ext cx="8103102" cy="2565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8063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C3B8F-6EE9-47D1-B55E-F0DDB87D1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901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5400" b="1" dirty="0">
                <a:solidFill>
                  <a:srgbClr val="002060"/>
                </a:solidFill>
                <a:latin typeface="Bahnschrift Light Condensed" panose="020B0502040204020203" pitchFamily="34" charset="0"/>
              </a:rPr>
              <a:t>Import the same table as parquet file ?</a:t>
            </a:r>
          </a:p>
          <a:p>
            <a:pPr marL="0" indent="0" algn="ctr">
              <a:buNone/>
            </a:pPr>
            <a:r>
              <a:rPr lang="en-IN" sz="5400" b="1" dirty="0">
                <a:solidFill>
                  <a:srgbClr val="002060"/>
                </a:solidFill>
                <a:latin typeface="Bahnschrift Light Condensed" panose="020B0502040204020203" pitchFamily="34" charset="0"/>
              </a:rPr>
              <a:t>--</a:t>
            </a:r>
            <a:endParaRPr lang="en-IN" sz="5400" b="1" dirty="0">
              <a:solidFill>
                <a:srgbClr val="002060"/>
              </a:solidFill>
              <a:highlight>
                <a:srgbClr val="FFFF00"/>
              </a:highlight>
              <a:latin typeface="Bahnschrift Light Condensed" panose="020B0502040204020203" pitchFamily="34" charset="0"/>
            </a:endParaRPr>
          </a:p>
          <a:p>
            <a:pPr marL="0" indent="0" algn="ctr">
              <a:buNone/>
            </a:pPr>
            <a:endParaRPr lang="en-IN" sz="5400" b="1" dirty="0">
              <a:solidFill>
                <a:srgbClr val="002060"/>
              </a:solidFill>
              <a:latin typeface="Bahnschrift Light Condensed" panose="020B0502040204020203" pitchFamily="34" charset="0"/>
            </a:endParaRPr>
          </a:p>
          <a:p>
            <a:pPr marL="0" indent="0" algn="ctr">
              <a:buNone/>
            </a:pPr>
            <a:endParaRPr lang="en-IN" sz="5400" b="1" dirty="0">
              <a:solidFill>
                <a:srgbClr val="002060"/>
              </a:solidFill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714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C3B8F-6EE9-47D1-B55E-F0DDB87D1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262" y="1950719"/>
            <a:ext cx="10396537" cy="357663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6000" b="1" dirty="0">
                <a:solidFill>
                  <a:srgbClr val="002060"/>
                </a:solidFill>
                <a:latin typeface="Bahnschrift Light Condensed" panose="020B0502040204020203" pitchFamily="34" charset="0"/>
              </a:rPr>
              <a:t>Insert 12 records in total in the RDBMS table and import with  more than 1 Mappers--</a:t>
            </a:r>
            <a:endParaRPr lang="en-IN" sz="6000" b="1" dirty="0">
              <a:solidFill>
                <a:srgbClr val="002060"/>
              </a:solidFill>
              <a:highlight>
                <a:srgbClr val="FFFF00"/>
              </a:highlight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457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C3B8F-6EE9-47D1-B55E-F0DDB87D1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31" y="1640680"/>
            <a:ext cx="10396537" cy="357663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IN" sz="6000" b="1" dirty="0">
                <a:solidFill>
                  <a:srgbClr val="002060"/>
                </a:solidFill>
                <a:latin typeface="Bahnschrift Light Condensed" panose="020B0502040204020203" pitchFamily="34" charset="0"/>
              </a:rPr>
              <a:t>AWS Sqoop Import</a:t>
            </a:r>
          </a:p>
          <a:p>
            <a:pPr marL="0" indent="0" algn="ctr">
              <a:buNone/>
            </a:pPr>
            <a:r>
              <a:rPr lang="en-IN" sz="6000" b="1" dirty="0">
                <a:solidFill>
                  <a:srgbClr val="002060"/>
                </a:solidFill>
                <a:latin typeface="Bahnschrift Light Condensed" panose="020B0502040204020203" pitchFamily="34" charset="0"/>
              </a:rPr>
              <a:t>Access key</a:t>
            </a:r>
          </a:p>
          <a:p>
            <a:pPr marL="0" indent="0" algn="ctr">
              <a:buNone/>
            </a:pPr>
            <a:r>
              <a:rPr lang="en-IN" sz="6000" b="1" dirty="0">
                <a:solidFill>
                  <a:srgbClr val="002060"/>
                </a:solidFill>
                <a:latin typeface="Bahnschrift Light Condensed" panose="020B0502040204020203" pitchFamily="34" charset="0"/>
              </a:rPr>
              <a:t>Secret key</a:t>
            </a:r>
          </a:p>
          <a:p>
            <a:pPr marL="0" indent="0" algn="ctr">
              <a:buNone/>
            </a:pPr>
            <a:r>
              <a:rPr lang="en-IN" sz="6000" b="1" dirty="0">
                <a:solidFill>
                  <a:srgbClr val="002060"/>
                </a:solidFill>
                <a:latin typeface="Bahnschrift Light Condensed" panose="020B0502040204020203" pitchFamily="34" charset="0"/>
              </a:rPr>
              <a:t>endpoint</a:t>
            </a:r>
          </a:p>
        </p:txBody>
      </p:sp>
    </p:spTree>
    <p:extLst>
      <p:ext uri="{BB962C8B-B14F-4D97-AF65-F5344CB8AC3E}">
        <p14:creationId xmlns:p14="http://schemas.microsoft.com/office/powerpoint/2010/main" val="181524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>
            <a:extLst>
              <a:ext uri="{FF2B5EF4-FFF2-40B4-BE49-F238E27FC236}">
                <a16:creationId xmlns:a16="http://schemas.microsoft.com/office/drawing/2014/main" id="{8683B285-9405-408E-B8CA-36FD472420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9666BFC9-1012-4504-B3FE-2EE692FB9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425" y="1165214"/>
            <a:ext cx="5376863" cy="483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1237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C3B8F-6EE9-47D1-B55E-F0DDB87D1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901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5400" b="1" dirty="0">
                <a:solidFill>
                  <a:srgbClr val="002060"/>
                </a:solidFill>
                <a:latin typeface="Bahnschrift Light Condensed" panose="020B0502040204020203" pitchFamily="34" charset="0"/>
              </a:rPr>
              <a:t>What is definition Of Hive?</a:t>
            </a:r>
          </a:p>
          <a:p>
            <a:pPr marL="0" indent="0" algn="ctr">
              <a:buNone/>
            </a:pPr>
            <a:r>
              <a:rPr lang="en-IN" sz="5400" b="1" dirty="0">
                <a:solidFill>
                  <a:srgbClr val="002060"/>
                </a:solidFill>
                <a:latin typeface="Bahnschrift Light Condensed" panose="020B0502040204020203" pitchFamily="34" charset="0"/>
              </a:rPr>
              <a:t>ETL vs ELT?</a:t>
            </a:r>
          </a:p>
          <a:p>
            <a:pPr marL="0" indent="0" algn="ctr">
              <a:buNone/>
            </a:pPr>
            <a:r>
              <a:rPr lang="en-IN" sz="5400" b="1" dirty="0">
                <a:solidFill>
                  <a:srgbClr val="002060"/>
                </a:solidFill>
                <a:latin typeface="Bahnschrift Light Condensed" panose="020B0502040204020203" pitchFamily="34" charset="0"/>
              </a:rPr>
              <a:t>Load time parsing Query time Parsing?</a:t>
            </a:r>
          </a:p>
          <a:p>
            <a:pPr marL="0" indent="0" algn="ctr">
              <a:buNone/>
            </a:pPr>
            <a:r>
              <a:rPr lang="en-IN" sz="5400" b="1" dirty="0">
                <a:solidFill>
                  <a:srgbClr val="002060"/>
                </a:solidFill>
                <a:latin typeface="Bahnschrift Light Condensed" panose="020B0502040204020203" pitchFamily="34" charset="0"/>
              </a:rPr>
              <a:t>0- </a:t>
            </a:r>
            <a:r>
              <a:rPr lang="en-IN" sz="5400" b="1" dirty="0" err="1">
                <a:solidFill>
                  <a:srgbClr val="002060"/>
                </a:solidFill>
                <a:latin typeface="Bahnschrift Light Condensed" panose="020B0502040204020203" pitchFamily="34" charset="0"/>
              </a:rPr>
              <a:t>sql</a:t>
            </a:r>
            <a:r>
              <a:rPr lang="en-IN" sz="5400" b="1" dirty="0">
                <a:solidFill>
                  <a:srgbClr val="002060"/>
                </a:solidFill>
                <a:latin typeface="Bahnschrift Light Condensed" panose="020B0502040204020203" pitchFamily="34" charset="0"/>
              </a:rPr>
              <a:t> ---------- after query schema validation</a:t>
            </a:r>
          </a:p>
          <a:p>
            <a:pPr marL="0" indent="0" algn="ctr">
              <a:buNone/>
            </a:pPr>
            <a:endParaRPr lang="en-IN" sz="5400" b="1" dirty="0">
              <a:solidFill>
                <a:srgbClr val="002060"/>
              </a:solidFill>
              <a:latin typeface="Bahnschrift Light Condensed" panose="020B0502040204020203" pitchFamily="34" charset="0"/>
            </a:endParaRPr>
          </a:p>
          <a:p>
            <a:pPr marL="0" indent="0" algn="ctr">
              <a:buNone/>
            </a:pPr>
            <a:endParaRPr lang="en-IN" sz="5400" b="1" dirty="0">
              <a:solidFill>
                <a:srgbClr val="002060"/>
              </a:solidFill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992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C3B8F-6EE9-47D1-B55E-F0DDB87D1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901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b="1" dirty="0">
                <a:solidFill>
                  <a:srgbClr val="002060"/>
                </a:solidFill>
                <a:latin typeface="Bahnschrift Light Condensed" panose="020B0502040204020203" pitchFamily="34" charset="0"/>
              </a:rPr>
              <a:t>19) Hive create database and table check what </a:t>
            </a:r>
            <a:r>
              <a:rPr lang="en-US" sz="5400" b="1" dirty="0" err="1">
                <a:solidFill>
                  <a:srgbClr val="002060"/>
                </a:solidFill>
                <a:latin typeface="Bahnschrift Light Condensed" panose="020B0502040204020203" pitchFamily="34" charset="0"/>
              </a:rPr>
              <a:t>happenes</a:t>
            </a:r>
            <a:r>
              <a:rPr lang="en-US" sz="5400" b="1" dirty="0">
                <a:solidFill>
                  <a:srgbClr val="002060"/>
                </a:solidFill>
                <a:latin typeface="Bahnschrift Light Condensed" panose="020B0502040204020203" pitchFamily="34" charset="0"/>
              </a:rPr>
              <a:t> at the Back ?’</a:t>
            </a:r>
          </a:p>
          <a:p>
            <a:pPr marL="0" indent="0" algn="ctr">
              <a:buNone/>
            </a:pPr>
            <a:endParaRPr lang="en-US" sz="5400" b="1" dirty="0">
              <a:solidFill>
                <a:srgbClr val="002060"/>
              </a:solidFill>
              <a:highlight>
                <a:srgbClr val="FFFF00"/>
              </a:highlight>
              <a:latin typeface="Bahnschrift Light Condensed" panose="020B0502040204020203" pitchFamily="34" charset="0"/>
            </a:endParaRPr>
          </a:p>
          <a:p>
            <a:pPr marL="0" indent="0" algn="ctr">
              <a:buNone/>
            </a:pPr>
            <a:endParaRPr lang="en-US" sz="5400" b="1" dirty="0">
              <a:solidFill>
                <a:srgbClr val="002060"/>
              </a:solidFill>
              <a:latin typeface="Bahnschrift Light Condensed" panose="020B0502040204020203" pitchFamily="34" charset="0"/>
            </a:endParaRPr>
          </a:p>
          <a:p>
            <a:pPr marL="0" indent="0" algn="ctr">
              <a:buNone/>
            </a:pPr>
            <a:endParaRPr lang="en-IN" sz="5400" b="1" dirty="0">
              <a:solidFill>
                <a:srgbClr val="002060"/>
              </a:solidFill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202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C3B8F-6EE9-47D1-B55E-F0DDB87D1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901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b="1" dirty="0">
                <a:solidFill>
                  <a:srgbClr val="002060"/>
                </a:solidFill>
                <a:latin typeface="Bahnschrift Light Condensed" panose="020B0502040204020203" pitchFamily="34" charset="0"/>
              </a:rPr>
              <a:t>20) Load data from Edge Node ?</a:t>
            </a:r>
          </a:p>
          <a:p>
            <a:pPr marL="0" indent="0" algn="ctr">
              <a:buNone/>
            </a:pPr>
            <a:endParaRPr lang="en-US" sz="5400" b="1" dirty="0">
              <a:solidFill>
                <a:srgbClr val="002060"/>
              </a:solidFill>
              <a:latin typeface="Bahnschrift Light Condensed" panose="020B0502040204020203" pitchFamily="34" charset="0"/>
            </a:endParaRPr>
          </a:p>
          <a:p>
            <a:pPr marL="0" indent="0" algn="ctr">
              <a:buNone/>
            </a:pPr>
            <a:endParaRPr lang="en-US" sz="5400" b="1" dirty="0">
              <a:solidFill>
                <a:srgbClr val="002060"/>
              </a:solidFill>
              <a:highlight>
                <a:srgbClr val="FFFF00"/>
              </a:highlight>
              <a:latin typeface="Bahnschrift Light Condensed" panose="020B0502040204020203" pitchFamily="34" charset="0"/>
            </a:endParaRPr>
          </a:p>
          <a:p>
            <a:pPr marL="0" indent="0" algn="ctr">
              <a:buNone/>
            </a:pPr>
            <a:endParaRPr lang="en-US" sz="5400" b="1" dirty="0">
              <a:solidFill>
                <a:srgbClr val="002060"/>
              </a:solidFill>
              <a:latin typeface="Bahnschrift Light Condensed" panose="020B0502040204020203" pitchFamily="34" charset="0"/>
            </a:endParaRPr>
          </a:p>
          <a:p>
            <a:pPr marL="0" indent="0" algn="ctr">
              <a:buNone/>
            </a:pPr>
            <a:endParaRPr lang="en-US" sz="5400" b="1" dirty="0">
              <a:solidFill>
                <a:srgbClr val="002060"/>
              </a:solidFill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793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C3B8F-6EE9-47D1-B55E-F0DDB87D1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901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b="1" dirty="0">
                <a:solidFill>
                  <a:srgbClr val="002060"/>
                </a:solidFill>
                <a:latin typeface="Bahnschrift Light Condensed" panose="020B0502040204020203" pitchFamily="34" charset="0"/>
              </a:rPr>
              <a:t>21) Have data in </a:t>
            </a:r>
            <a:r>
              <a:rPr lang="en-US" sz="5400" b="1" dirty="0" err="1">
                <a:solidFill>
                  <a:srgbClr val="002060"/>
                </a:solidFill>
                <a:latin typeface="Bahnschrift Light Condensed" panose="020B0502040204020203" pitchFamily="34" charset="0"/>
              </a:rPr>
              <a:t>hdfs</a:t>
            </a:r>
            <a:r>
              <a:rPr lang="en-US" sz="5400" b="1" dirty="0">
                <a:solidFill>
                  <a:srgbClr val="002060"/>
                </a:solidFill>
                <a:latin typeface="Bahnschrift Light Condensed" panose="020B0502040204020203" pitchFamily="34" charset="0"/>
              </a:rPr>
              <a:t>, create another table and on top of the copied directory.?</a:t>
            </a:r>
          </a:p>
          <a:p>
            <a:pPr marL="0" indent="0" algn="ctr">
              <a:buNone/>
            </a:pPr>
            <a:r>
              <a:rPr lang="en-US" sz="5400" b="1" dirty="0">
                <a:solidFill>
                  <a:srgbClr val="002060"/>
                </a:solidFill>
                <a:latin typeface="Bahnschrift Light Condensed" panose="020B0502040204020203" pitchFamily="34" charset="0"/>
              </a:rPr>
              <a:t>Drop the Table</a:t>
            </a:r>
          </a:p>
          <a:p>
            <a:pPr marL="0" indent="0" algn="ctr">
              <a:buNone/>
            </a:pPr>
            <a:r>
              <a:rPr lang="en-US" sz="5400" b="1" dirty="0">
                <a:solidFill>
                  <a:srgbClr val="002060"/>
                </a:solidFill>
                <a:latin typeface="Bahnschrift Light Condensed" panose="020B0502040204020203" pitchFamily="34" charset="0"/>
              </a:rPr>
              <a:t>--MANAGED TABLE</a:t>
            </a:r>
          </a:p>
          <a:p>
            <a:pPr marL="0" indent="0" algn="ctr">
              <a:buNone/>
            </a:pPr>
            <a:r>
              <a:rPr lang="en-US" sz="5400" b="1" dirty="0">
                <a:solidFill>
                  <a:srgbClr val="002060"/>
                </a:solidFill>
                <a:latin typeface="Bahnschrift Light Condensed" panose="020B0502040204020203" pitchFamily="34" charset="0"/>
              </a:rPr>
              <a:t>--</a:t>
            </a:r>
            <a:endParaRPr lang="en-IN" sz="5400" b="1" dirty="0">
              <a:solidFill>
                <a:srgbClr val="002060"/>
              </a:solidFill>
              <a:highlight>
                <a:srgbClr val="FFFF00"/>
              </a:highlight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451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C3B8F-6EE9-47D1-B55E-F0DDB87D1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901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b="1" dirty="0">
                <a:solidFill>
                  <a:srgbClr val="002060"/>
                </a:solidFill>
                <a:latin typeface="Bahnschrift Light Condensed" panose="020B0502040204020203" pitchFamily="34" charset="0"/>
              </a:rPr>
              <a:t>22) Reiterate the same with external table and drop it-</a:t>
            </a:r>
          </a:p>
          <a:p>
            <a:pPr marL="0" indent="0" algn="ctr">
              <a:buNone/>
            </a:pPr>
            <a:r>
              <a:rPr lang="en-US" sz="5400" b="1">
                <a:solidFill>
                  <a:srgbClr val="002060"/>
                </a:solidFill>
                <a:latin typeface="Bahnschrift Light Condensed" panose="020B0502040204020203" pitchFamily="34" charset="0"/>
              </a:rPr>
              <a:t>Done</a:t>
            </a:r>
            <a:endParaRPr lang="en-US" sz="5400" b="1" dirty="0">
              <a:solidFill>
                <a:srgbClr val="002060"/>
              </a:solidFill>
              <a:latin typeface="Bahnschrift Light Condensed" panose="020B0502040204020203" pitchFamily="34" charset="0"/>
            </a:endParaRPr>
          </a:p>
          <a:p>
            <a:pPr marL="0" indent="0" algn="ctr">
              <a:buNone/>
            </a:pPr>
            <a:endParaRPr lang="en-US" sz="5400" b="1" dirty="0">
              <a:solidFill>
                <a:srgbClr val="002060"/>
              </a:solidFill>
              <a:latin typeface="Bahnschrift Light Condensed" panose="020B0502040204020203" pitchFamily="34" charset="0"/>
            </a:endParaRPr>
          </a:p>
          <a:p>
            <a:pPr marL="0" indent="0" algn="ctr">
              <a:buNone/>
            </a:pPr>
            <a:endParaRPr lang="en-IN" sz="5400" b="1" dirty="0">
              <a:solidFill>
                <a:srgbClr val="002060"/>
              </a:solidFill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504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C3B8F-6EE9-47D1-B55E-F0DDB87D1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901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b="1" dirty="0">
                <a:solidFill>
                  <a:srgbClr val="002060"/>
                </a:solidFill>
                <a:latin typeface="Bahnschrift Light Condensed" panose="020B0502040204020203" pitchFamily="34" charset="0"/>
              </a:rPr>
              <a:t>25)Create a partitioned external table with country as partitioned.</a:t>
            </a:r>
          </a:p>
          <a:p>
            <a:pPr marL="0" indent="0" algn="ctr">
              <a:buNone/>
            </a:pPr>
            <a:endParaRPr lang="en-US" sz="5400" b="1" dirty="0">
              <a:solidFill>
                <a:srgbClr val="002060"/>
              </a:solidFill>
              <a:latin typeface="Bahnschrift Light Condensed" panose="020B0502040204020203" pitchFamily="34" charset="0"/>
            </a:endParaRPr>
          </a:p>
          <a:p>
            <a:pPr marL="0" indent="0" algn="ctr">
              <a:buNone/>
            </a:pPr>
            <a:r>
              <a:rPr lang="en-US" sz="5400" b="1" dirty="0">
                <a:solidFill>
                  <a:srgbClr val="002060"/>
                </a:solidFill>
                <a:latin typeface="Bahnschrift Light Condensed" panose="020B0502040204020203" pitchFamily="34" charset="0"/>
              </a:rPr>
              <a:t> load </a:t>
            </a:r>
            <a:r>
              <a:rPr lang="en-US" sz="5400" b="1" dirty="0" err="1">
                <a:solidFill>
                  <a:srgbClr val="002060"/>
                </a:solidFill>
                <a:latin typeface="Bahnschrift Light Condensed" panose="020B0502040204020203" pitchFamily="34" charset="0"/>
              </a:rPr>
              <a:t>INDTxns,UKTxns</a:t>
            </a:r>
            <a:r>
              <a:rPr lang="en-US" sz="5400" b="1" dirty="0">
                <a:solidFill>
                  <a:srgbClr val="002060"/>
                </a:solidFill>
                <a:latin typeface="Bahnschrift Light Condensed" panose="020B0502040204020203" pitchFamily="34" charset="0"/>
              </a:rPr>
              <a:t> and </a:t>
            </a:r>
            <a:r>
              <a:rPr lang="en-US" sz="5400" b="1" dirty="0" err="1">
                <a:solidFill>
                  <a:srgbClr val="002060"/>
                </a:solidFill>
                <a:latin typeface="Bahnschrift Light Condensed" panose="020B0502040204020203" pitchFamily="34" charset="0"/>
              </a:rPr>
              <a:t>USTxns</a:t>
            </a:r>
            <a:r>
              <a:rPr lang="en-US" sz="5400" b="1" dirty="0">
                <a:solidFill>
                  <a:srgbClr val="002060"/>
                </a:solidFill>
                <a:latin typeface="Bahnschrift Light Condensed" panose="020B0502040204020203" pitchFamily="34" charset="0"/>
              </a:rPr>
              <a:t> its respective names</a:t>
            </a:r>
            <a:endParaRPr lang="en-IN" sz="5400" b="1" dirty="0">
              <a:solidFill>
                <a:srgbClr val="002060"/>
              </a:solidFill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15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0012C-0815-43EE-BD60-895315389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7958"/>
            <a:ext cx="10515600" cy="1325563"/>
          </a:xfrm>
        </p:spPr>
        <p:txBody>
          <a:bodyPr>
            <a:normAutofit/>
          </a:bodyPr>
          <a:lstStyle/>
          <a:p>
            <a:r>
              <a:rPr lang="en-IN" sz="4800" dirty="0">
                <a:latin typeface="Bahnschrift SemiLight Condensed" panose="020B0502040204020203" pitchFamily="34" charset="0"/>
              </a:rPr>
              <a:t>1)Hadoop Theory Question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9AC9A34-2C97-4327-A05B-8583B7B2A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727788"/>
            <a:ext cx="12338958" cy="5744449"/>
          </a:xfrm>
        </p:spPr>
        <p:txBody>
          <a:bodyPr>
            <a:noAutofit/>
          </a:bodyPr>
          <a:lstStyle/>
          <a:p>
            <a:r>
              <a:rPr lang="en-IN" sz="1800" dirty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What is Hadoop?  -- Hadoop a distributed framework (Storage and Process- HDFS AND MAPREDUCE)</a:t>
            </a:r>
          </a:p>
          <a:p>
            <a:r>
              <a:rPr lang="en-IN" sz="1800" dirty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What is mechanism for distributed Storage(HDFS)</a:t>
            </a:r>
          </a:p>
          <a:p>
            <a:r>
              <a:rPr lang="en-IN" sz="1800" dirty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What is block size in 1.0 and 2.0 ? 1.0 ----- 64 mb  and 2.0 it is 128MB</a:t>
            </a:r>
          </a:p>
          <a:p>
            <a:r>
              <a:rPr lang="en-IN" sz="1800" dirty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What is name </a:t>
            </a:r>
            <a:r>
              <a:rPr lang="en-IN" sz="1800" dirty="0" err="1">
                <a:solidFill>
                  <a:srgbClr val="FF0000"/>
                </a:solidFill>
                <a:latin typeface="Bahnschrift Light SemiCondensed" panose="020B0502040204020203" pitchFamily="34" charset="0"/>
              </a:rPr>
              <a:t>node,edge</a:t>
            </a:r>
            <a:r>
              <a:rPr lang="en-IN" sz="1800" dirty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 Node, secondary name and </a:t>
            </a:r>
            <a:r>
              <a:rPr lang="en-IN" sz="1800" dirty="0" err="1">
                <a:solidFill>
                  <a:srgbClr val="FF0000"/>
                </a:solidFill>
                <a:latin typeface="Bahnschrift Light SemiCondensed" panose="020B0502040204020203" pitchFamily="34" charset="0"/>
              </a:rPr>
              <a:t>datanode</a:t>
            </a:r>
            <a:r>
              <a:rPr lang="en-IN" sz="1800" dirty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 ?</a:t>
            </a:r>
          </a:p>
          <a:p>
            <a:r>
              <a:rPr lang="en-IN" sz="1800" dirty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What is heart beat interval- 3 Seconds</a:t>
            </a:r>
          </a:p>
          <a:p>
            <a:r>
              <a:rPr lang="en-IN" sz="1800" dirty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What is grace time? --- 10 Minutes</a:t>
            </a:r>
          </a:p>
          <a:p>
            <a:r>
              <a:rPr lang="en-IN" sz="1800" dirty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What is under replication and over replication  --- less than 3 – under  and more than 3 blocks -- over</a:t>
            </a:r>
          </a:p>
          <a:p>
            <a:r>
              <a:rPr lang="en-IN" sz="1800" dirty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Do name node do checking point ? –  Yes only </a:t>
            </a:r>
            <a:r>
              <a:rPr lang="en-IN" sz="1800" dirty="0" err="1">
                <a:solidFill>
                  <a:srgbClr val="FF0000"/>
                </a:solidFill>
                <a:latin typeface="Bahnschrift Light SemiCondensed" panose="020B0502040204020203" pitchFamily="34" charset="0"/>
              </a:rPr>
              <a:t>incase</a:t>
            </a:r>
            <a:r>
              <a:rPr lang="en-IN" sz="1800" dirty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 of restart safe mode</a:t>
            </a:r>
          </a:p>
          <a:p>
            <a:r>
              <a:rPr lang="en-IN" sz="1800" dirty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What is safe mode ?- When NN restarts</a:t>
            </a:r>
          </a:p>
          <a:p>
            <a:r>
              <a:rPr lang="en-IN" sz="1800" dirty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Different between edit log and FS Image) ---- FS Image --- Metadata file and EL is metadata file --- One hour</a:t>
            </a:r>
          </a:p>
          <a:p>
            <a:r>
              <a:rPr lang="en-IN" sz="1800" dirty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Drawbacks of Hadoop 1.0 ?  ---  Name Node Failures</a:t>
            </a:r>
          </a:p>
          <a:p>
            <a:r>
              <a:rPr lang="en-IN" sz="1800" dirty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Who monitors nodes in 2.0--- Zookeeper</a:t>
            </a:r>
          </a:p>
          <a:p>
            <a:r>
              <a:rPr lang="en-IN" sz="1800" dirty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What is journal nodes ---- Have Edit Logs in Hadoop 2.0</a:t>
            </a:r>
          </a:p>
          <a:p>
            <a:r>
              <a:rPr lang="en-IN" sz="1800" dirty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What is split brain scenario? ---- If we have two active name nodes try to right Edit Logs to Journal Nodes</a:t>
            </a:r>
          </a:p>
          <a:p>
            <a:r>
              <a:rPr lang="en-IN" sz="1800" dirty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What is </a:t>
            </a:r>
            <a:r>
              <a:rPr lang="en-IN" sz="1800" dirty="0" err="1">
                <a:solidFill>
                  <a:srgbClr val="FF0000"/>
                </a:solidFill>
                <a:latin typeface="Bahnschrift Light SemiCondensed" panose="020B0502040204020203" pitchFamily="34" charset="0"/>
              </a:rPr>
              <a:t>in_use.lock</a:t>
            </a:r>
            <a:r>
              <a:rPr lang="en-IN" sz="1800" dirty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? ---- indicator of active name Node</a:t>
            </a:r>
          </a:p>
          <a:p>
            <a:r>
              <a:rPr lang="en-IN" sz="1800" dirty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What is fencing ? ---- Its java program triggered by zookeeper to avoid split brain scenario</a:t>
            </a:r>
          </a:p>
          <a:p>
            <a:endParaRPr lang="en-IN" sz="1800" dirty="0">
              <a:solidFill>
                <a:srgbClr val="FF0000"/>
              </a:solidFill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008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C3B8F-6EE9-47D1-B55E-F0DDB87D1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901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b="1" dirty="0">
                <a:solidFill>
                  <a:srgbClr val="002060"/>
                </a:solidFill>
                <a:latin typeface="Bahnschrift Light Condensed" panose="020B0502040204020203" pitchFamily="34" charset="0"/>
              </a:rPr>
              <a:t>Remove the partitions data  from target table. Copy all country.csv to the </a:t>
            </a:r>
            <a:r>
              <a:rPr lang="en-US" sz="5400" b="1" dirty="0" err="1">
                <a:solidFill>
                  <a:srgbClr val="002060"/>
                </a:solidFill>
                <a:latin typeface="Bahnschrift Light Condensed" panose="020B0502040204020203" pitchFamily="34" charset="0"/>
              </a:rPr>
              <a:t>hdfs</a:t>
            </a:r>
            <a:r>
              <a:rPr lang="en-US" sz="5400" b="1" dirty="0">
                <a:solidFill>
                  <a:srgbClr val="002060"/>
                </a:solidFill>
                <a:latin typeface="Bahnschrift Light Condensed" panose="020B0502040204020203" pitchFamily="34" charset="0"/>
              </a:rPr>
              <a:t> directory, create hive managed table on top of it. -Insert only IND with Partition name as INDIA?</a:t>
            </a:r>
            <a:endParaRPr lang="en-IN" sz="5400" b="1" dirty="0">
              <a:solidFill>
                <a:srgbClr val="002060"/>
              </a:solidFill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464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C3B8F-6EE9-47D1-B55E-F0DDB87D1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901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b="1" dirty="0">
                <a:solidFill>
                  <a:srgbClr val="002060"/>
                </a:solidFill>
                <a:latin typeface="Bahnschrift Light Condensed" panose="020B0502040204020203" pitchFamily="34" charset="0"/>
              </a:rPr>
              <a:t>27) Load all column partitions to the target table without statically mentioning it ?</a:t>
            </a:r>
            <a:endParaRPr lang="en-IN" sz="5400" b="1" dirty="0">
              <a:solidFill>
                <a:srgbClr val="002060"/>
              </a:solidFill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126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igrate data between Relational Database to big data application with Sqoop  – Hadoop | Big Data Updates">
            <a:extLst>
              <a:ext uri="{FF2B5EF4-FFF2-40B4-BE49-F238E27FC236}">
                <a16:creationId xmlns:a16="http://schemas.microsoft.com/office/drawing/2014/main" id="{008E3180-502E-44F8-85D4-C0DD445BA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362" y="711397"/>
            <a:ext cx="5589588" cy="571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515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E678DE7-E896-49D2-BE90-3F0A5382F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638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IN" sz="4800" dirty="0">
                <a:latin typeface="Bahnschrift SemiLight Condensed" panose="020B0502040204020203" pitchFamily="34" charset="0"/>
              </a:rPr>
              <a:t>Sqoop </a:t>
            </a:r>
            <a:r>
              <a:rPr lang="en-IN" sz="4800" dirty="0" err="1">
                <a:latin typeface="Bahnschrift SemiLight Condensed" panose="020B0502040204020203" pitchFamily="34" charset="0"/>
              </a:rPr>
              <a:t>Thoery</a:t>
            </a:r>
            <a:r>
              <a:rPr lang="en-IN" sz="4800" dirty="0">
                <a:latin typeface="Bahnschrift SemiLight Condensed" panose="020B0502040204020203" pitchFamily="34" charset="0"/>
              </a:rPr>
              <a:t> question</a:t>
            </a:r>
            <a:br>
              <a:rPr lang="en-IN" sz="4800" dirty="0">
                <a:latin typeface="Bahnschrift SemiLight Condensed" panose="020B0502040204020203" pitchFamily="34" charset="0"/>
              </a:rPr>
            </a:br>
            <a:endParaRPr lang="en-IN" sz="4800" dirty="0">
              <a:latin typeface="Bahnschrift SemiLight Condensed" panose="020B0502040204020203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71071AF-6C01-493D-A644-2182EB0CF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185863"/>
            <a:ext cx="10515600" cy="5286374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Promises made by </a:t>
            </a:r>
            <a:r>
              <a:rPr lang="en-IN" dirty="0" err="1">
                <a:solidFill>
                  <a:srgbClr val="FF0000"/>
                </a:solidFill>
                <a:latin typeface="Bahnschrift Light SemiCondensed" panose="020B0502040204020203" pitchFamily="34" charset="0"/>
              </a:rPr>
              <a:t>sqoop</a:t>
            </a:r>
            <a:r>
              <a:rPr lang="en-IN" dirty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 ? – </a:t>
            </a:r>
            <a:r>
              <a:rPr lang="en-IN" dirty="0" err="1">
                <a:solidFill>
                  <a:srgbClr val="FF0000"/>
                </a:solidFill>
                <a:latin typeface="Bahnschrift Light SemiCondensed" panose="020B0502040204020203" pitchFamily="34" charset="0"/>
              </a:rPr>
              <a:t>Faster,controlling,incremental,modifiedexports,serialized</a:t>
            </a:r>
            <a:endParaRPr lang="en-IN" dirty="0">
              <a:solidFill>
                <a:srgbClr val="FF0000"/>
              </a:solidFill>
              <a:latin typeface="Bahnschrift Light SemiCondensed" panose="020B0502040204020203" pitchFamily="34" charset="0"/>
            </a:endParaRPr>
          </a:p>
          <a:p>
            <a:r>
              <a:rPr lang="en-IN" dirty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Default mappers in </a:t>
            </a:r>
            <a:r>
              <a:rPr lang="en-IN" dirty="0" err="1">
                <a:solidFill>
                  <a:srgbClr val="FF0000"/>
                </a:solidFill>
                <a:latin typeface="Bahnschrift Light SemiCondensed" panose="020B0502040204020203" pitchFamily="34" charset="0"/>
              </a:rPr>
              <a:t>sqoop</a:t>
            </a:r>
            <a:r>
              <a:rPr lang="en-IN" dirty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 ?-- 4</a:t>
            </a:r>
          </a:p>
          <a:p>
            <a:r>
              <a:rPr lang="en-IN" dirty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Types of controlling imports in </a:t>
            </a:r>
            <a:r>
              <a:rPr lang="en-IN" dirty="0" err="1">
                <a:solidFill>
                  <a:srgbClr val="FF0000"/>
                </a:solidFill>
                <a:latin typeface="Bahnschrift Light SemiCondensed" panose="020B0502040204020203" pitchFamily="34" charset="0"/>
              </a:rPr>
              <a:t>sqoop</a:t>
            </a:r>
            <a:r>
              <a:rPr lang="en-IN" dirty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 ? --- where and query</a:t>
            </a:r>
          </a:p>
          <a:p>
            <a:r>
              <a:rPr lang="en-IN" dirty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Ways of incremental imports in </a:t>
            </a:r>
            <a:r>
              <a:rPr lang="en-IN" dirty="0" err="1">
                <a:solidFill>
                  <a:srgbClr val="FF0000"/>
                </a:solidFill>
                <a:latin typeface="Bahnschrift Light SemiCondensed" panose="020B0502040204020203" pitchFamily="34" charset="0"/>
              </a:rPr>
              <a:t>sqoop</a:t>
            </a:r>
            <a:r>
              <a:rPr lang="en-IN" dirty="0">
                <a:solidFill>
                  <a:srgbClr val="FF0000"/>
                </a:solidFill>
                <a:latin typeface="Bahnschrift Light SemiCondensed" panose="020B0502040204020203" pitchFamily="34" charset="0"/>
              </a:rPr>
              <a:t> ?  -- </a:t>
            </a:r>
            <a:r>
              <a:rPr lang="en-IN" dirty="0" err="1">
                <a:solidFill>
                  <a:srgbClr val="FF0000"/>
                </a:solidFill>
                <a:latin typeface="Bahnschrift Light SemiCondensed" panose="020B0502040204020203" pitchFamily="34" charset="0"/>
              </a:rPr>
              <a:t>append,lastmodified</a:t>
            </a:r>
            <a:endParaRPr lang="en-IN" dirty="0">
              <a:solidFill>
                <a:srgbClr val="FF0000"/>
              </a:solidFill>
              <a:latin typeface="Bahnschrift Light SemiCondensed" panose="020B0502040204020203" pitchFamily="34" charset="0"/>
            </a:endParaRPr>
          </a:p>
          <a:p>
            <a:endParaRPr lang="en-IN" dirty="0">
              <a:solidFill>
                <a:srgbClr val="FF0000"/>
              </a:solidFill>
              <a:latin typeface="Bahnschrift Light SemiCondensed" panose="020B0502040204020203" pitchFamily="34" charset="0"/>
            </a:endParaRPr>
          </a:p>
          <a:p>
            <a:endParaRPr lang="en-IN" dirty="0">
              <a:solidFill>
                <a:srgbClr val="FF0000"/>
              </a:solidFill>
              <a:latin typeface="Bahnschrift Light SemiCondensed" panose="020B0502040204020203" pitchFamily="34" charset="0"/>
            </a:endParaRPr>
          </a:p>
          <a:p>
            <a:endParaRPr lang="en-IN" sz="1800" dirty="0">
              <a:solidFill>
                <a:srgbClr val="FF0000"/>
              </a:solidFill>
              <a:latin typeface="Bahnschrift Light SemiCondensed" panose="020B0502040204020203" pitchFamily="34" charset="0"/>
            </a:endParaRPr>
          </a:p>
          <a:p>
            <a:endParaRPr lang="en-IN" sz="1800" dirty="0">
              <a:solidFill>
                <a:srgbClr val="FF0000"/>
              </a:solidFill>
              <a:latin typeface="Bahnschrift Light SemiCondensed" panose="020B0502040204020203" pitchFamily="34" charset="0"/>
            </a:endParaRPr>
          </a:p>
          <a:p>
            <a:endParaRPr lang="en-IN" sz="1800" dirty="0">
              <a:solidFill>
                <a:srgbClr val="FF0000"/>
              </a:solidFill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16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C3B8F-6EE9-47D1-B55E-F0DDB87D1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901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rgbClr val="002060"/>
                </a:solidFill>
                <a:latin typeface="Bahnschrift Light Condensed" panose="020B0502040204020203" pitchFamily="34" charset="0"/>
              </a:rPr>
              <a:t>Insert 10 records </a:t>
            </a:r>
            <a:r>
              <a:rPr lang="en-IN" sz="6000" b="1" dirty="0">
                <a:solidFill>
                  <a:srgbClr val="002060"/>
                </a:solidFill>
                <a:latin typeface="Bahnschrift Light Condensed" panose="020B0502040204020203" pitchFamily="34" charset="0"/>
              </a:rPr>
              <a:t>and import using sqoop to a directory – </a:t>
            </a:r>
            <a:r>
              <a:rPr lang="en-IN" sz="6000" b="1" dirty="0">
                <a:solidFill>
                  <a:srgbClr val="002060"/>
                </a:solidFill>
                <a:highlight>
                  <a:srgbClr val="FFFF00"/>
                </a:highlight>
                <a:latin typeface="Bahnschrift Light Condensed" panose="020B0502040204020203" pitchFamily="34" charset="0"/>
              </a:rPr>
              <a:t>DONE</a:t>
            </a:r>
          </a:p>
          <a:p>
            <a:pPr marL="0" indent="0" algn="ctr">
              <a:buNone/>
            </a:pPr>
            <a:endParaRPr lang="en-IN" sz="6000" b="1" dirty="0">
              <a:solidFill>
                <a:srgbClr val="002060"/>
              </a:solidFill>
              <a:latin typeface="Bahnschrift Light Condensed" panose="020B0502040204020203" pitchFamily="34" charset="0"/>
            </a:endParaRPr>
          </a:p>
          <a:p>
            <a:pPr marL="0" indent="0" algn="ctr">
              <a:buNone/>
            </a:pPr>
            <a:endParaRPr lang="en-IN" sz="6000" b="1" dirty="0">
              <a:solidFill>
                <a:srgbClr val="002060"/>
              </a:solidFill>
              <a:highlight>
                <a:srgbClr val="FFFF00"/>
              </a:highlight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59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C3B8F-6EE9-47D1-B55E-F0DDB87D1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901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rgbClr val="002060"/>
                </a:solidFill>
                <a:latin typeface="Bahnschrift Light Condensed" panose="020B0502040204020203" pitchFamily="34" charset="0"/>
              </a:rPr>
              <a:t>Insert 10 records in total in the RDBMS table </a:t>
            </a:r>
            <a:r>
              <a:rPr lang="en-IN" sz="6000" b="1" dirty="0">
                <a:solidFill>
                  <a:srgbClr val="002060"/>
                </a:solidFill>
                <a:latin typeface="Bahnschrift Light Condensed" panose="020B0502040204020203" pitchFamily="34" charset="0"/>
              </a:rPr>
              <a:t>Sqoop import only Chennai records with columns only </a:t>
            </a:r>
            <a:r>
              <a:rPr lang="en-IN" sz="6000" b="1" dirty="0" err="1">
                <a:solidFill>
                  <a:srgbClr val="002060"/>
                </a:solidFill>
                <a:latin typeface="Bahnschrift Light Condensed" panose="020B0502040204020203" pitchFamily="34" charset="0"/>
              </a:rPr>
              <a:t>firstname,lastname</a:t>
            </a:r>
            <a:endParaRPr lang="en-IN" sz="6000" b="1" dirty="0">
              <a:solidFill>
                <a:srgbClr val="002060"/>
              </a:solidFill>
              <a:latin typeface="Bahnschrift Light Condensed" panose="020B0502040204020203" pitchFamily="34" charset="0"/>
            </a:endParaRPr>
          </a:p>
          <a:p>
            <a:pPr marL="0" indent="0" algn="ctr">
              <a:buNone/>
            </a:pPr>
            <a:r>
              <a:rPr lang="en-IN" sz="6000" b="1" dirty="0">
                <a:solidFill>
                  <a:srgbClr val="002060"/>
                </a:solidFill>
                <a:latin typeface="Bahnschrift Light Condensed" panose="020B0502040204020203" pitchFamily="34" charset="0"/>
              </a:rPr>
              <a:t>--</a:t>
            </a:r>
            <a:r>
              <a:rPr lang="en-IN" sz="6000" b="1" dirty="0">
                <a:solidFill>
                  <a:srgbClr val="002060"/>
                </a:solidFill>
                <a:highlight>
                  <a:srgbClr val="FFFF00"/>
                </a:highlight>
                <a:latin typeface="Bahnschrift Light Condensed" panose="020B0502040204020203" pitchFamily="34" charset="0"/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2685586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C3B8F-6EE9-47D1-B55E-F0DDB87D1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901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7200" b="1" dirty="0">
                <a:solidFill>
                  <a:srgbClr val="002060"/>
                </a:solidFill>
                <a:latin typeface="Bahnschrift Light Condensed" panose="020B0502040204020203" pitchFamily="34" charset="0"/>
              </a:rPr>
              <a:t>Achieve the same controlling imports using Query--</a:t>
            </a:r>
            <a:r>
              <a:rPr lang="en-IN" sz="7200" b="1" dirty="0">
                <a:solidFill>
                  <a:srgbClr val="002060"/>
                </a:solidFill>
                <a:highlight>
                  <a:srgbClr val="FFFF00"/>
                </a:highlight>
                <a:latin typeface="Bahnschrift Light Condensed" panose="020B0502040204020203" pitchFamily="34" charset="0"/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3509730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C3B8F-6EE9-47D1-B55E-F0DDB87D1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901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5400" b="1" dirty="0">
                <a:solidFill>
                  <a:srgbClr val="002060"/>
                </a:solidFill>
                <a:latin typeface="Bahnschrift Light Condensed" panose="020B0502040204020203" pitchFamily="34" charset="0"/>
              </a:rPr>
              <a:t>Do a normal Sqoop Import to a directory the whole table, insert 11 and 12 records and </a:t>
            </a:r>
            <a:r>
              <a:rPr lang="en-IN" sz="5400" b="1" dirty="0" err="1">
                <a:solidFill>
                  <a:srgbClr val="002060"/>
                </a:solidFill>
                <a:latin typeface="Bahnschrift Light Condensed" panose="020B0502040204020203" pitchFamily="34" charset="0"/>
              </a:rPr>
              <a:t>iMPORT</a:t>
            </a:r>
            <a:r>
              <a:rPr lang="en-IN" sz="5400" b="1" dirty="0">
                <a:solidFill>
                  <a:srgbClr val="002060"/>
                </a:solidFill>
                <a:latin typeface="Bahnschrift Light Condensed" panose="020B0502040204020203" pitchFamily="34" charset="0"/>
              </a:rPr>
              <a:t> only 11 and 12</a:t>
            </a:r>
            <a:r>
              <a:rPr lang="en-IN" sz="5400" b="1" baseline="30000" dirty="0">
                <a:solidFill>
                  <a:srgbClr val="002060"/>
                </a:solidFill>
                <a:latin typeface="Bahnschrift Light Condensed" panose="020B0502040204020203" pitchFamily="34" charset="0"/>
              </a:rPr>
              <a:t>th</a:t>
            </a:r>
            <a:r>
              <a:rPr lang="en-IN" sz="5400" b="1" dirty="0">
                <a:solidFill>
                  <a:srgbClr val="002060"/>
                </a:solidFill>
                <a:latin typeface="Bahnschrift Light Condensed" panose="020B0502040204020203" pitchFamily="34" charset="0"/>
              </a:rPr>
              <a:t> record to the target directory. --</a:t>
            </a:r>
            <a:r>
              <a:rPr lang="en-IN" sz="5400" b="1" dirty="0">
                <a:solidFill>
                  <a:srgbClr val="002060"/>
                </a:solidFill>
                <a:highlight>
                  <a:srgbClr val="FFFF00"/>
                </a:highlight>
                <a:latin typeface="Bahnschrift Light Condensed" panose="020B0502040204020203" pitchFamily="34" charset="0"/>
              </a:rPr>
              <a:t>Done</a:t>
            </a:r>
          </a:p>
          <a:p>
            <a:pPr marL="0" indent="0" algn="ctr">
              <a:buNone/>
            </a:pPr>
            <a:endParaRPr lang="en-IN" sz="5400" b="1" dirty="0">
              <a:solidFill>
                <a:srgbClr val="002060"/>
              </a:solidFill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967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C3B8F-6EE9-47D1-B55E-F0DDB87D1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901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5400" b="1" dirty="0">
                <a:solidFill>
                  <a:srgbClr val="002060"/>
                </a:solidFill>
                <a:latin typeface="Bahnschrift Light Condensed" panose="020B0502040204020203" pitchFamily="34" charset="0"/>
              </a:rPr>
              <a:t>Create a password file in edge Node,</a:t>
            </a:r>
          </a:p>
          <a:p>
            <a:pPr marL="0" indent="0" algn="ctr">
              <a:buNone/>
            </a:pPr>
            <a:r>
              <a:rPr lang="en-IN" sz="5400" b="1" dirty="0">
                <a:solidFill>
                  <a:srgbClr val="002060"/>
                </a:solidFill>
                <a:latin typeface="Bahnschrift Light Condensed" panose="020B0502040204020203" pitchFamily="34" charset="0"/>
              </a:rPr>
              <a:t>Create a job with last value 0 for the same table using this password file,</a:t>
            </a:r>
          </a:p>
          <a:p>
            <a:pPr marL="0" indent="0" algn="ctr">
              <a:buNone/>
            </a:pPr>
            <a:r>
              <a:rPr lang="en-IN" sz="5400" b="1" dirty="0">
                <a:solidFill>
                  <a:srgbClr val="002060"/>
                </a:solidFill>
                <a:latin typeface="Bahnschrift Light Condensed" panose="020B0502040204020203" pitchFamily="34" charset="0"/>
              </a:rPr>
              <a:t>Run </a:t>
            </a:r>
            <a:r>
              <a:rPr lang="en-IN" sz="5400" b="1" dirty="0" err="1">
                <a:solidFill>
                  <a:srgbClr val="002060"/>
                </a:solidFill>
                <a:latin typeface="Bahnschrift Light Condensed" panose="020B0502040204020203" pitchFamily="34" charset="0"/>
              </a:rPr>
              <a:t>sqoop</a:t>
            </a:r>
            <a:r>
              <a:rPr lang="en-IN" sz="5400" b="1" dirty="0">
                <a:solidFill>
                  <a:srgbClr val="002060"/>
                </a:solidFill>
                <a:latin typeface="Bahnschrift Light Condensed" panose="020B0502040204020203" pitchFamily="34" charset="0"/>
              </a:rPr>
              <a:t> job </a:t>
            </a:r>
          </a:p>
          <a:p>
            <a:pPr marL="0" indent="0" algn="ctr">
              <a:buNone/>
            </a:pPr>
            <a:r>
              <a:rPr lang="en-IN" sz="5400" b="1" dirty="0">
                <a:solidFill>
                  <a:srgbClr val="002060"/>
                </a:solidFill>
                <a:latin typeface="Bahnschrift Light Condensed" panose="020B0502040204020203" pitchFamily="34" charset="0"/>
              </a:rPr>
              <a:t>Check last value---</a:t>
            </a:r>
            <a:r>
              <a:rPr lang="en-IN" sz="5400" b="1" dirty="0">
                <a:solidFill>
                  <a:srgbClr val="002060"/>
                </a:solidFill>
                <a:highlight>
                  <a:srgbClr val="FFFF00"/>
                </a:highlight>
                <a:latin typeface="Bahnschrift Light Condensed" panose="020B0502040204020203" pitchFamily="34" charset="0"/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239609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852</TotalTime>
  <Words>565</Words>
  <Application>Microsoft Office PowerPoint</Application>
  <PresentationFormat>Widescreen</PresentationFormat>
  <Paragraphs>61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Bahnschrift Light Condensed</vt:lpstr>
      <vt:lpstr>Bahnschrift Light SemiCondensed</vt:lpstr>
      <vt:lpstr>Bahnschrift SemiLight Condensed</vt:lpstr>
      <vt:lpstr>Calibri</vt:lpstr>
      <vt:lpstr>Calibri Light</vt:lpstr>
      <vt:lpstr>Office Theme</vt:lpstr>
      <vt:lpstr>PowerPoint Presentation</vt:lpstr>
      <vt:lpstr>1)Hadoop Theory Question</vt:lpstr>
      <vt:lpstr>PowerPoint Presentation</vt:lpstr>
      <vt:lpstr>Sqoop Thoery question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pulikondasaiaditya@gmail.com</dc:creator>
  <cp:lastModifiedBy>Bishal Paul</cp:lastModifiedBy>
  <cp:revision>50</cp:revision>
  <dcterms:created xsi:type="dcterms:W3CDTF">2021-07-18T08:19:35Z</dcterms:created>
  <dcterms:modified xsi:type="dcterms:W3CDTF">2025-10-19T06:24:51Z</dcterms:modified>
</cp:coreProperties>
</file>