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86" r:id="rId8"/>
    <p:sldId id="271" r:id="rId9"/>
    <p:sldId id="272" r:id="rId10"/>
    <p:sldId id="274" r:id="rId11"/>
    <p:sldId id="276" r:id="rId12"/>
    <p:sldId id="279" r:id="rId13"/>
    <p:sldId id="280" r:id="rId14"/>
    <p:sldId id="28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4F3B-112F-4341-B3BD-7F288A271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F8E-2E5D-48F8-B20C-36575B20F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A760-2538-48D3-8EDC-9C43445B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1946F-49A0-48E0-9C4C-DF43F5D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8ED1-6200-4570-8424-5517A028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6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267-063A-446B-B19D-7F1F76F4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8D61-80D9-4D06-A95D-D7954842C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D248-F250-42FE-AE3F-1BD6E1B6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1E1D-1292-4B3A-980B-79D5F74D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D6C1-7314-47DC-A252-6D130171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34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7BF4E-9413-482A-A369-3357CF877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B1FDD-8039-4A3B-AE23-FA8CCDBA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F6DE-2E20-46C7-9E73-EEE97A4F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B845D-5530-45B9-AAB6-265DAA31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F2F5-25FB-42D8-86A7-1A82C14F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5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A3EE-5398-41B7-89FF-18D0E6BD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ED52-AF1A-4206-83FC-B24FBD95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C1CA-389A-4527-9455-973CFE6D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B898-043A-4049-BFB8-30959CD0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0190-7063-43E2-ACDF-EB7644E9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DD7E-DA25-4C97-9E9D-368688DD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4A3F-E554-4E76-821E-CB6D9DA7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DD2C-5E7A-478E-BC76-6248359A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7391-47FE-42D0-8FF2-F58B30C1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E715-BA37-437A-A5D7-6426BB58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8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C3CC-213F-4630-B6A4-3228A9FB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51BF0-E8B5-45C0-A79C-5E49D787A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403FE-4575-4E71-A7C7-E7C0615E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68A27-A03D-476F-9877-D1EA6F5B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4D60-5A0D-4109-91F8-A2796777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0F5C2-1B86-4C4C-A87C-4D892D1F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0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4D-E47F-4E85-9C25-9B249F9E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DE33-7C89-4F40-8804-675D16B35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7DC66-A479-45A9-9D10-D4BF2A02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42E49-40BC-4456-B3F9-45B6125BF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7847D-D196-43E6-8510-6E165DF69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F9467-4EC1-4560-84FB-074BB810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4D728-9CFA-44A3-8EC5-AA71D82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9E49A-EBA7-41A2-B8BD-B8085D40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5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5F48-B649-46B7-BC2E-99270B77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AC533-400F-4A10-AC01-5D8E1150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5E8F8-AE48-4E53-B600-4509E116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90FD6-78B8-4005-B3D5-54AE903F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3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908AA-ACA5-4E8B-B1DD-8E4BADF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2D7A8-1507-44EA-A803-0E9842DD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EA4DB-C93F-4A11-9489-4A40CC2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E2F9-1F9A-4779-8A16-8FD51226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C33D-3BB3-483F-BA3D-DB139B055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0843D-3C65-498A-9B7A-F31184DF6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8B30-9026-4D18-83EE-3B0CCEE0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07E9-D181-466D-8673-78D492F1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BC51A-5E44-4CE9-8B8E-9EF6CCF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F1C8-784A-4824-9F1C-589A7686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61909-9F99-4016-AC32-FB553687B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75323-BBA4-4848-BAC6-1C7C0551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FF40-9AEF-4F63-BA44-67943C4F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39F7-589D-4D20-86D4-C4E61B6C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B8AC5-945C-4DAC-B492-407CFB4D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6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AD193-D4C2-4CDD-AA69-5D48B780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2CB6D-29E5-4274-A39C-749863EA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EF24-E3F8-4BA9-8259-4F18AAA02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B2C3-2EDF-410D-BC45-5877D139C32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613B-E76E-410F-A6C2-0C0713F1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833A-6B60-4288-9105-FB091AD9D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B7D0-7D93-4A31-ABED-CDC324894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bout us - zeyobron">
            <a:extLst>
              <a:ext uri="{FF2B5EF4-FFF2-40B4-BE49-F238E27FC236}">
                <a16:creationId xmlns:a16="http://schemas.microsoft.com/office/drawing/2014/main" id="{2696F74E-3C58-4749-B005-5C4C4AAB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9" y="771525"/>
            <a:ext cx="654390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F28DAA-1C12-4617-8FA6-62576A363FAF}"/>
              </a:ext>
            </a:extLst>
          </p:cNvPr>
          <p:cNvSpPr/>
          <p:nvPr/>
        </p:nvSpPr>
        <p:spPr>
          <a:xfrm>
            <a:off x="3234481" y="3429000"/>
            <a:ext cx="572304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 Light Condensed" panose="020B0502040204020203" pitchFamily="34" charset="0"/>
              </a:rPr>
              <a:t>Spark Revision</a:t>
            </a:r>
          </a:p>
        </p:txBody>
      </p:sp>
    </p:spTree>
    <p:extLst>
      <p:ext uri="{BB962C8B-B14F-4D97-AF65-F5344CB8AC3E}">
        <p14:creationId xmlns:p14="http://schemas.microsoft.com/office/powerpoint/2010/main" val="330384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000074" y="920621"/>
            <a:ext cx="9820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Union all the </a:t>
            </a:r>
            <a:r>
              <a:rPr lang="en-IN" sz="80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dataframes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ensure columns are same order—</a:t>
            </a:r>
            <a:r>
              <a:rPr lang="en-IN" sz="80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66652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007804" y="562069"/>
            <a:ext cx="98207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From Union df Get year from </a:t>
            </a:r>
            <a:r>
              <a:rPr lang="en-IN" sz="66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txn</a:t>
            </a:r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date and rename it with year  and </a:t>
            </a:r>
          </a:p>
          <a:p>
            <a:pPr algn="ctr"/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add one column at the end as status 1 for cash and 0 for credit in </a:t>
            </a:r>
            <a:r>
              <a:rPr lang="en-IN" sz="66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spendby</a:t>
            </a:r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</a:t>
            </a:r>
          </a:p>
          <a:p>
            <a:pPr algn="ctr"/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and filter </a:t>
            </a:r>
            <a:r>
              <a:rPr lang="en-IN" sz="66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txnno</a:t>
            </a:r>
            <a:r>
              <a:rPr lang="en-IN" sz="66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&gt;50000 --Done</a:t>
            </a:r>
            <a:endParaRPr lang="en-IN" sz="6600" dirty="0">
              <a:solidFill>
                <a:srgbClr val="C0000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2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331378" y="1317556"/>
            <a:ext cx="98207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From </a:t>
            </a:r>
            <a:r>
              <a:rPr lang="en-IN" sz="80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procdf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Find the </a:t>
            </a:r>
            <a:r>
              <a:rPr lang="en-IN" sz="80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Cummulative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sum of  amount and count the </a:t>
            </a:r>
            <a:r>
              <a:rPr lang="en-IN" sz="800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custno 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foreach CATEGORY--</a:t>
            </a:r>
            <a:endParaRPr lang="en-IN" sz="8000" dirty="0">
              <a:solidFill>
                <a:srgbClr val="C0000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331378" y="1317556"/>
            <a:ext cx="98207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Write as an parquet in local with mode Append and partition the category column</a:t>
            </a:r>
          </a:p>
        </p:txBody>
      </p:sp>
    </p:spTree>
    <p:extLst>
      <p:ext uri="{BB962C8B-B14F-4D97-AF65-F5344CB8AC3E}">
        <p14:creationId xmlns:p14="http://schemas.microsoft.com/office/powerpoint/2010/main" val="326558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45EBE-BE11-7276-A28C-FCDD1358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30B43-7F0B-550D-E757-AFB89DDFB110}"/>
              </a:ext>
            </a:extLst>
          </p:cNvPr>
          <p:cNvSpPr txBox="1"/>
          <p:nvPr/>
        </p:nvSpPr>
        <p:spPr>
          <a:xfrm>
            <a:off x="1331378" y="1317556"/>
            <a:ext cx="9820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ALL JOINS--DONE</a:t>
            </a:r>
            <a:endParaRPr lang="en-IN" sz="80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331378" y="1317556"/>
            <a:ext cx="9820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Find second highest salary</a:t>
            </a:r>
          </a:p>
        </p:txBody>
      </p:sp>
    </p:spTree>
    <p:extLst>
      <p:ext uri="{BB962C8B-B14F-4D97-AF65-F5344CB8AC3E}">
        <p14:creationId xmlns:p14="http://schemas.microsoft.com/office/powerpoint/2010/main" val="38171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7BAE-700B-4129-BDCC-9839276D0BAE}"/>
              </a:ext>
            </a:extLst>
          </p:cNvPr>
          <p:cNvSpPr txBox="1"/>
          <p:nvPr/>
        </p:nvSpPr>
        <p:spPr>
          <a:xfrm>
            <a:off x="128071" y="185738"/>
            <a:ext cx="1318858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Why Spark is faster  ? ---Lazy evaluation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What is lazy evaluation ? ---Transformation starts after action is triggered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What is eliminated in Spark? --- Hard disk I/O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In how many was we can process data in spark ---TWO WAYS –RDD AND DATAFRAME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What is an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?  --- RESILIENT DISTRIBUTED DATA SET - PROGRAMMATICAL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Which is used to Iterate Spark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---LAMBDA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Which Class  used to have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operations   --- context.py (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SparkContext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)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What Class  is used to have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operation? --- session.py (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SparkSession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)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Starting point for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and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.? ---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SparkContext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and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SparkSession</a:t>
            </a:r>
            <a:endParaRPr lang="en-IN" sz="32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Default format of Spark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--- parquet</a:t>
            </a:r>
            <a:endParaRPr lang="en-IN" sz="3200" dirty="0">
              <a:solidFill>
                <a:srgbClr val="002060"/>
              </a:solidFill>
              <a:latin typeface="Bahnschrift SemiLight Condensed" panose="020B0502040204020203" pitchFamily="34" charset="0"/>
            </a:endParaRP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File format supported as a part of Spark ---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csv,parquet,json,orc</a:t>
            </a:r>
            <a:endParaRPr lang="en-IN" sz="32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Seamless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Read formulae?   -- spark  read  format  options load</a:t>
            </a:r>
          </a:p>
          <a:p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Seamless 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write formulae ?  --</a:t>
            </a:r>
            <a:r>
              <a:rPr lang="en-IN" sz="3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df</a:t>
            </a:r>
            <a:r>
              <a:rPr lang="en-IN" sz="3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write format options mode save</a:t>
            </a:r>
          </a:p>
        </p:txBody>
      </p:sp>
    </p:spTree>
    <p:extLst>
      <p:ext uri="{BB962C8B-B14F-4D97-AF65-F5344CB8AC3E}">
        <p14:creationId xmlns:p14="http://schemas.microsoft.com/office/powerpoint/2010/main" val="245451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A7BAE-700B-4129-BDCC-9839276D0BAE}"/>
              </a:ext>
            </a:extLst>
          </p:cNvPr>
          <p:cNvSpPr txBox="1"/>
          <p:nvPr/>
        </p:nvSpPr>
        <p:spPr>
          <a:xfrm>
            <a:off x="1185604" y="905757"/>
            <a:ext cx="9820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Create a Python  List with 1,4,6,7 and Do an iteration and add 2 to it ---</a:t>
            </a:r>
            <a:r>
              <a:rPr lang="en-IN" sz="80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84618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185604" y="695358"/>
            <a:ext cx="98207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Create a Python List with </a:t>
            </a:r>
            <a:r>
              <a:rPr lang="en-IN" sz="7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zeyobron,zeyo</a:t>
            </a:r>
            <a:r>
              <a:rPr lang="en-IN" sz="7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and analytics and filter elements contains </a:t>
            </a:r>
            <a:r>
              <a:rPr lang="en-IN" sz="72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zeyo</a:t>
            </a:r>
            <a:r>
              <a:rPr lang="en-IN" sz="72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--</a:t>
            </a:r>
            <a:r>
              <a:rPr lang="en-IN" sz="72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 DONE</a:t>
            </a:r>
            <a:endParaRPr lang="en-IN" sz="16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9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185604" y="1357313"/>
            <a:ext cx="98207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Read file1 as an </a:t>
            </a:r>
            <a:r>
              <a:rPr lang="en-IN" sz="80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and filter gymnastics rows—</a:t>
            </a:r>
          </a:p>
          <a:p>
            <a:pPr algn="l"/>
            <a:endParaRPr lang="en-IN" sz="8000" dirty="0">
              <a:solidFill>
                <a:srgbClr val="C0000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  <a:p>
            <a:pPr algn="l"/>
            <a:r>
              <a:rPr lang="en-IN" sz="80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8026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022145" y="267745"/>
            <a:ext cx="98207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Create a Named Tuple and Impose Named Tuple  on </a:t>
            </a:r>
            <a:r>
              <a:rPr lang="en-IN" sz="48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Gymdata</a:t>
            </a:r>
            <a:r>
              <a:rPr lang="en-IN" sz="48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to it for schema </a:t>
            </a:r>
            <a:r>
              <a:rPr lang="en-IN" sz="48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rdd</a:t>
            </a:r>
            <a:endParaRPr lang="en-IN" sz="48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  <a:p>
            <a:pPr algn="l"/>
            <a:r>
              <a:rPr lang="en-IN" sz="48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And filter product contains Gymnastics?</a:t>
            </a:r>
          </a:p>
          <a:p>
            <a:pPr algn="l"/>
            <a:endParaRPr lang="en-IN" sz="4800" dirty="0">
              <a:solidFill>
                <a:srgbClr val="C00000"/>
              </a:solidFill>
              <a:latin typeface="Bahnschrift SemiLight Condensed" panose="020B0502040204020203" pitchFamily="34" charset="0"/>
            </a:endParaRPr>
          </a:p>
          <a:p>
            <a:pPr algn="l"/>
            <a:r>
              <a:rPr lang="en-IN" sz="48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 Columns  -txnno,txndate,custno,amount,category,product,city,state,spendby -- </a:t>
            </a:r>
            <a:r>
              <a:rPr lang="en-IN" sz="48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  <a:endParaRPr lang="en-IN" sz="4800" dirty="0">
              <a:solidFill>
                <a:srgbClr val="00206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64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826202" y="2693705"/>
            <a:ext cx="9820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Bahnschrift SemiLight Condensed" panose="020B0502040204020203" pitchFamily="34" charset="0"/>
              </a:rPr>
              <a:t>Covert that schema </a:t>
            </a:r>
            <a:r>
              <a:rPr lang="en-US" sz="4800" dirty="0" err="1">
                <a:solidFill>
                  <a:srgbClr val="FF0000"/>
                </a:solidFill>
                <a:latin typeface="Bahnschrift SemiLight Condensed" panose="020B0502040204020203" pitchFamily="34" charset="0"/>
              </a:rPr>
              <a:t>rdd</a:t>
            </a:r>
            <a:r>
              <a:rPr lang="en-US" sz="4800" dirty="0">
                <a:solidFill>
                  <a:srgbClr val="FF0000"/>
                </a:solidFill>
                <a:latin typeface="Bahnschrift SemiLight Condensed" panose="020B0502040204020203" pitchFamily="34" charset="0"/>
              </a:rPr>
              <a:t> filter to </a:t>
            </a:r>
            <a:r>
              <a:rPr lang="en-US" sz="4800" dirty="0" err="1">
                <a:solidFill>
                  <a:srgbClr val="FF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US" sz="4800" dirty="0">
                <a:solidFill>
                  <a:srgbClr val="FF0000"/>
                </a:solidFill>
                <a:latin typeface="Bahnschrift SemiLight Condensed" panose="020B0502040204020203" pitchFamily="34" charset="0"/>
              </a:rPr>
              <a:t>---</a:t>
            </a:r>
          </a:p>
          <a:p>
            <a:pPr algn="ctr"/>
            <a:r>
              <a:rPr lang="en-US" sz="4800" dirty="0">
                <a:solidFill>
                  <a:srgbClr val="FF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  <a:endParaRPr lang="en-IN" sz="4800" dirty="0">
              <a:solidFill>
                <a:srgbClr val="FF000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185604" y="1357313"/>
            <a:ext cx="98207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Read file 3 as csv with header true--Done</a:t>
            </a:r>
            <a:endParaRPr lang="en-IN" sz="8000" dirty="0">
              <a:solidFill>
                <a:srgbClr val="00B050"/>
              </a:solidFill>
              <a:highlight>
                <a:srgbClr val="FFFF00"/>
              </a:highligh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45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0E8A-5908-48D4-8570-943044DC112B}"/>
              </a:ext>
            </a:extLst>
          </p:cNvPr>
          <p:cNvSpPr txBox="1"/>
          <p:nvPr/>
        </p:nvSpPr>
        <p:spPr>
          <a:xfrm>
            <a:off x="1185604" y="1357313"/>
            <a:ext cx="9820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Read file 4 as json and file 5 as parquet and show both the </a:t>
            </a:r>
            <a:r>
              <a:rPr lang="en-IN" sz="8000" dirty="0" err="1">
                <a:solidFill>
                  <a:srgbClr val="C00000"/>
                </a:solidFill>
                <a:latin typeface="Bahnschrift SemiLight Condensed" panose="020B0502040204020203" pitchFamily="34" charset="0"/>
              </a:rPr>
              <a:t>dataframe</a:t>
            </a:r>
            <a:r>
              <a:rPr lang="en-IN" sz="8000" dirty="0">
                <a:solidFill>
                  <a:srgbClr val="C00000"/>
                </a:solidFill>
                <a:latin typeface="Bahnschrift SemiLight Condensed" panose="020B0502040204020203" pitchFamily="34" charset="0"/>
              </a:rPr>
              <a:t>?---</a:t>
            </a:r>
            <a:r>
              <a:rPr lang="en-IN" sz="8000" dirty="0">
                <a:solidFill>
                  <a:srgbClr val="C00000"/>
                </a:solidFill>
                <a:highlight>
                  <a:srgbClr val="FFFF00"/>
                </a:highlight>
                <a:latin typeface="Bahnschrift Semi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5326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369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 Light Condensed</vt:lpstr>
      <vt:lpstr>Bahnschrift SemiLight Condensed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pulikondasaiaditya@gmail.com</dc:creator>
  <cp:lastModifiedBy>sai aditya</cp:lastModifiedBy>
  <cp:revision>86</cp:revision>
  <dcterms:created xsi:type="dcterms:W3CDTF">2021-06-11T12:16:13Z</dcterms:created>
  <dcterms:modified xsi:type="dcterms:W3CDTF">2025-09-07T13:47:44Z</dcterms:modified>
</cp:coreProperties>
</file>