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8" r:id="rId2"/>
    <p:sldId id="352" r:id="rId3"/>
    <p:sldId id="312" r:id="rId4"/>
    <p:sldId id="313" r:id="rId5"/>
    <p:sldId id="314" r:id="rId6"/>
    <p:sldId id="315" r:id="rId7"/>
    <p:sldId id="375" r:id="rId8"/>
    <p:sldId id="317" r:id="rId9"/>
    <p:sldId id="365" r:id="rId10"/>
    <p:sldId id="366" r:id="rId11"/>
    <p:sldId id="367" r:id="rId12"/>
    <p:sldId id="368" r:id="rId13"/>
    <p:sldId id="321" r:id="rId14"/>
    <p:sldId id="322" r:id="rId15"/>
    <p:sldId id="353" r:id="rId16"/>
    <p:sldId id="324" r:id="rId17"/>
    <p:sldId id="325" r:id="rId18"/>
    <p:sldId id="354" r:id="rId19"/>
    <p:sldId id="355" r:id="rId20"/>
    <p:sldId id="327" r:id="rId21"/>
    <p:sldId id="329" r:id="rId22"/>
    <p:sldId id="328" r:id="rId23"/>
    <p:sldId id="334" r:id="rId24"/>
    <p:sldId id="372" r:id="rId25"/>
    <p:sldId id="373" r:id="rId26"/>
    <p:sldId id="374" r:id="rId27"/>
    <p:sldId id="362" r:id="rId28"/>
    <p:sldId id="363" r:id="rId29"/>
    <p:sldId id="349" r:id="rId30"/>
    <p:sldId id="350" r:id="rId31"/>
    <p:sldId id="36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7F00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7"/>
    <p:restoredTop sz="94586"/>
  </p:normalViewPr>
  <p:slideViewPr>
    <p:cSldViewPr snapToGrid="0" snapToObjects="1">
      <p:cViewPr>
        <p:scale>
          <a:sx n="89" d="100"/>
          <a:sy n="89" d="100"/>
        </p:scale>
        <p:origin x="53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B3D6E42-BB89-3042-812F-5F58A92C0FE3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16485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/>
            <a:ext uri="{91240B29-F687-4f45-9708-019B960494DF}"/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675">
                <a:ea typeface="ＭＳ Ｐゴシック" charset="-128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  <p:extLst>
      <p:ext uri="{BB962C8B-B14F-4D97-AF65-F5344CB8AC3E}">
        <p14:creationId xmlns:p14="http://schemas.microsoft.com/office/powerpoint/2010/main" val="191900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3AF6462-43B8-D749-A5D0-9A79B6FF83C3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13398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826BB1D8-E055-4242-B2E7-129DC1ACA5FA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74787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9D0A1AE6-D2CD-CD45-840A-894E73F0312D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3328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2C2659A5-5A66-A94C-81F6-2CBF0F30D517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9882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0905F52F-8867-524F-B5FE-B4245CE3B7E3}" type="slidenum">
              <a:rPr lang="en-US" altLang="x-none" sz="1200"/>
              <a:pPr/>
              <a:t>16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4785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40CF4AF-79AE-E147-990F-E0E8852933E8}" type="slidenum">
              <a:rPr lang="en-US" altLang="x-none" sz="1200"/>
              <a:pPr/>
              <a:t>17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2032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1850B3A9-9334-D347-A125-304F0D36A866}" type="slidenum">
              <a:rPr lang="en-US" altLang="x-none" sz="1200"/>
              <a:pPr/>
              <a:t>22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6513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0A8C393-20BB-2045-8F3B-398AC6EC73C6}" type="slidenum">
              <a:rPr lang="en-US" altLang="x-none" sz="1200"/>
              <a:pPr/>
              <a:t>23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44400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jangoprojec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3320859"/>
            <a:ext cx="4666470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Cookies and Sessions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2348680"/>
            <a:ext cx="4823883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Charles Severance</a:t>
            </a:r>
          </a:p>
          <a:p>
            <a:pPr algn="l"/>
            <a:r>
              <a:rPr lang="en-US" sz="2000"/>
              <a:t>www.dj4e.com</a:t>
            </a:r>
          </a:p>
          <a:p>
            <a:pPr algn="l"/>
            <a:endParaRPr lang="en-US" sz="2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BCC55ACC-A2F6-403C-A3A4-D59B3734D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r="14467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5847" y="6015038"/>
            <a:ext cx="345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https://samples.dj4e.com/session/</a:t>
            </a:r>
          </a:p>
        </p:txBody>
      </p:sp>
    </p:spTree>
    <p:extLst>
      <p:ext uri="{BB962C8B-B14F-4D97-AF65-F5344CB8AC3E}">
        <p14:creationId xmlns:p14="http://schemas.microsoft.com/office/powerpoint/2010/main" val="339982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sp>
        <p:nvSpPr>
          <p:cNvPr id="4" name="Rectangle 5"/>
          <p:cNvSpPr>
            <a:spLocks/>
          </p:cNvSpPr>
          <p:nvPr/>
        </p:nvSpPr>
        <p:spPr bwMode="auto">
          <a:xfrm>
            <a:off x="4529138" y="1929795"/>
            <a:ext cx="7243762" cy="1371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2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2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request.COOKIES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 is for cookie and that is good enough for me...'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'zap'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No </a:t>
            </a:r>
            <a:r>
              <a:rPr lang="en-US" sz="1200" b="1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expired date </a:t>
            </a:r>
            <a:r>
              <a:rPr lang="en-US" sz="12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= until browser close</a:t>
            </a:r>
            <a:endParaRPr lang="en-US" sz="12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max_age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seconds until expire</a:t>
            </a:r>
            <a:endParaRPr lang="en-US" sz="12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endParaRPr lang="en-US" altLang="x-non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9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659190"/>
            <a:ext cx="8853488" cy="57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3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659190"/>
            <a:ext cx="8853488" cy="5703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868740"/>
            <a:ext cx="8853488" cy="57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9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"/>
          <p:cNvGrpSpPr>
            <a:grpSpLocks/>
          </p:cNvGrpSpPr>
          <p:nvPr/>
        </p:nvGrpSpPr>
        <p:grpSpPr bwMode="auto">
          <a:xfrm>
            <a:off x="870198" y="482601"/>
            <a:ext cx="10394703" cy="5704417"/>
            <a:chOff x="2885" y="0"/>
            <a:chExt cx="9000447" cy="493976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17104" y="2111542"/>
              <a:ext cx="8786228" cy="2828220"/>
            </a:xfrm>
            <a:prstGeom prst="rect">
              <a:avLst/>
            </a:prstGeom>
            <a:solidFill>
              <a:schemeClr val="accent1">
                <a:lumMod val="65000"/>
              </a:schemeClr>
            </a:solidFill>
            <a:ln>
              <a:noFill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r>
                <a:rPr lang="en-US" sz="1519" dirty="0">
                  <a:solidFill>
                    <a:srgbClr val="000000"/>
                  </a:solidFill>
                  <a:ea typeface="ヒラギノ角ゴ ProN W3" charset="0"/>
                </a:rPr>
                <a:t>Apache</a:t>
              </a:r>
            </a:p>
          </p:txBody>
        </p:sp>
        <p:sp>
          <p:nvSpPr>
            <p:cNvPr id="25611" name="TextBox 4"/>
            <p:cNvSpPr txBox="1">
              <a:spLocks noChangeArrowheads="1"/>
            </p:cNvSpPr>
            <p:nvPr/>
          </p:nvSpPr>
          <p:spPr bwMode="auto">
            <a:xfrm>
              <a:off x="4146280" y="21995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2885" y="47656"/>
              <a:ext cx="780328" cy="439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/>
                <a:t>Time</a:t>
              </a:r>
            </a:p>
          </p:txBody>
        </p:sp>
        <p:sp>
          <p:nvSpPr>
            <p:cNvPr id="25613" name="TextBox 14"/>
            <p:cNvSpPr txBox="1">
              <a:spLocks noChangeArrowheads="1"/>
            </p:cNvSpPr>
            <p:nvPr/>
          </p:nvSpPr>
          <p:spPr bwMode="auto">
            <a:xfrm>
              <a:off x="4120621" y="557214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4" name="Rectangle 15"/>
            <p:cNvSpPr>
              <a:spLocks noChangeArrowheads="1"/>
            </p:cNvSpPr>
            <p:nvPr/>
          </p:nvSpPr>
          <p:spPr bwMode="auto">
            <a:xfrm>
              <a:off x="671627" y="2677920"/>
              <a:ext cx="8229071" cy="102827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5" name="TextBox 16"/>
            <p:cNvSpPr txBox="1">
              <a:spLocks noChangeArrowheads="1"/>
            </p:cNvSpPr>
            <p:nvPr/>
          </p:nvSpPr>
          <p:spPr bwMode="auto">
            <a:xfrm>
              <a:off x="4342386" y="1972239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cxnSp>
          <p:nvCxnSpPr>
            <p:cNvPr id="25616" name="Straight Arrow Connector 18"/>
            <p:cNvCxnSpPr>
              <a:cxnSpLocks noChangeShapeType="1"/>
            </p:cNvCxnSpPr>
            <p:nvPr/>
          </p:nvCxnSpPr>
          <p:spPr bwMode="auto">
            <a:xfrm>
              <a:off x="2214563" y="685800"/>
              <a:ext cx="1885950" cy="3429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cxnSp>
          <p:nvCxnSpPr>
            <p:cNvPr id="25617" name="Straight Arrow Connector 26"/>
            <p:cNvCxnSpPr>
              <a:cxnSpLocks noChangeShapeType="1"/>
            </p:cNvCxnSpPr>
            <p:nvPr/>
          </p:nvCxnSpPr>
          <p:spPr bwMode="auto">
            <a:xfrm flipV="1">
              <a:off x="2043113" y="1071563"/>
              <a:ext cx="1500187" cy="85725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sp>
          <p:nvSpPr>
            <p:cNvPr id="23" name="Rectangle 22"/>
            <p:cNvSpPr/>
            <p:nvPr/>
          </p:nvSpPr>
          <p:spPr bwMode="auto">
            <a:xfrm>
              <a:off x="671627" y="729508"/>
              <a:ext cx="1585334" cy="7276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r>
                <a:rPr lang="en-US" sz="2400">
                  <a:solidFill>
                    <a:srgbClr val="000000"/>
                  </a:solidFill>
                  <a:ea typeface="ヒラギノ角ゴ ProN W3" charset="0"/>
                </a:rPr>
                <a:t>Browser</a:t>
              </a:r>
              <a:endParaRPr lang="en-US" sz="2400">
                <a:ea typeface="ヒラギノ角ゴ ProN W3" charset="0"/>
              </a:endParaRPr>
            </a:p>
          </p:txBody>
        </p:sp>
        <p:sp>
          <p:nvSpPr>
            <p:cNvPr id="25619" name="TextBox 3"/>
            <p:cNvSpPr txBox="1">
              <a:spLocks noChangeArrowheads="1"/>
            </p:cNvSpPr>
            <p:nvPr/>
          </p:nvSpPr>
          <p:spPr bwMode="auto">
            <a:xfrm>
              <a:off x="1348580" y="0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25620" name="Right Arrow 1"/>
            <p:cNvSpPr>
              <a:spLocks noChangeArrowheads="1"/>
            </p:cNvSpPr>
            <p:nvPr/>
          </p:nvSpPr>
          <p:spPr bwMode="auto">
            <a:xfrm>
              <a:off x="799920" y="86149"/>
              <a:ext cx="8014639" cy="428907"/>
            </a:xfrm>
            <a:prstGeom prst="rightArrow">
              <a:avLst>
                <a:gd name="adj1" fmla="val 50000"/>
                <a:gd name="adj2" fmla="val 50003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1467"/>
            </a:p>
          </p:txBody>
        </p:sp>
        <p:sp>
          <p:nvSpPr>
            <p:cNvPr id="25621" name="Can 24"/>
            <p:cNvSpPr>
              <a:spLocks noChangeArrowheads="1"/>
            </p:cNvSpPr>
            <p:nvPr/>
          </p:nvSpPr>
          <p:spPr bwMode="auto">
            <a:xfrm>
              <a:off x="415042" y="3900487"/>
              <a:ext cx="1050221" cy="942129"/>
            </a:xfrm>
            <a:prstGeom prst="can">
              <a:avLst>
                <a:gd name="adj" fmla="val 24999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x-none" sz="2133" smtClean="0">
                  <a:solidFill>
                    <a:schemeClr val="bg1"/>
                  </a:solidFill>
                </a:rPr>
                <a:t>Django</a:t>
              </a:r>
              <a:endParaRPr lang="en-US" altLang="x-none" sz="2133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en-US" altLang="x-none" sz="2133" dirty="0">
                  <a:solidFill>
                    <a:schemeClr val="bg1"/>
                  </a:solidFill>
                </a:rPr>
                <a:t>Code</a:t>
              </a:r>
            </a:p>
          </p:txBody>
        </p:sp>
        <p:pic>
          <p:nvPicPr>
            <p:cNvPr id="25622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5" y="1635125"/>
              <a:ext cx="557213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3" name="Rectangle 28"/>
            <p:cNvSpPr>
              <a:spLocks noChangeArrowheads="1"/>
            </p:cNvSpPr>
            <p:nvPr/>
          </p:nvSpPr>
          <p:spPr bwMode="auto">
            <a:xfrm>
              <a:off x="2685826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4" name="Rectangle 31"/>
            <p:cNvSpPr>
              <a:spLocks noChangeArrowheads="1"/>
            </p:cNvSpPr>
            <p:nvPr/>
          </p:nvSpPr>
          <p:spPr bwMode="auto">
            <a:xfrm>
              <a:off x="4657870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5" name="Rectangle 32"/>
            <p:cNvSpPr>
              <a:spLocks noChangeArrowheads="1"/>
            </p:cNvSpPr>
            <p:nvPr/>
          </p:nvSpPr>
          <p:spPr bwMode="auto">
            <a:xfrm>
              <a:off x="7229225" y="729509"/>
              <a:ext cx="1585334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cxnSp>
          <p:nvCxnSpPr>
            <p:cNvPr id="25626" name="Straight Arrow Connector 4"/>
            <p:cNvCxnSpPr>
              <a:cxnSpLocks noChangeShapeType="1"/>
              <a:stCxn id="23" idx="2"/>
            </p:cNvCxnSpPr>
            <p:nvPr/>
          </p:nvCxnSpPr>
          <p:spPr bwMode="auto">
            <a:xfrm>
              <a:off x="1465263" y="1457325"/>
              <a:ext cx="63500" cy="124301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Straight Arrow Connector 35"/>
            <p:cNvCxnSpPr>
              <a:cxnSpLocks noChangeShapeType="1"/>
            </p:cNvCxnSpPr>
            <p:nvPr/>
          </p:nvCxnSpPr>
          <p:spPr bwMode="auto">
            <a:xfrm flipV="1">
              <a:off x="1528763" y="1457325"/>
              <a:ext cx="1671637" cy="1200150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Straight Arrow Connector 36"/>
            <p:cNvCxnSpPr>
              <a:cxnSpLocks noChangeShapeType="1"/>
            </p:cNvCxnSpPr>
            <p:nvPr/>
          </p:nvCxnSpPr>
          <p:spPr bwMode="auto">
            <a:xfrm>
              <a:off x="5407467" y="1457185"/>
              <a:ext cx="0" cy="118224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Straight Arrow Connector 37"/>
            <p:cNvCxnSpPr>
              <a:cxnSpLocks noChangeShapeType="1"/>
            </p:cNvCxnSpPr>
            <p:nvPr/>
          </p:nvCxnSpPr>
          <p:spPr bwMode="auto">
            <a:xfrm>
              <a:off x="8021638" y="1457325"/>
              <a:ext cx="22225" cy="1220788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Straight Arrow Connector 38"/>
            <p:cNvCxnSpPr>
              <a:cxnSpLocks noChangeShapeType="1"/>
            </p:cNvCxnSpPr>
            <p:nvPr/>
          </p:nvCxnSpPr>
          <p:spPr bwMode="auto">
            <a:xfrm flipH="1">
              <a:off x="3472077" y="1457326"/>
              <a:ext cx="6137" cy="127008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3194051" y="2446867"/>
            <a:ext cx="982128" cy="42056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133">
                <a:solidFill>
                  <a:schemeClr val="bg1"/>
                </a:solidFill>
              </a:rPr>
              <a:t>zap=42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1985433" y="3755558"/>
            <a:ext cx="148802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set_cookie</a:t>
            </a:r>
            <a:r>
              <a:rPr lang="en-US" altLang="x-none" sz="1867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5604" name="TextBox 25"/>
          <p:cNvSpPr txBox="1">
            <a:spLocks noChangeArrowheads="1"/>
          </p:cNvSpPr>
          <p:nvPr/>
        </p:nvSpPr>
        <p:spPr bwMode="auto">
          <a:xfrm>
            <a:off x="3832996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pic>
        <p:nvPicPr>
          <p:cNvPr id="25607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1" y="1898651"/>
            <a:ext cx="311149" cy="2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1" y="1919818"/>
            <a:ext cx="31114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1902885"/>
            <a:ext cx="3111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617186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909743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867" dirty="0" smtClean="0">
                <a:solidFill>
                  <a:srgbClr val="FFCC66"/>
                </a:solidFill>
              </a:rPr>
              <a:t>Django Sessions</a:t>
            </a:r>
            <a:endParaRPr lang="en-US" altLang="x-none" sz="5867" dirty="0">
              <a:solidFill>
                <a:srgbClr val="FFCC66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https://samples.dj4e.com/session/</a:t>
            </a:r>
            <a:r>
              <a:rPr lang="en-US" altLang="en-US" dirty="0" err="1">
                <a:ea typeface="ＭＳ Ｐゴシック" charset="-128"/>
              </a:rPr>
              <a:t>sessfun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https</a:t>
            </a:r>
            <a:r>
              <a:rPr lang="en-US" altLang="en-US" dirty="0">
                <a:ea typeface="ＭＳ Ｐゴシック" charset="-128"/>
              </a:rPr>
              <a:t>://</a:t>
            </a:r>
            <a:r>
              <a:rPr lang="en-US" altLang="en-US" dirty="0" err="1">
                <a:ea typeface="ＭＳ Ｐゴシック" charset="-128"/>
              </a:rPr>
              <a:t>github.com</a:t>
            </a:r>
            <a:r>
              <a:rPr lang="en-US" altLang="en-US" dirty="0">
                <a:ea typeface="ＭＳ Ｐゴシック" charset="-128"/>
              </a:rPr>
              <a:t>/csev/dj4e-samples/tree/master/session</a:t>
            </a:r>
          </a:p>
        </p:txBody>
      </p:sp>
    </p:spTree>
    <p:extLst>
      <p:ext uri="{BB962C8B-B14F-4D97-AF65-F5344CB8AC3E}">
        <p14:creationId xmlns:p14="http://schemas.microsoft.com/office/powerpoint/2010/main" val="6557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>
            <a:endCxn id="63" idx="3"/>
          </p:cNvCxnSpPr>
          <p:nvPr/>
        </p:nvCxnSpPr>
        <p:spPr>
          <a:xfrm flipH="1" flipV="1">
            <a:off x="7846098" y="1666820"/>
            <a:ext cx="2329331" cy="479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530973" y="2123664"/>
            <a:ext cx="2644456" cy="156145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27"/>
          <p:cNvSpPr>
            <a:spLocks noChangeArrowheads="1"/>
          </p:cNvSpPr>
          <p:nvPr/>
        </p:nvSpPr>
        <p:spPr bwMode="auto">
          <a:xfrm>
            <a:off x="10179158" y="2592571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0" name="Can 29"/>
          <p:cNvSpPr>
            <a:spLocks noChangeArrowheads="1"/>
          </p:cNvSpPr>
          <p:nvPr/>
        </p:nvSpPr>
        <p:spPr bwMode="auto">
          <a:xfrm>
            <a:off x="10179157" y="1878292"/>
            <a:ext cx="514351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>
                <a:solidFill>
                  <a:schemeClr val="bg1"/>
                </a:solidFill>
              </a:rPr>
              <a:t>6f</a:t>
            </a:r>
            <a:endParaRPr lang="en-US" altLang="x-none"/>
          </a:p>
        </p:txBody>
      </p:sp>
      <p:sp>
        <p:nvSpPr>
          <p:cNvPr id="51" name="Can 30"/>
          <p:cNvSpPr>
            <a:spLocks noChangeArrowheads="1"/>
          </p:cNvSpPr>
          <p:nvPr/>
        </p:nvSpPr>
        <p:spPr bwMode="auto">
          <a:xfrm>
            <a:off x="10179158" y="1221318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rgbClr val="000000"/>
                </a:solidFill>
              </a:rPr>
              <a:t>3e</a:t>
            </a:r>
          </a:p>
        </p:txBody>
      </p:sp>
    </p:spTree>
    <p:extLst>
      <p:ext uri="{BB962C8B-B14F-4D97-AF65-F5344CB8AC3E}">
        <p14:creationId xmlns:p14="http://schemas.microsoft.com/office/powerpoint/2010/main" val="2936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In the Server - Sessions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0903">
              <a:spcBef>
                <a:spcPts val="2633"/>
              </a:spcBef>
            </a:pPr>
            <a:r>
              <a:rPr lang="en-US" altLang="x-none" sz="2667" dirty="0"/>
              <a:t>In most server applications, as soon as we </a:t>
            </a:r>
            <a:r>
              <a:rPr lang="en-US" altLang="x-none" sz="2667" dirty="0" smtClean="0"/>
              <a:t>start a session for a </a:t>
            </a:r>
            <a:r>
              <a:rPr lang="en-US" altLang="x-none" sz="2667" dirty="0"/>
              <a:t>new (unmarked) browser we create a session.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We set a session cookie to be stored in the browser, which indicates the session id in use – gives this browser a unique </a:t>
            </a:r>
            <a:r>
              <a:rPr lang="en-US" altLang="en-US" sz="2667" dirty="0"/>
              <a:t>“</a:t>
            </a:r>
            <a:r>
              <a:rPr lang="en-US" altLang="x-none" sz="2667" dirty="0"/>
              <a:t>mark</a:t>
            </a:r>
            <a:r>
              <a:rPr lang="en-US" altLang="en-US" sz="2667" dirty="0"/>
              <a:t>”</a:t>
            </a:r>
            <a:r>
              <a:rPr lang="en-US" altLang="x-none" sz="2667" dirty="0"/>
              <a:t>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The creation and destruction of sessions is handled by a </a:t>
            </a:r>
            <a:r>
              <a:rPr lang="en-US" altLang="x-none" sz="2667" dirty="0" smtClean="0"/>
              <a:t>Django middleware that </a:t>
            </a:r>
            <a:r>
              <a:rPr lang="en-US" altLang="x-none" sz="2667" dirty="0"/>
              <a:t>we use in 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2607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Session Identifier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A large, random number that we place in a browser cookie the first time we encounter a browser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This number is used to pick from the many sessions that the server has active at any one time. 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Server software stores data in the session that it wants to have from one request to another from the same browser.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Shopping cart or login information is stored in the session in the server.</a:t>
            </a:r>
          </a:p>
        </p:txBody>
      </p:sp>
    </p:spTree>
    <p:extLst>
      <p:ext uri="{BB962C8B-B14F-4D97-AF65-F5344CB8AC3E}">
        <p14:creationId xmlns:p14="http://schemas.microsoft.com/office/powerpoint/2010/main" val="17841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0368" y="1971675"/>
            <a:ext cx="8831264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MIDDLEWARE = 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django.middleware.security.SecurityMiddleware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django.contrib.sessions.middleware.SessionMiddleware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django.middleware.common.CommonMiddleware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django.middleware.csrf.CsrfViewMiddleware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django.contrib.auth.middleware.AuthenticationMiddleware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django.contrib.messages.middleware.MessageMiddleware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django.middleware.clickjacking.XFrameOptionsMiddleware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001250" y="1814513"/>
            <a:ext cx="1352551" cy="928687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>
            <a:spLocks/>
          </p:cNvSpPr>
          <p:nvPr/>
        </p:nvSpPr>
        <p:spPr bwMode="auto">
          <a:xfrm>
            <a:off x="1366596" y="5737743"/>
            <a:ext cx="9458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/csev/dj4e-samples/blob/master/dj4e-samples/</a:t>
            </a:r>
            <a:r>
              <a:rPr lang="en-US" altLang="en-US" sz="2400" dirty="0" err="1">
                <a:ea typeface="ＭＳ Ｐゴシック" charset="-128"/>
              </a:rPr>
              <a:t>settings.py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53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mr-IN" dirty="0" smtClean="0"/>
              <a:t>–</a:t>
            </a:r>
            <a:r>
              <a:rPr lang="en-US" dirty="0" smtClean="0"/>
              <a:t> Store Sessions in the Database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9560" y="2143125"/>
            <a:ext cx="841288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Operations to perform: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-Bold" charset="0"/>
              </a:rPr>
              <a:t>  Apply all migrations: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admin,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contenttypes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sessions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Running migrations: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</a:t>
            </a:r>
            <a:r>
              <a:rPr lang="en-US" b="1" dirty="0" smtClean="0">
                <a:solidFill>
                  <a:srgbClr val="2FB41D"/>
                </a:solidFill>
                <a:latin typeface="Menlo-Bold" charset="0"/>
              </a:rPr>
              <a:t>OK</a:t>
            </a:r>
          </a:p>
          <a:p>
            <a:r>
              <a:rPr lang="en-US" b="1" dirty="0" smtClean="0">
                <a:solidFill>
                  <a:srgbClr val="2FB41D"/>
                </a:solidFill>
                <a:latin typeface="Menlo-Bold" charset="0"/>
              </a:rPr>
              <a:t>...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Applying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auth.0009_alter_user_last_name_max_length...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sessions.0001_initial...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343776" y="5086350"/>
            <a:ext cx="3886199" cy="357188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Can 74"/>
          <p:cNvSpPr/>
          <p:nvPr/>
        </p:nvSpPr>
        <p:spPr>
          <a:xfrm>
            <a:off x="9704979" y="1299385"/>
            <a:ext cx="1577009" cy="814282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5" idx="2"/>
            <a:endCxn id="63" idx="3"/>
          </p:cNvCxnSpPr>
          <p:nvPr/>
        </p:nvCxnSpPr>
        <p:spPr>
          <a:xfrm flipH="1" flipV="1">
            <a:off x="7846098" y="1666820"/>
            <a:ext cx="1858881" cy="3970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5" idx="2"/>
          </p:cNvCxnSpPr>
          <p:nvPr/>
        </p:nvCxnSpPr>
        <p:spPr>
          <a:xfrm flipH="1">
            <a:off x="7530972" y="1706526"/>
            <a:ext cx="2174007" cy="1978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eft-Right Arrow 1"/>
          <p:cNvSpPr>
            <a:spLocks noChangeArrowheads="1"/>
          </p:cNvSpPr>
          <p:nvPr/>
        </p:nvSpPr>
        <p:spPr bwMode="auto">
          <a:xfrm>
            <a:off x="1238251" y="681567"/>
            <a:ext cx="9823450" cy="632884"/>
          </a:xfrm>
          <a:prstGeom prst="leftRightArrow">
            <a:avLst>
              <a:gd name="adj1" fmla="val 50000"/>
              <a:gd name="adj2" fmla="val 5001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86933" y="3064934"/>
            <a:ext cx="9969501" cy="3208866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  <a:extLst/>
        </p:spPr>
        <p:txBody>
          <a:bodyPr anchor="b"/>
          <a:lstStyle/>
          <a:p>
            <a:pPr eaLnBrk="1" hangingPunct="1">
              <a:defRPr/>
            </a:pPr>
            <a:r>
              <a:rPr lang="en-US" sz="2400" dirty="0">
                <a:ea typeface="ヒラギノ角ゴ ProN W3" charset="0"/>
              </a:rPr>
              <a:t>Web Server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5763395" y="609600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34821" name="TextBox 14"/>
          <p:cNvSpPr txBox="1">
            <a:spLocks noChangeArrowheads="1"/>
          </p:cNvSpPr>
          <p:nvPr/>
        </p:nvSpPr>
        <p:spPr bwMode="auto">
          <a:xfrm>
            <a:off x="5733762" y="1314451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sp>
        <p:nvSpPr>
          <p:cNvPr id="34822" name="Rectangle 15"/>
          <p:cNvSpPr>
            <a:spLocks noChangeArrowheads="1"/>
          </p:cNvSpPr>
          <p:nvPr/>
        </p:nvSpPr>
        <p:spPr bwMode="auto">
          <a:xfrm>
            <a:off x="1384301" y="3598333"/>
            <a:ext cx="9677400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 dirty="0" smtClean="0">
                <a:solidFill>
                  <a:schemeClr val="bg1"/>
                </a:solidFill>
              </a:rPr>
              <a:t>Django Session Middleware</a:t>
            </a:r>
            <a:endParaRPr lang="en-US" altLang="x-none" sz="2667" dirty="0"/>
          </a:p>
        </p:txBody>
      </p:sp>
      <p:sp>
        <p:nvSpPr>
          <p:cNvPr id="34823" name="TextBox 16"/>
          <p:cNvSpPr txBox="1">
            <a:spLocks noChangeArrowheads="1"/>
          </p:cNvSpPr>
          <p:nvPr/>
        </p:nvSpPr>
        <p:spPr bwMode="auto">
          <a:xfrm>
            <a:off x="5985644" y="2821518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cxnSp>
        <p:nvCxnSpPr>
          <p:cNvPr id="34824" name="Straight Arrow Connector 18"/>
          <p:cNvCxnSpPr>
            <a:cxnSpLocks noChangeShapeType="1"/>
          </p:cNvCxnSpPr>
          <p:nvPr/>
        </p:nvCxnSpPr>
        <p:spPr bwMode="auto">
          <a:xfrm>
            <a:off x="3572585" y="1459523"/>
            <a:ext cx="2139806" cy="38903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4825" name="Straight Arrow Connector 26"/>
          <p:cNvCxnSpPr>
            <a:cxnSpLocks noChangeShapeType="1"/>
          </p:cNvCxnSpPr>
          <p:nvPr/>
        </p:nvCxnSpPr>
        <p:spPr bwMode="auto">
          <a:xfrm flipV="1">
            <a:off x="3378057" y="1897185"/>
            <a:ext cx="1702118" cy="9725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1238251" y="1509184"/>
            <a:ext cx="2139949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S=A123</a:t>
            </a:r>
            <a:endParaRPr lang="en-US" sz="2400">
              <a:ea typeface="ヒラギノ角ゴ ProN W3" charset="0"/>
            </a:endParaRPr>
          </a:p>
        </p:txBody>
      </p:sp>
      <p:sp>
        <p:nvSpPr>
          <p:cNvPr id="34827" name="TextBox 3"/>
          <p:cNvSpPr txBox="1">
            <a:spLocks noChangeArrowheads="1"/>
          </p:cNvSpPr>
          <p:nvPr/>
        </p:nvSpPr>
        <p:spPr bwMode="auto">
          <a:xfrm>
            <a:off x="2588396" y="584200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pic>
        <p:nvPicPr>
          <p:cNvPr id="348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44" y="2547469"/>
            <a:ext cx="574399" cy="43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0" name="Can 27"/>
          <p:cNvSpPr>
            <a:spLocks noChangeArrowheads="1"/>
          </p:cNvSpPr>
          <p:nvPr/>
        </p:nvSpPr>
        <p:spPr bwMode="auto">
          <a:xfrm>
            <a:off x="3621617" y="5204884"/>
            <a:ext cx="105198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A123</a:t>
            </a:r>
          </a:p>
        </p:txBody>
      </p:sp>
      <p:sp>
        <p:nvSpPr>
          <p:cNvPr id="34831" name="Can 29"/>
          <p:cNvSpPr>
            <a:spLocks noChangeArrowheads="1"/>
          </p:cNvSpPr>
          <p:nvPr/>
        </p:nvSpPr>
        <p:spPr bwMode="auto">
          <a:xfrm>
            <a:off x="4739217" y="5204884"/>
            <a:ext cx="993388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B345</a:t>
            </a:r>
          </a:p>
        </p:txBody>
      </p:sp>
      <p:sp>
        <p:nvSpPr>
          <p:cNvPr id="34832" name="Can 30"/>
          <p:cNvSpPr>
            <a:spLocks noChangeArrowheads="1"/>
          </p:cNvSpPr>
          <p:nvPr/>
        </p:nvSpPr>
        <p:spPr bwMode="auto">
          <a:xfrm>
            <a:off x="8615362" y="5181599"/>
            <a:ext cx="102023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C678</a:t>
            </a:r>
          </a:p>
        </p:txBody>
      </p:sp>
      <p:sp>
        <p:nvSpPr>
          <p:cNvPr id="34833" name="Rectangle 33"/>
          <p:cNvSpPr>
            <a:spLocks noChangeArrowheads="1"/>
          </p:cNvSpPr>
          <p:nvPr/>
        </p:nvSpPr>
        <p:spPr bwMode="auto">
          <a:xfrm>
            <a:off x="4205818" y="1509184"/>
            <a:ext cx="2137833" cy="8255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S=B345</a:t>
            </a:r>
            <a:endParaRPr lang="en-US" altLang="x-none" sz="2667"/>
          </a:p>
        </p:txBody>
      </p:sp>
      <p:sp>
        <p:nvSpPr>
          <p:cNvPr id="34834" name="Rectangle 34"/>
          <p:cNvSpPr>
            <a:spLocks noChangeArrowheads="1"/>
          </p:cNvSpPr>
          <p:nvPr/>
        </p:nvSpPr>
        <p:spPr bwMode="auto">
          <a:xfrm>
            <a:off x="8824385" y="1555751"/>
            <a:ext cx="2139949" cy="82761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S=C678</a:t>
            </a:r>
            <a:endParaRPr lang="en-US" altLang="x-none" sz="2667"/>
          </a:p>
        </p:txBody>
      </p:sp>
    </p:spTree>
    <p:extLst>
      <p:ext uri="{BB962C8B-B14F-4D97-AF65-F5344CB8AC3E}">
        <p14:creationId xmlns:p14="http://schemas.microsoft.com/office/powerpoint/2010/main" val="21138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107018" y="2969684"/>
            <a:ext cx="9967383" cy="3208867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  <a:extLst/>
        </p:spPr>
        <p:txBody>
          <a:bodyPr anchor="b"/>
          <a:lstStyle/>
          <a:p>
            <a:pPr eaLnBrk="1" hangingPunct="1">
              <a:defRPr/>
            </a:pPr>
            <a:r>
              <a:rPr lang="en-US" sz="2800" dirty="0" smtClean="0">
                <a:ea typeface="ヒラギノ角ゴ ProN W3" charset="0"/>
              </a:rPr>
              <a:t>Django</a:t>
            </a:r>
            <a:endParaRPr lang="en-US" sz="2800" dirty="0">
              <a:ea typeface="ヒラギノ角ゴ ProN W3" charset="0"/>
            </a:endParaRPr>
          </a:p>
        </p:txBody>
      </p:sp>
      <p:sp>
        <p:nvSpPr>
          <p:cNvPr id="37890" name="TextBox 4"/>
          <p:cNvSpPr txBox="1">
            <a:spLocks noChangeArrowheads="1"/>
          </p:cNvSpPr>
          <p:nvPr/>
        </p:nvSpPr>
        <p:spPr bwMode="auto">
          <a:xfrm>
            <a:off x="5582420" y="514351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56323" name="TextBox 6"/>
          <p:cNvSpPr txBox="1">
            <a:spLocks noChangeArrowheads="1"/>
          </p:cNvSpPr>
          <p:nvPr/>
        </p:nvSpPr>
        <p:spPr bwMode="auto">
          <a:xfrm>
            <a:off x="875489" y="543985"/>
            <a:ext cx="90120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/>
              <a:t>Time</a:t>
            </a:r>
          </a:p>
        </p:txBody>
      </p:sp>
      <p:sp>
        <p:nvSpPr>
          <p:cNvPr id="37892" name="TextBox 14"/>
          <p:cNvSpPr txBox="1">
            <a:spLocks noChangeArrowheads="1"/>
          </p:cNvSpPr>
          <p:nvPr/>
        </p:nvSpPr>
        <p:spPr bwMode="auto">
          <a:xfrm>
            <a:off x="5552787" y="1121833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sp>
        <p:nvSpPr>
          <p:cNvPr id="37893" name="Rectangle 15"/>
          <p:cNvSpPr>
            <a:spLocks noChangeArrowheads="1"/>
          </p:cNvSpPr>
          <p:nvPr/>
        </p:nvSpPr>
        <p:spPr bwMode="auto">
          <a:xfrm>
            <a:off x="1642533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POST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894" name="TextBox 16"/>
          <p:cNvSpPr txBox="1">
            <a:spLocks noChangeArrowheads="1"/>
          </p:cNvSpPr>
          <p:nvPr/>
        </p:nvSpPr>
        <p:spPr bwMode="auto">
          <a:xfrm>
            <a:off x="5804670" y="2726267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cxnSp>
        <p:nvCxnSpPr>
          <p:cNvPr id="37895" name="Straight Arrow Connector 18"/>
          <p:cNvCxnSpPr>
            <a:cxnSpLocks noChangeShapeType="1"/>
          </p:cNvCxnSpPr>
          <p:nvPr/>
        </p:nvCxnSpPr>
        <p:spPr bwMode="auto">
          <a:xfrm>
            <a:off x="3393018" y="1267884"/>
            <a:ext cx="2137833" cy="389467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7896" name="Straight Arrow Connector 26"/>
          <p:cNvCxnSpPr>
            <a:cxnSpLocks noChangeShapeType="1"/>
          </p:cNvCxnSpPr>
          <p:nvPr/>
        </p:nvCxnSpPr>
        <p:spPr bwMode="auto">
          <a:xfrm flipV="1">
            <a:off x="3198284" y="1706033"/>
            <a:ext cx="1701800" cy="95251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1642534" y="1316567"/>
            <a:ext cx="1799167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S=C123</a:t>
            </a:r>
            <a:endParaRPr lang="en-US" sz="2400">
              <a:ea typeface="ヒラギノ角ゴ ProN W3" charset="0"/>
            </a:endParaRPr>
          </a:p>
        </p:txBody>
      </p:sp>
      <p:sp>
        <p:nvSpPr>
          <p:cNvPr id="37898" name="TextBox 3"/>
          <p:cNvSpPr txBox="1">
            <a:spLocks noChangeArrowheads="1"/>
          </p:cNvSpPr>
          <p:nvPr/>
        </p:nvSpPr>
        <p:spPr bwMode="auto">
          <a:xfrm>
            <a:off x="2408478" y="488951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37899" name="Right Arrow 1"/>
          <p:cNvSpPr>
            <a:spLocks noChangeArrowheads="1"/>
          </p:cNvSpPr>
          <p:nvPr/>
        </p:nvSpPr>
        <p:spPr bwMode="auto">
          <a:xfrm>
            <a:off x="1788584" y="586318"/>
            <a:ext cx="9091083" cy="486833"/>
          </a:xfrm>
          <a:prstGeom prst="rightArrow">
            <a:avLst>
              <a:gd name="adj1" fmla="val 50000"/>
              <a:gd name="adj2" fmla="val 4997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1467"/>
          </a:p>
        </p:txBody>
      </p:sp>
      <p:pic>
        <p:nvPicPr>
          <p:cNvPr id="379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67" y="2345267"/>
            <a:ext cx="632884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2" name="Can 27"/>
          <p:cNvSpPr>
            <a:spLocks noChangeArrowheads="1"/>
          </p:cNvSpPr>
          <p:nvPr/>
        </p:nvSpPr>
        <p:spPr bwMode="auto">
          <a:xfrm>
            <a:off x="5774267" y="5461001"/>
            <a:ext cx="924984" cy="632884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chemeClr val="bg1"/>
                </a:solidFill>
              </a:rPr>
              <a:t>C123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862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GET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6129867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90805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POST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6" name="TextBox 2"/>
          <p:cNvSpPr txBox="1">
            <a:spLocks noChangeArrowheads="1"/>
          </p:cNvSpPr>
          <p:nvPr/>
        </p:nvSpPr>
        <p:spPr bwMode="auto">
          <a:xfrm>
            <a:off x="8335787" y="3649134"/>
            <a:ext cx="386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37907" name="Rectangle 28"/>
          <p:cNvSpPr>
            <a:spLocks noChangeArrowheads="1"/>
          </p:cNvSpPr>
          <p:nvPr/>
        </p:nvSpPr>
        <p:spPr bwMode="auto">
          <a:xfrm>
            <a:off x="3926418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8" name="Rectangle 31"/>
          <p:cNvSpPr>
            <a:spLocks noChangeArrowheads="1"/>
          </p:cNvSpPr>
          <p:nvPr/>
        </p:nvSpPr>
        <p:spPr bwMode="auto">
          <a:xfrm>
            <a:off x="6163734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9" name="Rectangle 32"/>
          <p:cNvSpPr>
            <a:spLocks noChangeArrowheads="1"/>
          </p:cNvSpPr>
          <p:nvPr/>
        </p:nvSpPr>
        <p:spPr bwMode="auto">
          <a:xfrm>
            <a:off x="9080501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cxnSp>
        <p:nvCxnSpPr>
          <p:cNvPr id="37910" name="Straight Arrow Connector 4"/>
          <p:cNvCxnSpPr>
            <a:cxnSpLocks noChangeShapeType="1"/>
            <a:stCxn id="23" idx="2"/>
            <a:endCxn id="37893" idx="0"/>
          </p:cNvCxnSpPr>
          <p:nvPr/>
        </p:nvCxnSpPr>
        <p:spPr bwMode="auto">
          <a:xfrm>
            <a:off x="2542117" y="2142067"/>
            <a:ext cx="2328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Straight Arrow Connector 35"/>
          <p:cNvCxnSpPr>
            <a:cxnSpLocks noChangeShapeType="1"/>
            <a:stCxn id="37907" idx="2"/>
            <a:endCxn id="37903" idx="0"/>
          </p:cNvCxnSpPr>
          <p:nvPr/>
        </p:nvCxnSpPr>
        <p:spPr bwMode="auto">
          <a:xfrm flipH="1">
            <a:off x="4809067" y="2142067"/>
            <a:ext cx="1693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Straight Arrow Connector 36"/>
          <p:cNvCxnSpPr>
            <a:cxnSpLocks noChangeShapeType="1"/>
            <a:stCxn id="37908" idx="2"/>
            <a:endCxn id="37904" idx="0"/>
          </p:cNvCxnSpPr>
          <p:nvPr/>
        </p:nvCxnSpPr>
        <p:spPr bwMode="auto">
          <a:xfrm flipH="1">
            <a:off x="7052733" y="2142067"/>
            <a:ext cx="10584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Straight Arrow Connector 37"/>
          <p:cNvCxnSpPr>
            <a:cxnSpLocks noChangeShapeType="1"/>
            <a:stCxn id="37909" idx="2"/>
            <a:endCxn id="37905" idx="0"/>
          </p:cNvCxnSpPr>
          <p:nvPr/>
        </p:nvCxnSpPr>
        <p:spPr bwMode="auto">
          <a:xfrm>
            <a:off x="9980084" y="2142067"/>
            <a:ext cx="25400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Straight Arrow Connector 39"/>
          <p:cNvCxnSpPr>
            <a:cxnSpLocks noChangeShapeType="1"/>
            <a:stCxn id="37893" idx="2"/>
            <a:endCxn id="37902" idx="1"/>
          </p:cNvCxnSpPr>
          <p:nvPr/>
        </p:nvCxnSpPr>
        <p:spPr bwMode="auto">
          <a:xfrm>
            <a:off x="2567518" y="4694768"/>
            <a:ext cx="3670300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Straight Arrow Connector 42"/>
          <p:cNvCxnSpPr>
            <a:cxnSpLocks noChangeShapeType="1"/>
            <a:stCxn id="37903" idx="2"/>
            <a:endCxn id="37902" idx="1"/>
          </p:cNvCxnSpPr>
          <p:nvPr/>
        </p:nvCxnSpPr>
        <p:spPr bwMode="auto">
          <a:xfrm>
            <a:off x="4811185" y="4694768"/>
            <a:ext cx="14266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Straight Arrow Connector 46"/>
          <p:cNvCxnSpPr>
            <a:cxnSpLocks noChangeShapeType="1"/>
            <a:stCxn id="37904" idx="2"/>
            <a:endCxn id="37902" idx="1"/>
          </p:cNvCxnSpPr>
          <p:nvPr/>
        </p:nvCxnSpPr>
        <p:spPr bwMode="auto">
          <a:xfrm flipH="1">
            <a:off x="6237818" y="4694768"/>
            <a:ext cx="8170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Straight Arrow Connector 49"/>
          <p:cNvCxnSpPr>
            <a:cxnSpLocks noChangeShapeType="1"/>
            <a:stCxn id="37905" idx="2"/>
            <a:endCxn id="37902" idx="1"/>
          </p:cNvCxnSpPr>
          <p:nvPr/>
        </p:nvCxnSpPr>
        <p:spPr bwMode="auto">
          <a:xfrm flipH="1">
            <a:off x="6237817" y="4694768"/>
            <a:ext cx="3767667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Rectangle 2"/>
          <p:cNvSpPr>
            <a:spLocks noChangeArrowheads="1"/>
          </p:cNvSpPr>
          <p:nvPr/>
        </p:nvSpPr>
        <p:spPr bwMode="auto">
          <a:xfrm>
            <a:off x="1691217" y="4282017"/>
            <a:ext cx="9091083" cy="389467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400"/>
          </a:p>
        </p:txBody>
      </p:sp>
    </p:spTree>
    <p:extLst>
      <p:ext uri="{BB962C8B-B14F-4D97-AF65-F5344CB8AC3E}">
        <p14:creationId xmlns:p14="http://schemas.microsoft.com/office/powerpoint/2010/main" val="183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 dirty="0" smtClean="0">
                <a:solidFill>
                  <a:srgbClr val="FFCC66"/>
                </a:solidFill>
              </a:rPr>
              <a:t>Django Sessions</a:t>
            </a:r>
            <a:endParaRPr lang="en-US" altLang="x-none" sz="5600" dirty="0">
              <a:solidFill>
                <a:srgbClr val="FFCC66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1943101"/>
            <a:ext cx="9927167" cy="44323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 smtClean="0"/>
              <a:t>The incoming </a:t>
            </a:r>
            <a:r>
              <a:rPr lang="en-US" sz="2851" dirty="0" smtClean="0">
                <a:solidFill>
                  <a:srgbClr val="FFFF00"/>
                </a:solidFill>
              </a:rPr>
              <a:t>request</a:t>
            </a:r>
            <a:r>
              <a:rPr lang="en-US" sz="2851" dirty="0" smtClean="0"/>
              <a:t> object has a </a:t>
            </a:r>
            <a:r>
              <a:rPr lang="en-US" sz="2851" dirty="0" err="1" smtClean="0">
                <a:solidFill>
                  <a:srgbClr val="FFFF00"/>
                </a:solidFill>
              </a:rPr>
              <a:t>request.session</a:t>
            </a:r>
            <a:r>
              <a:rPr lang="en-US" sz="2851" dirty="0" smtClean="0"/>
              <a:t> attribute that we can treat like a dictionary that persists from one request to the next request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 smtClean="0"/>
              <a:t>As long we have the session middleware enabled in </a:t>
            </a:r>
            <a:r>
              <a:rPr lang="en-US" sz="2851" dirty="0" err="1" smtClean="0">
                <a:solidFill>
                  <a:srgbClr val="00FDFF"/>
                </a:solidFill>
              </a:rPr>
              <a:t>settings.py</a:t>
            </a:r>
            <a:r>
              <a:rPr lang="en-US" sz="2851" dirty="0" smtClean="0"/>
              <a:t> and the database table, and the browser allows cookies, we just store and read </a:t>
            </a:r>
            <a:r>
              <a:rPr lang="en-US" sz="2851" dirty="0" err="1">
                <a:solidFill>
                  <a:srgbClr val="FFFF00"/>
                </a:solidFill>
              </a:rPr>
              <a:t>request.session</a:t>
            </a:r>
            <a:r>
              <a:rPr lang="en-US" sz="2851" dirty="0">
                <a:solidFill>
                  <a:srgbClr val="FFFF00"/>
                </a:solidFill>
              </a:rPr>
              <a:t> </a:t>
            </a:r>
            <a:r>
              <a:rPr lang="en-US" sz="2851" dirty="0" smtClean="0"/>
              <a:t>in our views and pretend it is "magic"</a:t>
            </a:r>
            <a:endParaRPr lang="en-US" sz="2851" dirty="0"/>
          </a:p>
        </p:txBody>
      </p:sp>
    </p:spTree>
    <p:extLst>
      <p:ext uri="{BB962C8B-B14F-4D97-AF65-F5344CB8AC3E}">
        <p14:creationId xmlns:p14="http://schemas.microsoft.com/office/powerpoint/2010/main" val="120824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809627" y="2028825"/>
            <a:ext cx="836295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sessfun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request.session.get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del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'view count='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altLang="x-none" sz="1867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  <a:sym typeface="Courier New Bold" charset="0"/>
            </a:endParaRP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559692" y="5641640"/>
            <a:ext cx="802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6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sp>
        <p:nvSpPr>
          <p:cNvPr id="8" name="Rectangle 6"/>
          <p:cNvSpPr>
            <a:spLocks/>
          </p:cNvSpPr>
          <p:nvPr/>
        </p:nvSpPr>
        <p:spPr bwMode="auto">
          <a:xfrm>
            <a:off x="559692" y="5641640"/>
            <a:ext cx="802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35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545450"/>
            <a:ext cx="8859838" cy="5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49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545450"/>
            <a:ext cx="8859838" cy="5635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2" y="838343"/>
            <a:ext cx="8859838" cy="5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3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8" y="742951"/>
            <a:ext cx="114890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sqlite3 db.sqlite3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b="1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de-DE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.mode column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select * from </a:t>
            </a:r>
            <a:r>
              <a:rPr lang="en-US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vosaoain2dzw0o8bzlgsmovdbkp574us  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YThiZWRjMjQ1NzZhMzYzMTBhZjYxNWI2ZDgyODI1Y2ExODI2MTJjNzp7Im51bV92aXNpdHMiOjF9 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2019-02-21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15:18:34.995362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vii016kh2vzqpm0uw3or4qrqxddmwisx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OWNkOGQxYjg4NzlkN2ZhOTc2NmU1ODY0NWMzZmQ4YjdhMzM4OTJhNjp7Im51bV92aXNpdHMiOjJ9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2019-02-21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15:32:52.555061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  <a:endParaRPr lang="en-US" b="1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4" y="2071688"/>
            <a:ext cx="117599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$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python3</a:t>
            </a: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import base64</a:t>
            </a: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x = base64.b64decode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(</a:t>
            </a:r>
          </a:p>
          <a:p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... 'OWNkOGQxYjg4NzlkN2ZhOTc2NmU1ODY0NWMzZmQ4YjdhMzM4OTJhNjp7Im51bV92aXNpdHMiOjJ9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')</a:t>
            </a: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print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)</a:t>
            </a:r>
          </a:p>
          <a:p>
            <a:r>
              <a:rPr lang="mr-IN" dirty="0">
                <a:latin typeface="Menlo-Regular" charset="0"/>
              </a:rPr>
              <a:t>b'9cd8d1b8879d7fa9766e58645c3fd8b7a33892a6:{"num_visits":2}'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import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json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data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json.loads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[41:])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print(data)</a:t>
            </a:r>
          </a:p>
          <a:p>
            <a:r>
              <a:rPr lang="tr-TR" dirty="0">
                <a:latin typeface="Menlo-Regular" charset="0"/>
              </a:rPr>
              <a:t>{'</a:t>
            </a:r>
            <a:r>
              <a:rPr lang="tr-TR" dirty="0" err="1">
                <a:latin typeface="Menlo-Regular" charset="0"/>
              </a:rPr>
              <a:t>num_visits</a:t>
            </a:r>
            <a:r>
              <a:rPr lang="tr-TR" dirty="0">
                <a:latin typeface="Menlo-Regular" charset="0"/>
              </a:rPr>
              <a:t>': 2}</a:t>
            </a:r>
          </a:p>
          <a:p>
            <a:r>
              <a:rPr lang="mr-IN" dirty="0">
                <a:latin typeface="Menlo-Regular" charset="0"/>
              </a:rPr>
              <a:t>&gt;&gt;&gt;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the Django Session 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5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851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827597"/>
            <a:r>
              <a:rPr lang="en-US" altLang="x-none" sz="3200" dirty="0"/>
              <a:t>HTTP Cookies</a:t>
            </a:r>
          </a:p>
          <a:p>
            <a:pPr marL="827597"/>
            <a:r>
              <a:rPr lang="en-US" altLang="x-none" sz="3200" dirty="0"/>
              <a:t>Sessions</a:t>
            </a:r>
          </a:p>
          <a:p>
            <a:pPr marL="827597"/>
            <a:r>
              <a:rPr lang="en-US" altLang="x-none" sz="3200" dirty="0"/>
              <a:t>Using Sessions in </a:t>
            </a:r>
            <a:r>
              <a:rPr lang="en-US" altLang="x-none" sz="3200" dirty="0" smtClean="0"/>
              <a:t>Django</a:t>
            </a:r>
            <a:endParaRPr lang="en-US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56852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Multi-User / Multi-Browser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When a server is interacting with many different browsers at the same time, the server needs to know *which* browser a particular request came from.</a:t>
            </a:r>
          </a:p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Request  / Response initially was stateless - all browsers looked identical . This was really bad and did not last very long at all.</a:t>
            </a:r>
          </a:p>
        </p:txBody>
      </p:sp>
    </p:spTree>
    <p:extLst>
      <p:ext uri="{BB962C8B-B14F-4D97-AF65-F5344CB8AC3E}">
        <p14:creationId xmlns:p14="http://schemas.microsoft.com/office/powerpoint/2010/main" val="7545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132418" y="531285"/>
            <a:ext cx="9927167" cy="620183"/>
          </a:xfrm>
        </p:spPr>
        <p:txBody>
          <a:bodyPr/>
          <a:lstStyle/>
          <a:p>
            <a:r>
              <a:rPr lang="en-US" altLang="x-none" sz="36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65538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2" y="637118"/>
            <a:ext cx="1477433" cy="50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4"/>
          <p:cNvSpPr txBox="1">
            <a:spLocks noChangeArrowheads="1"/>
          </p:cNvSpPr>
          <p:nvPr/>
        </p:nvSpPr>
        <p:spPr bwMode="auto">
          <a:xfrm>
            <a:off x="323851" y="1437218"/>
            <a:ext cx="5372100" cy="438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These slides are Copyright 2010-  Charles R. Severance (www.dr-chuck.com) as part of www.wa4e.com and made available under a Creative Commons Attribution 4.0 License.  Please maintain this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6324601" y="1432984"/>
            <a:ext cx="5372100" cy="460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467">
                <a:solidFill>
                  <a:srgbClr val="FFCC66"/>
                </a:solidFill>
              </a:rPr>
              <a:t>Continue new Contributors and Translators here</a:t>
            </a: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>
            <a:normAutofit/>
          </a:bodyPr>
          <a:lstStyle/>
          <a:p>
            <a:r>
              <a:rPr lang="en-US" altLang="x-none" sz="1600" dirty="0"/>
              <a:t>Cookie Image: By </a:t>
            </a:r>
            <a:r>
              <a:rPr lang="en-US" altLang="x-none" sz="1600" dirty="0" err="1"/>
              <a:t>brainloc</a:t>
            </a:r>
            <a:r>
              <a:rPr lang="en-US" altLang="x-none" sz="1600" dirty="0"/>
              <a:t> on </a:t>
            </a:r>
            <a:r>
              <a:rPr lang="en-US" altLang="x-none" sz="1600" dirty="0" err="1"/>
              <a:t>sxc.hu</a:t>
            </a:r>
            <a:r>
              <a:rPr lang="en-US" altLang="x-none" sz="1600" dirty="0"/>
              <a:t> (Bob Smith) (</a:t>
            </a:r>
            <a:r>
              <a:rPr lang="en-US" altLang="x-none" sz="1600" dirty="0" err="1"/>
              <a:t>stock.xchng</a:t>
            </a:r>
            <a:r>
              <a:rPr lang="en-US" altLang="x-none" sz="1600" dirty="0"/>
              <a:t>) [CC BY 2.5 (http://</a:t>
            </a:r>
            <a:r>
              <a:rPr lang="en-US" altLang="x-none" sz="1600" dirty="0" err="1"/>
              <a:t>creativecommons.org</a:t>
            </a:r>
            <a:r>
              <a:rPr lang="en-US" altLang="x-none" sz="1600" dirty="0"/>
              <a:t>/licenses/by/2.5)], via Wikimedia Commons</a:t>
            </a:r>
          </a:p>
          <a:p>
            <a:pPr>
              <a:buFontTx/>
              <a:buChar char="•"/>
            </a:pPr>
            <a:r>
              <a:rPr lang="en-US" altLang="en-US" sz="1600" dirty="0" smtClean="0"/>
              <a:t>Portions of the text of these slides is adapted from the text </a:t>
            </a:r>
            <a:r>
              <a:rPr lang="en-US" altLang="en-US" sz="1600" dirty="0" smtClean="0">
                <a:hlinkClick r:id="rId2"/>
              </a:rPr>
              <a:t>www.djangoproject.org</a:t>
            </a:r>
            <a:r>
              <a:rPr lang="en-US" altLang="en-US" sz="1600" dirty="0" smtClean="0"/>
              <a:t> web site.  Those slides which use text from that site have a reference to the original text on that site. </a:t>
            </a:r>
            <a:r>
              <a:rPr lang="en-US" sz="1600" dirty="0"/>
              <a:t>Django is licensed under the three-clause BSD </a:t>
            </a:r>
            <a:r>
              <a:rPr lang="en-US" sz="1600" dirty="0" smtClean="0"/>
              <a:t>license.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97612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Web Cookies to the Rescue</a:t>
            </a:r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3207842" y="56664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http://en.wikipedia.org/wiki/HTTP_cookie</a:t>
            </a:r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1094318" y="2328333"/>
            <a:ext cx="100203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800" i="1">
                <a:solidFill>
                  <a:schemeClr val="tx1"/>
                </a:solidFill>
                <a:ea typeface="ＭＳ Ｐゴシック" charset="-128"/>
              </a:rPr>
              <a:t>Technically, cookies are arbitrary pieces of data chosen by the Web server and sent to the browser.  The browser returns them unchanged to the server, introducing a state (memory of previous events) into otherwise stateless HTTP transactions.  Without cookies, each retrieval of a Web page or component of a Web page is an isolated event, mostly unrelated to all other views of the pages of the same site. </a:t>
            </a:r>
          </a:p>
        </p:txBody>
      </p:sp>
    </p:spTree>
    <p:extLst>
      <p:ext uri="{BB962C8B-B14F-4D97-AF65-F5344CB8AC3E}">
        <p14:creationId xmlns:p14="http://schemas.microsoft.com/office/powerpoint/2010/main" val="3599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4200"/>
            <a:ext cx="8314267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/>
          </p:cNvSpPr>
          <p:nvPr/>
        </p:nvSpPr>
        <p:spPr bwMode="auto">
          <a:xfrm>
            <a:off x="3394108" y="58696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http://en.wikipedia.org/wiki/HTTP_cookie</a:t>
            </a:r>
          </a:p>
        </p:txBody>
      </p:sp>
    </p:spTree>
    <p:extLst>
      <p:ext uri="{BB962C8B-B14F-4D97-AF65-F5344CB8AC3E}">
        <p14:creationId xmlns:p14="http://schemas.microsoft.com/office/powerpoint/2010/main" val="20021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Cookies In the Browser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are marked as to the web addresses they come from. The browser only sends back cookies that were originally set by the same web server.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have an expiration date. Some last for years, others are short-term and go away as soon as the browser is closed</a:t>
            </a:r>
          </a:p>
        </p:txBody>
      </p:sp>
    </p:spTree>
    <p:extLst>
      <p:ext uri="{BB962C8B-B14F-4D97-AF65-F5344CB8AC3E}">
        <p14:creationId xmlns:p14="http://schemas.microsoft.com/office/powerpoint/2010/main" val="3341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933" y="5574268"/>
            <a:ext cx="7341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https://samples.dj4e.com/session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</a:p>
          <a:p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en-US" dirty="0" err="1" smtClean="0">
                <a:solidFill>
                  <a:srgbClr val="FFFF00"/>
                </a:solidFill>
                <a:ea typeface="ＭＳ Ｐゴシック" charset="-128"/>
              </a:rPr>
              <a:t>github.com</a:t>
            </a:r>
            <a:r>
              <a:rPr lang="en-US" altLang="en-US" dirty="0" smtClean="0">
                <a:solidFill>
                  <a:srgbClr val="FFFF00"/>
                </a:solidFill>
                <a:ea typeface="ＭＳ Ｐゴシック" charset="-128"/>
              </a:rPr>
              <a:t>/csev/dj4e-samples/blob/master/session/home/</a:t>
            </a:r>
            <a:r>
              <a:rPr lang="en-US" altLang="en-US" dirty="0" err="1" smtClean="0">
                <a:solidFill>
                  <a:srgbClr val="FFFF00"/>
                </a:solidFill>
                <a:ea typeface="ＭＳ Ｐゴシック" charset="-128"/>
              </a:rPr>
              <a:t>views.py</a:t>
            </a:r>
            <a:endParaRPr lang="en-US" altLang="en-US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05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/>
          </p:cNvSpPr>
          <p:nvPr/>
        </p:nvSpPr>
        <p:spPr bwMode="auto">
          <a:xfrm>
            <a:off x="595313" y="1528763"/>
            <a:ext cx="10734674" cy="1943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request.COOKIES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 is for cookie and that is good enough for me...'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'zap'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No </a:t>
            </a:r>
            <a:r>
              <a:rPr lang="en-US" sz="1800" b="1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expired date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= until browser close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max_age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seconds until expire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endParaRPr lang="en-US" altLang="x-none" sz="1867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 Bold" charset="0"/>
            </a:endParaRPr>
          </a:p>
        </p:txBody>
      </p:sp>
      <p:sp>
        <p:nvSpPr>
          <p:cNvPr id="18434" name="Rectangle 6"/>
          <p:cNvSpPr>
            <a:spLocks/>
          </p:cNvSpPr>
          <p:nvPr/>
        </p:nvSpPr>
        <p:spPr bwMode="auto">
          <a:xfrm>
            <a:off x="595313" y="889039"/>
            <a:ext cx="96500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/csev/dj4e-samples/blob/master/session/home/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3461" y="4501043"/>
            <a:ext cx="802193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29/</a:t>
            </a:r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Sep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23:17:55] "GET /</a:t>
            </a:r>
            <a:r>
              <a:rPr lang="mr-IN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session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HTTP/1.1" 200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26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sessionid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': 'xy414ikma0p80jw19mrg146inewhzp3s',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'zap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': '42', 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': '42'}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3461" y="413171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log: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933" y="5574268"/>
            <a:ext cx="7341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https://samples.dj4e.com/session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</a:p>
          <a:p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en-US" dirty="0" err="1" smtClean="0">
                <a:solidFill>
                  <a:srgbClr val="FFFF00"/>
                </a:solidFill>
                <a:ea typeface="ＭＳ Ｐゴシック" charset="-128"/>
              </a:rPr>
              <a:t>github.com</a:t>
            </a:r>
            <a:r>
              <a:rPr lang="en-US" altLang="en-US" dirty="0" smtClean="0">
                <a:solidFill>
                  <a:srgbClr val="FFFF00"/>
                </a:solidFill>
                <a:ea typeface="ＭＳ Ｐゴシック" charset="-128"/>
              </a:rPr>
              <a:t>/csev/dj4e-samples/blob/master/session/home/</a:t>
            </a:r>
            <a:r>
              <a:rPr lang="en-US" altLang="en-US" dirty="0" err="1" smtClean="0">
                <a:solidFill>
                  <a:srgbClr val="FFFF00"/>
                </a:solidFill>
                <a:ea typeface="ＭＳ Ｐゴシック" charset="-128"/>
              </a:rPr>
              <a:t>views.py</a:t>
            </a:r>
            <a:endParaRPr lang="en-US" altLang="en-US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71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1168</Words>
  <Application>Microsoft Macintosh PowerPoint</Application>
  <PresentationFormat>Widescreen</PresentationFormat>
  <Paragraphs>249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Calibri</vt:lpstr>
      <vt:lpstr>Calibri Light</vt:lpstr>
      <vt:lpstr>Courier</vt:lpstr>
      <vt:lpstr>Courier New</vt:lpstr>
      <vt:lpstr>Courier New Bold</vt:lpstr>
      <vt:lpstr>Gill Sans</vt:lpstr>
      <vt:lpstr>Mangal</vt:lpstr>
      <vt:lpstr>Menlo-Bold</vt:lpstr>
      <vt:lpstr>Menlo-Regular</vt:lpstr>
      <vt:lpstr>ＭＳ Ｐゴシック</vt:lpstr>
      <vt:lpstr>ヒラギノ角ゴ ProN W3</vt:lpstr>
      <vt:lpstr>Office Theme</vt:lpstr>
      <vt:lpstr>Cookies and Sessions</vt:lpstr>
      <vt:lpstr>PowerPoint Presentation</vt:lpstr>
      <vt:lpstr>Multi-User / Multi-Browser</vt:lpstr>
      <vt:lpstr>Web Cookies to the Rescue</vt:lpstr>
      <vt:lpstr>PowerPoint Presentation</vt:lpstr>
      <vt:lpstr>Cookies In the 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Django Sessions</vt:lpstr>
      <vt:lpstr>PowerPoint Presentation</vt:lpstr>
      <vt:lpstr>In the Server - Sessions</vt:lpstr>
      <vt:lpstr>Session Identifier</vt:lpstr>
      <vt:lpstr>Middleware</vt:lpstr>
      <vt:lpstr>Default – Store Sessions in the Database</vt:lpstr>
      <vt:lpstr>PowerPoint Presentation</vt:lpstr>
      <vt:lpstr>PowerPoint Presentation</vt:lpstr>
      <vt:lpstr>Django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in the Django Session Table?</vt:lpstr>
      <vt:lpstr>Summary</vt:lpstr>
      <vt:lpstr>Acknowledgements / Contributions</vt:lpstr>
      <vt:lpstr>Additional Source Information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70</cp:revision>
  <dcterms:created xsi:type="dcterms:W3CDTF">2019-01-19T02:12:54Z</dcterms:created>
  <dcterms:modified xsi:type="dcterms:W3CDTF">2019-09-30T13:30:24Z</dcterms:modified>
</cp:coreProperties>
</file>