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58" r:id="rId2"/>
    <p:sldId id="392" r:id="rId3"/>
    <p:sldId id="393" r:id="rId4"/>
    <p:sldId id="397" r:id="rId5"/>
    <p:sldId id="398" r:id="rId6"/>
    <p:sldId id="400" r:id="rId7"/>
    <p:sldId id="401" r:id="rId8"/>
    <p:sldId id="414" r:id="rId9"/>
    <p:sldId id="406" r:id="rId10"/>
    <p:sldId id="389" r:id="rId11"/>
    <p:sldId id="407" r:id="rId12"/>
    <p:sldId id="388" r:id="rId13"/>
    <p:sldId id="403" r:id="rId14"/>
    <p:sldId id="404" r:id="rId15"/>
    <p:sldId id="405" r:id="rId16"/>
    <p:sldId id="409" r:id="rId17"/>
    <p:sldId id="416" r:id="rId18"/>
    <p:sldId id="417" r:id="rId19"/>
    <p:sldId id="418" r:id="rId20"/>
    <p:sldId id="420" r:id="rId21"/>
    <p:sldId id="411" r:id="rId22"/>
    <p:sldId id="412" r:id="rId23"/>
    <p:sldId id="413" r:id="rId24"/>
    <p:sldId id="380" r:id="rId25"/>
    <p:sldId id="273" r:id="rId26"/>
    <p:sldId id="40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00FF"/>
    <a:srgbClr val="0C4B33"/>
    <a:srgbClr val="00FF00"/>
    <a:srgbClr val="FF40FF"/>
    <a:srgbClr val="D7AC08"/>
    <a:srgbClr val="09442A"/>
    <a:srgbClr val="00FDFF"/>
    <a:srgbClr val="FF7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47"/>
    <p:restoredTop sz="94586"/>
  </p:normalViewPr>
  <p:slideViewPr>
    <p:cSldViewPr snapToGrid="0" snapToObjects="1">
      <p:cViewPr varScale="1">
        <p:scale>
          <a:sx n="86" d="100"/>
          <a:sy n="86" d="100"/>
        </p:scale>
        <p:origin x="10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3/11/22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3827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2645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866775" y="571501"/>
            <a:ext cx="10449000" cy="1333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342891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685783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028674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371566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6424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lickr.com/photos/dinnerseries/2357047509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/>
              <a:t>Django Owned Rows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16461" y="5242349"/>
            <a:ext cx="510562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https://samples.dj4e.com/</a:t>
            </a:r>
            <a:r>
              <a:rPr lang="en-US" sz="2400" dirty="0" err="1">
                <a:solidFill>
                  <a:srgbClr val="FFFF00"/>
                </a:solidFill>
              </a:rPr>
              <a:t>myarts</a:t>
            </a:r>
            <a:r>
              <a:rPr lang="en-US" sz="2400" dirty="0">
                <a:solidFill>
                  <a:srgbClr val="FFFF00"/>
                </a:solidFill>
              </a:rPr>
              <a:t>/</a:t>
            </a:r>
          </a:p>
          <a:p>
            <a:r>
              <a:rPr lang="en-US" sz="2400" dirty="0">
                <a:solidFill>
                  <a:srgbClr val="FFFF00"/>
                </a:solidFill>
              </a:rPr>
              <a:t>https://</a:t>
            </a:r>
            <a:r>
              <a:rPr lang="en-US" sz="2400" dirty="0" err="1">
                <a:solidFill>
                  <a:srgbClr val="FFFF00"/>
                </a:solidFill>
              </a:rPr>
              <a:t>github.com</a:t>
            </a:r>
            <a:r>
              <a:rPr lang="en-US" sz="2400" dirty="0">
                <a:solidFill>
                  <a:srgbClr val="FFFF00"/>
                </a:solidFill>
              </a:rPr>
              <a:t>/csev/dj4e-samples/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5821363"/>
            <a:ext cx="11192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/3.2/ref/class-based-views/generic-display/#</a:t>
            </a:r>
            <a:r>
              <a:rPr lang="en-US" dirty="0" err="1"/>
              <a:t>django.views.generic.list.ListView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1" y="711197"/>
            <a:ext cx="11192931" cy="470898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C4B33"/>
                </a:solidFill>
              </a:rPr>
              <a:t>class </a:t>
            </a:r>
            <a:r>
              <a:rPr lang="en-US" sz="2000" b="1" dirty="0" err="1">
                <a:solidFill>
                  <a:srgbClr val="0C4B33"/>
                </a:solidFill>
              </a:rPr>
              <a:t>django.views.generic.list.ListView</a:t>
            </a:r>
            <a:endParaRPr lang="en-US" sz="2000" b="1" dirty="0">
              <a:solidFill>
                <a:srgbClr val="0C4B33"/>
              </a:solidFill>
            </a:endParaRPr>
          </a:p>
          <a:p>
            <a:endParaRPr lang="en-US" sz="2000" b="1" dirty="0">
              <a:solidFill>
                <a:srgbClr val="0C4B33"/>
              </a:solidFill>
            </a:endParaRPr>
          </a:p>
          <a:p>
            <a:r>
              <a:rPr lang="en-US" sz="2000" dirty="0">
                <a:solidFill>
                  <a:srgbClr val="0C4B33"/>
                </a:solidFill>
              </a:rPr>
              <a:t>A page representing a list of objects. While this view is executing, </a:t>
            </a:r>
            <a:r>
              <a:rPr lang="en-US" sz="2000" dirty="0" err="1">
                <a:solidFill>
                  <a:srgbClr val="0C4B33"/>
                </a:solidFill>
              </a:rPr>
              <a:t>self.object_list</a:t>
            </a:r>
            <a:r>
              <a:rPr lang="en-US" sz="2000" dirty="0">
                <a:solidFill>
                  <a:srgbClr val="0C4B33"/>
                </a:solidFill>
              </a:rPr>
              <a:t> will contain the list of objects (usually, but not necessarily a </a:t>
            </a:r>
            <a:r>
              <a:rPr lang="en-US" sz="2000" dirty="0" err="1">
                <a:solidFill>
                  <a:srgbClr val="0C4B33"/>
                </a:solidFill>
              </a:rPr>
              <a:t>queryset</a:t>
            </a:r>
            <a:r>
              <a:rPr lang="en-US" sz="2000" dirty="0">
                <a:solidFill>
                  <a:srgbClr val="0C4B33"/>
                </a:solidFill>
              </a:rPr>
              <a:t>) that the view is operating upon.</a:t>
            </a:r>
          </a:p>
          <a:p>
            <a:endParaRPr lang="en-US" sz="2000" dirty="0">
              <a:solidFill>
                <a:srgbClr val="0C4B33"/>
              </a:solidFill>
            </a:endParaRPr>
          </a:p>
          <a:p>
            <a:r>
              <a:rPr lang="en-US" sz="2000" b="1" dirty="0">
                <a:solidFill>
                  <a:srgbClr val="0C4B33"/>
                </a:solidFill>
              </a:rPr>
              <a:t>Method Flowchart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C4B33"/>
                </a:solidFill>
              </a:rPr>
              <a:t>setup()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C4B33"/>
                </a:solidFill>
              </a:rPr>
              <a:t>dispatch()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rgbClr val="0C4B33"/>
                </a:solidFill>
              </a:rPr>
              <a:t>http_method_not_allowed</a:t>
            </a:r>
            <a:r>
              <a:rPr lang="en-US" sz="2000" dirty="0">
                <a:solidFill>
                  <a:srgbClr val="0C4B33"/>
                </a:solidFill>
              </a:rPr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rgbClr val="0C4B33"/>
                </a:solidFill>
              </a:rPr>
              <a:t>get_template_names</a:t>
            </a:r>
            <a:r>
              <a:rPr lang="en-US" sz="2000" dirty="0">
                <a:solidFill>
                  <a:srgbClr val="0C4B33"/>
                </a:solidFill>
              </a:rPr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rgbClr val="0C4B33"/>
                </a:solidFill>
              </a:rPr>
              <a:t>get_queryset</a:t>
            </a:r>
            <a:r>
              <a:rPr lang="en-US" sz="2000" dirty="0">
                <a:solidFill>
                  <a:srgbClr val="0C4B33"/>
                </a:solidFill>
              </a:rPr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rgbClr val="0C4B33"/>
                </a:solidFill>
              </a:rPr>
              <a:t>get_context_object_name</a:t>
            </a:r>
            <a:r>
              <a:rPr lang="en-US" sz="2000" dirty="0">
                <a:solidFill>
                  <a:srgbClr val="0C4B33"/>
                </a:solidFill>
              </a:rPr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rgbClr val="0C4B33"/>
                </a:solidFill>
              </a:rPr>
              <a:t>get_context_data</a:t>
            </a:r>
            <a:r>
              <a:rPr lang="en-US" sz="2000" dirty="0">
                <a:solidFill>
                  <a:srgbClr val="0C4B33"/>
                </a:solidFill>
              </a:rPr>
              <a:t>()	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C4B33"/>
                </a:solidFill>
              </a:rPr>
              <a:t>get()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rgbClr val="0C4B33"/>
                </a:solidFill>
              </a:rPr>
              <a:t>render_to_response</a:t>
            </a:r>
            <a:r>
              <a:rPr lang="en-US" sz="2000" dirty="0">
                <a:solidFill>
                  <a:srgbClr val="0C4B33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2595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2471" y="5157788"/>
            <a:ext cx="2725678" cy="132556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Edit Form Flow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876163" y="500063"/>
            <a:ext cx="2181995" cy="5594499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8225" y="486044"/>
            <a:ext cx="136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GET Request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21540" y="1632532"/>
            <a:ext cx="196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Form with old data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90570" y="2070040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Edit 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97069" y="2478972"/>
            <a:ext cx="1609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POST with data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27060" y="869664"/>
            <a:ext cx="1680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0500FF"/>
                </a:solidFill>
              </a:rPr>
              <a:t>get_query_set</a:t>
            </a:r>
            <a:r>
              <a:rPr lang="en-US" dirty="0">
                <a:solidFill>
                  <a:srgbClr val="0500FF"/>
                </a:solidFill>
              </a:rPr>
              <a:t>()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95981" y="1180736"/>
            <a:ext cx="161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Error  404 Page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21540" y="3357993"/>
            <a:ext cx="196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Form with old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54379" y="2894518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Fix Data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06514" y="4620193"/>
            <a:ext cx="239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Redirect to success URL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35449" y="5057204"/>
            <a:ext cx="173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GET success URL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78639" y="5725230"/>
            <a:ext cx="184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Success page Yay!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85740" y="1175850"/>
            <a:ext cx="762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Error?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585740" y="3357002"/>
            <a:ext cx="762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Error?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6" name="Elbow Connector 25"/>
          <p:cNvCxnSpPr>
            <a:stCxn id="6" idx="3"/>
            <a:endCxn id="13" idx="0"/>
          </p:cNvCxnSpPr>
          <p:nvPr/>
        </p:nvCxnSpPr>
        <p:spPr>
          <a:xfrm>
            <a:off x="4685842" y="670710"/>
            <a:ext cx="2281321" cy="198954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2" idx="1"/>
            <a:endCxn id="14" idx="3"/>
          </p:cNvCxnSpPr>
          <p:nvPr/>
        </p:nvCxnSpPr>
        <p:spPr>
          <a:xfrm rot="10800000" flipV="1">
            <a:off x="4808090" y="1360516"/>
            <a:ext cx="1777651" cy="488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n 31"/>
          <p:cNvSpPr/>
          <p:nvPr/>
        </p:nvSpPr>
        <p:spPr>
          <a:xfrm>
            <a:off x="9328211" y="2211302"/>
            <a:ext cx="1257300" cy="14734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model</a:t>
            </a:r>
          </a:p>
        </p:txBody>
      </p:sp>
      <p:cxnSp>
        <p:nvCxnSpPr>
          <p:cNvPr id="34" name="Straight Arrow Connector 33"/>
          <p:cNvCxnSpPr>
            <a:stCxn id="32" idx="2"/>
            <a:endCxn id="13" idx="3"/>
          </p:cNvCxnSpPr>
          <p:nvPr/>
        </p:nvCxnSpPr>
        <p:spPr>
          <a:xfrm flipH="1" flipV="1">
            <a:off x="7807265" y="1054330"/>
            <a:ext cx="1520946" cy="18937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2" idx="2"/>
            <a:endCxn id="8" idx="3"/>
          </p:cNvCxnSpPr>
          <p:nvPr/>
        </p:nvCxnSpPr>
        <p:spPr>
          <a:xfrm rot="5400000">
            <a:off x="5838835" y="688874"/>
            <a:ext cx="272016" cy="1984633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8" idx="1"/>
            <a:endCxn id="9" idx="0"/>
          </p:cNvCxnSpPr>
          <p:nvPr/>
        </p:nvCxnSpPr>
        <p:spPr>
          <a:xfrm rot="10800000" flipV="1">
            <a:off x="2007700" y="1817198"/>
            <a:ext cx="1013841" cy="252842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9" idx="2"/>
            <a:endCxn id="11" idx="1"/>
          </p:cNvCxnSpPr>
          <p:nvPr/>
        </p:nvCxnSpPr>
        <p:spPr>
          <a:xfrm rot="16200000" flipH="1">
            <a:off x="2490251" y="1956820"/>
            <a:ext cx="224266" cy="1189370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416073" y="1239774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Cancel</a:t>
            </a:r>
          </a:p>
        </p:txBody>
      </p:sp>
      <p:cxnSp>
        <p:nvCxnSpPr>
          <p:cNvPr id="46" name="Straight Arrow Connector 45"/>
          <p:cNvCxnSpPr>
            <a:stCxn id="8" idx="1"/>
            <a:endCxn id="44" idx="3"/>
          </p:cNvCxnSpPr>
          <p:nvPr/>
        </p:nvCxnSpPr>
        <p:spPr>
          <a:xfrm flipH="1" flipV="1">
            <a:off x="2222704" y="1424440"/>
            <a:ext cx="798836" cy="392758"/>
          </a:xfrm>
          <a:prstGeom prst="straightConnector1">
            <a:avLst/>
          </a:prstGeom>
          <a:ln w="381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1" idx="3"/>
          </p:cNvCxnSpPr>
          <p:nvPr/>
        </p:nvCxnSpPr>
        <p:spPr>
          <a:xfrm>
            <a:off x="4806998" y="2663638"/>
            <a:ext cx="2160166" cy="308708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23" idx="1"/>
            <a:endCxn id="16" idx="3"/>
          </p:cNvCxnSpPr>
          <p:nvPr/>
        </p:nvCxnSpPr>
        <p:spPr>
          <a:xfrm rot="10800000" flipV="1">
            <a:off x="4982526" y="3541667"/>
            <a:ext cx="1603214" cy="99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6" idx="1"/>
            <a:endCxn id="17" idx="2"/>
          </p:cNvCxnSpPr>
          <p:nvPr/>
        </p:nvCxnSpPr>
        <p:spPr>
          <a:xfrm rot="10800000">
            <a:off x="2020212" y="3263851"/>
            <a:ext cx="1001328" cy="278809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7" idx="0"/>
            <a:endCxn id="11" idx="1"/>
          </p:cNvCxnSpPr>
          <p:nvPr/>
        </p:nvCxnSpPr>
        <p:spPr>
          <a:xfrm rot="5400000" flipH="1" flipV="1">
            <a:off x="2493200" y="2190650"/>
            <a:ext cx="230880" cy="1176857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32" idx="2"/>
          </p:cNvCxnSpPr>
          <p:nvPr/>
        </p:nvCxnSpPr>
        <p:spPr>
          <a:xfrm flipV="1">
            <a:off x="7551489" y="2948033"/>
            <a:ext cx="1776722" cy="14483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endCxn id="19" idx="3"/>
          </p:cNvCxnSpPr>
          <p:nvPr/>
        </p:nvCxnSpPr>
        <p:spPr>
          <a:xfrm rot="5400000">
            <a:off x="5970442" y="3808137"/>
            <a:ext cx="223833" cy="1769610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343214" y="5426536"/>
            <a:ext cx="1204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Make Page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270022" y="3804819"/>
            <a:ext cx="80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Cancel</a:t>
            </a:r>
          </a:p>
        </p:txBody>
      </p:sp>
      <p:cxnSp>
        <p:nvCxnSpPr>
          <p:cNvPr id="76" name="Straight Arrow Connector 75"/>
          <p:cNvCxnSpPr>
            <a:stCxn id="16" idx="1"/>
          </p:cNvCxnSpPr>
          <p:nvPr/>
        </p:nvCxnSpPr>
        <p:spPr>
          <a:xfrm flipH="1">
            <a:off x="2076654" y="3542659"/>
            <a:ext cx="944886" cy="446826"/>
          </a:xfrm>
          <a:prstGeom prst="straightConnector1">
            <a:avLst/>
          </a:prstGeom>
          <a:ln w="381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endCxn id="20" idx="1"/>
          </p:cNvCxnSpPr>
          <p:nvPr/>
        </p:nvCxnSpPr>
        <p:spPr>
          <a:xfrm rot="10800000" flipH="1" flipV="1">
            <a:off x="2806513" y="4819146"/>
            <a:ext cx="328935" cy="422723"/>
          </a:xfrm>
          <a:prstGeom prst="bentConnector3">
            <a:avLst>
              <a:gd name="adj1" fmla="val -69497"/>
            </a:avLst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20" idx="3"/>
            <a:endCxn id="74" idx="0"/>
          </p:cNvCxnSpPr>
          <p:nvPr/>
        </p:nvCxnSpPr>
        <p:spPr>
          <a:xfrm>
            <a:off x="4868617" y="5241870"/>
            <a:ext cx="2076846" cy="184666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74" idx="2"/>
            <a:endCxn id="21" idx="3"/>
          </p:cNvCxnSpPr>
          <p:nvPr/>
        </p:nvCxnSpPr>
        <p:spPr>
          <a:xfrm rot="5400000">
            <a:off x="5878432" y="4842865"/>
            <a:ext cx="114028" cy="2020035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/>
          <p:cNvCxnSpPr>
            <a:endCxn id="74" idx="3"/>
          </p:cNvCxnSpPr>
          <p:nvPr/>
        </p:nvCxnSpPr>
        <p:spPr>
          <a:xfrm flipH="1">
            <a:off x="7547711" y="4396360"/>
            <a:ext cx="3778" cy="1214842"/>
          </a:xfrm>
          <a:prstGeom prst="curvedConnector3">
            <a:avLst>
              <a:gd name="adj1" fmla="val -6050821"/>
            </a:avLst>
          </a:prstGeom>
          <a:ln w="38100">
            <a:solidFill>
              <a:srgbClr val="FF7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970415" y="4831553"/>
            <a:ext cx="1009956" cy="369332"/>
          </a:xfrm>
          <a:prstGeom prst="rect">
            <a:avLst/>
          </a:prstGeom>
          <a:solidFill>
            <a:schemeClr val="tx1"/>
          </a:solidFill>
          <a:ln>
            <a:solidFill>
              <a:srgbClr val="FF7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Message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61929" y="3666470"/>
            <a:ext cx="1680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0500FF"/>
                </a:solidFill>
              </a:rPr>
              <a:t>get_query_set</a:t>
            </a:r>
            <a:r>
              <a:rPr lang="en-US" dirty="0">
                <a:solidFill>
                  <a:srgbClr val="0500FF"/>
                </a:solidFill>
              </a:rPr>
              <a:t>()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174472" y="3948433"/>
            <a:ext cx="161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Error  404 Page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64231" y="3943547"/>
            <a:ext cx="762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Error?</a:t>
            </a:r>
          </a:p>
        </p:txBody>
      </p:sp>
      <p:cxnSp>
        <p:nvCxnSpPr>
          <p:cNvPr id="48" name="Elbow Connector 47"/>
          <p:cNvCxnSpPr>
            <a:stCxn id="47" idx="1"/>
            <a:endCxn id="45" idx="3"/>
          </p:cNvCxnSpPr>
          <p:nvPr/>
        </p:nvCxnSpPr>
        <p:spPr>
          <a:xfrm rot="10800000" flipV="1">
            <a:off x="4786581" y="4128213"/>
            <a:ext cx="1777651" cy="488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2" idx="2"/>
            <a:endCxn id="43" idx="3"/>
          </p:cNvCxnSpPr>
          <p:nvPr/>
        </p:nvCxnSpPr>
        <p:spPr>
          <a:xfrm flipH="1">
            <a:off x="7742134" y="2948033"/>
            <a:ext cx="1586077" cy="9031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809851" y="3062773"/>
            <a:ext cx="197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FFFF00"/>
                </a:solidFill>
              </a:rPr>
              <a:t>get_context_data</a:t>
            </a:r>
            <a:r>
              <a:rPr lang="en-US" dirty="0">
                <a:solidFill>
                  <a:srgbClr val="FFFF00"/>
                </a:solidFill>
              </a:rPr>
              <a:t>()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816870" y="1370436"/>
            <a:ext cx="197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FFFF00"/>
                </a:solidFill>
              </a:rPr>
              <a:t>get_context_data</a:t>
            </a:r>
            <a:r>
              <a:rPr lang="en-US" dirty="0">
                <a:solidFill>
                  <a:srgbClr val="FFFF00"/>
                </a:solidFill>
              </a:rPr>
              <a:t>()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382836" y="4211694"/>
            <a:ext cx="1168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Store Data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252573" y="2972346"/>
            <a:ext cx="1429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Validate Data</a:t>
            </a:r>
          </a:p>
        </p:txBody>
      </p:sp>
    </p:spTree>
    <p:extLst>
      <p:ext uri="{BB962C8B-B14F-4D97-AF65-F5344CB8AC3E}">
        <p14:creationId xmlns:p14="http://schemas.microsoft.com/office/powerpoint/2010/main" val="1985519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3821" y="4123782"/>
            <a:ext cx="7192445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List of {{ </a:t>
            </a:r>
            <a:r>
              <a:rPr lang="en-US" sz="1400" b="1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crazy_thing</a:t>
            </a:r>
            <a:r>
              <a:rPr lang="en-US" sz="14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}}s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if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horse_list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{% for xyz in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horse_list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b="1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mr-IN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gview:horse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mr-IN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xyz.id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%}"</a:t>
            </a:r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400" b="1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mr-IN" sz="1400" b="1" u="sng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xyz.name</a:t>
            </a:r>
            <a:r>
              <a:rPr lang="mr-IN" sz="1400" b="1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  <a:r>
              <a:rPr lang="mr-IN" sz="1400" b="1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b="1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400" b="1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b="1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b="1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b="1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b="1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b="1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{% </a:t>
            </a:r>
            <a:r>
              <a:rPr lang="mr-IN" sz="1400" b="1" u="sng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endfor</a:t>
            </a:r>
            <a:r>
              <a:rPr lang="mr-IN" sz="1400" b="1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sz="1400" b="1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sz="14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1915" y="3665064"/>
            <a:ext cx="5722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gview</a:t>
            </a:r>
            <a:r>
              <a:rPr lang="en-US" dirty="0">
                <a:solidFill>
                  <a:srgbClr val="FFFF00"/>
                </a:solidFill>
              </a:rPr>
              <a:t>/templates/</a:t>
            </a:r>
            <a:r>
              <a:rPr lang="en-US" dirty="0" err="1">
                <a:solidFill>
                  <a:srgbClr val="FFFF00"/>
                </a:solidFill>
              </a:rPr>
              <a:t>gview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wacky.html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14491" y="598563"/>
            <a:ext cx="3895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https://samples.dj4e.com/</a:t>
            </a:r>
            <a:r>
              <a:rPr lang="en-US" dirty="0" err="1">
                <a:solidFill>
                  <a:srgbClr val="FFFF00"/>
                </a:solidFill>
              </a:rPr>
              <a:t>gview</a:t>
            </a:r>
            <a:r>
              <a:rPr lang="en-US" dirty="0">
                <a:solidFill>
                  <a:srgbClr val="FFFF00"/>
                </a:solidFill>
              </a:rPr>
              <a:t>/wacky</a:t>
            </a:r>
          </a:p>
        </p:txBody>
      </p:sp>
      <p:sp>
        <p:nvSpPr>
          <p:cNvPr id="6" name="Rectangle 5"/>
          <p:cNvSpPr/>
          <p:nvPr/>
        </p:nvSpPr>
        <p:spPr>
          <a:xfrm>
            <a:off x="604824" y="747226"/>
            <a:ext cx="6354776" cy="28931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Lets explore how (badly) we can override things...</a:t>
            </a:r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WackyEquinesView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generic.ListView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</a:t>
            </a:r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Car</a:t>
            </a:r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template_name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gview</a:t>
            </a:r>
            <a:r>
              <a:rPr lang="en-US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wacky.html</a:t>
            </a:r>
            <a:r>
              <a:rPr lang="en-US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get_queryset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**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kwargs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crazy 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Horse.objects.all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    </a:t>
            </a:r>
            <a:r>
              <a:rPr lang="en-US" sz="1400" b="1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Convention: Car</a:t>
            </a:r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crazy</a:t>
            </a:r>
          </a:p>
          <a:p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get_context_data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**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kwargs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context = 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super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().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get_context_data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(**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kwargs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context[</a:t>
            </a:r>
            <a:r>
              <a:rPr lang="en-US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crazy_thing</a:t>
            </a:r>
            <a:r>
              <a:rPr lang="en-US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 = </a:t>
            </a:r>
            <a:r>
              <a:rPr lang="en-US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'CRAZY THING'</a:t>
            </a:r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context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4825" y="292166"/>
            <a:ext cx="2957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gview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views.py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91" y="1540789"/>
            <a:ext cx="4192988" cy="198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707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Owner List 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https://samples.dj4e.com/</a:t>
            </a:r>
            <a:r>
              <a:rPr lang="en-US" dirty="0" err="1">
                <a:solidFill>
                  <a:srgbClr val="FFFF00"/>
                </a:solidFill>
              </a:rPr>
              <a:t>myarts</a:t>
            </a:r>
            <a:r>
              <a:rPr lang="en-US" dirty="0">
                <a:solidFill>
                  <a:srgbClr val="FFFF00"/>
                </a:solidFill>
              </a:rPr>
              <a:t>/</a:t>
            </a:r>
          </a:p>
          <a:p>
            <a:r>
              <a:rPr lang="en-US" dirty="0">
                <a:solidFill>
                  <a:srgbClr val="FFFF00"/>
                </a:solidFill>
              </a:rPr>
              <a:t>https://</a:t>
            </a:r>
            <a:r>
              <a:rPr lang="en-US" dirty="0" err="1">
                <a:solidFill>
                  <a:srgbClr val="FFFF00"/>
                </a:solidFill>
              </a:rPr>
              <a:t>github.com</a:t>
            </a:r>
            <a:r>
              <a:rPr lang="en-US" dirty="0">
                <a:solidFill>
                  <a:srgbClr val="FFFF00"/>
                </a:solidFill>
              </a:rPr>
              <a:t>/csev/dj4e-samples/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47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4825" y="1001227"/>
            <a:ext cx="6303976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myarts.models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Article</a:t>
            </a: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myarts.owner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OwnerListView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ArticleListView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model = Article</a:t>
            </a:r>
          </a:p>
        </p:txBody>
      </p:sp>
      <p:sp>
        <p:nvSpPr>
          <p:cNvPr id="6" name="Rectangle 5"/>
          <p:cNvSpPr/>
          <p:nvPr/>
        </p:nvSpPr>
        <p:spPr>
          <a:xfrm>
            <a:off x="604825" y="546167"/>
            <a:ext cx="305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myarts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views.py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8137" y="2775501"/>
            <a:ext cx="6290664" cy="31085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article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article_list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myarts:article_detail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article.id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article.owner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== user %}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myarts:article_update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article.id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Edit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|</a:t>
            </a:r>
          </a:p>
          <a:p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u="sng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u="sng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400" u="sng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myarts:article_delete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en-US" sz="1400" u="sng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article.id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r>
              <a:rPr lang="en-US" sz="1400" u="sng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Delete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endfor</a:t>
            </a:r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8136" y="2299282"/>
            <a:ext cx="5461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myarts</a:t>
            </a:r>
            <a:r>
              <a:rPr lang="en-US" dirty="0">
                <a:solidFill>
                  <a:srgbClr val="FFFF00"/>
                </a:solidFill>
              </a:rPr>
              <a:t>/templates/</a:t>
            </a:r>
            <a:r>
              <a:rPr lang="en-US" dirty="0" err="1">
                <a:solidFill>
                  <a:srgbClr val="FFFF00"/>
                </a:solidFill>
              </a:rPr>
              <a:t>myarts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article_list.html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43774" y="958104"/>
            <a:ext cx="4114801" cy="462989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myarts.views.ArticleListView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model = </a:t>
            </a:r>
            <a:r>
              <a:rPr lang="en-US" dirty="0" err="1"/>
              <a:t>myarts.models.Article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29537" y="2414594"/>
            <a:ext cx="3343275" cy="10001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myarts.owner.OwnerListView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10" idx="0"/>
          </p:cNvCxnSpPr>
          <p:nvPr/>
        </p:nvCxnSpPr>
        <p:spPr>
          <a:xfrm>
            <a:off x="9401175" y="1828800"/>
            <a:ext cx="0" cy="5857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729537" y="4013162"/>
            <a:ext cx="3343275" cy="100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django.views.generic.ListView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2"/>
            <a:endCxn id="9" idx="0"/>
          </p:cNvCxnSpPr>
          <p:nvPr/>
        </p:nvCxnSpPr>
        <p:spPr>
          <a:xfrm>
            <a:off x="9401175" y="3414719"/>
            <a:ext cx="0" cy="5984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29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4825" y="1001227"/>
            <a:ext cx="10339400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django.db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models</a:t>
            </a: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django.core.validators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MinLengthValidator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django.contrib.auth.models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User</a:t>
            </a: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django.conf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settings</a:t>
            </a: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Article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title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validators=[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MinLengthValidator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"Title must be greater than 2 characters"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)]</a:t>
            </a: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text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models.TextField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owner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settings.AUTH_USER_MODEL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created_at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models.DateTimeField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auto_now_add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updated_at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models.DateTimeField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auto_now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Shows up in the admin list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self.title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4825" y="546167"/>
            <a:ext cx="3215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myarts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models.py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7186613" y="3757614"/>
            <a:ext cx="1685925" cy="7286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71801" y="5257800"/>
            <a:ext cx="6925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A foreign key to a table that belongs to Django</a:t>
            </a:r>
          </a:p>
        </p:txBody>
      </p:sp>
    </p:spTree>
    <p:extLst>
      <p:ext uri="{BB962C8B-B14F-4D97-AF65-F5344CB8AC3E}">
        <p14:creationId xmlns:p14="http://schemas.microsoft.com/office/powerpoint/2010/main" val="1693550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4825" y="1001227"/>
            <a:ext cx="11182364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myarts.models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Article</a:t>
            </a: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myarts.owner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OwnerListView,OwnerDetailView,OwnerCreateView,OwnerUpdateView,OwnerDeleteView</a:t>
            </a: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ArticleListView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model = Article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By convention: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1400" dirty="0" err="1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template_name</a:t>
            </a:r>
            <a:r>
              <a:rPr lang="en-US" sz="14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 = "</a:t>
            </a:r>
            <a:r>
              <a:rPr lang="en-US" sz="1400" dirty="0" err="1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myarts</a:t>
            </a:r>
            <a:r>
              <a:rPr lang="en-US" sz="14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400" dirty="0" err="1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article_list.html</a:t>
            </a:r>
            <a:r>
              <a:rPr lang="en-US" sz="14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ArticleDetailView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OwnerDetailView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model = Article</a:t>
            </a: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ArticleCreateView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OwnerCreateView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model = Article</a:t>
            </a: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fields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[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text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ArticleUpdateView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OwnerUpdateView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model = Article</a:t>
            </a: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fields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[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text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ArticleDeleteView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OwnerDeleteView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model = Article</a:t>
            </a: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4825" y="546167"/>
            <a:ext cx="305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myarts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views.py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13892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/>
          <p:cNvSpPr/>
          <p:nvPr/>
        </p:nvSpPr>
        <p:spPr>
          <a:xfrm>
            <a:off x="5876163" y="700359"/>
            <a:ext cx="2181995" cy="5322765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712586" y="5157788"/>
            <a:ext cx="3155563" cy="132556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Create Form Flow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18225" y="828952"/>
            <a:ext cx="136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GET Request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39385" y="1589674"/>
            <a:ext cx="1325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Empty Form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33418" y="2027182"/>
            <a:ext cx="1175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Enter </a:t>
            </a:r>
            <a:r>
              <a:rPr lang="en-US" dirty="0"/>
              <a:t>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97069" y="2436114"/>
            <a:ext cx="1609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POST with data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52573" y="2929488"/>
            <a:ext cx="1429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Validate Data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21540" y="3315135"/>
            <a:ext cx="196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Form with old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54379" y="2851660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Fix Data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82836" y="3897371"/>
            <a:ext cx="1168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Store Data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06514" y="4305870"/>
            <a:ext cx="239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Redirect to success URL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35449" y="4728593"/>
            <a:ext cx="173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GET success URL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78639" y="5468053"/>
            <a:ext cx="184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Success page Yay!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585740" y="3314144"/>
            <a:ext cx="762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Error?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6" name="Elbow Connector 25"/>
          <p:cNvCxnSpPr>
            <a:stCxn id="6" idx="3"/>
            <a:endCxn id="8" idx="3"/>
          </p:cNvCxnSpPr>
          <p:nvPr/>
        </p:nvCxnSpPr>
        <p:spPr>
          <a:xfrm flipH="1">
            <a:off x="4664684" y="1013618"/>
            <a:ext cx="21158" cy="760722"/>
          </a:xfrm>
          <a:prstGeom prst="bentConnector3">
            <a:avLst>
              <a:gd name="adj1" fmla="val -11074534"/>
            </a:avLst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n 31"/>
          <p:cNvSpPr/>
          <p:nvPr/>
        </p:nvSpPr>
        <p:spPr>
          <a:xfrm>
            <a:off x="9328211" y="2211302"/>
            <a:ext cx="1257300" cy="14734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model</a:t>
            </a:r>
          </a:p>
        </p:txBody>
      </p:sp>
      <p:cxnSp>
        <p:nvCxnSpPr>
          <p:cNvPr id="38" name="Elbow Connector 37"/>
          <p:cNvCxnSpPr>
            <a:stCxn id="8" idx="1"/>
            <a:endCxn id="9" idx="0"/>
          </p:cNvCxnSpPr>
          <p:nvPr/>
        </p:nvCxnSpPr>
        <p:spPr>
          <a:xfrm rot="10800000" flipV="1">
            <a:off x="2021305" y="1774340"/>
            <a:ext cx="1318081" cy="252842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9" idx="2"/>
            <a:endCxn id="11" idx="1"/>
          </p:cNvCxnSpPr>
          <p:nvPr/>
        </p:nvCxnSpPr>
        <p:spPr>
          <a:xfrm rot="16200000" flipH="1">
            <a:off x="2497053" y="1920764"/>
            <a:ext cx="224266" cy="1175765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416073" y="1196916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Cancel</a:t>
            </a:r>
          </a:p>
        </p:txBody>
      </p:sp>
      <p:cxnSp>
        <p:nvCxnSpPr>
          <p:cNvPr id="46" name="Straight Arrow Connector 45"/>
          <p:cNvCxnSpPr>
            <a:stCxn id="8" idx="1"/>
            <a:endCxn id="44" idx="3"/>
          </p:cNvCxnSpPr>
          <p:nvPr/>
        </p:nvCxnSpPr>
        <p:spPr>
          <a:xfrm flipH="1" flipV="1">
            <a:off x="2222704" y="1381582"/>
            <a:ext cx="1116681" cy="392758"/>
          </a:xfrm>
          <a:prstGeom prst="straightConnector1">
            <a:avLst/>
          </a:prstGeom>
          <a:ln w="381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1" idx="3"/>
            <a:endCxn id="15" idx="0"/>
          </p:cNvCxnSpPr>
          <p:nvPr/>
        </p:nvCxnSpPr>
        <p:spPr>
          <a:xfrm>
            <a:off x="4806998" y="2620780"/>
            <a:ext cx="2160162" cy="308708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23" idx="1"/>
            <a:endCxn id="16" idx="3"/>
          </p:cNvCxnSpPr>
          <p:nvPr/>
        </p:nvCxnSpPr>
        <p:spPr>
          <a:xfrm rot="10800000" flipV="1">
            <a:off x="4982526" y="3498809"/>
            <a:ext cx="1603214" cy="99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6" idx="1"/>
            <a:endCxn id="17" idx="2"/>
          </p:cNvCxnSpPr>
          <p:nvPr/>
        </p:nvCxnSpPr>
        <p:spPr>
          <a:xfrm rot="10800000">
            <a:off x="2020212" y="3220993"/>
            <a:ext cx="1001328" cy="278809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7" idx="0"/>
            <a:endCxn id="11" idx="1"/>
          </p:cNvCxnSpPr>
          <p:nvPr/>
        </p:nvCxnSpPr>
        <p:spPr>
          <a:xfrm rot="5400000" flipH="1" flipV="1">
            <a:off x="2493200" y="2147792"/>
            <a:ext cx="230880" cy="1176857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8" idx="3"/>
            <a:endCxn id="32" idx="2"/>
          </p:cNvCxnSpPr>
          <p:nvPr/>
        </p:nvCxnSpPr>
        <p:spPr>
          <a:xfrm flipV="1">
            <a:off x="7551489" y="2948033"/>
            <a:ext cx="1776722" cy="1134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endCxn id="18" idx="0"/>
          </p:cNvCxnSpPr>
          <p:nvPr/>
        </p:nvCxnSpPr>
        <p:spPr>
          <a:xfrm rot="16200000" flipH="1">
            <a:off x="6860186" y="3790393"/>
            <a:ext cx="213893" cy="62"/>
          </a:xfrm>
          <a:prstGeom prst="bentConnector3">
            <a:avLst>
              <a:gd name="adj1" fmla="val 50000"/>
            </a:avLst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18" idx="2"/>
            <a:endCxn id="19" idx="3"/>
          </p:cNvCxnSpPr>
          <p:nvPr/>
        </p:nvCxnSpPr>
        <p:spPr>
          <a:xfrm rot="5400000">
            <a:off x="5970442" y="3493814"/>
            <a:ext cx="223833" cy="1769610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343214" y="5097925"/>
            <a:ext cx="1204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Make Page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270022" y="3761961"/>
            <a:ext cx="80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Cancel</a:t>
            </a:r>
          </a:p>
        </p:txBody>
      </p:sp>
      <p:cxnSp>
        <p:nvCxnSpPr>
          <p:cNvPr id="76" name="Straight Arrow Connector 75"/>
          <p:cNvCxnSpPr>
            <a:stCxn id="16" idx="1"/>
          </p:cNvCxnSpPr>
          <p:nvPr/>
        </p:nvCxnSpPr>
        <p:spPr>
          <a:xfrm flipH="1">
            <a:off x="2076654" y="3499801"/>
            <a:ext cx="944886" cy="446826"/>
          </a:xfrm>
          <a:prstGeom prst="straightConnector1">
            <a:avLst/>
          </a:prstGeom>
          <a:ln w="381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19" idx="1"/>
            <a:endCxn id="20" idx="1"/>
          </p:cNvCxnSpPr>
          <p:nvPr/>
        </p:nvCxnSpPr>
        <p:spPr>
          <a:xfrm rot="10800000" flipH="1" flipV="1">
            <a:off x="2806513" y="4490535"/>
            <a:ext cx="328935" cy="422723"/>
          </a:xfrm>
          <a:prstGeom prst="bentConnector3">
            <a:avLst>
              <a:gd name="adj1" fmla="val -69497"/>
            </a:avLst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20" idx="3"/>
            <a:endCxn id="74" idx="0"/>
          </p:cNvCxnSpPr>
          <p:nvPr/>
        </p:nvCxnSpPr>
        <p:spPr>
          <a:xfrm>
            <a:off x="4868617" y="4913259"/>
            <a:ext cx="2076846" cy="184666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74" idx="2"/>
            <a:endCxn id="21" idx="3"/>
          </p:cNvCxnSpPr>
          <p:nvPr/>
        </p:nvCxnSpPr>
        <p:spPr>
          <a:xfrm rot="5400000">
            <a:off x="5842715" y="4549971"/>
            <a:ext cx="185462" cy="2020035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/>
          <p:cNvCxnSpPr>
            <a:stCxn id="18" idx="3"/>
            <a:endCxn id="74" idx="3"/>
          </p:cNvCxnSpPr>
          <p:nvPr/>
        </p:nvCxnSpPr>
        <p:spPr>
          <a:xfrm flipH="1">
            <a:off x="7547711" y="4082037"/>
            <a:ext cx="3778" cy="1200554"/>
          </a:xfrm>
          <a:prstGeom prst="curvedConnector3">
            <a:avLst>
              <a:gd name="adj1" fmla="val -9076231"/>
            </a:avLst>
          </a:prstGeom>
          <a:ln w="38100">
            <a:solidFill>
              <a:srgbClr val="FF7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970415" y="4517230"/>
            <a:ext cx="1009956" cy="369332"/>
          </a:xfrm>
          <a:prstGeom prst="rect">
            <a:avLst/>
          </a:prstGeom>
          <a:solidFill>
            <a:schemeClr val="tx1"/>
          </a:solidFill>
          <a:ln>
            <a:solidFill>
              <a:srgbClr val="FF7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Message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77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5821363"/>
            <a:ext cx="11192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/3.2/ref/class-based-views/</a:t>
            </a:r>
            <a:r>
              <a:rPr lang="en-US" dirty="0" err="1"/>
              <a:t>mixins</a:t>
            </a:r>
            <a:r>
              <a:rPr lang="en-US" dirty="0"/>
              <a:t>-editing/#</a:t>
            </a:r>
            <a:r>
              <a:rPr lang="en-US" dirty="0" err="1"/>
              <a:t>modelformmixin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1" y="711197"/>
            <a:ext cx="11192931" cy="40934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C4B33"/>
                </a:solidFill>
              </a:rPr>
              <a:t> class </a:t>
            </a:r>
            <a:r>
              <a:rPr lang="en-US" sz="2000" b="1" dirty="0" err="1">
                <a:solidFill>
                  <a:srgbClr val="0C4B33"/>
                </a:solidFill>
              </a:rPr>
              <a:t>django.views.generic.edit.ModelFormMixin</a:t>
            </a:r>
            <a:endParaRPr lang="en-US" sz="2000" b="1" dirty="0">
              <a:solidFill>
                <a:srgbClr val="0C4B33"/>
              </a:solidFill>
            </a:endParaRPr>
          </a:p>
          <a:p>
            <a:endParaRPr lang="en-US" sz="2000" b="1" dirty="0">
              <a:solidFill>
                <a:srgbClr val="0C4B33"/>
              </a:solidFill>
            </a:endParaRPr>
          </a:p>
          <a:p>
            <a:r>
              <a:rPr lang="en-US" sz="2000" dirty="0">
                <a:solidFill>
                  <a:srgbClr val="0C4B33"/>
                </a:solidFill>
              </a:rPr>
              <a:t>A form </a:t>
            </a:r>
            <a:r>
              <a:rPr lang="en-US" sz="2000" dirty="0" err="1">
                <a:solidFill>
                  <a:srgbClr val="0C4B33"/>
                </a:solidFill>
              </a:rPr>
              <a:t>mixin</a:t>
            </a:r>
            <a:r>
              <a:rPr lang="en-US" sz="2000" dirty="0">
                <a:solidFill>
                  <a:srgbClr val="0C4B33"/>
                </a:solidFill>
              </a:rPr>
              <a:t> that works on </a:t>
            </a:r>
            <a:r>
              <a:rPr lang="en-US" sz="2000" dirty="0" err="1">
                <a:solidFill>
                  <a:srgbClr val="0C4B33"/>
                </a:solidFill>
              </a:rPr>
              <a:t>ModelForms</a:t>
            </a:r>
            <a:r>
              <a:rPr lang="en-US" sz="2000" dirty="0">
                <a:solidFill>
                  <a:srgbClr val="0C4B33"/>
                </a:solidFill>
              </a:rPr>
              <a:t>, rather than a standalone form</a:t>
            </a:r>
          </a:p>
          <a:p>
            <a:endParaRPr lang="en-US" sz="2000" dirty="0">
              <a:solidFill>
                <a:srgbClr val="0C4B33"/>
              </a:solidFill>
            </a:endParaRPr>
          </a:p>
          <a:p>
            <a:r>
              <a:rPr lang="en-US" sz="2000" b="1" dirty="0" err="1">
                <a:solidFill>
                  <a:srgbClr val="0C4B33"/>
                </a:solidFill>
              </a:rPr>
              <a:t>get_success_url</a:t>
            </a:r>
            <a:r>
              <a:rPr lang="en-US" sz="2000" b="1" dirty="0">
                <a:solidFill>
                  <a:srgbClr val="0C4B33"/>
                </a:solidFill>
              </a:rPr>
              <a:t>()</a:t>
            </a:r>
          </a:p>
          <a:p>
            <a:r>
              <a:rPr lang="en-US" sz="2000" dirty="0">
                <a:solidFill>
                  <a:srgbClr val="0C4B33"/>
                </a:solidFill>
              </a:rPr>
              <a:t>Determine the URL to redirect to when the form is successfully validated. Returns </a:t>
            </a:r>
            <a:r>
              <a:rPr lang="en-US" sz="2000" dirty="0" err="1">
                <a:solidFill>
                  <a:srgbClr val="0C4B33"/>
                </a:solidFill>
              </a:rPr>
              <a:t>success_url</a:t>
            </a:r>
            <a:r>
              <a:rPr lang="en-US" sz="2000" dirty="0">
                <a:solidFill>
                  <a:srgbClr val="0C4B33"/>
                </a:solidFill>
              </a:rPr>
              <a:t> if it is provided; otherwise, attempts to use the </a:t>
            </a:r>
            <a:r>
              <a:rPr lang="en-US" sz="2000" dirty="0" err="1">
                <a:solidFill>
                  <a:srgbClr val="0C4B33"/>
                </a:solidFill>
              </a:rPr>
              <a:t>get_absolute_url</a:t>
            </a:r>
            <a:r>
              <a:rPr lang="en-US" sz="2000" dirty="0">
                <a:solidFill>
                  <a:srgbClr val="0C4B33"/>
                </a:solidFill>
              </a:rPr>
              <a:t>() method of the object.</a:t>
            </a:r>
          </a:p>
          <a:p>
            <a:endParaRPr lang="en-US" sz="2000" dirty="0">
              <a:solidFill>
                <a:srgbClr val="0C4B33"/>
              </a:solidFill>
            </a:endParaRPr>
          </a:p>
          <a:p>
            <a:r>
              <a:rPr lang="en-US" sz="2000" b="1" dirty="0" err="1">
                <a:solidFill>
                  <a:srgbClr val="0C4B33"/>
                </a:solidFill>
              </a:rPr>
              <a:t>form_valid</a:t>
            </a:r>
            <a:r>
              <a:rPr lang="en-US" sz="2000" b="1" dirty="0">
                <a:solidFill>
                  <a:srgbClr val="0C4B33"/>
                </a:solidFill>
              </a:rPr>
              <a:t>(form)</a:t>
            </a:r>
          </a:p>
          <a:p>
            <a:r>
              <a:rPr lang="en-US" sz="2000" dirty="0">
                <a:solidFill>
                  <a:srgbClr val="0C4B33"/>
                </a:solidFill>
              </a:rPr>
              <a:t>Saves the form instance, sets the current object for the view, and redirects to </a:t>
            </a:r>
            <a:r>
              <a:rPr lang="en-US" sz="2000" dirty="0" err="1">
                <a:solidFill>
                  <a:srgbClr val="0C4B33"/>
                </a:solidFill>
              </a:rPr>
              <a:t>get_success_url</a:t>
            </a:r>
            <a:r>
              <a:rPr lang="en-US" sz="2000" dirty="0">
                <a:solidFill>
                  <a:srgbClr val="0C4B33"/>
                </a:solidFill>
              </a:rPr>
              <a:t>().</a:t>
            </a:r>
          </a:p>
          <a:p>
            <a:endParaRPr lang="en-US" sz="2000" dirty="0">
              <a:solidFill>
                <a:srgbClr val="0C4B33"/>
              </a:solidFill>
            </a:endParaRPr>
          </a:p>
          <a:p>
            <a:r>
              <a:rPr lang="en-US" sz="2000" dirty="0" err="1">
                <a:solidFill>
                  <a:srgbClr val="0C4B33"/>
                </a:solidFill>
              </a:rPr>
              <a:t>f</a:t>
            </a:r>
            <a:r>
              <a:rPr lang="en-US" sz="2000" b="1" dirty="0" err="1">
                <a:solidFill>
                  <a:srgbClr val="0C4B33"/>
                </a:solidFill>
              </a:rPr>
              <a:t>orm_invalid</a:t>
            </a:r>
            <a:r>
              <a:rPr lang="en-US" sz="2000" b="1" dirty="0">
                <a:solidFill>
                  <a:srgbClr val="0C4B33"/>
                </a:solidFill>
              </a:rPr>
              <a:t>(form)</a:t>
            </a:r>
          </a:p>
          <a:p>
            <a:r>
              <a:rPr lang="en-US" sz="2000" dirty="0">
                <a:solidFill>
                  <a:srgbClr val="0C4B33"/>
                </a:solidFill>
              </a:rPr>
              <a:t> Renders a response, providing the invalid form as context.</a:t>
            </a:r>
          </a:p>
        </p:txBody>
      </p:sp>
    </p:spTree>
    <p:extLst>
      <p:ext uri="{BB962C8B-B14F-4D97-AF65-F5344CB8AC3E}">
        <p14:creationId xmlns:p14="http://schemas.microsoft.com/office/powerpoint/2010/main" val="1750076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/>
          <p:cNvSpPr/>
          <p:nvPr/>
        </p:nvSpPr>
        <p:spPr>
          <a:xfrm>
            <a:off x="5876163" y="700359"/>
            <a:ext cx="2181995" cy="5322765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712586" y="5157788"/>
            <a:ext cx="3155563" cy="132556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Create Form Flow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18225" y="828952"/>
            <a:ext cx="136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GET Request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39385" y="1589674"/>
            <a:ext cx="1325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Empty Form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33418" y="2027182"/>
            <a:ext cx="1175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Enter </a:t>
            </a:r>
            <a:r>
              <a:rPr lang="en-US" dirty="0"/>
              <a:t>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97069" y="2436114"/>
            <a:ext cx="1609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POST with data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21540" y="3315135"/>
            <a:ext cx="196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Form with old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54379" y="2851660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Fix Data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06514" y="4305870"/>
            <a:ext cx="239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Redirect to success URL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35449" y="4728593"/>
            <a:ext cx="173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GET success URL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78639" y="5468053"/>
            <a:ext cx="184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Success page Yay!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585740" y="3314144"/>
            <a:ext cx="762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Error?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6" name="Elbow Connector 25"/>
          <p:cNvCxnSpPr>
            <a:stCxn id="6" idx="3"/>
            <a:endCxn id="8" idx="3"/>
          </p:cNvCxnSpPr>
          <p:nvPr/>
        </p:nvCxnSpPr>
        <p:spPr>
          <a:xfrm flipH="1">
            <a:off x="4664684" y="1013618"/>
            <a:ext cx="21158" cy="760722"/>
          </a:xfrm>
          <a:prstGeom prst="bentConnector3">
            <a:avLst>
              <a:gd name="adj1" fmla="val -11074534"/>
            </a:avLst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n 31"/>
          <p:cNvSpPr/>
          <p:nvPr/>
        </p:nvSpPr>
        <p:spPr>
          <a:xfrm>
            <a:off x="9328211" y="2211302"/>
            <a:ext cx="1257300" cy="14734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model</a:t>
            </a:r>
          </a:p>
        </p:txBody>
      </p:sp>
      <p:cxnSp>
        <p:nvCxnSpPr>
          <p:cNvPr id="38" name="Elbow Connector 37"/>
          <p:cNvCxnSpPr>
            <a:stCxn id="8" idx="1"/>
            <a:endCxn id="9" idx="0"/>
          </p:cNvCxnSpPr>
          <p:nvPr/>
        </p:nvCxnSpPr>
        <p:spPr>
          <a:xfrm rot="10800000" flipV="1">
            <a:off x="2021305" y="1774340"/>
            <a:ext cx="1318081" cy="252842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9" idx="2"/>
            <a:endCxn id="11" idx="1"/>
          </p:cNvCxnSpPr>
          <p:nvPr/>
        </p:nvCxnSpPr>
        <p:spPr>
          <a:xfrm rot="16200000" flipH="1">
            <a:off x="2497053" y="1920764"/>
            <a:ext cx="224266" cy="1175765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416073" y="1196916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Cancel</a:t>
            </a:r>
          </a:p>
        </p:txBody>
      </p:sp>
      <p:cxnSp>
        <p:nvCxnSpPr>
          <p:cNvPr id="46" name="Straight Arrow Connector 45"/>
          <p:cNvCxnSpPr>
            <a:stCxn id="8" idx="1"/>
            <a:endCxn id="44" idx="3"/>
          </p:cNvCxnSpPr>
          <p:nvPr/>
        </p:nvCxnSpPr>
        <p:spPr>
          <a:xfrm flipH="1" flipV="1">
            <a:off x="2222704" y="1381582"/>
            <a:ext cx="1116681" cy="392758"/>
          </a:xfrm>
          <a:prstGeom prst="straightConnector1">
            <a:avLst/>
          </a:prstGeom>
          <a:ln w="381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1" idx="3"/>
          </p:cNvCxnSpPr>
          <p:nvPr/>
        </p:nvCxnSpPr>
        <p:spPr>
          <a:xfrm>
            <a:off x="4806998" y="2620780"/>
            <a:ext cx="2160162" cy="308708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23" idx="1"/>
            <a:endCxn id="16" idx="3"/>
          </p:cNvCxnSpPr>
          <p:nvPr/>
        </p:nvCxnSpPr>
        <p:spPr>
          <a:xfrm rot="10800000" flipV="1">
            <a:off x="4982526" y="3498809"/>
            <a:ext cx="1603214" cy="99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6" idx="1"/>
            <a:endCxn id="17" idx="2"/>
          </p:cNvCxnSpPr>
          <p:nvPr/>
        </p:nvCxnSpPr>
        <p:spPr>
          <a:xfrm rot="10800000">
            <a:off x="2020212" y="3220993"/>
            <a:ext cx="1001328" cy="278809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7" idx="0"/>
            <a:endCxn id="11" idx="1"/>
          </p:cNvCxnSpPr>
          <p:nvPr/>
        </p:nvCxnSpPr>
        <p:spPr>
          <a:xfrm rot="5400000" flipH="1" flipV="1">
            <a:off x="2493200" y="2147792"/>
            <a:ext cx="230880" cy="1176857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32" idx="2"/>
          </p:cNvCxnSpPr>
          <p:nvPr/>
        </p:nvCxnSpPr>
        <p:spPr>
          <a:xfrm flipV="1">
            <a:off x="7551489" y="2948033"/>
            <a:ext cx="1776722" cy="1134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rot="16200000" flipH="1">
            <a:off x="6860186" y="3790393"/>
            <a:ext cx="213893" cy="62"/>
          </a:xfrm>
          <a:prstGeom prst="bentConnector3">
            <a:avLst>
              <a:gd name="adj1" fmla="val 50000"/>
            </a:avLst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endCxn id="19" idx="3"/>
          </p:cNvCxnSpPr>
          <p:nvPr/>
        </p:nvCxnSpPr>
        <p:spPr>
          <a:xfrm rot="5400000">
            <a:off x="5970442" y="3493814"/>
            <a:ext cx="223833" cy="1769610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343214" y="5097925"/>
            <a:ext cx="1204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Make Page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270022" y="3761961"/>
            <a:ext cx="80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Cancel</a:t>
            </a:r>
          </a:p>
        </p:txBody>
      </p:sp>
      <p:cxnSp>
        <p:nvCxnSpPr>
          <p:cNvPr id="76" name="Straight Arrow Connector 75"/>
          <p:cNvCxnSpPr>
            <a:stCxn id="16" idx="1"/>
          </p:cNvCxnSpPr>
          <p:nvPr/>
        </p:nvCxnSpPr>
        <p:spPr>
          <a:xfrm flipH="1">
            <a:off x="2076654" y="3499801"/>
            <a:ext cx="944886" cy="446826"/>
          </a:xfrm>
          <a:prstGeom prst="straightConnector1">
            <a:avLst/>
          </a:prstGeom>
          <a:ln w="381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19" idx="1"/>
            <a:endCxn id="20" idx="1"/>
          </p:cNvCxnSpPr>
          <p:nvPr/>
        </p:nvCxnSpPr>
        <p:spPr>
          <a:xfrm rot="10800000" flipH="1" flipV="1">
            <a:off x="2806513" y="4490535"/>
            <a:ext cx="328935" cy="422723"/>
          </a:xfrm>
          <a:prstGeom prst="bentConnector3">
            <a:avLst>
              <a:gd name="adj1" fmla="val -69497"/>
            </a:avLst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20" idx="3"/>
            <a:endCxn id="74" idx="0"/>
          </p:cNvCxnSpPr>
          <p:nvPr/>
        </p:nvCxnSpPr>
        <p:spPr>
          <a:xfrm>
            <a:off x="4868617" y="4913259"/>
            <a:ext cx="2076846" cy="184666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74" idx="2"/>
            <a:endCxn id="21" idx="3"/>
          </p:cNvCxnSpPr>
          <p:nvPr/>
        </p:nvCxnSpPr>
        <p:spPr>
          <a:xfrm rot="5400000">
            <a:off x="5842715" y="4549971"/>
            <a:ext cx="185462" cy="2020035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/>
          <p:cNvCxnSpPr>
            <a:endCxn id="74" idx="3"/>
          </p:cNvCxnSpPr>
          <p:nvPr/>
        </p:nvCxnSpPr>
        <p:spPr>
          <a:xfrm flipH="1">
            <a:off x="7547711" y="4082037"/>
            <a:ext cx="3778" cy="1200554"/>
          </a:xfrm>
          <a:prstGeom prst="curvedConnector3">
            <a:avLst>
              <a:gd name="adj1" fmla="val -9076231"/>
            </a:avLst>
          </a:prstGeom>
          <a:ln w="38100">
            <a:solidFill>
              <a:srgbClr val="FF7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970415" y="4517230"/>
            <a:ext cx="1009956" cy="369332"/>
          </a:xfrm>
          <a:prstGeom prst="rect">
            <a:avLst/>
          </a:prstGeom>
          <a:solidFill>
            <a:schemeClr val="tx1"/>
          </a:solidFill>
          <a:ln>
            <a:solidFill>
              <a:srgbClr val="FF7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Message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52573" y="3851317"/>
            <a:ext cx="1332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0500FF"/>
                </a:solidFill>
              </a:rPr>
              <a:t>form_valid</a:t>
            </a:r>
            <a:r>
              <a:rPr lang="en-US" dirty="0">
                <a:solidFill>
                  <a:srgbClr val="0500FF"/>
                </a:solidFill>
              </a:rPr>
              <a:t>()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252573" y="2929488"/>
            <a:ext cx="1429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Validate Data</a:t>
            </a:r>
          </a:p>
        </p:txBody>
      </p:sp>
    </p:spTree>
    <p:extLst>
      <p:ext uri="{BB962C8B-B14F-4D97-AF65-F5344CB8AC3E}">
        <p14:creationId xmlns:p14="http://schemas.microsoft.com/office/powerpoint/2010/main" val="1521188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Can Edit Which Row?</a:t>
            </a:r>
          </a:p>
        </p:txBody>
      </p:sp>
      <p:pic>
        <p:nvPicPr>
          <p:cNvPr id="7" name="Picture 6" descr="Shows a list of two autos from Autos CRUD  (Neon 1 and Neon 3) and both have edit / update buttons" title="Autos List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75" b="13188"/>
          <a:stretch/>
        </p:blipFill>
        <p:spPr>
          <a:xfrm>
            <a:off x="973666" y="1964268"/>
            <a:ext cx="5274733" cy="1879600"/>
          </a:xfrm>
          <a:prstGeom prst="rect">
            <a:avLst/>
          </a:prstGeom>
        </p:spPr>
      </p:pic>
      <p:pic>
        <p:nvPicPr>
          <p:cNvPr id="8" name="Picture 7" descr="Shows a list of two autos from the Ads assignment (Neon 1 and Neon 3) and only Neon 1 has edit / update buttons" title="Ads 1.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164" y="1964268"/>
            <a:ext cx="3891736" cy="1879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267" y="4351866"/>
            <a:ext cx="93514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our Autos CRUD assignment, any user could edit any row.  But in real systems, different users own  each row in a data model and we only allow a user to edit /modify the row(s) that "belong to them".</a:t>
            </a:r>
          </a:p>
        </p:txBody>
      </p:sp>
    </p:spTree>
    <p:extLst>
      <p:ext uri="{BB962C8B-B14F-4D97-AF65-F5344CB8AC3E}">
        <p14:creationId xmlns:p14="http://schemas.microsoft.com/office/powerpoint/2010/main" val="879237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4825" y="1001227"/>
            <a:ext cx="10339400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django.views.generic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CreateView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UpdateView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DeleteView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DetailView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django.contrib.auth.mixins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LoginRequiredMixin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OwnerCreateView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LoginRequiredMixin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CreateView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"""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Sub-class of the </a:t>
            </a:r>
            <a:r>
              <a:rPr lang="en-US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CreateView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to automatically pass the Request to the Form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and add the owner to the saved object.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"""</a:t>
            </a:r>
            <a:endParaRPr lang="en-US" sz="1400" dirty="0">
              <a:solidFill>
                <a:srgbClr val="B42419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    # Saves the form instance, sets the current object for the</a:t>
            </a:r>
          </a:p>
          <a:p>
            <a:r>
              <a:rPr lang="en-US" sz="14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    # view, and redirects to </a:t>
            </a:r>
            <a:r>
              <a:rPr lang="en-US" sz="1400" dirty="0" err="1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get_success_url</a:t>
            </a:r>
            <a:r>
              <a:rPr lang="en-US" sz="14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().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form_valid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form):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form_valid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called'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object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form.save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(commit=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object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.owner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self.request.user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object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.save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super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OwnerCreateView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self).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form_valid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(form)</a:t>
            </a: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4825" y="546167"/>
            <a:ext cx="3105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myarts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owner.py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50738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4825" y="1001227"/>
            <a:ext cx="10339400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django.views.generic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CreateView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UpdateView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DeleteView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DetailView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django.contrib.auth.mixins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LoginRequiredMixin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OwnerUpdateView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LoginRequiredMixin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UpdateView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"""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Sub-class the </a:t>
            </a:r>
            <a:r>
              <a:rPr lang="en-US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UpdateView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to pass the request to the form and limit the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queryset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to the requesting user.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"""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get_queryset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'update </a:t>
            </a:r>
            <a:r>
              <a:rPr lang="en-US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get_queryset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called'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""" Limit a User to only modifying their own data. """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qs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super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OwnerUpdateView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self).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get_queryset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qs.filter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(owner=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self.request.user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4825" y="546167"/>
            <a:ext cx="3105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myarts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owner.py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9775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2471" y="5157788"/>
            <a:ext cx="2725678" cy="132556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Edit Form Flow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876163" y="500063"/>
            <a:ext cx="2181995" cy="5594499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8225" y="486044"/>
            <a:ext cx="136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GET Request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21540" y="1632532"/>
            <a:ext cx="196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Form with old data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90570" y="2070040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Edit 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97069" y="2478972"/>
            <a:ext cx="1609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POST with data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27060" y="869664"/>
            <a:ext cx="1680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0500FF"/>
                </a:solidFill>
              </a:rPr>
              <a:t>get_query_set</a:t>
            </a:r>
            <a:r>
              <a:rPr lang="en-US" dirty="0">
                <a:solidFill>
                  <a:srgbClr val="0500FF"/>
                </a:solidFill>
              </a:rPr>
              <a:t>()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95981" y="1180736"/>
            <a:ext cx="161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Error  404 Page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55031" y="2972346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500FF"/>
                </a:solidFill>
              </a:rPr>
              <a:t>clean()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21540" y="3357993"/>
            <a:ext cx="196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Form with old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54379" y="2894518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Fix Data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06514" y="4620193"/>
            <a:ext cx="239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Redirect to success URL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35449" y="5057204"/>
            <a:ext cx="173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GET success URL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78639" y="5725230"/>
            <a:ext cx="184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Success page Yay!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85740" y="1175850"/>
            <a:ext cx="762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Error?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585740" y="3357002"/>
            <a:ext cx="762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Error?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6" name="Elbow Connector 25"/>
          <p:cNvCxnSpPr>
            <a:stCxn id="6" idx="3"/>
            <a:endCxn id="13" idx="0"/>
          </p:cNvCxnSpPr>
          <p:nvPr/>
        </p:nvCxnSpPr>
        <p:spPr>
          <a:xfrm>
            <a:off x="4685842" y="670710"/>
            <a:ext cx="2281321" cy="198954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2" idx="1"/>
            <a:endCxn id="14" idx="3"/>
          </p:cNvCxnSpPr>
          <p:nvPr/>
        </p:nvCxnSpPr>
        <p:spPr>
          <a:xfrm rot="10800000" flipV="1">
            <a:off x="4808090" y="1360516"/>
            <a:ext cx="1777651" cy="488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n 31"/>
          <p:cNvSpPr/>
          <p:nvPr/>
        </p:nvSpPr>
        <p:spPr>
          <a:xfrm>
            <a:off x="9328211" y="2211302"/>
            <a:ext cx="1257300" cy="14734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model</a:t>
            </a:r>
          </a:p>
        </p:txBody>
      </p:sp>
      <p:cxnSp>
        <p:nvCxnSpPr>
          <p:cNvPr id="34" name="Straight Arrow Connector 33"/>
          <p:cNvCxnSpPr>
            <a:stCxn id="32" idx="2"/>
            <a:endCxn id="13" idx="3"/>
          </p:cNvCxnSpPr>
          <p:nvPr/>
        </p:nvCxnSpPr>
        <p:spPr>
          <a:xfrm flipH="1" flipV="1">
            <a:off x="7807265" y="1054330"/>
            <a:ext cx="1520946" cy="18937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2" idx="2"/>
            <a:endCxn id="8" idx="3"/>
          </p:cNvCxnSpPr>
          <p:nvPr/>
        </p:nvCxnSpPr>
        <p:spPr>
          <a:xfrm rot="5400000">
            <a:off x="5838835" y="688874"/>
            <a:ext cx="272016" cy="1984633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8" idx="1"/>
            <a:endCxn id="9" idx="0"/>
          </p:cNvCxnSpPr>
          <p:nvPr/>
        </p:nvCxnSpPr>
        <p:spPr>
          <a:xfrm rot="10800000" flipV="1">
            <a:off x="2007700" y="1817198"/>
            <a:ext cx="1013841" cy="252842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9" idx="2"/>
            <a:endCxn id="11" idx="1"/>
          </p:cNvCxnSpPr>
          <p:nvPr/>
        </p:nvCxnSpPr>
        <p:spPr>
          <a:xfrm rot="16200000" flipH="1">
            <a:off x="2490251" y="1956820"/>
            <a:ext cx="224266" cy="1189370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416073" y="1239774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Cancel</a:t>
            </a:r>
          </a:p>
        </p:txBody>
      </p:sp>
      <p:cxnSp>
        <p:nvCxnSpPr>
          <p:cNvPr id="46" name="Straight Arrow Connector 45"/>
          <p:cNvCxnSpPr>
            <a:stCxn id="8" idx="1"/>
            <a:endCxn id="44" idx="3"/>
          </p:cNvCxnSpPr>
          <p:nvPr/>
        </p:nvCxnSpPr>
        <p:spPr>
          <a:xfrm flipH="1" flipV="1">
            <a:off x="2222704" y="1424440"/>
            <a:ext cx="798836" cy="392758"/>
          </a:xfrm>
          <a:prstGeom prst="straightConnector1">
            <a:avLst/>
          </a:prstGeom>
          <a:ln w="381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1" idx="3"/>
            <a:endCxn id="15" idx="0"/>
          </p:cNvCxnSpPr>
          <p:nvPr/>
        </p:nvCxnSpPr>
        <p:spPr>
          <a:xfrm>
            <a:off x="4806998" y="2663638"/>
            <a:ext cx="2160166" cy="308708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23" idx="1"/>
            <a:endCxn id="16" idx="3"/>
          </p:cNvCxnSpPr>
          <p:nvPr/>
        </p:nvCxnSpPr>
        <p:spPr>
          <a:xfrm rot="10800000" flipV="1">
            <a:off x="4982526" y="3541667"/>
            <a:ext cx="1603214" cy="99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6" idx="1"/>
            <a:endCxn id="17" idx="2"/>
          </p:cNvCxnSpPr>
          <p:nvPr/>
        </p:nvCxnSpPr>
        <p:spPr>
          <a:xfrm rot="10800000">
            <a:off x="2020212" y="3263851"/>
            <a:ext cx="1001328" cy="278809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7" idx="0"/>
            <a:endCxn id="11" idx="1"/>
          </p:cNvCxnSpPr>
          <p:nvPr/>
        </p:nvCxnSpPr>
        <p:spPr>
          <a:xfrm rot="5400000" flipH="1" flipV="1">
            <a:off x="2493200" y="2190650"/>
            <a:ext cx="230880" cy="1176857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32" idx="2"/>
          </p:cNvCxnSpPr>
          <p:nvPr/>
        </p:nvCxnSpPr>
        <p:spPr>
          <a:xfrm flipV="1">
            <a:off x="7551489" y="2948033"/>
            <a:ext cx="1776722" cy="14483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endCxn id="19" idx="3"/>
          </p:cNvCxnSpPr>
          <p:nvPr/>
        </p:nvCxnSpPr>
        <p:spPr>
          <a:xfrm rot="5400000">
            <a:off x="5970442" y="3808137"/>
            <a:ext cx="223833" cy="1769610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343214" y="5426536"/>
            <a:ext cx="1204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Make Page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270022" y="3804819"/>
            <a:ext cx="80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Cancel</a:t>
            </a:r>
          </a:p>
        </p:txBody>
      </p:sp>
      <p:cxnSp>
        <p:nvCxnSpPr>
          <p:cNvPr id="76" name="Straight Arrow Connector 75"/>
          <p:cNvCxnSpPr>
            <a:stCxn id="16" idx="1"/>
          </p:cNvCxnSpPr>
          <p:nvPr/>
        </p:nvCxnSpPr>
        <p:spPr>
          <a:xfrm flipH="1">
            <a:off x="2076654" y="3542659"/>
            <a:ext cx="944886" cy="446826"/>
          </a:xfrm>
          <a:prstGeom prst="straightConnector1">
            <a:avLst/>
          </a:prstGeom>
          <a:ln w="381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endCxn id="20" idx="1"/>
          </p:cNvCxnSpPr>
          <p:nvPr/>
        </p:nvCxnSpPr>
        <p:spPr>
          <a:xfrm rot="10800000" flipH="1" flipV="1">
            <a:off x="2806513" y="4819146"/>
            <a:ext cx="328935" cy="422723"/>
          </a:xfrm>
          <a:prstGeom prst="bentConnector3">
            <a:avLst>
              <a:gd name="adj1" fmla="val -69497"/>
            </a:avLst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20" idx="3"/>
            <a:endCxn id="74" idx="0"/>
          </p:cNvCxnSpPr>
          <p:nvPr/>
        </p:nvCxnSpPr>
        <p:spPr>
          <a:xfrm>
            <a:off x="4868617" y="5241870"/>
            <a:ext cx="2076846" cy="184666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74" idx="2"/>
            <a:endCxn id="21" idx="3"/>
          </p:cNvCxnSpPr>
          <p:nvPr/>
        </p:nvCxnSpPr>
        <p:spPr>
          <a:xfrm rot="5400000">
            <a:off x="5878432" y="4842865"/>
            <a:ext cx="114028" cy="2020035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/>
          <p:cNvCxnSpPr>
            <a:endCxn id="74" idx="3"/>
          </p:cNvCxnSpPr>
          <p:nvPr/>
        </p:nvCxnSpPr>
        <p:spPr>
          <a:xfrm flipH="1">
            <a:off x="7547711" y="4396360"/>
            <a:ext cx="3778" cy="1214842"/>
          </a:xfrm>
          <a:prstGeom prst="curvedConnector3">
            <a:avLst>
              <a:gd name="adj1" fmla="val -6050821"/>
            </a:avLst>
          </a:prstGeom>
          <a:ln w="38100">
            <a:solidFill>
              <a:srgbClr val="FF7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970415" y="4831553"/>
            <a:ext cx="1009956" cy="369332"/>
          </a:xfrm>
          <a:prstGeom prst="rect">
            <a:avLst/>
          </a:prstGeom>
          <a:solidFill>
            <a:schemeClr val="tx1"/>
          </a:solidFill>
          <a:ln>
            <a:solidFill>
              <a:srgbClr val="FF7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Message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61929" y="3666470"/>
            <a:ext cx="1680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0500FF"/>
                </a:solidFill>
              </a:rPr>
              <a:t>get_query_set</a:t>
            </a:r>
            <a:r>
              <a:rPr lang="en-US" dirty="0">
                <a:solidFill>
                  <a:srgbClr val="0500FF"/>
                </a:solidFill>
              </a:rPr>
              <a:t>()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174472" y="3948433"/>
            <a:ext cx="161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Error  404 Page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64231" y="3943547"/>
            <a:ext cx="762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Error?</a:t>
            </a:r>
          </a:p>
        </p:txBody>
      </p:sp>
      <p:cxnSp>
        <p:nvCxnSpPr>
          <p:cNvPr id="48" name="Elbow Connector 47"/>
          <p:cNvCxnSpPr>
            <a:stCxn id="47" idx="1"/>
            <a:endCxn id="45" idx="3"/>
          </p:cNvCxnSpPr>
          <p:nvPr/>
        </p:nvCxnSpPr>
        <p:spPr>
          <a:xfrm rot="10800000" flipV="1">
            <a:off x="4786581" y="4128213"/>
            <a:ext cx="1777651" cy="488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2" idx="2"/>
            <a:endCxn id="43" idx="3"/>
          </p:cNvCxnSpPr>
          <p:nvPr/>
        </p:nvCxnSpPr>
        <p:spPr>
          <a:xfrm flipH="1">
            <a:off x="7742134" y="2948033"/>
            <a:ext cx="1586077" cy="9031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809851" y="3062773"/>
            <a:ext cx="197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FFFF00"/>
                </a:solidFill>
              </a:rPr>
              <a:t>get_context_data</a:t>
            </a:r>
            <a:r>
              <a:rPr lang="en-US" dirty="0">
                <a:solidFill>
                  <a:srgbClr val="FFFF00"/>
                </a:solidFill>
              </a:rPr>
              <a:t>()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816870" y="1370436"/>
            <a:ext cx="197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FFFF00"/>
                </a:solidFill>
              </a:rPr>
              <a:t>get_context_data</a:t>
            </a:r>
            <a:r>
              <a:rPr lang="en-US" dirty="0">
                <a:solidFill>
                  <a:srgbClr val="FFFF00"/>
                </a:solidFill>
              </a:rPr>
              <a:t>()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294189" y="4195892"/>
            <a:ext cx="1332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0500FF"/>
                </a:solidFill>
              </a:rPr>
              <a:t>form_valid</a:t>
            </a:r>
            <a:r>
              <a:rPr lang="en-US" dirty="0">
                <a:solidFill>
                  <a:srgbClr val="0500FF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39513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4825" y="1001227"/>
            <a:ext cx="10339400" cy="24622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django.db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models</a:t>
            </a: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django.core.validators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MinLengthValidator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django.contrib.auth.models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User</a:t>
            </a: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django.conf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settings</a:t>
            </a: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Article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title = ...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text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models.TextField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owner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settings.AUTH_USER_MODEL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created_at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models.DateTimeField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auto_now_add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updated_at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models.DateTimeField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auto_now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604825" y="546167"/>
            <a:ext cx="3215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myarts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models.py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1975" y="4173052"/>
            <a:ext cx="10292250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myarts.models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Article</a:t>
            </a: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myarts.owner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OwnerDeleteView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ArticleDeleteView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OwnerDeleteView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500FF"/>
                </a:solidFill>
                <a:latin typeface="Courier" charset="0"/>
                <a:ea typeface="Courier" charset="0"/>
                <a:cs typeface="Courier" charset="0"/>
              </a:rPr>
              <a:t>    # By convention, template='</a:t>
            </a:r>
            <a:r>
              <a:rPr lang="en-US" sz="1400" dirty="0" err="1">
                <a:solidFill>
                  <a:srgbClr val="0500FF"/>
                </a:solidFill>
                <a:latin typeface="Courier" charset="0"/>
                <a:ea typeface="Courier" charset="0"/>
                <a:cs typeface="Courier" charset="0"/>
              </a:rPr>
              <a:t>myarts</a:t>
            </a:r>
            <a:r>
              <a:rPr lang="en-US" sz="1400" dirty="0">
                <a:solidFill>
                  <a:srgbClr val="0500FF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400" dirty="0" err="1">
                <a:solidFill>
                  <a:srgbClr val="0500FF"/>
                </a:solidFill>
                <a:latin typeface="Courier" charset="0"/>
                <a:ea typeface="Courier" charset="0"/>
                <a:cs typeface="Courier" charset="0"/>
              </a:rPr>
              <a:t>article_confirm_delete.html</a:t>
            </a:r>
            <a:r>
              <a:rPr lang="en-US" sz="1400" dirty="0">
                <a:solidFill>
                  <a:srgbClr val="0500FF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model = Article</a:t>
            </a:r>
          </a:p>
        </p:txBody>
      </p:sp>
      <p:sp>
        <p:nvSpPr>
          <p:cNvPr id="7" name="Rectangle 6"/>
          <p:cNvSpPr/>
          <p:nvPr/>
        </p:nvSpPr>
        <p:spPr>
          <a:xfrm>
            <a:off x="651975" y="3717992"/>
            <a:ext cx="305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myarts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views.py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19187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>
                <a:solidFill>
                  <a:srgbClr val="FFFF00"/>
                </a:solidFill>
              </a:rPr>
              <a:t>Summary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extend the generic edit views to support an owner field in our model that is automatically populated</a:t>
            </a:r>
          </a:p>
          <a:p>
            <a:r>
              <a:rPr lang="en-US" dirty="0"/>
              <a:t>By understanding and using Django in a a proper object oriented manner our code can be very simple and minimize repetition for common features</a:t>
            </a:r>
          </a:p>
          <a:p>
            <a:r>
              <a:rPr lang="en-US" dirty="0"/>
              <a:t>Avoids filling views </a:t>
            </a:r>
            <a:r>
              <a:rPr lang="en-US"/>
              <a:t>with boilerplate as the views get more complex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309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2020-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</a:t>
            </a:r>
            <a:r>
              <a:rPr lang="en-US" altLang="x-none" sz="1400">
                <a:solidFill>
                  <a:schemeClr val="tx1"/>
                </a:solidFill>
              </a:rPr>
              <a:t>: Dr. Charles R. </a:t>
            </a:r>
            <a:r>
              <a:rPr lang="en-US" altLang="x-none" sz="1400" dirty="0">
                <a:solidFill>
                  <a:schemeClr val="tx1"/>
                </a:solidFill>
              </a:rPr>
              <a:t>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132418" y="640387"/>
            <a:ext cx="9927167" cy="714279"/>
          </a:xfrm>
        </p:spPr>
        <p:txBody>
          <a:bodyPr/>
          <a:lstStyle/>
          <a:p>
            <a:r>
              <a:rPr lang="en-US" altLang="en-US" sz="3733" dirty="0">
                <a:solidFill>
                  <a:srgbClr val="00FF00"/>
                </a:solidFill>
              </a:rPr>
              <a:t>Additional Source Information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1132418" y="1498600"/>
            <a:ext cx="9927167" cy="4464051"/>
          </a:xfrm>
        </p:spPr>
        <p:txBody>
          <a:bodyPr anchor="t"/>
          <a:lstStyle/>
          <a:p>
            <a:pPr algn="l">
              <a:buFontTx/>
              <a:buChar char="•"/>
            </a:pPr>
            <a:r>
              <a:rPr lang="en-US" altLang="en-US" sz="1467" dirty="0"/>
              <a:t>Snowman Cookie Cutter" by </a:t>
            </a:r>
            <a:r>
              <a:rPr lang="en-US" altLang="en-US" sz="1467" dirty="0" err="1"/>
              <a:t>Didriks</a:t>
            </a:r>
            <a:r>
              <a:rPr lang="en-US" altLang="en-US" sz="1467" dirty="0"/>
              <a:t> is licensed under CC BY</a:t>
            </a:r>
            <a:br>
              <a:rPr lang="en-US" altLang="en-US" sz="1467" dirty="0"/>
            </a:br>
            <a:r>
              <a:rPr lang="en-US" altLang="en-US" sz="1467" dirty="0">
                <a:hlinkClick r:id="rId2"/>
              </a:rPr>
              <a:t>https://www.flickr.com/photos/dinnerseries/23570475099</a:t>
            </a:r>
            <a:endParaRPr lang="en-US" altLang="en-US" sz="1467" dirty="0"/>
          </a:p>
        </p:txBody>
      </p:sp>
    </p:spTree>
    <p:extLst>
      <p:ext uri="{BB962C8B-B14F-4D97-AF65-F5344CB8AC3E}">
        <p14:creationId xmlns:p14="http://schemas.microsoft.com/office/powerpoint/2010/main" val="50328489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4825" y="1001227"/>
            <a:ext cx="6049976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django.views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generic</a:t>
            </a: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gview.models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Horse</a:t>
            </a: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HorseListView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generic.ListView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model = Horse</a:t>
            </a:r>
          </a:p>
        </p:txBody>
      </p:sp>
      <p:sp>
        <p:nvSpPr>
          <p:cNvPr id="6" name="Rectangle 5"/>
          <p:cNvSpPr/>
          <p:nvPr/>
        </p:nvSpPr>
        <p:spPr>
          <a:xfrm>
            <a:off x="604825" y="546167"/>
            <a:ext cx="2957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gview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views.py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75099" y="946737"/>
            <a:ext cx="3930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https://samples.dj4e.com/</a:t>
            </a:r>
            <a:r>
              <a:rPr lang="en-US" dirty="0" err="1">
                <a:solidFill>
                  <a:srgbClr val="FFFF00"/>
                </a:solidFill>
              </a:rPr>
              <a:t>gview</a:t>
            </a:r>
            <a:r>
              <a:rPr lang="en-US" dirty="0">
                <a:solidFill>
                  <a:srgbClr val="FFFF00"/>
                </a:solidFill>
              </a:rPr>
              <a:t>/horses</a:t>
            </a:r>
          </a:p>
        </p:txBody>
      </p:sp>
      <p:sp>
        <p:nvSpPr>
          <p:cNvPr id="3" name="Rectangle 2"/>
          <p:cNvSpPr/>
          <p:nvPr/>
        </p:nvSpPr>
        <p:spPr>
          <a:xfrm>
            <a:off x="618136" y="2775501"/>
            <a:ext cx="6036665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sz="1400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Horse List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if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horse_list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{% for horse in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horse_list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gview:horse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horse.id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%}"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dirty="0">
              <a:solidFill>
                <a:srgbClr val="2EAEBB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mr-IN" sz="1400" u="sng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horse.name</a:t>
            </a:r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{% </a:t>
            </a:r>
            <a:r>
              <a:rPr lang="mr-IN" sz="1400" u="sng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endfor</a:t>
            </a:r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else %}</a:t>
            </a:r>
          </a:p>
          <a:p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There are no horses in the database.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400" u="sng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CACACA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8136" y="2299282"/>
            <a:ext cx="5169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gview</a:t>
            </a:r>
            <a:r>
              <a:rPr lang="en-US" dirty="0">
                <a:solidFill>
                  <a:srgbClr val="FFFF00"/>
                </a:solidFill>
              </a:rPr>
              <a:t>/templates/</a:t>
            </a:r>
            <a:r>
              <a:rPr lang="en-US" dirty="0" err="1">
                <a:solidFill>
                  <a:srgbClr val="FFFF00"/>
                </a:solidFill>
              </a:rPr>
              <a:t>gview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horse_list.html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2" r="-4302"/>
          <a:stretch/>
        </p:blipFill>
        <p:spPr>
          <a:xfrm>
            <a:off x="7573513" y="1238289"/>
            <a:ext cx="483862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86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4825" y="1001227"/>
            <a:ext cx="6049976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django.views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generic</a:t>
            </a: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gview.models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Horse</a:t>
            </a: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HorseListView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generic.ListView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model = Horse</a:t>
            </a:r>
          </a:p>
        </p:txBody>
      </p:sp>
      <p:sp>
        <p:nvSpPr>
          <p:cNvPr id="6" name="Rectangle 5"/>
          <p:cNvSpPr/>
          <p:nvPr/>
        </p:nvSpPr>
        <p:spPr>
          <a:xfrm>
            <a:off x="604825" y="546167"/>
            <a:ext cx="2957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gview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views.py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8136" y="2775501"/>
            <a:ext cx="6036665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sz="1400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Horse List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if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horse_list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{% for horse in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horse_list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gview:horse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horse.id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%}"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dirty="0">
              <a:solidFill>
                <a:srgbClr val="2EAEBB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mr-IN" sz="1400" u="sng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horse.name</a:t>
            </a:r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{% </a:t>
            </a:r>
            <a:r>
              <a:rPr lang="mr-IN" sz="1400" u="sng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endfor</a:t>
            </a:r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else %}</a:t>
            </a:r>
          </a:p>
          <a:p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There are no horses in the database.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400" u="sng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CACACA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8136" y="2299282"/>
            <a:ext cx="5169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gview</a:t>
            </a:r>
            <a:r>
              <a:rPr lang="en-US" dirty="0">
                <a:solidFill>
                  <a:srgbClr val="FFFF00"/>
                </a:solidFill>
              </a:rPr>
              <a:t>/templates/</a:t>
            </a:r>
            <a:r>
              <a:rPr lang="en-US" dirty="0" err="1">
                <a:solidFill>
                  <a:srgbClr val="FFFF00"/>
                </a:solidFill>
              </a:rPr>
              <a:t>gview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horse_list.html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43774" y="958104"/>
            <a:ext cx="4114801" cy="284237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gview.views.HorseListView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model = </a:t>
            </a:r>
            <a:r>
              <a:rPr lang="en-US" dirty="0" err="1"/>
              <a:t>gviews.models.Horse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29537" y="2414594"/>
            <a:ext cx="3343275" cy="100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django.views.generic.ListView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394031" y="1857375"/>
            <a:ext cx="14287" cy="5572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643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4825" y="1001227"/>
            <a:ext cx="6303976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myarts.models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Article</a:t>
            </a: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myarts.owner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OwnerListView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ArticleListView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model = Article</a:t>
            </a:r>
          </a:p>
        </p:txBody>
      </p:sp>
      <p:sp>
        <p:nvSpPr>
          <p:cNvPr id="6" name="Rectangle 5"/>
          <p:cNvSpPr/>
          <p:nvPr/>
        </p:nvSpPr>
        <p:spPr>
          <a:xfrm>
            <a:off x="604825" y="546167"/>
            <a:ext cx="305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myarts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views.py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8137" y="2775501"/>
            <a:ext cx="6290664" cy="31085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article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article_list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myarts:article_detail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article.id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article.owner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== user %}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myarts:article_update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article.id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Edit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|</a:t>
            </a:r>
          </a:p>
          <a:p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u="sng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u="sng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400" u="sng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myarts:article_delete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en-US" sz="1400" u="sng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article.id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r>
              <a:rPr lang="en-US" sz="1400" u="sng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Delete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endfor</a:t>
            </a:r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8136" y="2299282"/>
            <a:ext cx="5461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myarts</a:t>
            </a:r>
            <a:r>
              <a:rPr lang="en-US" dirty="0">
                <a:solidFill>
                  <a:srgbClr val="FFFF00"/>
                </a:solidFill>
              </a:rPr>
              <a:t>/templates/</a:t>
            </a:r>
            <a:r>
              <a:rPr lang="en-US" dirty="0" err="1">
                <a:solidFill>
                  <a:srgbClr val="FFFF00"/>
                </a:solidFill>
              </a:rPr>
              <a:t>myarts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article_list.html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43774" y="958104"/>
            <a:ext cx="4114801" cy="462989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myarts.views.ArticleListView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model = </a:t>
            </a:r>
            <a:r>
              <a:rPr lang="en-US" dirty="0" err="1"/>
              <a:t>myarts.models.Article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29537" y="2414594"/>
            <a:ext cx="3343275" cy="10001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myarts.owner.OwnerListView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10" idx="0"/>
          </p:cNvCxnSpPr>
          <p:nvPr/>
        </p:nvCxnSpPr>
        <p:spPr>
          <a:xfrm>
            <a:off x="9401175" y="1828800"/>
            <a:ext cx="0" cy="5857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729537" y="4013162"/>
            <a:ext cx="3343275" cy="100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django.views.generic.ListView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2"/>
            <a:endCxn id="9" idx="0"/>
          </p:cNvCxnSpPr>
          <p:nvPr/>
        </p:nvCxnSpPr>
        <p:spPr>
          <a:xfrm>
            <a:off x="9401175" y="3414719"/>
            <a:ext cx="0" cy="5984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00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067" tIns="28067" rIns="28067" bIns="280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9300"/>
              </a:buClr>
              <a:buSzPct val="25000"/>
            </a:pPr>
            <a:r>
              <a:rPr lang="en" sz="6267" dirty="0">
                <a:solidFill>
                  <a:srgbClr val="FFD966"/>
                </a:solidFill>
                <a:sym typeface="Cabin"/>
              </a:rPr>
              <a:t>Inheritance</a:t>
            </a:r>
            <a:r>
              <a:rPr lang="en-US" sz="6267" dirty="0">
                <a:solidFill>
                  <a:srgbClr val="FFD966"/>
                </a:solidFill>
                <a:sym typeface="Cabin"/>
              </a:rPr>
              <a:t> (Review)</a:t>
            </a:r>
            <a:endParaRPr lang="en" sz="6267" dirty="0">
              <a:solidFill>
                <a:srgbClr val="FFD966"/>
              </a:solidFill>
              <a:sym typeface="Cabin"/>
            </a:endParaRPr>
          </a:p>
        </p:txBody>
      </p:sp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067" tIns="28067" rIns="28067" bIns="28067" rtlCol="0" anchor="ctr" anchorCtr="0">
            <a:noAutofit/>
          </a:bodyPr>
          <a:lstStyle/>
          <a:p>
            <a:pPr marL="609585" indent="-499521">
              <a:lnSpc>
                <a:spcPct val="100000"/>
              </a:lnSpc>
              <a:spcBef>
                <a:spcPts val="0"/>
              </a:spcBef>
              <a:buSzPct val="100000"/>
              <a:buFont typeface="Cabin"/>
            </a:pPr>
            <a:r>
              <a:rPr lang="en" sz="3067" dirty="0">
                <a:solidFill>
                  <a:srgbClr val="FFFFFF"/>
                </a:solidFill>
                <a:sym typeface="Cabin"/>
              </a:rPr>
              <a:t>When we make a new class - we can reuse an existing class and </a:t>
            </a:r>
            <a:r>
              <a:rPr lang="en" sz="3067" dirty="0">
                <a:solidFill>
                  <a:srgbClr val="FF9300"/>
                </a:solidFill>
                <a:sym typeface="Cabin"/>
              </a:rPr>
              <a:t>inherit</a:t>
            </a:r>
            <a:r>
              <a:rPr lang="en" sz="3067" dirty="0">
                <a:solidFill>
                  <a:srgbClr val="FFFFFF"/>
                </a:solidFill>
                <a:sym typeface="Cabin"/>
              </a:rPr>
              <a:t> all the capabilities of an existing class and then add our own little bit to make our new class</a:t>
            </a:r>
          </a:p>
          <a:p>
            <a:pPr marL="609585" indent="-499521">
              <a:lnSpc>
                <a:spcPct val="100000"/>
              </a:lnSpc>
              <a:spcBef>
                <a:spcPts val="1867"/>
              </a:spcBef>
              <a:buClr>
                <a:srgbClr val="FFFFFF"/>
              </a:buClr>
              <a:buSzPct val="100000"/>
              <a:buFont typeface="Cabin"/>
            </a:pPr>
            <a:r>
              <a:rPr lang="en" sz="3067" dirty="0">
                <a:solidFill>
                  <a:srgbClr val="FFFFFF"/>
                </a:solidFill>
                <a:sym typeface="Cabin"/>
              </a:rPr>
              <a:t>Another form of store and reuse</a:t>
            </a:r>
          </a:p>
          <a:p>
            <a:pPr marL="609585" indent="-499521">
              <a:lnSpc>
                <a:spcPct val="100000"/>
              </a:lnSpc>
              <a:spcBef>
                <a:spcPts val="1867"/>
              </a:spcBef>
              <a:buClr>
                <a:srgbClr val="FFFFFF"/>
              </a:buClr>
              <a:buSzPct val="100000"/>
              <a:buFont typeface="Cabin"/>
            </a:pPr>
            <a:r>
              <a:rPr lang="en" sz="3067" dirty="0">
                <a:solidFill>
                  <a:srgbClr val="FFFFFF"/>
                </a:solidFill>
                <a:sym typeface="Cabin"/>
              </a:rPr>
              <a:t>Write once - reuse many times</a:t>
            </a:r>
          </a:p>
          <a:p>
            <a:pPr marL="609585" indent="-499521">
              <a:lnSpc>
                <a:spcPct val="100000"/>
              </a:lnSpc>
              <a:spcBef>
                <a:spcPts val="1867"/>
              </a:spcBef>
              <a:buClr>
                <a:srgbClr val="FFFFFF"/>
              </a:buClr>
              <a:buSzPct val="100000"/>
              <a:buFont typeface="Cabin"/>
            </a:pPr>
            <a:r>
              <a:rPr lang="en" sz="3067" dirty="0">
                <a:solidFill>
                  <a:srgbClr val="FFFFFF"/>
                </a:solidFill>
                <a:sym typeface="Cabin"/>
              </a:rPr>
              <a:t>The new class (child) has all the capabilities of the old class (parent) - and then some more</a:t>
            </a:r>
          </a:p>
        </p:txBody>
      </p:sp>
    </p:spTree>
    <p:extLst>
      <p:ext uri="{BB962C8B-B14F-4D97-AF65-F5344CB8AC3E}">
        <p14:creationId xmlns:p14="http://schemas.microsoft.com/office/powerpoint/2010/main" val="1569029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title"/>
          </p:nvPr>
        </p:nvSpPr>
        <p:spPr>
          <a:xfrm>
            <a:off x="866775" y="571501"/>
            <a:ext cx="8209492" cy="1333425"/>
          </a:xfrm>
          <a:prstGeom prst="rect">
            <a:avLst/>
          </a:prstGeom>
          <a:noFill/>
          <a:ln>
            <a:noFill/>
          </a:ln>
        </p:spPr>
        <p:txBody>
          <a:bodyPr vert="horz" lIns="28067" tIns="28067" rIns="28067" bIns="28067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SzPct val="25000"/>
            </a:pPr>
            <a:r>
              <a:rPr lang="en" sz="5333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5333">
                <a:solidFill>
                  <a:srgbClr val="FF9300"/>
                </a:solidFill>
                <a:sym typeface="Cabin"/>
              </a:rPr>
              <a:t>Inheritance</a:t>
            </a:r>
          </a:p>
        </p:txBody>
      </p:sp>
      <p:sp>
        <p:nvSpPr>
          <p:cNvPr id="511" name="Shape 511"/>
          <p:cNvSpPr/>
          <p:nvPr/>
        </p:nvSpPr>
        <p:spPr>
          <a:xfrm>
            <a:off x="1212135" y="5580021"/>
            <a:ext cx="10133199" cy="470400"/>
          </a:xfrm>
          <a:prstGeom prst="rect">
            <a:avLst/>
          </a:prstGeom>
          <a:noFill/>
          <a:ln>
            <a:noFill/>
          </a:ln>
        </p:spPr>
        <p:txBody>
          <a:bodyPr lIns="28067" tIns="28067" rIns="28067" bIns="28067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3067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3067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3067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3067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3067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564693" y="2885024"/>
            <a:ext cx="11045372" cy="1306285"/>
          </a:xfrm>
          <a:prstGeom prst="rect">
            <a:avLst/>
          </a:prstGeom>
          <a:noFill/>
          <a:ln>
            <a:noFill/>
          </a:ln>
        </p:spPr>
        <p:txBody>
          <a:bodyPr lIns="28067" tIns="28067" rIns="28067" bIns="28067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3067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‘Subclasses’ are more specialized versions of a class, which </a:t>
            </a:r>
            <a:r>
              <a:rPr lang="en" sz="3067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</a:t>
            </a:r>
            <a:r>
              <a:rPr lang="en" sz="3067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attributes and behaviors from their parent classes, and can introduce their own.  </a:t>
            </a: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749041"/>
            <a:ext cx="1998133" cy="1331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3146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a Generic Edit 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(review)</a:t>
            </a:r>
          </a:p>
        </p:txBody>
      </p:sp>
    </p:spTree>
    <p:extLst>
      <p:ext uri="{BB962C8B-B14F-4D97-AF65-F5344CB8AC3E}">
        <p14:creationId xmlns:p14="http://schemas.microsoft.com/office/powerpoint/2010/main" val="1764865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2471" y="5157788"/>
            <a:ext cx="2725678" cy="132556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Edit Form Flow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876163" y="500063"/>
            <a:ext cx="2181995" cy="5594499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8225" y="486044"/>
            <a:ext cx="136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GET Request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21540" y="1632532"/>
            <a:ext cx="196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Form with old data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90570" y="2070040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Edit 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97069" y="2478972"/>
            <a:ext cx="1609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POST with data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04345" y="869664"/>
            <a:ext cx="1125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Load Data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95981" y="1180736"/>
            <a:ext cx="161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Error  404 Page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52573" y="2972346"/>
            <a:ext cx="1429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Validate Data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21540" y="3357993"/>
            <a:ext cx="196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Form with old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54379" y="2894518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Fix Data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82836" y="4211694"/>
            <a:ext cx="1168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Store Data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06514" y="4620193"/>
            <a:ext cx="239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Redirect to success URL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35449" y="5057204"/>
            <a:ext cx="173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GET success URL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78639" y="5725230"/>
            <a:ext cx="184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Success page Yay!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85740" y="1175850"/>
            <a:ext cx="762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Error?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585740" y="3357002"/>
            <a:ext cx="762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Error?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6" name="Elbow Connector 25"/>
          <p:cNvCxnSpPr>
            <a:stCxn id="6" idx="3"/>
            <a:endCxn id="13" idx="0"/>
          </p:cNvCxnSpPr>
          <p:nvPr/>
        </p:nvCxnSpPr>
        <p:spPr>
          <a:xfrm>
            <a:off x="4685842" y="670710"/>
            <a:ext cx="2281317" cy="198954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2" idx="1"/>
            <a:endCxn id="14" idx="3"/>
          </p:cNvCxnSpPr>
          <p:nvPr/>
        </p:nvCxnSpPr>
        <p:spPr>
          <a:xfrm rot="10800000" flipV="1">
            <a:off x="4808090" y="1360516"/>
            <a:ext cx="1777651" cy="488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n 31"/>
          <p:cNvSpPr/>
          <p:nvPr/>
        </p:nvSpPr>
        <p:spPr>
          <a:xfrm>
            <a:off x="9328211" y="2211302"/>
            <a:ext cx="1257300" cy="14734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model</a:t>
            </a:r>
          </a:p>
        </p:txBody>
      </p:sp>
      <p:cxnSp>
        <p:nvCxnSpPr>
          <p:cNvPr id="34" name="Straight Arrow Connector 33"/>
          <p:cNvCxnSpPr>
            <a:stCxn id="32" idx="2"/>
            <a:endCxn id="13" idx="3"/>
          </p:cNvCxnSpPr>
          <p:nvPr/>
        </p:nvCxnSpPr>
        <p:spPr>
          <a:xfrm flipH="1" flipV="1">
            <a:off x="7529973" y="1054330"/>
            <a:ext cx="1798238" cy="18937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2" idx="2"/>
            <a:endCxn id="8" idx="3"/>
          </p:cNvCxnSpPr>
          <p:nvPr/>
        </p:nvCxnSpPr>
        <p:spPr>
          <a:xfrm rot="5400000">
            <a:off x="5838835" y="688874"/>
            <a:ext cx="272016" cy="1984633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8" idx="1"/>
            <a:endCxn id="9" idx="0"/>
          </p:cNvCxnSpPr>
          <p:nvPr/>
        </p:nvCxnSpPr>
        <p:spPr>
          <a:xfrm rot="10800000" flipV="1">
            <a:off x="2007700" y="1817198"/>
            <a:ext cx="1013841" cy="252842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9" idx="2"/>
            <a:endCxn id="11" idx="1"/>
          </p:cNvCxnSpPr>
          <p:nvPr/>
        </p:nvCxnSpPr>
        <p:spPr>
          <a:xfrm rot="16200000" flipH="1">
            <a:off x="2490251" y="1956820"/>
            <a:ext cx="224266" cy="1189370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416073" y="1239774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Cancel</a:t>
            </a:r>
          </a:p>
        </p:txBody>
      </p:sp>
      <p:cxnSp>
        <p:nvCxnSpPr>
          <p:cNvPr id="46" name="Straight Arrow Connector 45"/>
          <p:cNvCxnSpPr>
            <a:stCxn id="8" idx="1"/>
            <a:endCxn id="44" idx="3"/>
          </p:cNvCxnSpPr>
          <p:nvPr/>
        </p:nvCxnSpPr>
        <p:spPr>
          <a:xfrm flipH="1" flipV="1">
            <a:off x="2222704" y="1424440"/>
            <a:ext cx="798836" cy="392758"/>
          </a:xfrm>
          <a:prstGeom prst="straightConnector1">
            <a:avLst/>
          </a:prstGeom>
          <a:ln w="381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1" idx="3"/>
            <a:endCxn id="15" idx="0"/>
          </p:cNvCxnSpPr>
          <p:nvPr/>
        </p:nvCxnSpPr>
        <p:spPr>
          <a:xfrm>
            <a:off x="4806998" y="2663638"/>
            <a:ext cx="2160162" cy="308708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23" idx="1"/>
            <a:endCxn id="16" idx="3"/>
          </p:cNvCxnSpPr>
          <p:nvPr/>
        </p:nvCxnSpPr>
        <p:spPr>
          <a:xfrm rot="10800000" flipV="1">
            <a:off x="4982526" y="3541667"/>
            <a:ext cx="1603214" cy="99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6" idx="1"/>
            <a:endCxn id="17" idx="2"/>
          </p:cNvCxnSpPr>
          <p:nvPr/>
        </p:nvCxnSpPr>
        <p:spPr>
          <a:xfrm rot="10800000">
            <a:off x="2020212" y="3263851"/>
            <a:ext cx="1001328" cy="278809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7" idx="0"/>
            <a:endCxn id="11" idx="1"/>
          </p:cNvCxnSpPr>
          <p:nvPr/>
        </p:nvCxnSpPr>
        <p:spPr>
          <a:xfrm rot="5400000" flipH="1" flipV="1">
            <a:off x="2493200" y="2190650"/>
            <a:ext cx="230880" cy="1176857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8" idx="3"/>
            <a:endCxn id="32" idx="2"/>
          </p:cNvCxnSpPr>
          <p:nvPr/>
        </p:nvCxnSpPr>
        <p:spPr>
          <a:xfrm flipV="1">
            <a:off x="7551489" y="2948033"/>
            <a:ext cx="1776722" cy="14483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18" idx="2"/>
            <a:endCxn id="19" idx="3"/>
          </p:cNvCxnSpPr>
          <p:nvPr/>
        </p:nvCxnSpPr>
        <p:spPr>
          <a:xfrm rot="5400000">
            <a:off x="5970442" y="3808137"/>
            <a:ext cx="223833" cy="1769610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343214" y="5426536"/>
            <a:ext cx="1204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Make Page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270022" y="3804819"/>
            <a:ext cx="80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Cancel</a:t>
            </a:r>
          </a:p>
        </p:txBody>
      </p:sp>
      <p:cxnSp>
        <p:nvCxnSpPr>
          <p:cNvPr id="76" name="Straight Arrow Connector 75"/>
          <p:cNvCxnSpPr>
            <a:stCxn id="16" idx="1"/>
          </p:cNvCxnSpPr>
          <p:nvPr/>
        </p:nvCxnSpPr>
        <p:spPr>
          <a:xfrm flipH="1">
            <a:off x="2076654" y="3542659"/>
            <a:ext cx="944886" cy="446826"/>
          </a:xfrm>
          <a:prstGeom prst="straightConnector1">
            <a:avLst/>
          </a:prstGeom>
          <a:ln w="381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endCxn id="20" idx="1"/>
          </p:cNvCxnSpPr>
          <p:nvPr/>
        </p:nvCxnSpPr>
        <p:spPr>
          <a:xfrm rot="10800000" flipH="1" flipV="1">
            <a:off x="2806513" y="4819146"/>
            <a:ext cx="328935" cy="422723"/>
          </a:xfrm>
          <a:prstGeom prst="bentConnector3">
            <a:avLst>
              <a:gd name="adj1" fmla="val -69497"/>
            </a:avLst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20" idx="3"/>
            <a:endCxn id="74" idx="0"/>
          </p:cNvCxnSpPr>
          <p:nvPr/>
        </p:nvCxnSpPr>
        <p:spPr>
          <a:xfrm>
            <a:off x="4868617" y="5241870"/>
            <a:ext cx="2076846" cy="184666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74" idx="2"/>
            <a:endCxn id="21" idx="3"/>
          </p:cNvCxnSpPr>
          <p:nvPr/>
        </p:nvCxnSpPr>
        <p:spPr>
          <a:xfrm rot="5400000">
            <a:off x="5878432" y="4842865"/>
            <a:ext cx="114028" cy="2020035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/>
          <p:cNvCxnSpPr>
            <a:stCxn id="18" idx="3"/>
            <a:endCxn id="74" idx="3"/>
          </p:cNvCxnSpPr>
          <p:nvPr/>
        </p:nvCxnSpPr>
        <p:spPr>
          <a:xfrm flipH="1">
            <a:off x="7547711" y="4396360"/>
            <a:ext cx="3778" cy="1214842"/>
          </a:xfrm>
          <a:prstGeom prst="curvedConnector3">
            <a:avLst>
              <a:gd name="adj1" fmla="val -6050821"/>
            </a:avLst>
          </a:prstGeom>
          <a:ln w="38100">
            <a:solidFill>
              <a:srgbClr val="FF7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970415" y="4831553"/>
            <a:ext cx="1009956" cy="369332"/>
          </a:xfrm>
          <a:prstGeom prst="rect">
            <a:avLst/>
          </a:prstGeom>
          <a:solidFill>
            <a:schemeClr val="tx1"/>
          </a:solidFill>
          <a:ln>
            <a:solidFill>
              <a:srgbClr val="FF7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Message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339217" y="3695046"/>
            <a:ext cx="1125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Load Data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174472" y="3948433"/>
            <a:ext cx="161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Error  404 Page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64231" y="3943547"/>
            <a:ext cx="762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Error?</a:t>
            </a:r>
          </a:p>
        </p:txBody>
      </p:sp>
      <p:cxnSp>
        <p:nvCxnSpPr>
          <p:cNvPr id="48" name="Elbow Connector 47"/>
          <p:cNvCxnSpPr>
            <a:stCxn id="47" idx="1"/>
            <a:endCxn id="45" idx="3"/>
          </p:cNvCxnSpPr>
          <p:nvPr/>
        </p:nvCxnSpPr>
        <p:spPr>
          <a:xfrm rot="10800000" flipV="1">
            <a:off x="4786581" y="4128213"/>
            <a:ext cx="1777651" cy="488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2" idx="2"/>
            <a:endCxn id="43" idx="3"/>
          </p:cNvCxnSpPr>
          <p:nvPr/>
        </p:nvCxnSpPr>
        <p:spPr>
          <a:xfrm flipH="1">
            <a:off x="7464845" y="2948033"/>
            <a:ext cx="1863366" cy="9316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021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5542</TotalTime>
  <Words>2512</Words>
  <Application>Microsoft Macintosh PowerPoint</Application>
  <PresentationFormat>Widescreen</PresentationFormat>
  <Paragraphs>422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Cabin</vt:lpstr>
      <vt:lpstr>Arial</vt:lpstr>
      <vt:lpstr>Calibri</vt:lpstr>
      <vt:lpstr>Calibri Light</vt:lpstr>
      <vt:lpstr>Courier</vt:lpstr>
      <vt:lpstr>Gill Sans</vt:lpstr>
      <vt:lpstr>Helvetica</vt:lpstr>
      <vt:lpstr>Office Theme</vt:lpstr>
      <vt:lpstr>Django Owned Rows</vt:lpstr>
      <vt:lpstr>Who Can Edit Which Row?</vt:lpstr>
      <vt:lpstr>PowerPoint Presentation</vt:lpstr>
      <vt:lpstr>PowerPoint Presentation</vt:lpstr>
      <vt:lpstr>PowerPoint Presentation</vt:lpstr>
      <vt:lpstr>Inheritance (Review)</vt:lpstr>
      <vt:lpstr>Terminology: Inheritance</vt:lpstr>
      <vt:lpstr>Inside a Generic Edit View</vt:lpstr>
      <vt:lpstr>Edit Form Flow</vt:lpstr>
      <vt:lpstr>PowerPoint Presentation</vt:lpstr>
      <vt:lpstr>Edit Form Flow</vt:lpstr>
      <vt:lpstr>PowerPoint Presentation</vt:lpstr>
      <vt:lpstr>Owner List View</vt:lpstr>
      <vt:lpstr>PowerPoint Presentation</vt:lpstr>
      <vt:lpstr>PowerPoint Presentation</vt:lpstr>
      <vt:lpstr>PowerPoint Presentation</vt:lpstr>
      <vt:lpstr>Create Form Flow</vt:lpstr>
      <vt:lpstr>PowerPoint Presentation</vt:lpstr>
      <vt:lpstr>Create Form Flow</vt:lpstr>
      <vt:lpstr>PowerPoint Presentation</vt:lpstr>
      <vt:lpstr>PowerPoint Presentation</vt:lpstr>
      <vt:lpstr>Edit Form Flow</vt:lpstr>
      <vt:lpstr>PowerPoint Presentation</vt:lpstr>
      <vt:lpstr>Summary</vt:lpstr>
      <vt:lpstr>Acknowledgements / Contributions</vt:lpstr>
      <vt:lpstr>Additional Source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Microsoft Office User</cp:lastModifiedBy>
  <cp:revision>237</cp:revision>
  <dcterms:created xsi:type="dcterms:W3CDTF">2019-01-19T02:12:54Z</dcterms:created>
  <dcterms:modified xsi:type="dcterms:W3CDTF">2022-03-11T16:36:37Z</dcterms:modified>
</cp:coreProperties>
</file>