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70" r:id="rId10"/>
    <p:sldId id="372" r:id="rId11"/>
    <p:sldId id="371" r:id="rId12"/>
    <p:sldId id="375" r:id="rId13"/>
    <p:sldId id="373" r:id="rId14"/>
    <p:sldId id="374" r:id="rId15"/>
    <p:sldId id="378" r:id="rId16"/>
    <p:sldId id="376" r:id="rId17"/>
    <p:sldId id="377" r:id="rId18"/>
    <p:sldId id="342" r:id="rId19"/>
    <p:sldId id="316" r:id="rId20"/>
    <p:sldId id="315" r:id="rId21"/>
    <p:sldId id="317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59" r:id="rId30"/>
    <p:sldId id="326" r:id="rId31"/>
    <p:sldId id="344" r:id="rId32"/>
    <p:sldId id="328" r:id="rId33"/>
    <p:sldId id="346" r:id="rId34"/>
    <p:sldId id="343" r:id="rId35"/>
    <p:sldId id="345" r:id="rId36"/>
    <p:sldId id="330" r:id="rId37"/>
    <p:sldId id="340" r:id="rId38"/>
    <p:sldId id="350" r:id="rId39"/>
    <p:sldId id="349" r:id="rId40"/>
    <p:sldId id="341" r:id="rId41"/>
    <p:sldId id="347" r:id="rId42"/>
    <p:sldId id="348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27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4586"/>
  </p:normalViewPr>
  <p:slideViewPr>
    <p:cSldViewPr snapToGrid="0" snapToObjects="1">
      <p:cViewPr varScale="1">
        <p:scale>
          <a:sx n="124" d="100"/>
          <a:sy n="124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5FD24FF-3DBE-3C44-A37A-59DB4A19734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017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88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9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13118" y="482492"/>
            <a:ext cx="10449095" cy="172504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Sketching a Data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10450286" cy="3812009"/>
          </a:xfrm>
        </p:spPr>
        <p:txBody>
          <a:bodyPr/>
          <a:lstStyle/>
          <a:p>
            <a:pPr marL="560710"/>
            <a:r>
              <a:rPr lang="en-US" altLang="en-US" dirty="0"/>
              <a:t>Drawing a picture of the data objects for our application and then figuring out how to represent the objects and their relationships</a:t>
            </a:r>
          </a:p>
          <a:p>
            <a:pPr marL="560710"/>
            <a:r>
              <a:rPr lang="en-US" altLang="en-US" dirty="0"/>
              <a:t>Basic Rule: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put the same string data in twice - use a relationship instead</a:t>
            </a:r>
          </a:p>
          <a:p>
            <a:pPr marL="560710"/>
            <a:r>
              <a:rPr lang="en-US" altLang="en-US" dirty="0"/>
              <a:t>When there is one thing in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real world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there should only be one copy of that thing in the 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2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3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CC66"/>
                </a:solidFill>
              </a:rPr>
              <a:t>For each 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rgbClr val="FFCC66"/>
                </a:solidFill>
              </a:rPr>
              <a:t>piece of info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”</a:t>
            </a:r>
            <a:r>
              <a:rPr lang="en-US" altLang="ja-JP">
                <a:solidFill>
                  <a:srgbClr val="FFCC66"/>
                </a:solidFill>
              </a:rPr>
              <a:t>...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647691"/>
          </a:xfrm>
        </p:spPr>
        <p:txBody>
          <a:bodyPr/>
          <a:lstStyle/>
          <a:p>
            <a:pPr marL="561900">
              <a:spcBef>
                <a:spcPts val="2625"/>
              </a:spcBef>
            </a:pPr>
            <a:r>
              <a:rPr lang="en-US" altLang="en-US"/>
              <a:t>Is the column an object or an attribute of another object?</a:t>
            </a:r>
          </a:p>
          <a:p>
            <a:pPr marL="561900">
              <a:spcBef>
                <a:spcPts val="2625"/>
              </a:spcBef>
            </a:pPr>
            <a:r>
              <a:rPr lang="en-US" altLang="en-US"/>
              <a:t>Once we define objects, we need to define the relationships between objects.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610199" y="4049250"/>
            <a:ext cx="8907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Genre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8039358" y="2068244"/>
            <a:ext cx="639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64051" y="3249228"/>
            <a:ext cx="1271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Language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0061680" y="1934907"/>
            <a:ext cx="71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ISBN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9227195" y="2571234"/>
            <a:ext cx="11461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Instance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0424540" y="3420067"/>
            <a:ext cx="8431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Status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9374238" y="4228422"/>
            <a:ext cx="1021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Author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1691242" y="4849273"/>
            <a:ext cx="9588500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Where to start?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918291"/>
          </a:xfrm>
        </p:spPr>
        <p:txBody>
          <a:bodyPr>
            <a:normAutofit/>
          </a:bodyPr>
          <a:lstStyle/>
          <a:p>
            <a:pPr marL="561900">
              <a:spcBef>
                <a:spcPts val="2625"/>
              </a:spcBef>
            </a:pPr>
            <a:r>
              <a:rPr lang="en-US" altLang="en-US" dirty="0"/>
              <a:t>What is this application about?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Books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Physical books (Instances)</a:t>
            </a:r>
          </a:p>
          <a:p>
            <a:pPr marL="561900">
              <a:spcBef>
                <a:spcPts val="2625"/>
              </a:spcBef>
            </a:pPr>
            <a:r>
              <a:rPr lang="en-US" altLang="en-US" dirty="0"/>
              <a:t>If you get it wrong you just redraw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2508287" y="4479505"/>
            <a:ext cx="9588500" cy="1439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20919" y="2194917"/>
            <a:ext cx="1037229" cy="859809"/>
          </a:xfrm>
          <a:prstGeom prst="round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23203" y="1517199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7851" y="2904660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19908" y="1344202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99503" y="2940517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9758150" y="2826375"/>
            <a:ext cx="741355" cy="555998"/>
          </a:xfrm>
          <a:prstGeom prst="bentConnector3">
            <a:avLst>
              <a:gd name="adj1" fmla="val 29750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778553" y="1745104"/>
            <a:ext cx="720950" cy="682410"/>
          </a:xfrm>
          <a:prstGeom prst="bentConnector3">
            <a:avLst>
              <a:gd name="adj1" fmla="val 34856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858305" y="1939363"/>
            <a:ext cx="862614" cy="488153"/>
          </a:xfrm>
          <a:prstGeom prst="bentConnector3">
            <a:avLst>
              <a:gd name="adj1" fmla="val 65821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875081" y="2855444"/>
            <a:ext cx="845838" cy="464473"/>
          </a:xfrm>
          <a:prstGeom prst="bentConnector3">
            <a:avLst>
              <a:gd name="adj1" fmla="val 66135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206" y="152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99727" y="20360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9727" y="28700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5075" y="337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13159" y="27932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97099" y="339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8231" y="130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3158" y="20450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946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73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/>
          </p:cNvSpPr>
          <p:nvPr/>
        </p:nvSpPr>
        <p:spPr bwMode="auto">
          <a:xfrm>
            <a:off x="9379694" y="969404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9518466" y="2017052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2271477" y="1257508"/>
            <a:ext cx="1007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Artist  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5112365" y="2609925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7053636" y="4209374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Genre</a:t>
            </a:r>
          </a:p>
        </p:txBody>
      </p:sp>
      <p:sp>
        <p:nvSpPr>
          <p:cNvPr id="37894" name="Rectangle 7"/>
          <p:cNvSpPr>
            <a:spLocks/>
          </p:cNvSpPr>
          <p:nvPr/>
        </p:nvSpPr>
        <p:spPr bwMode="auto">
          <a:xfrm>
            <a:off x="9426776" y="1445608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7895" name="Rectangle 8"/>
          <p:cNvSpPr>
            <a:spLocks/>
          </p:cNvSpPr>
          <p:nvPr/>
        </p:nvSpPr>
        <p:spPr bwMode="auto">
          <a:xfrm>
            <a:off x="9421666" y="2550400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8981198" y="781309"/>
            <a:ext cx="1763144" cy="235125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7" name="Rectangle 10"/>
          <p:cNvSpPr>
            <a:spLocks/>
          </p:cNvSpPr>
          <p:nvPr/>
        </p:nvSpPr>
        <p:spPr bwMode="auto">
          <a:xfrm>
            <a:off x="4790607" y="2288492"/>
            <a:ext cx="1763144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rot="10800000" flipH="1">
            <a:off x="6737089" y="1858720"/>
            <a:ext cx="2027436" cy="85478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899" name="Rectangle 12"/>
          <p:cNvSpPr>
            <a:spLocks/>
          </p:cNvSpPr>
          <p:nvPr/>
        </p:nvSpPr>
        <p:spPr bwMode="auto">
          <a:xfrm>
            <a:off x="7207868" y="2732547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0" name="Rectangle 13"/>
          <p:cNvSpPr>
            <a:spLocks/>
          </p:cNvSpPr>
          <p:nvPr/>
        </p:nvSpPr>
        <p:spPr bwMode="auto">
          <a:xfrm>
            <a:off x="1885766" y="936075"/>
            <a:ext cx="1760763" cy="105598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245327" y="2139680"/>
            <a:ext cx="1401229" cy="65835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2" name="Rectangle 15"/>
          <p:cNvSpPr>
            <a:spLocks/>
          </p:cNvSpPr>
          <p:nvPr/>
        </p:nvSpPr>
        <p:spPr bwMode="auto">
          <a:xfrm>
            <a:off x="4189928" y="1542634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3" name="Rectangle 16"/>
          <p:cNvSpPr>
            <a:spLocks/>
          </p:cNvSpPr>
          <p:nvPr/>
        </p:nvSpPr>
        <p:spPr bwMode="auto">
          <a:xfrm>
            <a:off x="6610895" y="3888536"/>
            <a:ext cx="1760762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10800000" flipH="1">
            <a:off x="8603807" y="3162326"/>
            <a:ext cx="923835" cy="111907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5" name="Rectangle 18"/>
          <p:cNvSpPr>
            <a:spLocks/>
          </p:cNvSpPr>
          <p:nvPr/>
        </p:nvSpPr>
        <p:spPr bwMode="auto">
          <a:xfrm>
            <a:off x="9122206" y="3818291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151543" y="1467037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29785" y="1145604"/>
            <a:ext cx="1763143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rot="10800000" flipH="1" flipV="1">
            <a:off x="2701265" y="1644428"/>
            <a:ext cx="4108445" cy="571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076830" y="905712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4813227" y="3659959"/>
            <a:ext cx="180957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Album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813227" y="4261166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813227" y="4832610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0" name="Rectangle 8"/>
          <p:cNvSpPr>
            <a:spLocks/>
          </p:cNvSpPr>
          <p:nvPr/>
        </p:nvSpPr>
        <p:spPr bwMode="auto">
          <a:xfrm>
            <a:off x="9651455" y="2311113"/>
            <a:ext cx="181076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Track</a:t>
            </a: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9651455" y="2909938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9651455" y="3481382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9651455" y="4071875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rating</a:t>
            </a: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9651455" y="4624271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len</a:t>
            </a: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>
            <a:off x="9651455" y="5214763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count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9651455" y="5786207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FF00FF"/>
                </a:solidFill>
                <a:ea typeface="ＭＳ Ｐゴシック" charset="-128"/>
              </a:rPr>
              <a:t>album_id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741851" y="4571889"/>
            <a:ext cx="2709598" cy="1498851"/>
          </a:xfrm>
          <a:prstGeom prst="line">
            <a:avLst/>
          </a:prstGeom>
          <a:noFill/>
          <a:ln w="889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28" name="Rectangle 16"/>
          <p:cNvSpPr>
            <a:spLocks/>
          </p:cNvSpPr>
          <p:nvPr/>
        </p:nvSpPr>
        <p:spPr bwMode="auto">
          <a:xfrm>
            <a:off x="1397438" y="4215905"/>
            <a:ext cx="166834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Table</a:t>
            </a:r>
            <a:endParaRPr lang="en-US" altLang="en-US" sz="2700">
              <a:solidFill>
                <a:schemeClr val="tx1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en-US" sz="2700">
                <a:solidFill>
                  <a:srgbClr val="00FFFF"/>
                </a:solidFill>
                <a:ea typeface="ＭＳ Ｐゴシック" charset="-128"/>
              </a:rPr>
              <a:t>Primary key</a:t>
            </a:r>
          </a:p>
          <a:p>
            <a:pPr algn="ctr" eaLnBrk="1" hangingPunct="1"/>
            <a:r>
              <a:rPr lang="en-US" altLang="en-US" sz="2700">
                <a:solidFill>
                  <a:srgbClr val="00FF00"/>
                </a:solidFill>
                <a:ea typeface="ＭＳ Ｐゴシック" charset="-128"/>
              </a:rPr>
              <a:t>Logical key</a:t>
            </a:r>
          </a:p>
          <a:p>
            <a:pPr algn="ctr" eaLnBrk="1" hangingPunct="1"/>
            <a:r>
              <a:rPr lang="en-US" altLang="en-US" sz="2700">
                <a:solidFill>
                  <a:srgbClr val="FF00FF"/>
                </a:solidFill>
                <a:ea typeface="ＭＳ Ｐゴシック" charset="-128"/>
              </a:rPr>
              <a:t>Foreign key</a:t>
            </a:r>
          </a:p>
        </p:txBody>
      </p:sp>
      <p:sp>
        <p:nvSpPr>
          <p:cNvPr id="38929" name="Rectangle 17"/>
          <p:cNvSpPr>
            <a:spLocks/>
          </p:cNvSpPr>
          <p:nvPr/>
        </p:nvSpPr>
        <p:spPr bwMode="auto">
          <a:xfrm>
            <a:off x="7448689" y="888450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7588652" y="2302774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7494581" y="1847404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8932" name="Rectangle 20"/>
          <p:cNvSpPr>
            <a:spLocks/>
          </p:cNvSpPr>
          <p:nvPr/>
        </p:nvSpPr>
        <p:spPr bwMode="auto">
          <a:xfrm>
            <a:off x="7488280" y="2810526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8933" name="Rectangle 21"/>
          <p:cNvSpPr>
            <a:spLocks/>
          </p:cNvSpPr>
          <p:nvPr/>
        </p:nvSpPr>
        <p:spPr bwMode="auto">
          <a:xfrm>
            <a:off x="7050192" y="802738"/>
            <a:ext cx="1763144" cy="252506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34" name="Rectangle 22"/>
          <p:cNvSpPr>
            <a:spLocks/>
          </p:cNvSpPr>
          <p:nvPr/>
        </p:nvSpPr>
        <p:spPr bwMode="auto">
          <a:xfrm>
            <a:off x="7515190" y="1390845"/>
            <a:ext cx="8319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Title  </a:t>
            </a:r>
          </a:p>
        </p:txBody>
      </p:sp>
    </p:spTree>
    <p:extLst>
      <p:ext uri="{BB962C8B-B14F-4D97-AF65-F5344CB8AC3E}">
        <p14:creationId xmlns:p14="http://schemas.microsoft.com/office/powerpoint/2010/main" val="10145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Data Model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3718</Words>
  <Application>Microsoft Macintosh PowerPoint</Application>
  <PresentationFormat>Widescreen</PresentationFormat>
  <Paragraphs>1152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Menlo</vt:lpstr>
      <vt:lpstr>Menlo-Regular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Drawing a Data Model Picture</vt:lpstr>
      <vt:lpstr>Sketching a Data Model</vt:lpstr>
      <vt:lpstr>PowerPoint Presentation</vt:lpstr>
      <vt:lpstr>PowerPoint Presentation</vt:lpstr>
      <vt:lpstr>For each “piece of info”...</vt:lpstr>
      <vt:lpstr>Where to start?</vt:lpstr>
      <vt:lpstr>PowerPoint Presentation</vt:lpstr>
      <vt:lpstr>PowerPoint Presentation</vt:lpstr>
      <vt:lpstr>PowerPoint Presentation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122</cp:revision>
  <dcterms:created xsi:type="dcterms:W3CDTF">2019-01-19T02:12:54Z</dcterms:created>
  <dcterms:modified xsi:type="dcterms:W3CDTF">2022-02-04T14:48:18Z</dcterms:modified>
</cp:coreProperties>
</file>