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Helvetica Neue"/>
      <p:regular r:id="rId26"/>
      <p:bold r:id="rId27"/>
      <p:italic r:id="rId28"/>
      <p:boldItalic r:id="rId29"/>
    </p:embeddedFon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z8x7BT43/dAyTDQ9AD58uIr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regular.fntdata"/><Relationship Id="rId25" Type="http://schemas.openxmlformats.org/officeDocument/2006/relationships/slide" Target="slides/slide21.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D7AC08"/>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0" name="Shape 30"/>
        <p:cNvGrpSpPr/>
        <p:nvPr/>
      </p:nvGrpSpPr>
      <p:grpSpPr>
        <a:xfrm>
          <a:off x="0" y="0"/>
          <a:ext cx="0" cy="0"/>
          <a:chOff x="0" y="0"/>
          <a:chExt cx="0" cy="0"/>
        </a:xfrm>
      </p:grpSpPr>
      <p:sp>
        <p:nvSpPr>
          <p:cNvPr id="31" name="Google Shape;3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D7AC08"/>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7AC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2" name="Google Shape;52;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4" name="Google Shape;54;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D7AC08"/>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D7AC08"/>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D7AC08"/>
              </a:buClr>
              <a:buSzPts val="4400"/>
              <a:buFont typeface="Calibri"/>
              <a:buNone/>
              <a:defRPr b="0" i="0" sz="4400" u="none" cap="none" strike="noStrike">
                <a:solidFill>
                  <a:srgbClr val="D7AC0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samples.dj4e.com/gview/cats"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samples.dj4e.com/gview/cat/1" TargetMode="External"/><Relationship Id="rId4" Type="http://schemas.openxmlformats.org/officeDocument/2006/relationships/image" Target="../media/image4.png"/><Relationship Id="rId5"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7"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ph type="ctrTitle"/>
          </p:nvPr>
        </p:nvSpPr>
        <p:spPr>
          <a:xfrm>
            <a:off x="4387349" y="1200152"/>
            <a:ext cx="6897171" cy="445769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7AC08"/>
              </a:buClr>
              <a:buSzPts val="8000"/>
              <a:buFont typeface="Calibri"/>
              <a:buNone/>
            </a:pPr>
            <a:r>
              <a:rPr lang="en-US" sz="8000"/>
              <a:t>Django Generic Views</a:t>
            </a:r>
            <a:endParaRPr sz="8000"/>
          </a:p>
        </p:txBody>
      </p:sp>
      <p:sp>
        <p:nvSpPr>
          <p:cNvPr id="90" name="Google Shape;90;p1"/>
          <p:cNvSpPr txBox="1"/>
          <p:nvPr>
            <p:ph idx="1" type="subTitle"/>
          </p:nvPr>
        </p:nvSpPr>
        <p:spPr>
          <a:xfrm>
            <a:off x="849963" y="1200152"/>
            <a:ext cx="2816535" cy="445769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2800"/>
              <a:buNone/>
            </a:pPr>
            <a:r>
              <a:rPr lang="en-US" sz="2800">
                <a:solidFill>
                  <a:srgbClr val="FFFFFF"/>
                </a:solidFill>
              </a:rPr>
              <a:t>Charles Severance</a:t>
            </a:r>
            <a:endParaRPr/>
          </a:p>
          <a:p>
            <a:pPr indent="0" lvl="0" marL="0" rtl="0" algn="r">
              <a:lnSpc>
                <a:spcPct val="90000"/>
              </a:lnSpc>
              <a:spcBef>
                <a:spcPts val="1000"/>
              </a:spcBef>
              <a:spcAft>
                <a:spcPts val="0"/>
              </a:spcAft>
              <a:buClr>
                <a:srgbClr val="FFFFFF"/>
              </a:buClr>
              <a:buSzPts val="2800"/>
              <a:buNone/>
            </a:pPr>
            <a:r>
              <a:rPr lang="en-US" sz="2800">
                <a:solidFill>
                  <a:srgbClr val="FFFFFF"/>
                </a:solidFill>
              </a:rPr>
              <a:t>www.dj4e.com</a:t>
            </a:r>
            <a:endParaRPr/>
          </a:p>
          <a:p>
            <a:pPr indent="0" lvl="0" marL="0" rtl="0" algn="r">
              <a:lnSpc>
                <a:spcPct val="90000"/>
              </a:lnSpc>
              <a:spcBef>
                <a:spcPts val="1000"/>
              </a:spcBef>
              <a:spcAft>
                <a:spcPts val="0"/>
              </a:spcAft>
              <a:buClr>
                <a:schemeClr val="lt1"/>
              </a:buClr>
              <a:buSzPts val="2800"/>
              <a:buNone/>
            </a:pPr>
            <a:r>
              <a:t/>
            </a:r>
            <a:endParaRPr sz="2800">
              <a:solidFill>
                <a:srgbClr val="FFFFFF"/>
              </a:solidFill>
            </a:endParaRPr>
          </a:p>
        </p:txBody>
      </p:sp>
      <p:cxnSp>
        <p:nvCxnSpPr>
          <p:cNvPr id="91" name="Google Shape;91;p1"/>
          <p:cNvCxnSpPr/>
          <p:nvPr/>
        </p:nvCxnSpPr>
        <p:spPr>
          <a:xfrm>
            <a:off x="4055891" y="2286000"/>
            <a:ext cx="0" cy="2286000"/>
          </a:xfrm>
          <a:prstGeom prst="straightConnector1">
            <a:avLst/>
          </a:prstGeom>
          <a:noFill/>
          <a:ln cap="flat" cmpd="sng" w="19050">
            <a:solidFill>
              <a:srgbClr val="FFFFFF"/>
            </a:solidFill>
            <a:prstDash val="solid"/>
            <a:miter lim="800000"/>
            <a:headEnd len="sm" w="sm" type="none"/>
            <a:tailEnd len="sm" w="sm" type="none"/>
          </a:ln>
        </p:spPr>
      </p:cxnSp>
      <p:pic>
        <p:nvPicPr>
          <p:cNvPr descr="CCby.png" id="92" name="Google Shape;92;p1"/>
          <p:cNvPicPr preferRelativeResize="0"/>
          <p:nvPr/>
        </p:nvPicPr>
        <p:blipFill rotWithShape="1">
          <a:blip r:embed="rId3">
            <a:alphaModFix/>
          </a:blip>
          <a:srcRect b="0" l="0" r="0" t="0"/>
          <a:stretch/>
        </p:blipFill>
        <p:spPr>
          <a:xfrm>
            <a:off x="10339754" y="5638800"/>
            <a:ext cx="1106488" cy="3762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0"/>
          <p:cNvSpPr/>
          <p:nvPr/>
        </p:nvSpPr>
        <p:spPr>
          <a:xfrm>
            <a:off x="604824" y="1238289"/>
            <a:ext cx="7581909" cy="95410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C814C9"/>
                </a:solidFill>
                <a:latin typeface="Courier"/>
                <a:ea typeface="Courier"/>
                <a:cs typeface="Courier"/>
                <a:sym typeface="Courier"/>
              </a:rPr>
              <a:t>from</a:t>
            </a:r>
            <a:r>
              <a:rPr lang="en-US" sz="1400">
                <a:solidFill>
                  <a:srgbClr val="000000"/>
                </a:solidFill>
                <a:latin typeface="Courier"/>
                <a:ea typeface="Courier"/>
                <a:cs typeface="Courier"/>
                <a:sym typeface="Courier"/>
              </a:rPr>
              <a:t> django.views </a:t>
            </a:r>
            <a:r>
              <a:rPr lang="en-US" sz="1400">
                <a:solidFill>
                  <a:srgbClr val="C814C9"/>
                </a:solidFill>
                <a:latin typeface="Courier"/>
                <a:ea typeface="Courier"/>
                <a:cs typeface="Courier"/>
                <a:sym typeface="Courier"/>
              </a:rPr>
              <a:t>import</a:t>
            </a:r>
            <a:r>
              <a:rPr lang="en-US" sz="1400">
                <a:solidFill>
                  <a:srgbClr val="000000"/>
                </a:solidFill>
                <a:latin typeface="Courier"/>
                <a:ea typeface="Courier"/>
                <a:cs typeface="Courier"/>
                <a:sym typeface="Courier"/>
              </a:rPr>
              <a:t> generic</a:t>
            </a:r>
            <a:endParaRPr/>
          </a:p>
          <a:p>
            <a:pPr indent="0" lvl="0" marL="0" marR="0" rtl="0" algn="l">
              <a:spcBef>
                <a:spcPts val="0"/>
              </a:spcBef>
              <a:spcAft>
                <a:spcPts val="0"/>
              </a:spcAft>
              <a:buNone/>
            </a:pPr>
            <a:r>
              <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C1651C"/>
                </a:solidFill>
                <a:latin typeface="Courier"/>
                <a:ea typeface="Courier"/>
                <a:cs typeface="Courier"/>
                <a:sym typeface="Courier"/>
              </a:rPr>
              <a:t>class</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HorseListView</a:t>
            </a:r>
            <a:r>
              <a:rPr lang="en-US" sz="1400">
                <a:solidFill>
                  <a:srgbClr val="000000"/>
                </a:solidFill>
                <a:latin typeface="Courier"/>
                <a:ea typeface="Courier"/>
                <a:cs typeface="Courier"/>
                <a:sym typeface="Courier"/>
              </a:rPr>
              <a:t>(generic.ListView):</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model = Horse</a:t>
            </a:r>
            <a:endParaRPr/>
          </a:p>
        </p:txBody>
      </p:sp>
      <p:sp>
        <p:nvSpPr>
          <p:cNvPr id="203" name="Google Shape;203;p10"/>
          <p:cNvSpPr/>
          <p:nvPr/>
        </p:nvSpPr>
        <p:spPr>
          <a:xfrm>
            <a:off x="604825" y="783229"/>
            <a:ext cx="29574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
        <p:nvSpPr>
          <p:cNvPr id="204" name="Google Shape;204;p10"/>
          <p:cNvSpPr/>
          <p:nvPr/>
        </p:nvSpPr>
        <p:spPr>
          <a:xfrm>
            <a:off x="8101632" y="676343"/>
            <a:ext cx="39306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https://samples.dj4e.com/gview/horses</a:t>
            </a:r>
            <a:endParaRPr sz="1800">
              <a:solidFill>
                <a:srgbClr val="FFFF00"/>
              </a:solidFill>
              <a:latin typeface="Calibri"/>
              <a:ea typeface="Calibri"/>
              <a:cs typeface="Calibri"/>
              <a:sym typeface="Calibri"/>
            </a:endParaRPr>
          </a:p>
        </p:txBody>
      </p:sp>
      <p:sp>
        <p:nvSpPr>
          <p:cNvPr id="205" name="Google Shape;205;p10"/>
          <p:cNvSpPr/>
          <p:nvPr/>
        </p:nvSpPr>
        <p:spPr>
          <a:xfrm>
            <a:off x="618136" y="2775501"/>
            <a:ext cx="7581910" cy="310854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396A3"/>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1396A3"/>
                </a:solidFill>
                <a:latin typeface="Courier"/>
                <a:ea typeface="Courier"/>
                <a:cs typeface="Courier"/>
                <a:sym typeface="Courier"/>
              </a:rPr>
              <a:t>&gt;</a:t>
            </a:r>
            <a:r>
              <a:rPr lang="en-US" sz="1400">
                <a:solidFill>
                  <a:srgbClr val="C814C9"/>
                </a:solidFill>
                <a:latin typeface="Courier"/>
                <a:ea typeface="Courier"/>
                <a:cs typeface="Courier"/>
                <a:sym typeface="Courier"/>
              </a:rPr>
              <a:t>Horse List</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if horse_list %}</a:t>
            </a: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ul</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 for horse in horse_list %}</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li</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a</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href</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 url 'gview:horse' horse.id %}"</a:t>
            </a:r>
            <a:r>
              <a:rPr lang="en-US" sz="1400">
                <a:solidFill>
                  <a:srgbClr val="2EAEBB"/>
                </a:solidFill>
                <a:latin typeface="Courier"/>
                <a:ea typeface="Courier"/>
                <a:cs typeface="Courier"/>
                <a:sym typeface="Courier"/>
              </a:rPr>
              <a:t>&gt;</a:t>
            </a:r>
            <a:r>
              <a:rPr lang="en-US" sz="1400" u="sng">
                <a:solidFill>
                  <a:srgbClr val="C814C9"/>
                </a:solidFill>
                <a:latin typeface="Courier"/>
                <a:ea typeface="Courier"/>
                <a:cs typeface="Courier"/>
                <a:sym typeface="Courier"/>
              </a:rPr>
              <a:t>{{ horse.name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a</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000000"/>
                </a:solidFill>
                <a:latin typeface="Courier"/>
                <a:ea typeface="Courier"/>
                <a:cs typeface="Courier"/>
                <a:sym typeface="Courier"/>
              </a:rPr>
              <a:t>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li</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000000"/>
                </a:solidFill>
                <a:latin typeface="Courier"/>
                <a:ea typeface="Courier"/>
                <a:cs typeface="Courier"/>
                <a:sym typeface="Courier"/>
              </a:rPr>
              <a:t>  {% endfor %}</a:t>
            </a:r>
            <a:endParaRPr/>
          </a:p>
          <a:p>
            <a:pPr indent="0" lvl="0" marL="0" marR="0" rtl="0" algn="l">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ul</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000000"/>
                </a:solidFill>
                <a:latin typeface="Courier"/>
                <a:ea typeface="Courier"/>
                <a:cs typeface="Courier"/>
                <a:sym typeface="Courier"/>
              </a:rPr>
              <a:t>{% else %}</a:t>
            </a:r>
            <a:endParaRPr/>
          </a:p>
          <a:p>
            <a:pPr indent="0" lvl="0" marL="0" marR="0" rtl="0" algn="l">
              <a:spcBef>
                <a:spcPts val="0"/>
              </a:spcBef>
              <a:spcAft>
                <a:spcPts val="0"/>
              </a:spcAft>
              <a:buNone/>
            </a:pPr>
            <a:r>
              <a:rPr lang="en-US" sz="1400" u="sng">
                <a:solidFill>
                  <a:srgbClr val="000000"/>
                </a:solidFill>
                <a:latin typeface="Courier"/>
                <a:ea typeface="Courier"/>
                <a:cs typeface="Courier"/>
                <a:sym typeface="Courier"/>
              </a:rPr>
              <a:t>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r>
              <a:rPr lang="en-US" sz="1400" u="sng">
                <a:solidFill>
                  <a:srgbClr val="000000"/>
                </a:solidFill>
                <a:latin typeface="Courier"/>
                <a:ea typeface="Courier"/>
                <a:cs typeface="Courier"/>
                <a:sym typeface="Courier"/>
              </a:rPr>
              <a:t>There are no horses in the database.</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000000"/>
                </a:solidFill>
                <a:latin typeface="Courier"/>
                <a:ea typeface="Courier"/>
                <a:cs typeface="Courier"/>
                <a:sym typeface="Courier"/>
              </a:rPr>
              <a:t>{% endif %}</a:t>
            </a:r>
            <a:endParaRPr/>
          </a:p>
          <a:p>
            <a:pPr indent="0" lvl="0" marL="0" marR="0" rtl="0" algn="l">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a:solidFill>
                <a:srgbClr val="CACACA"/>
              </a:solidFill>
              <a:latin typeface="Courier"/>
              <a:ea typeface="Courier"/>
              <a:cs typeface="Courier"/>
              <a:sym typeface="Courier"/>
            </a:endParaRPr>
          </a:p>
        </p:txBody>
      </p:sp>
      <p:sp>
        <p:nvSpPr>
          <p:cNvPr id="206" name="Google Shape;206;p10"/>
          <p:cNvSpPr/>
          <p:nvPr/>
        </p:nvSpPr>
        <p:spPr>
          <a:xfrm>
            <a:off x="618136" y="2299282"/>
            <a:ext cx="51698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dj4e-samples/gview/templates/gview/horse_list.html</a:t>
            </a:r>
            <a:endParaRPr sz="1800">
              <a:solidFill>
                <a:srgbClr val="FFFF00"/>
              </a:solidFill>
              <a:latin typeface="Calibri"/>
              <a:ea typeface="Calibri"/>
              <a:cs typeface="Calibri"/>
              <a:sym typeface="Calibri"/>
            </a:endParaRPr>
          </a:p>
        </p:txBody>
      </p:sp>
      <p:pic>
        <p:nvPicPr>
          <p:cNvPr id="207" name="Google Shape;207;p10"/>
          <p:cNvPicPr preferRelativeResize="0"/>
          <p:nvPr/>
        </p:nvPicPr>
        <p:blipFill rotWithShape="1">
          <a:blip r:embed="rId3">
            <a:alphaModFix/>
          </a:blip>
          <a:srcRect b="0" l="0" r="27046" t="0"/>
          <a:stretch/>
        </p:blipFill>
        <p:spPr>
          <a:xfrm>
            <a:off x="8200046" y="967895"/>
            <a:ext cx="3733800" cy="452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1"/>
          <p:cNvSpPr/>
          <p:nvPr/>
        </p:nvSpPr>
        <p:spPr>
          <a:xfrm>
            <a:off x="7343774" y="958104"/>
            <a:ext cx="4114801" cy="2842371"/>
          </a:xfrm>
          <a:prstGeom prst="rect">
            <a:avLst/>
          </a:prstGeom>
          <a:solidFill>
            <a:srgbClr val="002060"/>
          </a:solidFill>
          <a:ln cap="flat" cmpd="sng" w="12700">
            <a:solidFill>
              <a:srgbClr val="1D7F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gview.views.HorseDetailView</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model = gviews.models.Horse</a:t>
            </a:r>
            <a:endParaRPr sz="1800">
              <a:solidFill>
                <a:schemeClr val="lt1"/>
              </a:solidFill>
              <a:latin typeface="Calibri"/>
              <a:ea typeface="Calibri"/>
              <a:cs typeface="Calibri"/>
              <a:sym typeface="Calibri"/>
            </a:endParaRPr>
          </a:p>
        </p:txBody>
      </p:sp>
      <p:sp>
        <p:nvSpPr>
          <p:cNvPr id="213" name="Google Shape;213;p11"/>
          <p:cNvSpPr/>
          <p:nvPr/>
        </p:nvSpPr>
        <p:spPr>
          <a:xfrm>
            <a:off x="604824" y="1238289"/>
            <a:ext cx="5853126" cy="132343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C814C9"/>
                </a:solidFill>
                <a:latin typeface="Courier"/>
                <a:ea typeface="Courier"/>
                <a:cs typeface="Courier"/>
                <a:sym typeface="Courier"/>
              </a:rPr>
              <a:t>from</a:t>
            </a:r>
            <a:r>
              <a:rPr lang="en-US" sz="1600">
                <a:solidFill>
                  <a:srgbClr val="000000"/>
                </a:solidFill>
                <a:latin typeface="Courier"/>
                <a:ea typeface="Courier"/>
                <a:cs typeface="Courier"/>
                <a:sym typeface="Courier"/>
              </a:rPr>
              <a:t> django.views </a:t>
            </a:r>
            <a:r>
              <a:rPr lang="en-US" sz="1600">
                <a:solidFill>
                  <a:srgbClr val="C814C9"/>
                </a:solidFill>
                <a:latin typeface="Courier"/>
                <a:ea typeface="Courier"/>
                <a:cs typeface="Courier"/>
                <a:sym typeface="Courier"/>
              </a:rPr>
              <a:t>import</a:t>
            </a:r>
            <a:r>
              <a:rPr lang="en-US" sz="1600">
                <a:solidFill>
                  <a:srgbClr val="000000"/>
                </a:solidFill>
                <a:latin typeface="Courier"/>
                <a:ea typeface="Courier"/>
                <a:cs typeface="Courier"/>
                <a:sym typeface="Courier"/>
              </a:rPr>
              <a:t> generic</a:t>
            </a:r>
            <a:endParaRPr/>
          </a:p>
          <a:p>
            <a:pPr indent="0" lvl="0" marL="0" marR="0" rtl="0" algn="l">
              <a:spcBef>
                <a:spcPts val="0"/>
              </a:spcBef>
              <a:spcAft>
                <a:spcPts val="0"/>
              </a:spcAft>
              <a:buNone/>
            </a:pPr>
            <a:r>
              <a:rPr lang="en-US" sz="1600">
                <a:solidFill>
                  <a:srgbClr val="C814C9"/>
                </a:solidFill>
                <a:latin typeface="Courier"/>
                <a:ea typeface="Courier"/>
                <a:cs typeface="Courier"/>
                <a:sym typeface="Courier"/>
              </a:rPr>
              <a:t>from</a:t>
            </a:r>
            <a:r>
              <a:rPr lang="en-US" sz="1600">
                <a:solidFill>
                  <a:srgbClr val="000000"/>
                </a:solidFill>
                <a:latin typeface="Courier"/>
                <a:ea typeface="Courier"/>
                <a:cs typeface="Courier"/>
                <a:sym typeface="Courier"/>
              </a:rPr>
              <a:t> gview.models </a:t>
            </a:r>
            <a:r>
              <a:rPr lang="en-US" sz="1600">
                <a:solidFill>
                  <a:srgbClr val="C814C9"/>
                </a:solidFill>
                <a:latin typeface="Courier"/>
                <a:ea typeface="Courier"/>
                <a:cs typeface="Courier"/>
                <a:sym typeface="Courier"/>
              </a:rPr>
              <a:t>import</a:t>
            </a:r>
            <a:r>
              <a:rPr lang="en-US" sz="1600">
                <a:solidFill>
                  <a:srgbClr val="000000"/>
                </a:solidFill>
                <a:latin typeface="Courier"/>
                <a:ea typeface="Courier"/>
                <a:cs typeface="Courier"/>
                <a:sym typeface="Courier"/>
              </a:rPr>
              <a:t> Cat, Dog, Horse, Car</a:t>
            </a:r>
            <a:endParaRPr sz="1600">
              <a:solidFill>
                <a:srgbClr val="000000"/>
              </a:solidFill>
              <a:latin typeface="Courier"/>
              <a:ea typeface="Courier"/>
              <a:cs typeface="Courier"/>
              <a:sym typeface="Courier"/>
            </a:endParaRPr>
          </a:p>
          <a:p>
            <a:pPr indent="0" lvl="0" marL="0" marR="0" rtl="0" algn="l">
              <a:spcBef>
                <a:spcPts val="0"/>
              </a:spcBef>
              <a:spcAft>
                <a:spcPts val="0"/>
              </a:spcAft>
              <a:buNone/>
            </a:pPr>
            <a:r>
              <a:t/>
            </a:r>
            <a:endParaRPr sz="1600">
              <a:solidFill>
                <a:srgbClr val="000000"/>
              </a:solidFill>
              <a:latin typeface="Courier"/>
              <a:ea typeface="Courier"/>
              <a:cs typeface="Courier"/>
              <a:sym typeface="Courier"/>
            </a:endParaRPr>
          </a:p>
          <a:p>
            <a:pPr indent="0" lvl="0" marL="0" marR="0" rtl="0" algn="l">
              <a:spcBef>
                <a:spcPts val="0"/>
              </a:spcBef>
              <a:spcAft>
                <a:spcPts val="0"/>
              </a:spcAft>
              <a:buNone/>
            </a:pPr>
            <a:r>
              <a:rPr lang="en-US" sz="1600">
                <a:solidFill>
                  <a:srgbClr val="C1651C"/>
                </a:solidFill>
                <a:latin typeface="Courier"/>
                <a:ea typeface="Courier"/>
                <a:cs typeface="Courier"/>
                <a:sym typeface="Courier"/>
              </a:rPr>
              <a:t>class</a:t>
            </a:r>
            <a:r>
              <a:rPr lang="en-US" sz="1600">
                <a:solidFill>
                  <a:srgbClr val="000000"/>
                </a:solidFill>
                <a:latin typeface="Courier"/>
                <a:ea typeface="Courier"/>
                <a:cs typeface="Courier"/>
                <a:sym typeface="Courier"/>
              </a:rPr>
              <a:t> </a:t>
            </a:r>
            <a:r>
              <a:rPr lang="en-US" sz="1600">
                <a:solidFill>
                  <a:srgbClr val="2EAEBB"/>
                </a:solidFill>
                <a:latin typeface="Courier"/>
                <a:ea typeface="Courier"/>
                <a:cs typeface="Courier"/>
                <a:sym typeface="Courier"/>
              </a:rPr>
              <a:t>HorseDetailView</a:t>
            </a:r>
            <a:r>
              <a:rPr lang="en-US" sz="1600">
                <a:solidFill>
                  <a:srgbClr val="000000"/>
                </a:solidFill>
                <a:latin typeface="Courier"/>
                <a:ea typeface="Courier"/>
                <a:cs typeface="Courier"/>
                <a:sym typeface="Courier"/>
              </a:rPr>
              <a:t>(generic.DetailView):</a:t>
            </a:r>
            <a:endParaRPr/>
          </a:p>
          <a:p>
            <a:pPr indent="0" lvl="0" marL="0" marR="0" rtl="0" algn="l">
              <a:spcBef>
                <a:spcPts val="0"/>
              </a:spcBef>
              <a:spcAft>
                <a:spcPts val="0"/>
              </a:spcAft>
              <a:buNone/>
            </a:pPr>
            <a:r>
              <a:rPr lang="en-US" sz="1600">
                <a:solidFill>
                  <a:srgbClr val="000000"/>
                </a:solidFill>
                <a:latin typeface="Courier"/>
                <a:ea typeface="Courier"/>
                <a:cs typeface="Courier"/>
                <a:sym typeface="Courier"/>
              </a:rPr>
              <a:t>    model = Horse</a:t>
            </a:r>
            <a:endParaRPr/>
          </a:p>
        </p:txBody>
      </p:sp>
      <p:sp>
        <p:nvSpPr>
          <p:cNvPr id="214" name="Google Shape;214;p11"/>
          <p:cNvSpPr/>
          <p:nvPr/>
        </p:nvSpPr>
        <p:spPr>
          <a:xfrm>
            <a:off x="604825" y="783229"/>
            <a:ext cx="29574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
        <p:nvSpPr>
          <p:cNvPr id="215" name="Google Shape;215;p11"/>
          <p:cNvSpPr/>
          <p:nvPr/>
        </p:nvSpPr>
        <p:spPr>
          <a:xfrm>
            <a:off x="1876424" y="5427975"/>
            <a:ext cx="88820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https://docs.djangoproject.com/en/3.0/topics/class-based-views/generic-display/</a:t>
            </a:r>
            <a:endParaRPr/>
          </a:p>
        </p:txBody>
      </p:sp>
      <p:sp>
        <p:nvSpPr>
          <p:cNvPr id="216" name="Google Shape;216;p11"/>
          <p:cNvSpPr/>
          <p:nvPr/>
        </p:nvSpPr>
        <p:spPr>
          <a:xfrm>
            <a:off x="7815262" y="2414594"/>
            <a:ext cx="3343275" cy="1000125"/>
          </a:xfrm>
          <a:prstGeom prst="rect">
            <a:avLst/>
          </a:prstGeom>
          <a:solidFill>
            <a:schemeClr val="accent1"/>
          </a:solidFill>
          <a:ln cap="flat" cmpd="sng" w="12700">
            <a:solidFill>
              <a:srgbClr val="1D7F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django.views.generic.DetailView</a:t>
            </a:r>
            <a:endParaRPr sz="1800">
              <a:solidFill>
                <a:schemeClr val="lt1"/>
              </a:solidFill>
              <a:latin typeface="Calibri"/>
              <a:ea typeface="Calibri"/>
              <a:cs typeface="Calibri"/>
              <a:sym typeface="Calibri"/>
            </a:endParaRPr>
          </a:p>
        </p:txBody>
      </p:sp>
      <p:cxnSp>
        <p:nvCxnSpPr>
          <p:cNvPr id="217" name="Google Shape;217;p11"/>
          <p:cNvCxnSpPr>
            <a:endCxn id="216" idx="0"/>
          </p:cNvCxnSpPr>
          <p:nvPr/>
        </p:nvCxnSpPr>
        <p:spPr>
          <a:xfrm>
            <a:off x="9472499" y="1857494"/>
            <a:ext cx="14400" cy="557100"/>
          </a:xfrm>
          <a:prstGeom prst="straightConnector1">
            <a:avLst/>
          </a:prstGeom>
          <a:noFill/>
          <a:ln cap="flat" cmpd="sng" w="38100">
            <a:solidFill>
              <a:schemeClr val="lt1"/>
            </a:solidFill>
            <a:prstDash val="solid"/>
            <a:miter lim="800000"/>
            <a:headEnd len="sm" w="sm" type="none"/>
            <a:tailEnd len="med" w="med" type="triangle"/>
          </a:ln>
        </p:spPr>
      </p:cxnSp>
      <p:sp>
        <p:nvSpPr>
          <p:cNvPr id="218" name="Google Shape;218;p11"/>
          <p:cNvSpPr/>
          <p:nvPr/>
        </p:nvSpPr>
        <p:spPr>
          <a:xfrm>
            <a:off x="647688" y="3327919"/>
            <a:ext cx="5938844" cy="181588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396A3"/>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1396A3"/>
                </a:solidFill>
                <a:latin typeface="Courier"/>
                <a:ea typeface="Courier"/>
                <a:cs typeface="Courier"/>
                <a:sym typeface="Courier"/>
              </a:rPr>
              <a:t>&gt;</a:t>
            </a:r>
            <a:r>
              <a:rPr lang="en-US" sz="1400">
                <a:solidFill>
                  <a:srgbClr val="C814C9"/>
                </a:solidFill>
                <a:latin typeface="Courier"/>
                <a:ea typeface="Courier"/>
                <a:cs typeface="Courier"/>
                <a:sym typeface="Courier"/>
              </a:rPr>
              <a:t>Horse {{ horse.name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img</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src</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"https://loremflickr.com/160/120/horse"</a:t>
            </a:r>
            <a:r>
              <a:rPr lang="en-US" sz="1400">
                <a:solidFill>
                  <a:srgbClr val="2EAEBB"/>
                </a:solidFill>
                <a:latin typeface="Courier"/>
                <a:ea typeface="Courier"/>
                <a:cs typeface="Courier"/>
                <a:sym typeface="Courier"/>
              </a:rPr>
              <a:t> </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alt</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"A random picture of a horse"</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a</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href</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 url 'gview:horses' %}"</a:t>
            </a:r>
            <a:r>
              <a:rPr lang="en-US" sz="1400">
                <a:solidFill>
                  <a:srgbClr val="2EAEBB"/>
                </a:solidFill>
                <a:latin typeface="Courier"/>
                <a:ea typeface="Courier"/>
                <a:cs typeface="Courier"/>
                <a:sym typeface="Courier"/>
              </a:rPr>
              <a:t>&gt;</a:t>
            </a:r>
            <a:r>
              <a:rPr lang="en-US" sz="1400" u="sng">
                <a:solidFill>
                  <a:srgbClr val="C814C9"/>
                </a:solidFill>
                <a:latin typeface="Courier"/>
                <a:ea typeface="Courier"/>
                <a:cs typeface="Courier"/>
                <a:sym typeface="Courier"/>
              </a:rPr>
              <a:t>Go back to list</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a</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a:solidFill>
                <a:schemeClr val="lt1"/>
              </a:solidFill>
              <a:latin typeface="Courier"/>
              <a:ea typeface="Courier"/>
              <a:cs typeface="Courier"/>
              <a:sym typeface="Courier"/>
            </a:endParaRPr>
          </a:p>
        </p:txBody>
      </p:sp>
      <p:sp>
        <p:nvSpPr>
          <p:cNvPr id="219" name="Google Shape;219;p11"/>
          <p:cNvSpPr/>
          <p:nvPr/>
        </p:nvSpPr>
        <p:spPr>
          <a:xfrm>
            <a:off x="635781" y="2869201"/>
            <a:ext cx="5722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dj4e-samples/gview/templates/gview/horse_detail.html</a:t>
            </a:r>
            <a:endParaRPr sz="1800">
              <a:solidFill>
                <a:srgbClr val="FFFF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12"/>
          <p:cNvPicPr preferRelativeResize="0"/>
          <p:nvPr/>
        </p:nvPicPr>
        <p:blipFill rotWithShape="1">
          <a:blip r:embed="rId3">
            <a:alphaModFix/>
          </a:blip>
          <a:srcRect b="0" l="0" r="0" t="0"/>
          <a:stretch/>
        </p:blipFill>
        <p:spPr>
          <a:xfrm>
            <a:off x="7177878" y="967895"/>
            <a:ext cx="4701648" cy="4876647"/>
          </a:xfrm>
          <a:prstGeom prst="rect">
            <a:avLst/>
          </a:prstGeom>
          <a:noFill/>
          <a:ln>
            <a:noFill/>
          </a:ln>
        </p:spPr>
      </p:pic>
      <p:sp>
        <p:nvSpPr>
          <p:cNvPr id="225" name="Google Shape;225;p12"/>
          <p:cNvSpPr/>
          <p:nvPr/>
        </p:nvSpPr>
        <p:spPr>
          <a:xfrm>
            <a:off x="647688" y="3327919"/>
            <a:ext cx="5938844" cy="181588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396A3"/>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1396A3"/>
                </a:solidFill>
                <a:latin typeface="Courier"/>
                <a:ea typeface="Courier"/>
                <a:cs typeface="Courier"/>
                <a:sym typeface="Courier"/>
              </a:rPr>
              <a:t>&gt;</a:t>
            </a:r>
            <a:r>
              <a:rPr lang="en-US" sz="1400">
                <a:solidFill>
                  <a:srgbClr val="C814C9"/>
                </a:solidFill>
                <a:latin typeface="Courier"/>
                <a:ea typeface="Courier"/>
                <a:cs typeface="Courier"/>
                <a:sym typeface="Courier"/>
              </a:rPr>
              <a:t>Horse {{ horse.name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img</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src</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"https://loremflickr.com/160/120/horse"</a:t>
            </a:r>
            <a:r>
              <a:rPr lang="en-US" sz="1400">
                <a:solidFill>
                  <a:srgbClr val="2EAEBB"/>
                </a:solidFill>
                <a:latin typeface="Courier"/>
                <a:ea typeface="Courier"/>
                <a:cs typeface="Courier"/>
                <a:sym typeface="Courier"/>
              </a:rPr>
              <a:t> </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alt</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"A random picture of a horse"</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a</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href</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 url 'gview:horses' %}"</a:t>
            </a:r>
            <a:r>
              <a:rPr lang="en-US" sz="1400">
                <a:solidFill>
                  <a:srgbClr val="2EAEBB"/>
                </a:solidFill>
                <a:latin typeface="Courier"/>
                <a:ea typeface="Courier"/>
                <a:cs typeface="Courier"/>
                <a:sym typeface="Courier"/>
              </a:rPr>
              <a:t>&gt;</a:t>
            </a:r>
            <a:r>
              <a:rPr lang="en-US" sz="1400" u="sng">
                <a:solidFill>
                  <a:srgbClr val="C814C9"/>
                </a:solidFill>
                <a:latin typeface="Courier"/>
                <a:ea typeface="Courier"/>
                <a:cs typeface="Courier"/>
                <a:sym typeface="Courier"/>
              </a:rPr>
              <a:t>Go back to list</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a</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a:solidFill>
                <a:schemeClr val="lt1"/>
              </a:solidFill>
              <a:latin typeface="Courier"/>
              <a:ea typeface="Courier"/>
              <a:cs typeface="Courier"/>
              <a:sym typeface="Courier"/>
            </a:endParaRPr>
          </a:p>
        </p:txBody>
      </p:sp>
      <p:sp>
        <p:nvSpPr>
          <p:cNvPr id="226" name="Google Shape;226;p12"/>
          <p:cNvSpPr/>
          <p:nvPr/>
        </p:nvSpPr>
        <p:spPr>
          <a:xfrm>
            <a:off x="635781" y="2869201"/>
            <a:ext cx="5722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dj4e-samples/gview/templates/gview/horse_detail.html</a:t>
            </a:r>
            <a:endParaRPr sz="1800">
              <a:solidFill>
                <a:srgbClr val="FFFF00"/>
              </a:solidFill>
              <a:latin typeface="Calibri"/>
              <a:ea typeface="Calibri"/>
              <a:cs typeface="Calibri"/>
              <a:sym typeface="Calibri"/>
            </a:endParaRPr>
          </a:p>
        </p:txBody>
      </p:sp>
      <p:sp>
        <p:nvSpPr>
          <p:cNvPr id="227" name="Google Shape;227;p12"/>
          <p:cNvSpPr/>
          <p:nvPr/>
        </p:nvSpPr>
        <p:spPr>
          <a:xfrm>
            <a:off x="7514491" y="783229"/>
            <a:ext cx="40476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https://samples.dj4e.com/gview/horse/1</a:t>
            </a:r>
            <a:endParaRPr sz="1800">
              <a:solidFill>
                <a:srgbClr val="FFFF00"/>
              </a:solidFill>
              <a:latin typeface="Calibri"/>
              <a:ea typeface="Calibri"/>
              <a:cs typeface="Calibri"/>
              <a:sym typeface="Calibri"/>
            </a:endParaRPr>
          </a:p>
        </p:txBody>
      </p:sp>
      <p:sp>
        <p:nvSpPr>
          <p:cNvPr id="228" name="Google Shape;228;p12"/>
          <p:cNvSpPr/>
          <p:nvPr/>
        </p:nvSpPr>
        <p:spPr>
          <a:xfrm>
            <a:off x="604824" y="1238289"/>
            <a:ext cx="5981708" cy="132343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C814C9"/>
                </a:solidFill>
                <a:latin typeface="Courier"/>
                <a:ea typeface="Courier"/>
                <a:cs typeface="Courier"/>
                <a:sym typeface="Courier"/>
              </a:rPr>
              <a:t>from</a:t>
            </a:r>
            <a:r>
              <a:rPr lang="en-US" sz="1600">
                <a:solidFill>
                  <a:srgbClr val="000000"/>
                </a:solidFill>
                <a:latin typeface="Courier"/>
                <a:ea typeface="Courier"/>
                <a:cs typeface="Courier"/>
                <a:sym typeface="Courier"/>
              </a:rPr>
              <a:t> django.views </a:t>
            </a:r>
            <a:r>
              <a:rPr lang="en-US" sz="1600">
                <a:solidFill>
                  <a:srgbClr val="C814C9"/>
                </a:solidFill>
                <a:latin typeface="Courier"/>
                <a:ea typeface="Courier"/>
                <a:cs typeface="Courier"/>
                <a:sym typeface="Courier"/>
              </a:rPr>
              <a:t>import</a:t>
            </a:r>
            <a:r>
              <a:rPr lang="en-US" sz="1600">
                <a:solidFill>
                  <a:srgbClr val="000000"/>
                </a:solidFill>
                <a:latin typeface="Courier"/>
                <a:ea typeface="Courier"/>
                <a:cs typeface="Courier"/>
                <a:sym typeface="Courier"/>
              </a:rPr>
              <a:t> generic</a:t>
            </a:r>
            <a:endParaRPr/>
          </a:p>
          <a:p>
            <a:pPr indent="0" lvl="0" marL="0" marR="0" rtl="0" algn="l">
              <a:spcBef>
                <a:spcPts val="0"/>
              </a:spcBef>
              <a:spcAft>
                <a:spcPts val="0"/>
              </a:spcAft>
              <a:buNone/>
            </a:pPr>
            <a:r>
              <a:rPr lang="en-US" sz="1600">
                <a:solidFill>
                  <a:srgbClr val="C814C9"/>
                </a:solidFill>
                <a:latin typeface="Courier"/>
                <a:ea typeface="Courier"/>
                <a:cs typeface="Courier"/>
                <a:sym typeface="Courier"/>
              </a:rPr>
              <a:t>from</a:t>
            </a:r>
            <a:r>
              <a:rPr lang="en-US" sz="1600">
                <a:solidFill>
                  <a:srgbClr val="000000"/>
                </a:solidFill>
                <a:latin typeface="Courier"/>
                <a:ea typeface="Courier"/>
                <a:cs typeface="Courier"/>
                <a:sym typeface="Courier"/>
              </a:rPr>
              <a:t> gview.models </a:t>
            </a:r>
            <a:r>
              <a:rPr lang="en-US" sz="1600">
                <a:solidFill>
                  <a:srgbClr val="C814C9"/>
                </a:solidFill>
                <a:latin typeface="Courier"/>
                <a:ea typeface="Courier"/>
                <a:cs typeface="Courier"/>
                <a:sym typeface="Courier"/>
              </a:rPr>
              <a:t>import</a:t>
            </a:r>
            <a:r>
              <a:rPr lang="en-US" sz="1600">
                <a:solidFill>
                  <a:srgbClr val="000000"/>
                </a:solidFill>
                <a:latin typeface="Courier"/>
                <a:ea typeface="Courier"/>
                <a:cs typeface="Courier"/>
                <a:sym typeface="Courier"/>
              </a:rPr>
              <a:t> Cat, Dog, Horse, Car</a:t>
            </a:r>
            <a:endParaRPr sz="1600">
              <a:solidFill>
                <a:srgbClr val="000000"/>
              </a:solidFill>
              <a:latin typeface="Courier"/>
              <a:ea typeface="Courier"/>
              <a:cs typeface="Courier"/>
              <a:sym typeface="Courier"/>
            </a:endParaRPr>
          </a:p>
          <a:p>
            <a:pPr indent="0" lvl="0" marL="0" marR="0" rtl="0" algn="l">
              <a:spcBef>
                <a:spcPts val="0"/>
              </a:spcBef>
              <a:spcAft>
                <a:spcPts val="0"/>
              </a:spcAft>
              <a:buNone/>
            </a:pPr>
            <a:r>
              <a:t/>
            </a:r>
            <a:endParaRPr sz="1600">
              <a:solidFill>
                <a:srgbClr val="000000"/>
              </a:solidFill>
              <a:latin typeface="Courier"/>
              <a:ea typeface="Courier"/>
              <a:cs typeface="Courier"/>
              <a:sym typeface="Courier"/>
            </a:endParaRPr>
          </a:p>
          <a:p>
            <a:pPr indent="0" lvl="0" marL="0" marR="0" rtl="0" algn="l">
              <a:spcBef>
                <a:spcPts val="0"/>
              </a:spcBef>
              <a:spcAft>
                <a:spcPts val="0"/>
              </a:spcAft>
              <a:buNone/>
            </a:pPr>
            <a:r>
              <a:rPr lang="en-US" sz="1600">
                <a:solidFill>
                  <a:srgbClr val="C1651C"/>
                </a:solidFill>
                <a:latin typeface="Courier"/>
                <a:ea typeface="Courier"/>
                <a:cs typeface="Courier"/>
                <a:sym typeface="Courier"/>
              </a:rPr>
              <a:t>class</a:t>
            </a:r>
            <a:r>
              <a:rPr lang="en-US" sz="1600">
                <a:solidFill>
                  <a:srgbClr val="000000"/>
                </a:solidFill>
                <a:latin typeface="Courier"/>
                <a:ea typeface="Courier"/>
                <a:cs typeface="Courier"/>
                <a:sym typeface="Courier"/>
              </a:rPr>
              <a:t> </a:t>
            </a:r>
            <a:r>
              <a:rPr lang="en-US" sz="1600">
                <a:solidFill>
                  <a:srgbClr val="2EAEBB"/>
                </a:solidFill>
                <a:latin typeface="Courier"/>
                <a:ea typeface="Courier"/>
                <a:cs typeface="Courier"/>
                <a:sym typeface="Courier"/>
              </a:rPr>
              <a:t>HorseDetailView</a:t>
            </a:r>
            <a:r>
              <a:rPr lang="en-US" sz="1600">
                <a:solidFill>
                  <a:srgbClr val="000000"/>
                </a:solidFill>
                <a:latin typeface="Courier"/>
                <a:ea typeface="Courier"/>
                <a:cs typeface="Courier"/>
                <a:sym typeface="Courier"/>
              </a:rPr>
              <a:t>(generic.DetailView):</a:t>
            </a:r>
            <a:endParaRPr/>
          </a:p>
          <a:p>
            <a:pPr indent="0" lvl="0" marL="0" marR="0" rtl="0" algn="l">
              <a:spcBef>
                <a:spcPts val="0"/>
              </a:spcBef>
              <a:spcAft>
                <a:spcPts val="0"/>
              </a:spcAft>
              <a:buNone/>
            </a:pPr>
            <a:r>
              <a:rPr lang="en-US" sz="1600">
                <a:solidFill>
                  <a:srgbClr val="000000"/>
                </a:solidFill>
                <a:latin typeface="Courier"/>
                <a:ea typeface="Courier"/>
                <a:cs typeface="Courier"/>
                <a:sym typeface="Courier"/>
              </a:rPr>
              <a:t>    model = Horse</a:t>
            </a:r>
            <a:endParaRPr/>
          </a:p>
        </p:txBody>
      </p:sp>
      <p:sp>
        <p:nvSpPr>
          <p:cNvPr id="229" name="Google Shape;229;p12"/>
          <p:cNvSpPr/>
          <p:nvPr/>
        </p:nvSpPr>
        <p:spPr>
          <a:xfrm>
            <a:off x="604825" y="783229"/>
            <a:ext cx="29574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
        <p:nvSpPr>
          <p:cNvPr id="230" name="Google Shape;230;p12"/>
          <p:cNvSpPr txBox="1"/>
          <p:nvPr/>
        </p:nvSpPr>
        <p:spPr>
          <a:xfrm>
            <a:off x="1818523" y="5475210"/>
            <a:ext cx="34874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Lots of convention – no repetition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13"/>
          <p:cNvSpPr/>
          <p:nvPr/>
        </p:nvSpPr>
        <p:spPr>
          <a:xfrm>
            <a:off x="1404924" y="1395451"/>
            <a:ext cx="8910651" cy="286232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1651C"/>
                </a:solidFill>
                <a:latin typeface="Courier"/>
                <a:ea typeface="Courier"/>
                <a:cs typeface="Courier"/>
                <a:sym typeface="Courier"/>
              </a:rPr>
              <a:t>class</a:t>
            </a:r>
            <a:r>
              <a:rPr lang="en-US" sz="1800">
                <a:solidFill>
                  <a:srgbClr val="000000"/>
                </a:solidFill>
                <a:latin typeface="Courier"/>
                <a:ea typeface="Courier"/>
                <a:cs typeface="Courier"/>
                <a:sym typeface="Courier"/>
              </a:rPr>
              <a:t> </a:t>
            </a:r>
            <a:r>
              <a:rPr lang="en-US" sz="1800">
                <a:solidFill>
                  <a:srgbClr val="2EAEBB"/>
                </a:solidFill>
                <a:latin typeface="Courier"/>
                <a:ea typeface="Courier"/>
                <a:cs typeface="Courier"/>
                <a:sym typeface="Courier"/>
              </a:rPr>
              <a:t>CatListView</a:t>
            </a:r>
            <a:r>
              <a:rPr lang="en-US" sz="1800">
                <a:solidFill>
                  <a:srgbClr val="000000"/>
                </a:solidFill>
                <a:latin typeface="Courier"/>
                <a:ea typeface="Courier"/>
                <a:cs typeface="Courier"/>
                <a:sym typeface="Courier"/>
              </a:rPr>
              <a:t>(View):</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a:t>
            </a:r>
            <a:r>
              <a:rPr lang="en-US" sz="1800">
                <a:solidFill>
                  <a:srgbClr val="C1651C"/>
                </a:solidFill>
                <a:latin typeface="Courier"/>
                <a:ea typeface="Courier"/>
                <a:cs typeface="Courier"/>
                <a:sym typeface="Courier"/>
              </a:rPr>
              <a:t>def</a:t>
            </a:r>
            <a:r>
              <a:rPr lang="en-US" sz="1800">
                <a:solidFill>
                  <a:srgbClr val="000000"/>
                </a:solidFill>
                <a:latin typeface="Courier"/>
                <a:ea typeface="Courier"/>
                <a:cs typeface="Courier"/>
                <a:sym typeface="Courier"/>
              </a:rPr>
              <a:t> </a:t>
            </a:r>
            <a:r>
              <a:rPr lang="en-US" sz="1800">
                <a:solidFill>
                  <a:srgbClr val="2EAEBB"/>
                </a:solidFill>
                <a:latin typeface="Courier"/>
                <a:ea typeface="Courier"/>
                <a:cs typeface="Courier"/>
                <a:sym typeface="Courier"/>
              </a:rPr>
              <a:t>get</a:t>
            </a:r>
            <a:r>
              <a:rPr lang="en-US" sz="1800">
                <a:solidFill>
                  <a:srgbClr val="000000"/>
                </a:solidFill>
                <a:latin typeface="Courier"/>
                <a:ea typeface="Courier"/>
                <a:cs typeface="Courier"/>
                <a:sym typeface="Courier"/>
              </a:rPr>
              <a:t>(self, request) :</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stuff = Cat.objects.all()</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cntx = { </a:t>
            </a:r>
            <a:r>
              <a:rPr lang="en-US" sz="1800">
                <a:solidFill>
                  <a:srgbClr val="B42419"/>
                </a:solidFill>
                <a:latin typeface="Courier"/>
                <a:ea typeface="Courier"/>
                <a:cs typeface="Courier"/>
                <a:sym typeface="Courier"/>
              </a:rPr>
              <a:t>'cat_list'</a:t>
            </a:r>
            <a:r>
              <a:rPr lang="en-US" sz="1800">
                <a:solidFill>
                  <a:srgbClr val="000000"/>
                </a:solidFill>
                <a:latin typeface="Courier"/>
                <a:ea typeface="Courier"/>
                <a:cs typeface="Courier"/>
                <a:sym typeface="Courier"/>
              </a:rPr>
              <a:t>: stuff }</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a:t>
            </a:r>
            <a:r>
              <a:rPr lang="en-US" sz="1800">
                <a:solidFill>
                  <a:srgbClr val="C1651C"/>
                </a:solidFill>
                <a:latin typeface="Courier"/>
                <a:ea typeface="Courier"/>
                <a:cs typeface="Courier"/>
                <a:sym typeface="Courier"/>
              </a:rPr>
              <a:t>return</a:t>
            </a:r>
            <a:r>
              <a:rPr lang="en-US" sz="1800">
                <a:solidFill>
                  <a:srgbClr val="000000"/>
                </a:solidFill>
                <a:latin typeface="Courier"/>
                <a:ea typeface="Courier"/>
                <a:cs typeface="Courier"/>
                <a:sym typeface="Courier"/>
              </a:rPr>
              <a:t> render(request, </a:t>
            </a:r>
            <a:r>
              <a:rPr lang="en-US" sz="1800">
                <a:solidFill>
                  <a:srgbClr val="B42419"/>
                </a:solidFill>
                <a:latin typeface="Courier"/>
                <a:ea typeface="Courier"/>
                <a:cs typeface="Courier"/>
                <a:sym typeface="Courier"/>
              </a:rPr>
              <a:t>'gview/cat_list.html'</a:t>
            </a:r>
            <a:r>
              <a:rPr lang="en-US" sz="1800">
                <a:solidFill>
                  <a:srgbClr val="000000"/>
                </a:solidFill>
                <a:latin typeface="Courier"/>
                <a:ea typeface="Courier"/>
                <a:cs typeface="Courier"/>
                <a:sym typeface="Courier"/>
              </a:rPr>
              <a:t>, cntx)</a:t>
            </a:r>
            <a:endParaRPr/>
          </a:p>
          <a:p>
            <a:pPr indent="0" lvl="0" marL="0" marR="0" rtl="0" algn="l">
              <a:spcBef>
                <a:spcPts val="0"/>
              </a:spcBef>
              <a:spcAft>
                <a:spcPts val="0"/>
              </a:spcAft>
              <a:buNone/>
            </a:pPr>
            <a:r>
              <a:t/>
            </a:r>
            <a:endParaRPr sz="1800">
              <a:solidFill>
                <a:srgbClr val="000000"/>
              </a:solidFill>
              <a:latin typeface="Courier"/>
              <a:ea typeface="Courier"/>
              <a:cs typeface="Courier"/>
              <a:sym typeface="Courier"/>
            </a:endParaRPr>
          </a:p>
          <a:p>
            <a:pPr indent="0" lvl="0" marL="0" marR="0" rtl="0" algn="l">
              <a:spcBef>
                <a:spcPts val="0"/>
              </a:spcBef>
              <a:spcAft>
                <a:spcPts val="0"/>
              </a:spcAft>
              <a:buNone/>
            </a:pPr>
            <a:r>
              <a:rPr lang="en-US" sz="1800">
                <a:solidFill>
                  <a:srgbClr val="C814C9"/>
                </a:solidFill>
                <a:latin typeface="Courier"/>
                <a:ea typeface="Courier"/>
                <a:cs typeface="Courier"/>
                <a:sym typeface="Courier"/>
              </a:rPr>
              <a:t>from</a:t>
            </a:r>
            <a:r>
              <a:rPr lang="en-US" sz="1800">
                <a:solidFill>
                  <a:srgbClr val="000000"/>
                </a:solidFill>
                <a:latin typeface="Courier"/>
                <a:ea typeface="Courier"/>
                <a:cs typeface="Courier"/>
                <a:sym typeface="Courier"/>
              </a:rPr>
              <a:t> django.views </a:t>
            </a:r>
            <a:r>
              <a:rPr lang="en-US" sz="1800">
                <a:solidFill>
                  <a:srgbClr val="C814C9"/>
                </a:solidFill>
                <a:latin typeface="Courier"/>
                <a:ea typeface="Courier"/>
                <a:cs typeface="Courier"/>
                <a:sym typeface="Courier"/>
              </a:rPr>
              <a:t>import</a:t>
            </a:r>
            <a:r>
              <a:rPr lang="en-US" sz="1800">
                <a:solidFill>
                  <a:srgbClr val="000000"/>
                </a:solidFill>
                <a:latin typeface="Courier"/>
                <a:ea typeface="Courier"/>
                <a:cs typeface="Courier"/>
                <a:sym typeface="Courier"/>
              </a:rPr>
              <a:t> generic</a:t>
            </a:r>
            <a:endParaRPr/>
          </a:p>
          <a:p>
            <a:pPr indent="0" lvl="0" marL="0" marR="0" rtl="0" algn="l">
              <a:spcBef>
                <a:spcPts val="0"/>
              </a:spcBef>
              <a:spcAft>
                <a:spcPts val="0"/>
              </a:spcAft>
              <a:buNone/>
            </a:pPr>
            <a:r>
              <a:t/>
            </a:r>
            <a:endParaRPr sz="1800">
              <a:solidFill>
                <a:srgbClr val="000000"/>
              </a:solidFill>
              <a:latin typeface="Courier"/>
              <a:ea typeface="Courier"/>
              <a:cs typeface="Courier"/>
              <a:sym typeface="Courier"/>
            </a:endParaRPr>
          </a:p>
          <a:p>
            <a:pPr indent="0" lvl="0" marL="0" marR="0" rtl="0" algn="l">
              <a:spcBef>
                <a:spcPts val="0"/>
              </a:spcBef>
              <a:spcAft>
                <a:spcPts val="0"/>
              </a:spcAft>
              <a:buNone/>
            </a:pPr>
            <a:r>
              <a:rPr lang="en-US" sz="1800">
                <a:solidFill>
                  <a:srgbClr val="C1651C"/>
                </a:solidFill>
                <a:latin typeface="Courier"/>
                <a:ea typeface="Courier"/>
                <a:cs typeface="Courier"/>
                <a:sym typeface="Courier"/>
              </a:rPr>
              <a:t>class</a:t>
            </a:r>
            <a:r>
              <a:rPr lang="en-US" sz="1800">
                <a:solidFill>
                  <a:srgbClr val="000000"/>
                </a:solidFill>
                <a:latin typeface="Courier"/>
                <a:ea typeface="Courier"/>
                <a:cs typeface="Courier"/>
                <a:sym typeface="Courier"/>
              </a:rPr>
              <a:t> </a:t>
            </a:r>
            <a:r>
              <a:rPr lang="en-US" sz="1800">
                <a:solidFill>
                  <a:srgbClr val="2EAEBB"/>
                </a:solidFill>
                <a:latin typeface="Courier"/>
                <a:ea typeface="Courier"/>
                <a:cs typeface="Courier"/>
                <a:sym typeface="Courier"/>
              </a:rPr>
              <a:t>HorseListView</a:t>
            </a:r>
            <a:r>
              <a:rPr lang="en-US" sz="1800">
                <a:solidFill>
                  <a:srgbClr val="000000"/>
                </a:solidFill>
                <a:latin typeface="Courier"/>
                <a:ea typeface="Courier"/>
                <a:cs typeface="Courier"/>
                <a:sym typeface="Courier"/>
              </a:rPr>
              <a:t>(generic.ListView):</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model = Horse</a:t>
            </a:r>
            <a:endParaRPr/>
          </a:p>
        </p:txBody>
      </p:sp>
      <p:sp>
        <p:nvSpPr>
          <p:cNvPr id="236" name="Google Shape;236;p13"/>
          <p:cNvSpPr/>
          <p:nvPr/>
        </p:nvSpPr>
        <p:spPr>
          <a:xfrm>
            <a:off x="1404925" y="940391"/>
            <a:ext cx="29574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
        <p:nvSpPr>
          <p:cNvPr id="237" name="Google Shape;237;p13"/>
          <p:cNvSpPr/>
          <p:nvPr/>
        </p:nvSpPr>
        <p:spPr>
          <a:xfrm>
            <a:off x="1876424" y="5427975"/>
            <a:ext cx="88820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https://docs.djangoproject.com/en/3.0/topics/class-based-views/generic-display/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4"/>
          <p:cNvSpPr/>
          <p:nvPr/>
        </p:nvSpPr>
        <p:spPr>
          <a:xfrm>
            <a:off x="590536" y="1238289"/>
            <a:ext cx="7581909" cy="2893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400BD9"/>
                </a:solidFill>
                <a:latin typeface="Courier"/>
                <a:ea typeface="Courier"/>
                <a:cs typeface="Courier"/>
                <a:sym typeface="Courier"/>
              </a:rPr>
              <a:t># Lets review how inheritance works to avoid repeating ourselves</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400BD9"/>
                </a:solidFill>
                <a:latin typeface="Courier"/>
                <a:ea typeface="Courier"/>
                <a:cs typeface="Courier"/>
                <a:sym typeface="Courier"/>
              </a:rPr>
              <a:t># It is all about convention</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C1651C"/>
                </a:solidFill>
                <a:latin typeface="Courier"/>
                <a:ea typeface="Courier"/>
                <a:cs typeface="Courier"/>
                <a:sym typeface="Courier"/>
              </a:rPr>
              <a:t>class</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DJ4EListView</a:t>
            </a:r>
            <a:r>
              <a:rPr lang="en-US" sz="1400">
                <a:solidFill>
                  <a:srgbClr val="000000"/>
                </a:solidFill>
                <a:latin typeface="Courier"/>
                <a:ea typeface="Courier"/>
                <a:cs typeface="Courier"/>
                <a:sym typeface="Courier"/>
              </a:rPr>
              <a:t>(View):</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def</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get</a:t>
            </a:r>
            <a:r>
              <a:rPr lang="en-US" sz="1400">
                <a:solidFill>
                  <a:srgbClr val="000000"/>
                </a:solidFill>
                <a:latin typeface="Courier"/>
                <a:ea typeface="Courier"/>
                <a:cs typeface="Courier"/>
                <a:sym typeface="Courier"/>
              </a:rPr>
              <a:t>(self, request) :</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modelname = self.model._meta.verbose_name.title().lower()</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stuff = self.model.objects.all()</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cntx = { modelname+</a:t>
            </a:r>
            <a:r>
              <a:rPr lang="en-US" sz="1400">
                <a:solidFill>
                  <a:srgbClr val="B42419"/>
                </a:solidFill>
                <a:latin typeface="Courier"/>
                <a:ea typeface="Courier"/>
                <a:cs typeface="Courier"/>
                <a:sym typeface="Courier"/>
              </a:rPr>
              <a:t>'_list'</a:t>
            </a:r>
            <a:r>
              <a:rPr lang="en-US" sz="1400">
                <a:solidFill>
                  <a:srgbClr val="000000"/>
                </a:solidFill>
                <a:latin typeface="Courier"/>
                <a:ea typeface="Courier"/>
                <a:cs typeface="Courier"/>
                <a:sym typeface="Courier"/>
              </a:rPr>
              <a:t>: stuff }</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return</a:t>
            </a:r>
            <a:r>
              <a:rPr lang="en-US" sz="1400">
                <a:solidFill>
                  <a:srgbClr val="000000"/>
                </a:solidFill>
                <a:latin typeface="Courier"/>
                <a:ea typeface="Courier"/>
                <a:cs typeface="Courier"/>
                <a:sym typeface="Courier"/>
              </a:rPr>
              <a:t> render(request, </a:t>
            </a:r>
            <a:r>
              <a:rPr lang="en-US" sz="1400">
                <a:solidFill>
                  <a:srgbClr val="B42419"/>
                </a:solidFill>
                <a:latin typeface="Courier"/>
                <a:ea typeface="Courier"/>
                <a:cs typeface="Courier"/>
                <a:sym typeface="Courier"/>
              </a:rPr>
              <a:t>'gview/'</a:t>
            </a:r>
            <a:r>
              <a:rPr lang="en-US" sz="1400">
                <a:solidFill>
                  <a:srgbClr val="000000"/>
                </a:solidFill>
                <a:latin typeface="Courier"/>
                <a:ea typeface="Courier"/>
                <a:cs typeface="Courier"/>
                <a:sym typeface="Courier"/>
              </a:rPr>
              <a:t>+modelname+</a:t>
            </a:r>
            <a:r>
              <a:rPr lang="en-US" sz="1400">
                <a:solidFill>
                  <a:srgbClr val="B42419"/>
                </a:solidFill>
                <a:latin typeface="Courier"/>
                <a:ea typeface="Courier"/>
                <a:cs typeface="Courier"/>
                <a:sym typeface="Courier"/>
              </a:rPr>
              <a:t>'_list.html'</a:t>
            </a:r>
            <a:r>
              <a:rPr lang="en-US" sz="1400">
                <a:solidFill>
                  <a:srgbClr val="000000"/>
                </a:solidFill>
                <a:latin typeface="Courier"/>
                <a:ea typeface="Courier"/>
                <a:cs typeface="Courier"/>
                <a:sym typeface="Courier"/>
              </a:rPr>
              <a:t>, cntx)</a:t>
            </a:r>
            <a:endParaRPr/>
          </a:p>
          <a:p>
            <a:pPr indent="0" lvl="0" marL="0" marR="0" rtl="0" algn="l">
              <a:spcBef>
                <a:spcPts val="0"/>
              </a:spcBef>
              <a:spcAft>
                <a:spcPts val="0"/>
              </a:spcAft>
              <a:buNone/>
            </a:pPr>
            <a:r>
              <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400BD9"/>
                </a:solidFill>
                <a:latin typeface="Courier"/>
                <a:ea typeface="Courier"/>
                <a:cs typeface="Courier"/>
                <a:sym typeface="Courier"/>
              </a:rPr>
              <a:t># Lets reuse those "generic" classes</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C1651C"/>
                </a:solidFill>
                <a:latin typeface="Courier"/>
                <a:ea typeface="Courier"/>
                <a:cs typeface="Courier"/>
                <a:sym typeface="Courier"/>
              </a:rPr>
              <a:t>class</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CarListView</a:t>
            </a:r>
            <a:r>
              <a:rPr lang="en-US" sz="1400">
                <a:solidFill>
                  <a:srgbClr val="000000"/>
                </a:solidFill>
                <a:latin typeface="Courier"/>
                <a:ea typeface="Courier"/>
                <a:cs typeface="Courier"/>
                <a:sym typeface="Courier"/>
              </a:rPr>
              <a:t>(DJ4EListView):</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model = Car</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t/>
            </a:r>
            <a:endParaRPr sz="1400">
              <a:solidFill>
                <a:srgbClr val="000000"/>
              </a:solidFill>
              <a:latin typeface="Courier"/>
              <a:ea typeface="Courier"/>
              <a:cs typeface="Courier"/>
              <a:sym typeface="Courier"/>
            </a:endParaRPr>
          </a:p>
        </p:txBody>
      </p:sp>
      <p:sp>
        <p:nvSpPr>
          <p:cNvPr id="243" name="Google Shape;243;p14"/>
          <p:cNvSpPr/>
          <p:nvPr/>
        </p:nvSpPr>
        <p:spPr>
          <a:xfrm>
            <a:off x="590537" y="783229"/>
            <a:ext cx="29574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
        <p:nvSpPr>
          <p:cNvPr id="244" name="Google Shape;244;p14"/>
          <p:cNvSpPr/>
          <p:nvPr/>
        </p:nvSpPr>
        <p:spPr>
          <a:xfrm>
            <a:off x="8378670" y="781692"/>
            <a:ext cx="37739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https://samples.dj4e.com/gview/cars</a:t>
            </a:r>
            <a:endParaRPr sz="1800">
              <a:solidFill>
                <a:srgbClr val="FFFF00"/>
              </a:solidFill>
              <a:latin typeface="Calibri"/>
              <a:ea typeface="Calibri"/>
              <a:cs typeface="Calibri"/>
              <a:sym typeface="Calibri"/>
            </a:endParaRPr>
          </a:p>
        </p:txBody>
      </p:sp>
      <p:pic>
        <p:nvPicPr>
          <p:cNvPr descr="Car List&#10;&#10;    SakaiCar&#10;    Subaru&#10;" id="245" name="Google Shape;245;p14" title="Screen shot of https://samples.dj4e.com/gview/cars"/>
          <p:cNvPicPr preferRelativeResize="0"/>
          <p:nvPr/>
        </p:nvPicPr>
        <p:blipFill rotWithShape="1">
          <a:blip r:embed="rId3">
            <a:alphaModFix/>
          </a:blip>
          <a:srcRect b="0" l="0" r="0" t="0"/>
          <a:stretch/>
        </p:blipFill>
        <p:spPr>
          <a:xfrm>
            <a:off x="8392958" y="1151024"/>
            <a:ext cx="3656162" cy="3792248"/>
          </a:xfrm>
          <a:prstGeom prst="rect">
            <a:avLst/>
          </a:prstGeom>
          <a:noFill/>
          <a:ln>
            <a:noFill/>
          </a:ln>
        </p:spPr>
      </p:pic>
      <p:sp>
        <p:nvSpPr>
          <p:cNvPr id="246" name="Google Shape;246;p14"/>
          <p:cNvSpPr/>
          <p:nvPr/>
        </p:nvSpPr>
        <p:spPr>
          <a:xfrm>
            <a:off x="1876424" y="5427975"/>
            <a:ext cx="88820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https://docs.djangoproject.com/en/3.0/topics/class-based-views/generic-display/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7AC08"/>
              </a:buClr>
              <a:buSzPts val="6000"/>
              <a:buFont typeface="Calibri"/>
              <a:buNone/>
            </a:pPr>
            <a:r>
              <a:rPr lang="en-US"/>
              <a:t>Overriding Convention</a:t>
            </a:r>
            <a:endParaRPr/>
          </a:p>
        </p:txBody>
      </p:sp>
      <p:sp>
        <p:nvSpPr>
          <p:cNvPr id="252" name="Google Shape;252;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7AC08"/>
              </a:buClr>
              <a:buSzPts val="4400"/>
              <a:buFont typeface="Calibri"/>
              <a:buNone/>
            </a:pPr>
            <a:r>
              <a:rPr lang="en-US"/>
              <a:t>Convention over Configuration</a:t>
            </a:r>
            <a:endParaRPr/>
          </a:p>
        </p:txBody>
      </p:sp>
      <p:sp>
        <p:nvSpPr>
          <p:cNvPr id="258" name="Google Shape;258;p16"/>
          <p:cNvSpPr/>
          <p:nvPr/>
        </p:nvSpPr>
        <p:spPr>
          <a:xfrm>
            <a:off x="3100468" y="5373171"/>
            <a:ext cx="59910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https://en.wikipedia.org/wiki/Convention_over_configuration</a:t>
            </a:r>
            <a:endParaRPr sz="1800">
              <a:solidFill>
                <a:schemeClr val="lt1"/>
              </a:solidFill>
              <a:latin typeface="Calibri"/>
              <a:ea typeface="Calibri"/>
              <a:cs typeface="Calibri"/>
              <a:sym typeface="Calibri"/>
            </a:endParaRPr>
          </a:p>
        </p:txBody>
      </p:sp>
      <p:sp>
        <p:nvSpPr>
          <p:cNvPr id="259" name="Google Shape;259;p16"/>
          <p:cNvSpPr txBox="1"/>
          <p:nvPr/>
        </p:nvSpPr>
        <p:spPr>
          <a:xfrm>
            <a:off x="1150144" y="1833563"/>
            <a:ext cx="9891712"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00"/>
                </a:solidFill>
                <a:latin typeface="Calibri"/>
                <a:ea typeface="Calibri"/>
                <a:cs typeface="Calibri"/>
                <a:sym typeface="Calibri"/>
              </a:rPr>
              <a:t>Convention over configuration is a software design paradigm used by software frameworks that attempts to decrease the number of decisions that a developer using the framework is required to make without necessarily losing flexibility. </a:t>
            </a:r>
            <a:endParaRPr sz="2400">
              <a:solidFill>
                <a:srgbClr val="FFFF00"/>
              </a:solidFill>
              <a:latin typeface="Calibri"/>
              <a:ea typeface="Calibri"/>
              <a:cs typeface="Calibri"/>
              <a:sym typeface="Calibri"/>
            </a:endParaRPr>
          </a:p>
          <a:p>
            <a:pPr indent="0" lvl="0" marL="0" marR="0" rtl="0" algn="l">
              <a:spcBef>
                <a:spcPts val="0"/>
              </a:spcBef>
              <a:spcAft>
                <a:spcPts val="0"/>
              </a:spcAft>
              <a:buNone/>
            </a:pPr>
            <a:r>
              <a:t/>
            </a:r>
            <a:endParaRPr sz="2400">
              <a:solidFill>
                <a:srgbClr val="FFFF00"/>
              </a:solidFill>
              <a:latin typeface="Calibri"/>
              <a:ea typeface="Calibri"/>
              <a:cs typeface="Calibri"/>
              <a:sym typeface="Calibri"/>
            </a:endParaRPr>
          </a:p>
          <a:p>
            <a:pPr indent="0" lvl="0" marL="0" marR="0" rtl="0" algn="l">
              <a:spcBef>
                <a:spcPts val="0"/>
              </a:spcBef>
              <a:spcAft>
                <a:spcPts val="0"/>
              </a:spcAft>
              <a:buNone/>
            </a:pPr>
            <a:r>
              <a:rPr lang="en-US" sz="2400">
                <a:solidFill>
                  <a:srgbClr val="FFFF00"/>
                </a:solidFill>
                <a:latin typeface="Calibri"/>
                <a:ea typeface="Calibri"/>
                <a:cs typeface="Calibri"/>
                <a:sym typeface="Calibri"/>
              </a:rPr>
              <a:t>When the convention matches the desired behavior, it behaves as expected without having to write configuration files. </a:t>
            </a:r>
            <a:r>
              <a:rPr lang="en-US" sz="2400" u="sng">
                <a:solidFill>
                  <a:srgbClr val="FFFF00"/>
                </a:solidFill>
                <a:latin typeface="Calibri"/>
                <a:ea typeface="Calibri"/>
                <a:cs typeface="Calibri"/>
                <a:sym typeface="Calibri"/>
              </a:rPr>
              <a:t>Only when the desired behavior deviates from the implemented convention is explicit configuration required.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7AC08"/>
              </a:buClr>
              <a:buSzPts val="4400"/>
              <a:buFont typeface="Calibri"/>
              <a:buNone/>
            </a:pPr>
            <a:r>
              <a:rPr lang="en-US"/>
              <a:t>Departing from Convention in a View</a:t>
            </a:r>
            <a:endParaRPr/>
          </a:p>
        </p:txBody>
      </p:sp>
      <p:sp>
        <p:nvSpPr>
          <p:cNvPr id="265" name="Google Shape;265;p17"/>
          <p:cNvSpPr txBox="1"/>
          <p:nvPr>
            <p:ph idx="1" type="body"/>
          </p:nvPr>
        </p:nvSpPr>
        <p:spPr>
          <a:xfrm>
            <a:off x="838200" y="1825625"/>
            <a:ext cx="10515600" cy="20859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t>You can add instance variables to the </a:t>
            </a:r>
            <a:r>
              <a:rPr lang="en-US">
                <a:solidFill>
                  <a:srgbClr val="FFFF00"/>
                </a:solidFill>
              </a:rPr>
              <a:t>as_view() </a:t>
            </a:r>
            <a:r>
              <a:rPr lang="en-US"/>
              <a:t>in the </a:t>
            </a:r>
            <a:r>
              <a:rPr lang="en-US">
                <a:solidFill>
                  <a:srgbClr val="00FF00"/>
                </a:solidFill>
              </a:rPr>
              <a:t>urls.py</a:t>
            </a:r>
            <a:endParaRPr>
              <a:solidFill>
                <a:srgbClr val="00FF00"/>
              </a:solidFill>
            </a:endParaRPr>
          </a:p>
          <a:p>
            <a:pPr indent="-228600" lvl="0" marL="228600" rtl="0" algn="l">
              <a:lnSpc>
                <a:spcPct val="90000"/>
              </a:lnSpc>
              <a:spcBef>
                <a:spcPts val="1000"/>
              </a:spcBef>
              <a:spcAft>
                <a:spcPts val="0"/>
              </a:spcAft>
              <a:buClr>
                <a:schemeClr val="lt1"/>
              </a:buClr>
              <a:buSzPts val="2800"/>
              <a:buChar char="•"/>
            </a:pPr>
            <a:r>
              <a:rPr lang="en-US"/>
              <a:t>You can add instance variables to the class in </a:t>
            </a:r>
            <a:r>
              <a:rPr lang="en-US">
                <a:solidFill>
                  <a:srgbClr val="00FF00"/>
                </a:solidFill>
              </a:rPr>
              <a:t>views.py</a:t>
            </a:r>
            <a:endParaRPr>
              <a:solidFill>
                <a:srgbClr val="00FF00"/>
              </a:solidFill>
            </a:endParaRPr>
          </a:p>
          <a:p>
            <a:pPr indent="-228600" lvl="0" marL="228600" rtl="0" algn="l">
              <a:lnSpc>
                <a:spcPct val="90000"/>
              </a:lnSpc>
              <a:spcBef>
                <a:spcPts val="1000"/>
              </a:spcBef>
              <a:spcAft>
                <a:spcPts val="0"/>
              </a:spcAft>
              <a:buClr>
                <a:schemeClr val="lt1"/>
              </a:buClr>
              <a:buSzPts val="2800"/>
              <a:buChar char="•"/>
            </a:pPr>
            <a:r>
              <a:rPr lang="en-US"/>
              <a:t>You can override methods in the class in </a:t>
            </a:r>
            <a:r>
              <a:rPr lang="en-US">
                <a:solidFill>
                  <a:srgbClr val="00FF00"/>
                </a:solidFill>
              </a:rPr>
              <a:t>views.py</a:t>
            </a:r>
            <a:endParaRPr>
              <a:solidFill>
                <a:srgbClr val="00FF00"/>
              </a:solidFill>
            </a:endParaRPr>
          </a:p>
        </p:txBody>
      </p:sp>
      <p:sp>
        <p:nvSpPr>
          <p:cNvPr id="266" name="Google Shape;266;p17"/>
          <p:cNvSpPr txBox="1"/>
          <p:nvPr/>
        </p:nvSpPr>
        <p:spPr>
          <a:xfrm>
            <a:off x="1112825" y="4114802"/>
            <a:ext cx="9668031" cy="175432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ourier"/>
                <a:ea typeface="Courier"/>
                <a:cs typeface="Courier"/>
                <a:sym typeface="Courier"/>
              </a:rPr>
              <a:t>app_name = </a:t>
            </a:r>
            <a:r>
              <a:rPr lang="en-US" sz="1800">
                <a:solidFill>
                  <a:srgbClr val="B42419"/>
                </a:solidFill>
                <a:latin typeface="Courier"/>
                <a:ea typeface="Courier"/>
                <a:cs typeface="Courier"/>
                <a:sym typeface="Courier"/>
              </a:rPr>
              <a:t>'gview'</a:t>
            </a:r>
            <a:endParaRPr sz="1800">
              <a:solidFill>
                <a:srgbClr val="000000"/>
              </a:solidFill>
              <a:latin typeface="Courier"/>
              <a:ea typeface="Courier"/>
              <a:cs typeface="Courier"/>
              <a:sym typeface="Courie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urlpatterns = [</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a:t>
            </a:r>
            <a:r>
              <a:rPr lang="en-US" sz="1800">
                <a:solidFill>
                  <a:srgbClr val="000000"/>
                </a:solidFill>
                <a:latin typeface="Courier"/>
                <a:ea typeface="Courier"/>
                <a:cs typeface="Courier"/>
                <a:sym typeface="Courier"/>
              </a:rPr>
              <a:t>, TemplateView.as_view(template_name=</a:t>
            </a:r>
            <a:r>
              <a:rPr lang="en-US" sz="1800">
                <a:solidFill>
                  <a:srgbClr val="B42419"/>
                </a:solidFill>
                <a:latin typeface="Courier"/>
                <a:ea typeface="Courier"/>
                <a:cs typeface="Courier"/>
                <a:sym typeface="Courier"/>
              </a:rPr>
              <a:t>'gview/main.html'</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'cats'</a:t>
            </a:r>
            <a:r>
              <a:rPr lang="en-US" sz="1800">
                <a:solidFill>
                  <a:srgbClr val="000000"/>
                </a:solidFill>
                <a:latin typeface="Courier"/>
                <a:ea typeface="Courier"/>
                <a:cs typeface="Courier"/>
                <a:sym typeface="Courier"/>
              </a:rPr>
              <a:t>, views.CatListView.as_view(), name=</a:t>
            </a:r>
            <a:r>
              <a:rPr lang="en-US" sz="1800">
                <a:solidFill>
                  <a:srgbClr val="B42419"/>
                </a:solidFill>
                <a:latin typeface="Courier"/>
                <a:ea typeface="Courier"/>
                <a:cs typeface="Courier"/>
                <a:sym typeface="Courier"/>
              </a:rPr>
              <a:t>'cats'</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a:t>
            </a:r>
            <a:endParaRPr sz="1800">
              <a:solidFill>
                <a:schemeClr val="lt1"/>
              </a:solidFill>
              <a:latin typeface="Courier"/>
              <a:ea typeface="Courier"/>
              <a:cs typeface="Courier"/>
              <a:sym typeface="Courier"/>
            </a:endParaRPr>
          </a:p>
        </p:txBody>
      </p:sp>
      <p:sp>
        <p:nvSpPr>
          <p:cNvPr id="267" name="Google Shape;267;p17"/>
          <p:cNvSpPr/>
          <p:nvPr/>
        </p:nvSpPr>
        <p:spPr>
          <a:xfrm>
            <a:off x="1112825" y="3559148"/>
            <a:ext cx="306686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00"/>
                </a:solidFill>
                <a:latin typeface="Calibri"/>
                <a:ea typeface="Calibri"/>
                <a:cs typeface="Calibri"/>
                <a:sym typeface="Calibri"/>
              </a:rPr>
              <a:t>dj4e-samples/gview/urls.py</a:t>
            </a:r>
            <a:endParaRPr sz="2000">
              <a:solidFill>
                <a:srgbClr val="FFFF00"/>
              </a:solidFill>
              <a:latin typeface="Calibri"/>
              <a:ea typeface="Calibri"/>
              <a:cs typeface="Calibri"/>
              <a:sym typeface="Calibri"/>
            </a:endParaRPr>
          </a:p>
        </p:txBody>
      </p:sp>
      <p:cxnSp>
        <p:nvCxnSpPr>
          <p:cNvPr id="268" name="Google Shape;268;p17"/>
          <p:cNvCxnSpPr/>
          <p:nvPr/>
        </p:nvCxnSpPr>
        <p:spPr>
          <a:xfrm flipH="1">
            <a:off x="7806268" y="3190364"/>
            <a:ext cx="2184399" cy="1347772"/>
          </a:xfrm>
          <a:prstGeom prst="straightConnector1">
            <a:avLst/>
          </a:prstGeom>
          <a:noFill/>
          <a:ln cap="flat" cmpd="sng" w="57150">
            <a:solidFill>
              <a:schemeClr val="accent1"/>
            </a:solidFill>
            <a:prstDash val="solid"/>
            <a:miter lim="800000"/>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18"/>
          <p:cNvSpPr/>
          <p:nvPr/>
        </p:nvSpPr>
        <p:spPr>
          <a:xfrm>
            <a:off x="609600" y="5821363"/>
            <a:ext cx="11192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https://docs.djangoproject.com/en/3.0/ref/class-based-views/generic-display/#django.views.generic.list.ListView</a:t>
            </a:r>
            <a:endParaRPr sz="1800">
              <a:solidFill>
                <a:schemeClr val="lt1"/>
              </a:solidFill>
              <a:latin typeface="Calibri"/>
              <a:ea typeface="Calibri"/>
              <a:cs typeface="Calibri"/>
              <a:sym typeface="Calibri"/>
            </a:endParaRPr>
          </a:p>
        </p:txBody>
      </p:sp>
      <p:sp>
        <p:nvSpPr>
          <p:cNvPr id="274" name="Google Shape;274;p18"/>
          <p:cNvSpPr txBox="1"/>
          <p:nvPr/>
        </p:nvSpPr>
        <p:spPr>
          <a:xfrm>
            <a:off x="609601" y="711197"/>
            <a:ext cx="11192931" cy="470898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C4B33"/>
                </a:solidFill>
                <a:latin typeface="Calibri"/>
                <a:ea typeface="Calibri"/>
                <a:cs typeface="Calibri"/>
                <a:sym typeface="Calibri"/>
              </a:rPr>
              <a:t>class django.views.generic.list.ListView</a:t>
            </a:r>
            <a:endParaRPr b="1" sz="2000">
              <a:solidFill>
                <a:srgbClr val="0C4B33"/>
              </a:solidFill>
              <a:latin typeface="Calibri"/>
              <a:ea typeface="Calibri"/>
              <a:cs typeface="Calibri"/>
              <a:sym typeface="Calibri"/>
            </a:endParaRPr>
          </a:p>
          <a:p>
            <a:pPr indent="0" lvl="0" marL="0" marR="0" rtl="0" algn="l">
              <a:spcBef>
                <a:spcPts val="0"/>
              </a:spcBef>
              <a:spcAft>
                <a:spcPts val="0"/>
              </a:spcAft>
              <a:buNone/>
            </a:pPr>
            <a:r>
              <a:t/>
            </a:r>
            <a:endParaRPr b="1" sz="2000">
              <a:solidFill>
                <a:srgbClr val="0C4B33"/>
              </a:solidFill>
              <a:latin typeface="Calibri"/>
              <a:ea typeface="Calibri"/>
              <a:cs typeface="Calibri"/>
              <a:sym typeface="Calibri"/>
            </a:endParaRPr>
          </a:p>
          <a:p>
            <a:pPr indent="0" lvl="0" marL="0" marR="0" rtl="0" algn="l">
              <a:spcBef>
                <a:spcPts val="0"/>
              </a:spcBef>
              <a:spcAft>
                <a:spcPts val="0"/>
              </a:spcAft>
              <a:buNone/>
            </a:pPr>
            <a:r>
              <a:rPr lang="en-US" sz="2000">
                <a:solidFill>
                  <a:srgbClr val="0C4B33"/>
                </a:solidFill>
                <a:latin typeface="Calibri"/>
                <a:ea typeface="Calibri"/>
                <a:cs typeface="Calibri"/>
                <a:sym typeface="Calibri"/>
              </a:rPr>
              <a:t>A page representing a list of objects. While this view is executing, self.object_list will contain the list of objects (usually, but not necessarily a queryset) that the view is operating upon.</a:t>
            </a:r>
            <a:endParaRPr/>
          </a:p>
          <a:p>
            <a:pPr indent="0" lvl="0" marL="0" marR="0" rtl="0" algn="l">
              <a:spcBef>
                <a:spcPts val="0"/>
              </a:spcBef>
              <a:spcAft>
                <a:spcPts val="0"/>
              </a:spcAft>
              <a:buNone/>
            </a:pPr>
            <a:r>
              <a:t/>
            </a:r>
            <a:endParaRPr sz="2000">
              <a:solidFill>
                <a:srgbClr val="0C4B33"/>
              </a:solidFill>
              <a:latin typeface="Calibri"/>
              <a:ea typeface="Calibri"/>
              <a:cs typeface="Calibri"/>
              <a:sym typeface="Calibri"/>
            </a:endParaRPr>
          </a:p>
          <a:p>
            <a:pPr indent="0" lvl="0" marL="0" marR="0" rtl="0" algn="l">
              <a:spcBef>
                <a:spcPts val="0"/>
              </a:spcBef>
              <a:spcAft>
                <a:spcPts val="0"/>
              </a:spcAft>
              <a:buNone/>
            </a:pPr>
            <a:r>
              <a:rPr b="1" lang="en-US" sz="2000">
                <a:solidFill>
                  <a:srgbClr val="0C4B33"/>
                </a:solidFill>
                <a:latin typeface="Calibri"/>
                <a:ea typeface="Calibri"/>
                <a:cs typeface="Calibri"/>
                <a:sym typeface="Calibri"/>
              </a:rPr>
              <a:t>Method Flowchart</a:t>
            </a:r>
            <a:endParaRPr b="1" sz="2000">
              <a:solidFill>
                <a:srgbClr val="0C4B33"/>
              </a:solidFill>
              <a:latin typeface="Calibri"/>
              <a:ea typeface="Calibri"/>
              <a:cs typeface="Calibri"/>
              <a:sym typeface="Calibri"/>
            </a:endParaRPr>
          </a:p>
          <a:p>
            <a:pPr indent="-457200" lvl="0" marL="457200" marR="0" rtl="0" algn="l">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setup()</a:t>
            </a:r>
            <a:endParaRPr/>
          </a:p>
          <a:p>
            <a:pPr indent="-457200" lvl="0" marL="457200" marR="0" rtl="0" algn="l">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dispatch()</a:t>
            </a:r>
            <a:endParaRPr/>
          </a:p>
          <a:p>
            <a:pPr indent="-457200" lvl="0" marL="457200" marR="0" rtl="0" algn="l">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http_method_not_allowed()</a:t>
            </a:r>
            <a:endParaRPr sz="2000">
              <a:solidFill>
                <a:srgbClr val="0C4B33"/>
              </a:solidFill>
              <a:latin typeface="Calibri"/>
              <a:ea typeface="Calibri"/>
              <a:cs typeface="Calibri"/>
              <a:sym typeface="Calibri"/>
            </a:endParaRPr>
          </a:p>
          <a:p>
            <a:pPr indent="-457200" lvl="0" marL="457200" marR="0" rtl="0" algn="l">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get_template_names()</a:t>
            </a:r>
            <a:endParaRPr sz="2000">
              <a:solidFill>
                <a:srgbClr val="0C4B33"/>
              </a:solidFill>
              <a:latin typeface="Calibri"/>
              <a:ea typeface="Calibri"/>
              <a:cs typeface="Calibri"/>
              <a:sym typeface="Calibri"/>
            </a:endParaRPr>
          </a:p>
          <a:p>
            <a:pPr indent="-457200" lvl="0" marL="457200" marR="0" rtl="0" algn="l">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get_queryset()</a:t>
            </a:r>
            <a:endParaRPr sz="2000">
              <a:solidFill>
                <a:srgbClr val="0C4B33"/>
              </a:solidFill>
              <a:latin typeface="Calibri"/>
              <a:ea typeface="Calibri"/>
              <a:cs typeface="Calibri"/>
              <a:sym typeface="Calibri"/>
            </a:endParaRPr>
          </a:p>
          <a:p>
            <a:pPr indent="-457200" lvl="0" marL="457200" marR="0" rtl="0" algn="l">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get_context_object_name()</a:t>
            </a:r>
            <a:endParaRPr/>
          </a:p>
          <a:p>
            <a:pPr indent="-457200" lvl="0" marL="457200" marR="0" rtl="0" algn="l">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get_context_data()	</a:t>
            </a:r>
            <a:endParaRPr/>
          </a:p>
          <a:p>
            <a:pPr indent="-457200" lvl="0" marL="457200" marR="0" rtl="0" algn="l">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get()</a:t>
            </a:r>
            <a:endParaRPr/>
          </a:p>
          <a:p>
            <a:pPr indent="-457200" lvl="0" marL="457200" marR="0" rtl="0" algn="l">
              <a:spcBef>
                <a:spcPts val="0"/>
              </a:spcBef>
              <a:spcAft>
                <a:spcPts val="0"/>
              </a:spcAft>
              <a:buClr>
                <a:srgbClr val="0C4B33"/>
              </a:buClr>
              <a:buSzPts val="2000"/>
              <a:buFont typeface="Calibri"/>
              <a:buAutoNum type="arabicPeriod"/>
            </a:pPr>
            <a:r>
              <a:rPr lang="en-US" sz="2000">
                <a:solidFill>
                  <a:srgbClr val="0C4B33"/>
                </a:solidFill>
                <a:latin typeface="Calibri"/>
                <a:ea typeface="Calibri"/>
                <a:cs typeface="Calibri"/>
                <a:sym typeface="Calibri"/>
              </a:rPr>
              <a:t>render_to_response()</a:t>
            </a:r>
            <a:endParaRPr sz="2000">
              <a:solidFill>
                <a:srgbClr val="0C4B33"/>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19"/>
          <p:cNvSpPr/>
          <p:nvPr/>
        </p:nvSpPr>
        <p:spPr>
          <a:xfrm>
            <a:off x="613821" y="4123782"/>
            <a:ext cx="7192445" cy="224676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EAEBB"/>
                </a:solidFill>
                <a:latin typeface="Courier"/>
                <a:ea typeface="Courier"/>
                <a:cs typeface="Courier"/>
                <a:sym typeface="Courier"/>
              </a:rPr>
              <a:t>&lt;</a:t>
            </a:r>
            <a:r>
              <a:rPr b="1" lang="en-US" sz="1400">
                <a:solidFill>
                  <a:srgbClr val="C1651C"/>
                </a:solidFill>
                <a:latin typeface="Courier"/>
                <a:ea typeface="Courier"/>
                <a:cs typeface="Courier"/>
                <a:sym typeface="Courier"/>
              </a:rPr>
              <a:t>h1</a:t>
            </a:r>
            <a:r>
              <a:rPr b="1" lang="en-US" sz="1400">
                <a:solidFill>
                  <a:srgbClr val="2EAEBB"/>
                </a:solidFill>
                <a:latin typeface="Courier"/>
                <a:ea typeface="Courier"/>
                <a:cs typeface="Courier"/>
                <a:sym typeface="Courier"/>
              </a:rPr>
              <a:t>&gt;</a:t>
            </a:r>
            <a:r>
              <a:rPr b="1" lang="en-US" sz="1400">
                <a:solidFill>
                  <a:srgbClr val="C814C9"/>
                </a:solidFill>
                <a:latin typeface="Courier"/>
                <a:ea typeface="Courier"/>
                <a:cs typeface="Courier"/>
                <a:sym typeface="Courier"/>
              </a:rPr>
              <a:t>List of {{ crazy_thing }}s</a:t>
            </a:r>
            <a:r>
              <a:rPr b="1" lang="en-US" sz="1400">
                <a:solidFill>
                  <a:srgbClr val="2EAEBB"/>
                </a:solidFill>
                <a:latin typeface="Courier"/>
                <a:ea typeface="Courier"/>
                <a:cs typeface="Courier"/>
                <a:sym typeface="Courier"/>
              </a:rPr>
              <a:t>&lt;/</a:t>
            </a:r>
            <a:r>
              <a:rPr b="1" lang="en-US" sz="1400">
                <a:solidFill>
                  <a:srgbClr val="C1651C"/>
                </a:solidFill>
                <a:latin typeface="Courier"/>
                <a:ea typeface="Courier"/>
                <a:cs typeface="Courier"/>
                <a:sym typeface="Courier"/>
              </a:rPr>
              <a:t>h1</a:t>
            </a:r>
            <a:r>
              <a:rPr b="1" lang="en-US" sz="1400">
                <a:solidFill>
                  <a:srgbClr val="2EAEBB"/>
                </a:solidFill>
                <a:latin typeface="Courier"/>
                <a:ea typeface="Courier"/>
                <a:cs typeface="Courier"/>
                <a:sym typeface="Courier"/>
              </a:rPr>
              <a:t>&gt;</a:t>
            </a:r>
            <a:endParaRPr b="1" sz="1400">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a:solidFill>
                  <a:srgbClr val="2EAEBB"/>
                </a:solidFill>
                <a:latin typeface="Courier"/>
                <a:ea typeface="Courier"/>
                <a:cs typeface="Courier"/>
                <a:sym typeface="Courier"/>
              </a:rPr>
              <a:t>&lt;</a:t>
            </a:r>
            <a:r>
              <a:rPr b="1" lang="en-US" sz="1400">
                <a:solidFill>
                  <a:srgbClr val="C1651C"/>
                </a:solidFill>
                <a:latin typeface="Courier"/>
                <a:ea typeface="Courier"/>
                <a:cs typeface="Courier"/>
                <a:sym typeface="Courier"/>
              </a:rPr>
              <a:t>p</a:t>
            </a:r>
            <a:r>
              <a:rPr b="1" lang="en-US" sz="1400">
                <a:solidFill>
                  <a:srgbClr val="2EAEBB"/>
                </a:solidFill>
                <a:latin typeface="Courier"/>
                <a:ea typeface="Courier"/>
                <a:cs typeface="Courier"/>
                <a:sym typeface="Courier"/>
              </a:rPr>
              <a:t>&gt;</a:t>
            </a:r>
            <a:endParaRPr b="1" sz="1400">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if horse_list %}</a:t>
            </a:r>
            <a:endParaRPr/>
          </a:p>
          <a:p>
            <a:pPr indent="0" lvl="0" marL="0" marR="0" rtl="0" algn="l">
              <a:spcBef>
                <a:spcPts val="0"/>
              </a:spcBef>
              <a:spcAft>
                <a:spcPts val="0"/>
              </a:spcAft>
              <a:buNone/>
            </a:pPr>
            <a:r>
              <a:rPr b="1" lang="en-US" sz="1400">
                <a:solidFill>
                  <a:srgbClr val="2EAEBB"/>
                </a:solidFill>
                <a:latin typeface="Courier"/>
                <a:ea typeface="Courier"/>
                <a:cs typeface="Courier"/>
                <a:sym typeface="Courier"/>
              </a:rPr>
              <a:t>&lt;</a:t>
            </a:r>
            <a:r>
              <a:rPr b="1" lang="en-US" sz="1400">
                <a:solidFill>
                  <a:srgbClr val="C1651C"/>
                </a:solidFill>
                <a:latin typeface="Courier"/>
                <a:ea typeface="Courier"/>
                <a:cs typeface="Courier"/>
                <a:sym typeface="Courier"/>
              </a:rPr>
              <a:t>ul</a:t>
            </a:r>
            <a:r>
              <a:rPr b="1" lang="en-US" sz="1400">
                <a:solidFill>
                  <a:srgbClr val="2EAEBB"/>
                </a:solidFill>
                <a:latin typeface="Courier"/>
                <a:ea typeface="Courier"/>
                <a:cs typeface="Courier"/>
                <a:sym typeface="Courier"/>
              </a:rPr>
              <a:t>&gt;</a:t>
            </a:r>
            <a:endParaRPr b="1" sz="1400">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 for xyz in horse_list %}</a:t>
            </a: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a:t>
            </a:r>
            <a:r>
              <a:rPr b="1" lang="en-US" sz="1400">
                <a:solidFill>
                  <a:srgbClr val="2EAEBB"/>
                </a:solidFill>
                <a:latin typeface="Courier"/>
                <a:ea typeface="Courier"/>
                <a:cs typeface="Courier"/>
                <a:sym typeface="Courier"/>
              </a:rPr>
              <a:t>&lt;</a:t>
            </a:r>
            <a:r>
              <a:rPr b="1" lang="en-US" sz="1400">
                <a:solidFill>
                  <a:srgbClr val="C1651C"/>
                </a:solidFill>
                <a:latin typeface="Courier"/>
                <a:ea typeface="Courier"/>
                <a:cs typeface="Courier"/>
                <a:sym typeface="Courier"/>
              </a:rPr>
              <a:t>li</a:t>
            </a:r>
            <a:r>
              <a:rPr b="1" lang="en-US" sz="1400">
                <a:solidFill>
                  <a:srgbClr val="2EAEBB"/>
                </a:solidFill>
                <a:latin typeface="Courier"/>
                <a:ea typeface="Courier"/>
                <a:cs typeface="Courier"/>
                <a:sym typeface="Courier"/>
              </a:rPr>
              <a:t>&gt;</a:t>
            </a:r>
            <a:endParaRPr b="1" sz="1400">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a:t>
            </a:r>
            <a:r>
              <a:rPr b="1" lang="en-US" sz="1400">
                <a:solidFill>
                  <a:srgbClr val="2EAEBB"/>
                </a:solidFill>
                <a:latin typeface="Courier"/>
                <a:ea typeface="Courier"/>
                <a:cs typeface="Courier"/>
                <a:sym typeface="Courier"/>
              </a:rPr>
              <a:t>&lt;</a:t>
            </a:r>
            <a:r>
              <a:rPr b="1" lang="en-US" sz="1400">
                <a:solidFill>
                  <a:srgbClr val="C1651C"/>
                </a:solidFill>
                <a:latin typeface="Courier"/>
                <a:ea typeface="Courier"/>
                <a:cs typeface="Courier"/>
                <a:sym typeface="Courier"/>
              </a:rPr>
              <a:t>a</a:t>
            </a:r>
            <a:r>
              <a:rPr b="1" lang="en-US" sz="1400">
                <a:solidFill>
                  <a:srgbClr val="2EAEBB"/>
                </a:solidFill>
                <a:latin typeface="Courier"/>
                <a:ea typeface="Courier"/>
                <a:cs typeface="Courier"/>
                <a:sym typeface="Courier"/>
              </a:rPr>
              <a:t> </a:t>
            </a:r>
            <a:r>
              <a:rPr b="1" lang="en-US" sz="1400">
                <a:solidFill>
                  <a:srgbClr val="2FB41D"/>
                </a:solidFill>
                <a:latin typeface="Courier"/>
                <a:ea typeface="Courier"/>
                <a:cs typeface="Courier"/>
                <a:sym typeface="Courier"/>
              </a:rPr>
              <a:t>href</a:t>
            </a:r>
            <a:r>
              <a:rPr b="1" lang="en-US" sz="1400">
                <a:solidFill>
                  <a:srgbClr val="2EAEBB"/>
                </a:solidFill>
                <a:latin typeface="Courier"/>
                <a:ea typeface="Courier"/>
                <a:cs typeface="Courier"/>
                <a:sym typeface="Courier"/>
              </a:rPr>
              <a:t>=</a:t>
            </a:r>
            <a:r>
              <a:rPr b="1" lang="en-US" sz="1400">
                <a:solidFill>
                  <a:srgbClr val="B42419"/>
                </a:solidFill>
                <a:latin typeface="Courier"/>
                <a:ea typeface="Courier"/>
                <a:cs typeface="Courier"/>
                <a:sym typeface="Courier"/>
              </a:rPr>
              <a:t>"{% url 'gview:horse' xyz.id %}"</a:t>
            </a:r>
            <a:r>
              <a:rPr b="1" lang="en-US" sz="1400">
                <a:solidFill>
                  <a:srgbClr val="2EAEBB"/>
                </a:solidFill>
                <a:latin typeface="Courier"/>
                <a:ea typeface="Courier"/>
                <a:cs typeface="Courier"/>
                <a:sym typeface="Courier"/>
              </a:rPr>
              <a:t>&gt;</a:t>
            </a:r>
            <a:r>
              <a:rPr b="1" lang="en-US" sz="1400" u="sng">
                <a:solidFill>
                  <a:srgbClr val="C814C9"/>
                </a:solidFill>
                <a:latin typeface="Courier"/>
                <a:ea typeface="Courier"/>
                <a:cs typeface="Courier"/>
                <a:sym typeface="Courier"/>
              </a:rPr>
              <a:t>{{ xyz.name }}</a:t>
            </a:r>
            <a:r>
              <a:rPr b="1" lang="en-US" sz="1400" u="sng">
                <a:solidFill>
                  <a:srgbClr val="2EAEBB"/>
                </a:solidFill>
                <a:latin typeface="Courier"/>
                <a:ea typeface="Courier"/>
                <a:cs typeface="Courier"/>
                <a:sym typeface="Courier"/>
              </a:rPr>
              <a:t>&lt;/</a:t>
            </a:r>
            <a:r>
              <a:rPr b="1" lang="en-US" sz="1400" u="sng">
                <a:solidFill>
                  <a:srgbClr val="C1651C"/>
                </a:solidFill>
                <a:latin typeface="Courier"/>
                <a:ea typeface="Courier"/>
                <a:cs typeface="Courier"/>
                <a:sym typeface="Courier"/>
              </a:rPr>
              <a:t>a</a:t>
            </a:r>
            <a:r>
              <a:rPr b="1" lang="en-US" sz="1400" u="sng">
                <a:solidFill>
                  <a:srgbClr val="2EAEBB"/>
                </a:solidFill>
                <a:latin typeface="Courier"/>
                <a:ea typeface="Courier"/>
                <a:cs typeface="Courier"/>
                <a:sym typeface="Courier"/>
              </a:rPr>
              <a:t>&gt;</a:t>
            </a:r>
            <a:endParaRPr b="1" sz="1400" u="sng">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u="sng">
                <a:solidFill>
                  <a:srgbClr val="000000"/>
                </a:solidFill>
                <a:latin typeface="Courier"/>
                <a:ea typeface="Courier"/>
                <a:cs typeface="Courier"/>
                <a:sym typeface="Courier"/>
              </a:rPr>
              <a:t>    </a:t>
            </a:r>
            <a:r>
              <a:rPr b="1" lang="en-US" sz="1400" u="sng">
                <a:solidFill>
                  <a:srgbClr val="2EAEBB"/>
                </a:solidFill>
                <a:latin typeface="Courier"/>
                <a:ea typeface="Courier"/>
                <a:cs typeface="Courier"/>
                <a:sym typeface="Courier"/>
              </a:rPr>
              <a:t>&lt;/</a:t>
            </a:r>
            <a:r>
              <a:rPr b="1" lang="en-US" sz="1400" u="sng">
                <a:solidFill>
                  <a:srgbClr val="C1651C"/>
                </a:solidFill>
                <a:latin typeface="Courier"/>
                <a:ea typeface="Courier"/>
                <a:cs typeface="Courier"/>
                <a:sym typeface="Courier"/>
              </a:rPr>
              <a:t>li</a:t>
            </a:r>
            <a:r>
              <a:rPr b="1" lang="en-US" sz="1400" u="sng">
                <a:solidFill>
                  <a:srgbClr val="2EAEBB"/>
                </a:solidFill>
                <a:latin typeface="Courier"/>
                <a:ea typeface="Courier"/>
                <a:cs typeface="Courier"/>
                <a:sym typeface="Courier"/>
              </a:rPr>
              <a:t>&gt;</a:t>
            </a:r>
            <a:endParaRPr b="1" sz="1400" u="sng">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u="sng">
                <a:solidFill>
                  <a:srgbClr val="000000"/>
                </a:solidFill>
                <a:latin typeface="Courier"/>
                <a:ea typeface="Courier"/>
                <a:cs typeface="Courier"/>
                <a:sym typeface="Courier"/>
              </a:rPr>
              <a:t>  {% endfor %}</a:t>
            </a:r>
            <a:endParaRPr/>
          </a:p>
          <a:p>
            <a:pPr indent="0" lvl="0" marL="0" marR="0" rtl="0" algn="l">
              <a:spcBef>
                <a:spcPts val="0"/>
              </a:spcBef>
              <a:spcAft>
                <a:spcPts val="0"/>
              </a:spcAft>
              <a:buNone/>
            </a:pPr>
            <a:r>
              <a:rPr b="1" lang="en-US" sz="1400" u="sng">
                <a:solidFill>
                  <a:srgbClr val="000000"/>
                </a:solidFill>
                <a:latin typeface="Courier"/>
                <a:ea typeface="Courier"/>
                <a:cs typeface="Courier"/>
                <a:sym typeface="Courier"/>
              </a:rPr>
              <a:t>...</a:t>
            </a:r>
            <a:endParaRPr b="1" sz="1400">
              <a:solidFill>
                <a:schemeClr val="lt1"/>
              </a:solidFill>
              <a:latin typeface="Courier"/>
              <a:ea typeface="Courier"/>
              <a:cs typeface="Courier"/>
              <a:sym typeface="Courier"/>
            </a:endParaRPr>
          </a:p>
        </p:txBody>
      </p:sp>
      <p:sp>
        <p:nvSpPr>
          <p:cNvPr id="280" name="Google Shape;280;p19"/>
          <p:cNvSpPr/>
          <p:nvPr/>
        </p:nvSpPr>
        <p:spPr>
          <a:xfrm>
            <a:off x="601915" y="3665064"/>
            <a:ext cx="5722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dj4e-samples/gview/templates/gview/wacky.html</a:t>
            </a:r>
            <a:endParaRPr sz="1800">
              <a:solidFill>
                <a:srgbClr val="FFFF00"/>
              </a:solidFill>
              <a:latin typeface="Calibri"/>
              <a:ea typeface="Calibri"/>
              <a:cs typeface="Calibri"/>
              <a:sym typeface="Calibri"/>
            </a:endParaRPr>
          </a:p>
        </p:txBody>
      </p:sp>
      <p:sp>
        <p:nvSpPr>
          <p:cNvPr id="281" name="Google Shape;281;p19"/>
          <p:cNvSpPr/>
          <p:nvPr/>
        </p:nvSpPr>
        <p:spPr>
          <a:xfrm>
            <a:off x="7514491" y="598563"/>
            <a:ext cx="38951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https://samples.dj4e.com/gview/wacky</a:t>
            </a:r>
            <a:endParaRPr sz="1800">
              <a:solidFill>
                <a:srgbClr val="FFFF00"/>
              </a:solidFill>
              <a:latin typeface="Calibri"/>
              <a:ea typeface="Calibri"/>
              <a:cs typeface="Calibri"/>
              <a:sym typeface="Calibri"/>
            </a:endParaRPr>
          </a:p>
        </p:txBody>
      </p:sp>
      <p:sp>
        <p:nvSpPr>
          <p:cNvPr id="282" name="Google Shape;282;p19"/>
          <p:cNvSpPr/>
          <p:nvPr/>
        </p:nvSpPr>
        <p:spPr>
          <a:xfrm>
            <a:off x="604824" y="747226"/>
            <a:ext cx="6354776" cy="2893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400BD9"/>
                </a:solidFill>
                <a:latin typeface="Courier"/>
                <a:ea typeface="Courier"/>
                <a:cs typeface="Courier"/>
                <a:sym typeface="Courier"/>
              </a:rPr>
              <a:t># Lets explore how (badly) we can override things...</a:t>
            </a:r>
            <a:endParaRPr b="1" sz="1400">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a:solidFill>
                  <a:srgbClr val="C1651C"/>
                </a:solidFill>
                <a:latin typeface="Courier"/>
                <a:ea typeface="Courier"/>
                <a:cs typeface="Courier"/>
                <a:sym typeface="Courier"/>
              </a:rPr>
              <a:t>class</a:t>
            </a:r>
            <a:r>
              <a:rPr b="1" lang="en-US" sz="1400">
                <a:solidFill>
                  <a:srgbClr val="000000"/>
                </a:solidFill>
                <a:latin typeface="Courier"/>
                <a:ea typeface="Courier"/>
                <a:cs typeface="Courier"/>
                <a:sym typeface="Courier"/>
              </a:rPr>
              <a:t> </a:t>
            </a:r>
            <a:r>
              <a:rPr b="1" lang="en-US" sz="1400">
                <a:solidFill>
                  <a:srgbClr val="2EAEBB"/>
                </a:solidFill>
                <a:latin typeface="Courier"/>
                <a:ea typeface="Courier"/>
                <a:cs typeface="Courier"/>
                <a:sym typeface="Courier"/>
              </a:rPr>
              <a:t>WackyEquinesView</a:t>
            </a:r>
            <a:r>
              <a:rPr b="1" lang="en-US" sz="1400">
                <a:solidFill>
                  <a:srgbClr val="000000"/>
                </a:solidFill>
                <a:latin typeface="Courier"/>
                <a:ea typeface="Courier"/>
                <a:cs typeface="Courier"/>
                <a:sym typeface="Courier"/>
              </a:rPr>
              <a:t>(generic.ListView):</a:t>
            </a: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model = Car</a:t>
            </a:r>
            <a:endParaRPr b="1" sz="1400">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template_name = </a:t>
            </a:r>
            <a:r>
              <a:rPr b="1" lang="en-US" sz="1400">
                <a:solidFill>
                  <a:srgbClr val="B42419"/>
                </a:solidFill>
                <a:latin typeface="Courier"/>
                <a:ea typeface="Courier"/>
                <a:cs typeface="Courier"/>
                <a:sym typeface="Courier"/>
              </a:rPr>
              <a:t>'gview/wacky.html'</a:t>
            </a:r>
            <a:endParaRPr b="1" sz="1400">
              <a:solidFill>
                <a:srgbClr val="000000"/>
              </a:solidFill>
              <a:latin typeface="Courier"/>
              <a:ea typeface="Courier"/>
              <a:cs typeface="Courier"/>
              <a:sym typeface="Courier"/>
            </a:endParaRPr>
          </a:p>
          <a:p>
            <a:pPr indent="0" lvl="0" marL="0" marR="0" rtl="0" algn="l">
              <a:spcBef>
                <a:spcPts val="0"/>
              </a:spcBef>
              <a:spcAft>
                <a:spcPts val="0"/>
              </a:spcAft>
              <a:buNone/>
            </a:pPr>
            <a:r>
              <a:t/>
            </a:r>
            <a:endParaRPr b="1" sz="1400">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a:t>
            </a:r>
            <a:r>
              <a:rPr b="1" lang="en-US" sz="1400">
                <a:solidFill>
                  <a:srgbClr val="C1651C"/>
                </a:solidFill>
                <a:latin typeface="Courier"/>
                <a:ea typeface="Courier"/>
                <a:cs typeface="Courier"/>
                <a:sym typeface="Courier"/>
              </a:rPr>
              <a:t>def</a:t>
            </a:r>
            <a:r>
              <a:rPr b="1" lang="en-US" sz="1400">
                <a:solidFill>
                  <a:srgbClr val="000000"/>
                </a:solidFill>
                <a:latin typeface="Courier"/>
                <a:ea typeface="Courier"/>
                <a:cs typeface="Courier"/>
                <a:sym typeface="Courier"/>
              </a:rPr>
              <a:t> </a:t>
            </a:r>
            <a:r>
              <a:rPr b="1" lang="en-US" sz="1400">
                <a:solidFill>
                  <a:srgbClr val="2EAEBB"/>
                </a:solidFill>
                <a:latin typeface="Courier"/>
                <a:ea typeface="Courier"/>
                <a:cs typeface="Courier"/>
                <a:sym typeface="Courier"/>
              </a:rPr>
              <a:t>get_queryset</a:t>
            </a:r>
            <a:r>
              <a:rPr b="1" lang="en-US" sz="1400">
                <a:solidFill>
                  <a:srgbClr val="000000"/>
                </a:solidFill>
                <a:latin typeface="Courier"/>
                <a:ea typeface="Courier"/>
                <a:cs typeface="Courier"/>
                <a:sym typeface="Courier"/>
              </a:rPr>
              <a:t>(self, **kwargs):</a:t>
            </a: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crazy = Horse.objects.all()    </a:t>
            </a:r>
            <a:r>
              <a:rPr b="1" lang="en-US" sz="1400">
                <a:solidFill>
                  <a:srgbClr val="400BD9"/>
                </a:solidFill>
                <a:latin typeface="Courier"/>
                <a:ea typeface="Courier"/>
                <a:cs typeface="Courier"/>
                <a:sym typeface="Courier"/>
              </a:rPr>
              <a:t># Convention: Car</a:t>
            </a:r>
            <a:endParaRPr b="1" sz="1400">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a:t>
            </a:r>
            <a:r>
              <a:rPr b="1" lang="en-US" sz="1400">
                <a:solidFill>
                  <a:srgbClr val="C1651C"/>
                </a:solidFill>
                <a:latin typeface="Courier"/>
                <a:ea typeface="Courier"/>
                <a:cs typeface="Courier"/>
                <a:sym typeface="Courier"/>
              </a:rPr>
              <a:t>return</a:t>
            </a:r>
            <a:r>
              <a:rPr b="1" lang="en-US" sz="1400">
                <a:solidFill>
                  <a:srgbClr val="000000"/>
                </a:solidFill>
                <a:latin typeface="Courier"/>
                <a:ea typeface="Courier"/>
                <a:cs typeface="Courier"/>
                <a:sym typeface="Courier"/>
              </a:rPr>
              <a:t> crazy</a:t>
            </a:r>
            <a:endParaRPr/>
          </a:p>
          <a:p>
            <a:pPr indent="0" lvl="0" marL="0" marR="0" rtl="0" algn="l">
              <a:spcBef>
                <a:spcPts val="0"/>
              </a:spcBef>
              <a:spcAft>
                <a:spcPts val="0"/>
              </a:spcAft>
              <a:buNone/>
            </a:pPr>
            <a:r>
              <a:t/>
            </a:r>
            <a:endParaRPr b="1" sz="1400">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a:solidFill>
                  <a:srgbClr val="C1651C"/>
                </a:solidFill>
                <a:latin typeface="Courier"/>
                <a:ea typeface="Courier"/>
                <a:cs typeface="Courier"/>
                <a:sym typeface="Courier"/>
              </a:rPr>
              <a:t>    def</a:t>
            </a:r>
            <a:r>
              <a:rPr b="1" lang="en-US" sz="1400">
                <a:solidFill>
                  <a:srgbClr val="000000"/>
                </a:solidFill>
                <a:latin typeface="Courier"/>
                <a:ea typeface="Courier"/>
                <a:cs typeface="Courier"/>
                <a:sym typeface="Courier"/>
              </a:rPr>
              <a:t> </a:t>
            </a:r>
            <a:r>
              <a:rPr b="1" lang="en-US" sz="1400">
                <a:solidFill>
                  <a:srgbClr val="2EAEBB"/>
                </a:solidFill>
                <a:latin typeface="Courier"/>
                <a:ea typeface="Courier"/>
                <a:cs typeface="Courier"/>
                <a:sym typeface="Courier"/>
              </a:rPr>
              <a:t>get_context_data</a:t>
            </a:r>
            <a:r>
              <a:rPr b="1" lang="en-US" sz="1400">
                <a:solidFill>
                  <a:srgbClr val="000000"/>
                </a:solidFill>
                <a:latin typeface="Courier"/>
                <a:ea typeface="Courier"/>
                <a:cs typeface="Courier"/>
                <a:sym typeface="Courier"/>
              </a:rPr>
              <a:t>(self, **kwargs):</a:t>
            </a: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context = </a:t>
            </a:r>
            <a:r>
              <a:rPr b="1" lang="en-US" sz="1400">
                <a:solidFill>
                  <a:srgbClr val="2EAEBB"/>
                </a:solidFill>
                <a:latin typeface="Courier"/>
                <a:ea typeface="Courier"/>
                <a:cs typeface="Courier"/>
                <a:sym typeface="Courier"/>
              </a:rPr>
              <a:t>super</a:t>
            </a:r>
            <a:r>
              <a:rPr b="1" lang="en-US" sz="1400">
                <a:solidFill>
                  <a:srgbClr val="000000"/>
                </a:solidFill>
                <a:latin typeface="Courier"/>
                <a:ea typeface="Courier"/>
                <a:cs typeface="Courier"/>
                <a:sym typeface="Courier"/>
              </a:rPr>
              <a:t>().get_context_data(**kwargs)</a:t>
            </a: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context[</a:t>
            </a:r>
            <a:r>
              <a:rPr b="1" lang="en-US" sz="1400">
                <a:solidFill>
                  <a:srgbClr val="B42419"/>
                </a:solidFill>
                <a:latin typeface="Courier"/>
                <a:ea typeface="Courier"/>
                <a:cs typeface="Courier"/>
                <a:sym typeface="Courier"/>
              </a:rPr>
              <a:t>'crazy_thing'</a:t>
            </a:r>
            <a:r>
              <a:rPr b="1" lang="en-US" sz="1400">
                <a:solidFill>
                  <a:srgbClr val="000000"/>
                </a:solidFill>
                <a:latin typeface="Courier"/>
                <a:ea typeface="Courier"/>
                <a:cs typeface="Courier"/>
                <a:sym typeface="Courier"/>
              </a:rPr>
              <a:t>] = </a:t>
            </a:r>
            <a:r>
              <a:rPr b="1" lang="en-US" sz="1400">
                <a:solidFill>
                  <a:srgbClr val="B42419"/>
                </a:solidFill>
                <a:latin typeface="Courier"/>
                <a:ea typeface="Courier"/>
                <a:cs typeface="Courier"/>
                <a:sym typeface="Courier"/>
              </a:rPr>
              <a:t>'CRAZY THING'</a:t>
            </a:r>
            <a:endParaRPr b="1" sz="1400">
              <a:solidFill>
                <a:srgbClr val="000000"/>
              </a:solidFill>
              <a:latin typeface="Courier"/>
              <a:ea typeface="Courier"/>
              <a:cs typeface="Courier"/>
              <a:sym typeface="Courier"/>
            </a:endParaRPr>
          </a:p>
          <a:p>
            <a:pPr indent="0" lvl="0" marL="0" marR="0" rtl="0" algn="l">
              <a:spcBef>
                <a:spcPts val="0"/>
              </a:spcBef>
              <a:spcAft>
                <a:spcPts val="0"/>
              </a:spcAft>
              <a:buNone/>
            </a:pPr>
            <a:r>
              <a:rPr b="1" lang="en-US" sz="1400">
                <a:solidFill>
                  <a:srgbClr val="000000"/>
                </a:solidFill>
                <a:latin typeface="Courier"/>
                <a:ea typeface="Courier"/>
                <a:cs typeface="Courier"/>
                <a:sym typeface="Courier"/>
              </a:rPr>
              <a:t>        </a:t>
            </a:r>
            <a:r>
              <a:rPr b="1" lang="en-US" sz="1400">
                <a:solidFill>
                  <a:srgbClr val="C1651C"/>
                </a:solidFill>
                <a:latin typeface="Courier"/>
                <a:ea typeface="Courier"/>
                <a:cs typeface="Courier"/>
                <a:sym typeface="Courier"/>
              </a:rPr>
              <a:t>return</a:t>
            </a:r>
            <a:r>
              <a:rPr b="1" lang="en-US" sz="1400">
                <a:solidFill>
                  <a:srgbClr val="000000"/>
                </a:solidFill>
                <a:latin typeface="Courier"/>
                <a:ea typeface="Courier"/>
                <a:cs typeface="Courier"/>
                <a:sym typeface="Courier"/>
              </a:rPr>
              <a:t> context</a:t>
            </a:r>
            <a:endParaRPr b="1" sz="1400">
              <a:solidFill>
                <a:srgbClr val="000000"/>
              </a:solidFill>
              <a:latin typeface="Courier"/>
              <a:ea typeface="Courier"/>
              <a:cs typeface="Courier"/>
              <a:sym typeface="Courier"/>
            </a:endParaRPr>
          </a:p>
        </p:txBody>
      </p:sp>
      <p:sp>
        <p:nvSpPr>
          <p:cNvPr id="283" name="Google Shape;283;p19"/>
          <p:cNvSpPr/>
          <p:nvPr/>
        </p:nvSpPr>
        <p:spPr>
          <a:xfrm>
            <a:off x="604825" y="292166"/>
            <a:ext cx="29574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pic>
        <p:nvPicPr>
          <p:cNvPr id="284" name="Google Shape;284;p19"/>
          <p:cNvPicPr preferRelativeResize="0"/>
          <p:nvPr/>
        </p:nvPicPr>
        <p:blipFill rotWithShape="1">
          <a:blip r:embed="rId3">
            <a:alphaModFix/>
          </a:blip>
          <a:srcRect b="0" l="0" r="0" t="0"/>
          <a:stretch/>
        </p:blipFill>
        <p:spPr>
          <a:xfrm>
            <a:off x="7514491" y="1540789"/>
            <a:ext cx="4192988" cy="1988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p:nvPr/>
        </p:nvSpPr>
        <p:spPr>
          <a:xfrm>
            <a:off x="4733342" y="278098"/>
            <a:ext cx="7215642" cy="6347791"/>
          </a:xfrm>
          <a:prstGeom prst="rect">
            <a:avLst/>
          </a:prstGeom>
          <a:solidFill>
            <a:schemeClr val="accent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lt1"/>
                </a:solidFill>
                <a:latin typeface="Calibri"/>
                <a:ea typeface="Calibri"/>
                <a:cs typeface="Calibri"/>
                <a:sym typeface="Calibri"/>
              </a:rPr>
              <a:t>Linux</a:t>
            </a:r>
            <a:endParaRPr/>
          </a:p>
        </p:txBody>
      </p:sp>
      <p:sp>
        <p:nvSpPr>
          <p:cNvPr id="98" name="Google Shape;98;p2"/>
          <p:cNvSpPr/>
          <p:nvPr/>
        </p:nvSpPr>
        <p:spPr>
          <a:xfrm>
            <a:off x="873960" y="278098"/>
            <a:ext cx="2465935" cy="6347791"/>
          </a:xfrm>
          <a:prstGeom prst="rect">
            <a:avLst/>
          </a:prstGeom>
          <a:solidFill>
            <a:schemeClr val="accent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lt1"/>
                </a:solidFill>
                <a:latin typeface="Calibri"/>
                <a:ea typeface="Calibri"/>
                <a:cs typeface="Calibri"/>
                <a:sym typeface="Calibri"/>
              </a:rPr>
              <a:t>Browser</a:t>
            </a:r>
            <a:endParaRPr/>
          </a:p>
        </p:txBody>
      </p:sp>
      <p:sp>
        <p:nvSpPr>
          <p:cNvPr id="99" name="Google Shape;99;p2"/>
          <p:cNvSpPr/>
          <p:nvPr/>
        </p:nvSpPr>
        <p:spPr>
          <a:xfrm>
            <a:off x="5987216" y="870579"/>
            <a:ext cx="5702276" cy="5548575"/>
          </a:xfrm>
          <a:prstGeom prst="rect">
            <a:avLst/>
          </a:prstGeom>
          <a:solidFill>
            <a:srgbClr val="002060"/>
          </a:solidFill>
          <a:ln cap="flat" cmpd="sng" w="381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lt1"/>
                </a:solidFill>
                <a:latin typeface="Calibri"/>
                <a:ea typeface="Calibri"/>
                <a:cs typeface="Calibri"/>
                <a:sym typeface="Calibri"/>
              </a:rPr>
              <a:t>Django</a:t>
            </a:r>
            <a:endParaRPr b="0" i="0" sz="1800" u="none" cap="none" strike="noStrike">
              <a:solidFill>
                <a:schemeClr val="lt1"/>
              </a:solidFill>
              <a:latin typeface="Calibri"/>
              <a:ea typeface="Calibri"/>
              <a:cs typeface="Calibri"/>
              <a:sym typeface="Calibri"/>
            </a:endParaRPr>
          </a:p>
        </p:txBody>
      </p:sp>
      <p:sp>
        <p:nvSpPr>
          <p:cNvPr id="100" name="Google Shape;100;p2"/>
          <p:cNvSpPr txBox="1"/>
          <p:nvPr/>
        </p:nvSpPr>
        <p:spPr>
          <a:xfrm>
            <a:off x="5987216" y="404858"/>
            <a:ext cx="1295291" cy="36933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WGSIConfig</a:t>
            </a:r>
            <a:endParaRPr sz="1800">
              <a:solidFill>
                <a:schemeClr val="lt1"/>
              </a:solidFill>
              <a:latin typeface="Calibri"/>
              <a:ea typeface="Calibri"/>
              <a:cs typeface="Calibri"/>
              <a:sym typeface="Calibri"/>
            </a:endParaRPr>
          </a:p>
        </p:txBody>
      </p:sp>
      <p:sp>
        <p:nvSpPr>
          <p:cNvPr id="101" name="Google Shape;101;p2"/>
          <p:cNvSpPr/>
          <p:nvPr/>
        </p:nvSpPr>
        <p:spPr>
          <a:xfrm>
            <a:off x="6347167" y="1101696"/>
            <a:ext cx="1086678" cy="1033669"/>
          </a:xfrm>
          <a:prstGeom prst="roundRect">
            <a:avLst>
              <a:gd fmla="val 16667" name="adj"/>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Routing</a:t>
            </a:r>
            <a:endParaRPr/>
          </a:p>
        </p:txBody>
      </p:sp>
      <p:sp>
        <p:nvSpPr>
          <p:cNvPr id="102" name="Google Shape;102;p2"/>
          <p:cNvSpPr/>
          <p:nvPr/>
        </p:nvSpPr>
        <p:spPr>
          <a:xfrm>
            <a:off x="6347167" y="2675805"/>
            <a:ext cx="1086678" cy="1033669"/>
          </a:xfrm>
          <a:prstGeom prst="roundRect">
            <a:avLst>
              <a:gd fmla="val 16667" name="adj"/>
            </a:avLst>
          </a:prstGeom>
          <a:solidFill>
            <a:srgbClr val="FF7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Views</a:t>
            </a:r>
            <a:endParaRPr/>
          </a:p>
        </p:txBody>
      </p:sp>
      <p:sp>
        <p:nvSpPr>
          <p:cNvPr id="103" name="Google Shape;103;p2"/>
          <p:cNvSpPr/>
          <p:nvPr/>
        </p:nvSpPr>
        <p:spPr>
          <a:xfrm>
            <a:off x="9813128" y="4173528"/>
            <a:ext cx="1577009" cy="646266"/>
          </a:xfrm>
          <a:prstGeom prst="can">
            <a:avLst>
              <a:gd fmla="val 25000" name="adj"/>
            </a:avLst>
          </a:prstGeom>
          <a:solidFill>
            <a:srgbClr val="0070C0"/>
          </a:solidFill>
          <a:ln cap="flat" cmpd="sng" w="12700">
            <a:solidFill>
              <a:srgbClr val="1D7F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Database</a:t>
            </a:r>
            <a:endParaRPr/>
          </a:p>
        </p:txBody>
      </p:sp>
      <p:sp>
        <p:nvSpPr>
          <p:cNvPr id="104" name="Google Shape;104;p2"/>
          <p:cNvSpPr/>
          <p:nvPr/>
        </p:nvSpPr>
        <p:spPr>
          <a:xfrm>
            <a:off x="10090027" y="2904193"/>
            <a:ext cx="1367113" cy="516836"/>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Templates</a:t>
            </a:r>
            <a:endParaRPr sz="1800">
              <a:solidFill>
                <a:schemeClr val="dk1"/>
              </a:solidFill>
              <a:latin typeface="Calibri"/>
              <a:ea typeface="Calibri"/>
              <a:cs typeface="Calibri"/>
              <a:sym typeface="Calibri"/>
            </a:endParaRPr>
          </a:p>
        </p:txBody>
      </p:sp>
      <p:sp>
        <p:nvSpPr>
          <p:cNvPr id="105" name="Google Shape;105;p2"/>
          <p:cNvSpPr/>
          <p:nvPr/>
        </p:nvSpPr>
        <p:spPr>
          <a:xfrm>
            <a:off x="7933975" y="404637"/>
            <a:ext cx="1603514" cy="369554"/>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settings.py</a:t>
            </a:r>
            <a:endParaRPr sz="1800">
              <a:solidFill>
                <a:schemeClr val="dk1"/>
              </a:solidFill>
              <a:latin typeface="Calibri"/>
              <a:ea typeface="Calibri"/>
              <a:cs typeface="Calibri"/>
              <a:sym typeface="Calibri"/>
            </a:endParaRPr>
          </a:p>
        </p:txBody>
      </p:sp>
      <p:cxnSp>
        <p:nvCxnSpPr>
          <p:cNvPr id="106" name="Google Shape;106;p2"/>
          <p:cNvCxnSpPr/>
          <p:nvPr/>
        </p:nvCxnSpPr>
        <p:spPr>
          <a:xfrm flipH="1">
            <a:off x="7208365" y="589414"/>
            <a:ext cx="725611" cy="110"/>
          </a:xfrm>
          <a:prstGeom prst="straightConnector1">
            <a:avLst/>
          </a:prstGeom>
          <a:noFill/>
          <a:ln cap="flat" cmpd="sng" w="38100">
            <a:solidFill>
              <a:schemeClr val="lt1"/>
            </a:solidFill>
            <a:prstDash val="solid"/>
            <a:miter lim="800000"/>
            <a:headEnd len="sm" w="sm" type="none"/>
            <a:tailEnd len="med" w="med" type="triangle"/>
          </a:ln>
        </p:spPr>
      </p:cxnSp>
      <p:sp>
        <p:nvSpPr>
          <p:cNvPr id="107" name="Google Shape;107;p2"/>
          <p:cNvSpPr/>
          <p:nvPr/>
        </p:nvSpPr>
        <p:spPr>
          <a:xfrm>
            <a:off x="4999929" y="404637"/>
            <a:ext cx="516835" cy="6105958"/>
          </a:xfrm>
          <a:prstGeom prst="rect">
            <a:avLst/>
          </a:prstGeom>
          <a:solidFill>
            <a:srgbClr val="002060"/>
          </a:solidFill>
          <a:ln cap="flat" cmpd="sng" w="38100">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G</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I</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N</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X</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8" name="Google Shape;108;p2"/>
          <p:cNvCxnSpPr>
            <a:stCxn id="109" idx="1"/>
            <a:endCxn id="101" idx="3"/>
          </p:cNvCxnSpPr>
          <p:nvPr/>
        </p:nvCxnSpPr>
        <p:spPr>
          <a:xfrm flipH="1">
            <a:off x="7433812" y="1610800"/>
            <a:ext cx="1404900" cy="7800"/>
          </a:xfrm>
          <a:prstGeom prst="straightConnector1">
            <a:avLst/>
          </a:prstGeom>
          <a:noFill/>
          <a:ln cap="flat" cmpd="sng" w="38100">
            <a:solidFill>
              <a:schemeClr val="lt1"/>
            </a:solidFill>
            <a:prstDash val="solid"/>
            <a:miter lim="800000"/>
            <a:headEnd len="sm" w="sm" type="none"/>
            <a:tailEnd len="med" w="med" type="triangle"/>
          </a:ln>
        </p:spPr>
      </p:cxnSp>
      <p:cxnSp>
        <p:nvCxnSpPr>
          <p:cNvPr id="110" name="Google Shape;110;p2"/>
          <p:cNvCxnSpPr>
            <a:stCxn id="111" idx="1"/>
            <a:endCxn id="102" idx="3"/>
          </p:cNvCxnSpPr>
          <p:nvPr/>
        </p:nvCxnSpPr>
        <p:spPr>
          <a:xfrm flipH="1">
            <a:off x="7433824" y="2574964"/>
            <a:ext cx="1026000" cy="617700"/>
          </a:xfrm>
          <a:prstGeom prst="straightConnector1">
            <a:avLst/>
          </a:prstGeom>
          <a:noFill/>
          <a:ln cap="flat" cmpd="sng" w="38100">
            <a:solidFill>
              <a:schemeClr val="lt1"/>
            </a:solidFill>
            <a:prstDash val="solid"/>
            <a:miter lim="800000"/>
            <a:headEnd len="sm" w="sm" type="none"/>
            <a:tailEnd len="med" w="med" type="triangle"/>
          </a:ln>
        </p:spPr>
      </p:cxnSp>
      <p:cxnSp>
        <p:nvCxnSpPr>
          <p:cNvPr id="112" name="Google Shape;112;p2"/>
          <p:cNvCxnSpPr>
            <a:stCxn id="104" idx="1"/>
            <a:endCxn id="102" idx="3"/>
          </p:cNvCxnSpPr>
          <p:nvPr/>
        </p:nvCxnSpPr>
        <p:spPr>
          <a:xfrm flipH="1">
            <a:off x="7433827" y="3162611"/>
            <a:ext cx="2656200" cy="30000"/>
          </a:xfrm>
          <a:prstGeom prst="straightConnector1">
            <a:avLst/>
          </a:prstGeom>
          <a:noFill/>
          <a:ln cap="flat" cmpd="sng" w="38100">
            <a:solidFill>
              <a:schemeClr val="lt1"/>
            </a:solidFill>
            <a:prstDash val="solid"/>
            <a:miter lim="800000"/>
            <a:headEnd len="sm" w="sm" type="none"/>
            <a:tailEnd len="med" w="med" type="triangle"/>
          </a:ln>
        </p:spPr>
      </p:cxnSp>
      <p:cxnSp>
        <p:nvCxnSpPr>
          <p:cNvPr id="113" name="Google Shape;113;p2"/>
          <p:cNvCxnSpPr>
            <a:stCxn id="114" idx="1"/>
            <a:endCxn id="102" idx="3"/>
          </p:cNvCxnSpPr>
          <p:nvPr/>
        </p:nvCxnSpPr>
        <p:spPr>
          <a:xfrm rot="10800000">
            <a:off x="7433824" y="3192750"/>
            <a:ext cx="1026000" cy="523200"/>
          </a:xfrm>
          <a:prstGeom prst="straightConnector1">
            <a:avLst/>
          </a:prstGeom>
          <a:noFill/>
          <a:ln cap="flat" cmpd="sng" w="38100">
            <a:solidFill>
              <a:schemeClr val="lt1"/>
            </a:solidFill>
            <a:prstDash val="solid"/>
            <a:miter lim="800000"/>
            <a:headEnd len="sm" w="sm" type="none"/>
            <a:tailEnd len="med" w="med" type="triangle"/>
          </a:ln>
        </p:spPr>
      </p:cxnSp>
      <p:cxnSp>
        <p:nvCxnSpPr>
          <p:cNvPr id="115" name="Google Shape;115;p2"/>
          <p:cNvCxnSpPr>
            <a:stCxn id="103" idx="2"/>
            <a:endCxn id="116" idx="3"/>
          </p:cNvCxnSpPr>
          <p:nvPr/>
        </p:nvCxnSpPr>
        <p:spPr>
          <a:xfrm flipH="1">
            <a:off x="9208028" y="4496661"/>
            <a:ext cx="605100" cy="435300"/>
          </a:xfrm>
          <a:prstGeom prst="straightConnector1">
            <a:avLst/>
          </a:prstGeom>
          <a:noFill/>
          <a:ln cap="flat" cmpd="sng" w="38100">
            <a:solidFill>
              <a:schemeClr val="lt1"/>
            </a:solidFill>
            <a:prstDash val="solid"/>
            <a:miter lim="800000"/>
            <a:headEnd len="med" w="med" type="triangle"/>
            <a:tailEnd len="med" w="med" type="triangle"/>
          </a:ln>
        </p:spPr>
      </p:cxnSp>
      <p:sp>
        <p:nvSpPr>
          <p:cNvPr id="109" name="Google Shape;109;p2"/>
          <p:cNvSpPr/>
          <p:nvPr/>
        </p:nvSpPr>
        <p:spPr>
          <a:xfrm>
            <a:off x="8838712" y="1385733"/>
            <a:ext cx="1439996" cy="450133"/>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urls.py</a:t>
            </a:r>
            <a:endParaRPr sz="1800">
              <a:solidFill>
                <a:schemeClr val="dk1"/>
              </a:solidFill>
              <a:latin typeface="Calibri"/>
              <a:ea typeface="Calibri"/>
              <a:cs typeface="Calibri"/>
              <a:sym typeface="Calibri"/>
            </a:endParaRPr>
          </a:p>
        </p:txBody>
      </p:sp>
      <p:sp>
        <p:nvSpPr>
          <p:cNvPr id="111" name="Google Shape;111;p2"/>
          <p:cNvSpPr/>
          <p:nvPr/>
        </p:nvSpPr>
        <p:spPr>
          <a:xfrm>
            <a:off x="8459824" y="2316546"/>
            <a:ext cx="1308844" cy="516836"/>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views.py</a:t>
            </a:r>
            <a:endParaRPr sz="1800">
              <a:solidFill>
                <a:schemeClr val="dk1"/>
              </a:solidFill>
              <a:latin typeface="Calibri"/>
              <a:ea typeface="Calibri"/>
              <a:cs typeface="Calibri"/>
              <a:sym typeface="Calibri"/>
            </a:endParaRPr>
          </a:p>
        </p:txBody>
      </p:sp>
      <p:sp>
        <p:nvSpPr>
          <p:cNvPr id="114" name="Google Shape;114;p2"/>
          <p:cNvSpPr/>
          <p:nvPr/>
        </p:nvSpPr>
        <p:spPr>
          <a:xfrm>
            <a:off x="8459824" y="3465107"/>
            <a:ext cx="1355820" cy="501686"/>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forms.py</a:t>
            </a:r>
            <a:endParaRPr sz="1800">
              <a:solidFill>
                <a:schemeClr val="dk1"/>
              </a:solidFill>
              <a:latin typeface="Calibri"/>
              <a:ea typeface="Calibri"/>
              <a:cs typeface="Calibri"/>
              <a:sym typeface="Calibri"/>
            </a:endParaRPr>
          </a:p>
        </p:txBody>
      </p:sp>
      <p:sp>
        <p:nvSpPr>
          <p:cNvPr id="116" name="Google Shape;116;p2"/>
          <p:cNvSpPr/>
          <p:nvPr/>
        </p:nvSpPr>
        <p:spPr>
          <a:xfrm>
            <a:off x="8121287" y="4415134"/>
            <a:ext cx="1086678" cy="1033669"/>
          </a:xfrm>
          <a:prstGeom prst="roundRect">
            <a:avLst>
              <a:gd fmla="val 16667" name="adj"/>
            </a:avLst>
          </a:prstGeom>
          <a:solidFill>
            <a:srgbClr val="007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Models</a:t>
            </a:r>
            <a:endParaRPr/>
          </a:p>
        </p:txBody>
      </p:sp>
      <p:cxnSp>
        <p:nvCxnSpPr>
          <p:cNvPr id="117" name="Google Shape;117;p2"/>
          <p:cNvCxnSpPr>
            <a:stCxn id="118" idx="1"/>
            <a:endCxn id="116" idx="3"/>
          </p:cNvCxnSpPr>
          <p:nvPr/>
        </p:nvCxnSpPr>
        <p:spPr>
          <a:xfrm rot="10800000">
            <a:off x="9207828" y="4931903"/>
            <a:ext cx="682500" cy="516900"/>
          </a:xfrm>
          <a:prstGeom prst="straightConnector1">
            <a:avLst/>
          </a:prstGeom>
          <a:noFill/>
          <a:ln cap="flat" cmpd="sng" w="38100">
            <a:solidFill>
              <a:schemeClr val="lt1"/>
            </a:solidFill>
            <a:prstDash val="solid"/>
            <a:miter lim="800000"/>
            <a:headEnd len="sm" w="sm" type="none"/>
            <a:tailEnd len="med" w="med" type="triangle"/>
          </a:ln>
        </p:spPr>
      </p:cxnSp>
      <p:cxnSp>
        <p:nvCxnSpPr>
          <p:cNvPr id="119" name="Google Shape;119;p2"/>
          <p:cNvCxnSpPr>
            <a:endCxn id="102" idx="0"/>
          </p:cNvCxnSpPr>
          <p:nvPr/>
        </p:nvCxnSpPr>
        <p:spPr>
          <a:xfrm>
            <a:off x="6890506" y="2135505"/>
            <a:ext cx="0" cy="540300"/>
          </a:xfrm>
          <a:prstGeom prst="straightConnector1">
            <a:avLst/>
          </a:prstGeom>
          <a:noFill/>
          <a:ln cap="flat" cmpd="sng" w="38100">
            <a:solidFill>
              <a:srgbClr val="FFFF00"/>
            </a:solidFill>
            <a:prstDash val="solid"/>
            <a:miter lim="800000"/>
            <a:headEnd len="sm" w="sm" type="none"/>
            <a:tailEnd len="med" w="med" type="triangle"/>
          </a:ln>
        </p:spPr>
      </p:cxnSp>
      <p:cxnSp>
        <p:nvCxnSpPr>
          <p:cNvPr id="120" name="Google Shape;120;p2"/>
          <p:cNvCxnSpPr>
            <a:stCxn id="116" idx="0"/>
            <a:endCxn id="102" idx="2"/>
          </p:cNvCxnSpPr>
          <p:nvPr/>
        </p:nvCxnSpPr>
        <p:spPr>
          <a:xfrm rot="10800000">
            <a:off x="6890426" y="3709534"/>
            <a:ext cx="1774200" cy="705600"/>
          </a:xfrm>
          <a:prstGeom prst="straightConnector1">
            <a:avLst/>
          </a:prstGeom>
          <a:noFill/>
          <a:ln cap="flat" cmpd="sng" w="38100">
            <a:solidFill>
              <a:schemeClr val="lt1"/>
            </a:solidFill>
            <a:prstDash val="solid"/>
            <a:miter lim="800000"/>
            <a:headEnd len="med" w="med" type="triangle"/>
            <a:tailEnd len="med" w="med" type="triangle"/>
          </a:ln>
        </p:spPr>
      </p:cxnSp>
      <p:sp>
        <p:nvSpPr>
          <p:cNvPr id="121" name="Google Shape;121;p2"/>
          <p:cNvSpPr/>
          <p:nvPr/>
        </p:nvSpPr>
        <p:spPr>
          <a:xfrm>
            <a:off x="3585593" y="2064215"/>
            <a:ext cx="934720" cy="653442"/>
          </a:xfrm>
          <a:prstGeom prst="cloudCallout">
            <a:avLst>
              <a:gd fmla="val 906" name="adj1"/>
              <a:gd fmla="val -1249" name="adj2"/>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2"/>
          <p:cNvSpPr/>
          <p:nvPr/>
        </p:nvSpPr>
        <p:spPr>
          <a:xfrm>
            <a:off x="9890328" y="5197960"/>
            <a:ext cx="1357391" cy="501686"/>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models.py</a:t>
            </a:r>
            <a:endParaRPr sz="1800">
              <a:solidFill>
                <a:schemeClr val="dk1"/>
              </a:solidFill>
              <a:latin typeface="Calibri"/>
              <a:ea typeface="Calibri"/>
              <a:cs typeface="Calibri"/>
              <a:sym typeface="Calibri"/>
            </a:endParaRPr>
          </a:p>
        </p:txBody>
      </p:sp>
      <p:sp>
        <p:nvSpPr>
          <p:cNvPr id="122" name="Google Shape;122;p2"/>
          <p:cNvSpPr/>
          <p:nvPr/>
        </p:nvSpPr>
        <p:spPr>
          <a:xfrm>
            <a:off x="1078762" y="404637"/>
            <a:ext cx="516835" cy="6105958"/>
          </a:xfrm>
          <a:prstGeom prst="rect">
            <a:avLst/>
          </a:prstGeom>
          <a:solidFill>
            <a:srgbClr val="00206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O</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M</a:t>
            </a:r>
            <a:endParaRPr/>
          </a:p>
        </p:txBody>
      </p:sp>
      <p:sp>
        <p:nvSpPr>
          <p:cNvPr id="123" name="Google Shape;123;p2"/>
          <p:cNvSpPr/>
          <p:nvPr/>
        </p:nvSpPr>
        <p:spPr>
          <a:xfrm>
            <a:off x="2088487" y="2703730"/>
            <a:ext cx="1230519" cy="947790"/>
          </a:xfrm>
          <a:prstGeom prst="roundRect">
            <a:avLst>
              <a:gd fmla="val 16667" name="adj"/>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Parse</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Response</a:t>
            </a:r>
            <a:endParaRPr/>
          </a:p>
        </p:txBody>
      </p:sp>
      <p:sp>
        <p:nvSpPr>
          <p:cNvPr id="124" name="Google Shape;124;p2"/>
          <p:cNvSpPr/>
          <p:nvPr/>
        </p:nvSpPr>
        <p:spPr>
          <a:xfrm>
            <a:off x="1908003" y="4073744"/>
            <a:ext cx="1419280" cy="2345410"/>
          </a:xfrm>
          <a:prstGeom prst="rect">
            <a:avLst/>
          </a:prstGeom>
          <a:solidFill>
            <a:srgbClr val="7F7F7F"/>
          </a:solidFill>
          <a:ln cap="flat" cmpd="sng" w="28575">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Javascript</a:t>
            </a:r>
            <a:endParaRPr sz="1800">
              <a:solidFill>
                <a:schemeClr val="lt1"/>
              </a:solidFill>
              <a:latin typeface="Calibri"/>
              <a:ea typeface="Calibri"/>
              <a:cs typeface="Calibri"/>
              <a:sym typeface="Calibri"/>
            </a:endParaRPr>
          </a:p>
        </p:txBody>
      </p:sp>
      <p:pic>
        <p:nvPicPr>
          <p:cNvPr id="125" name="Google Shape;125;p2"/>
          <p:cNvPicPr preferRelativeResize="0"/>
          <p:nvPr/>
        </p:nvPicPr>
        <p:blipFill rotWithShape="1">
          <a:blip r:embed="rId3">
            <a:alphaModFix/>
          </a:blip>
          <a:srcRect b="0" l="0" r="0" t="0"/>
          <a:stretch/>
        </p:blipFill>
        <p:spPr>
          <a:xfrm>
            <a:off x="-412497" y="2609953"/>
            <a:ext cx="1473755" cy="1105316"/>
          </a:xfrm>
          <a:prstGeom prst="rect">
            <a:avLst/>
          </a:prstGeom>
          <a:noFill/>
          <a:ln>
            <a:noFill/>
          </a:ln>
        </p:spPr>
      </p:pic>
      <p:sp>
        <p:nvSpPr>
          <p:cNvPr id="126" name="Google Shape;126;p2"/>
          <p:cNvSpPr/>
          <p:nvPr/>
        </p:nvSpPr>
        <p:spPr>
          <a:xfrm>
            <a:off x="8102028" y="5683135"/>
            <a:ext cx="1319815" cy="501686"/>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admin.py</a:t>
            </a:r>
            <a:endParaRPr sz="1800">
              <a:solidFill>
                <a:schemeClr val="dk1"/>
              </a:solidFill>
              <a:latin typeface="Calibri"/>
              <a:ea typeface="Calibri"/>
              <a:cs typeface="Calibri"/>
              <a:sym typeface="Calibri"/>
            </a:endParaRPr>
          </a:p>
        </p:txBody>
      </p:sp>
      <p:sp>
        <p:nvSpPr>
          <p:cNvPr id="127" name="Google Shape;127;p2"/>
          <p:cNvSpPr/>
          <p:nvPr/>
        </p:nvSpPr>
        <p:spPr>
          <a:xfrm>
            <a:off x="6396262" y="4400416"/>
            <a:ext cx="1086678" cy="592481"/>
          </a:xfrm>
          <a:prstGeom prst="roundRect">
            <a:avLst>
              <a:gd fmla="val 16667" name="adj"/>
            </a:avLst>
          </a:prstGeom>
          <a:solidFill>
            <a:srgbClr val="FF7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Shell</a:t>
            </a:r>
            <a:endParaRPr/>
          </a:p>
        </p:txBody>
      </p:sp>
      <p:cxnSp>
        <p:nvCxnSpPr>
          <p:cNvPr id="128" name="Google Shape;128;p2"/>
          <p:cNvCxnSpPr>
            <a:endCxn id="101" idx="1"/>
          </p:cNvCxnSpPr>
          <p:nvPr/>
        </p:nvCxnSpPr>
        <p:spPr>
          <a:xfrm>
            <a:off x="1337167" y="1543230"/>
            <a:ext cx="5010000" cy="75300"/>
          </a:xfrm>
          <a:prstGeom prst="straightConnector1">
            <a:avLst/>
          </a:prstGeom>
          <a:noFill/>
          <a:ln cap="flat" cmpd="sng" w="38100">
            <a:solidFill>
              <a:srgbClr val="FFFF00"/>
            </a:solidFill>
            <a:prstDash val="solid"/>
            <a:miter lim="800000"/>
            <a:headEnd len="sm" w="sm" type="none"/>
            <a:tailEnd len="med" w="med" type="triangle"/>
          </a:ln>
        </p:spPr>
      </p:cxnSp>
      <p:cxnSp>
        <p:nvCxnSpPr>
          <p:cNvPr id="129" name="Google Shape;129;p2"/>
          <p:cNvCxnSpPr>
            <a:stCxn id="102" idx="1"/>
            <a:endCxn id="123" idx="3"/>
          </p:cNvCxnSpPr>
          <p:nvPr/>
        </p:nvCxnSpPr>
        <p:spPr>
          <a:xfrm rot="10800000">
            <a:off x="3318967" y="3177640"/>
            <a:ext cx="3028200" cy="15000"/>
          </a:xfrm>
          <a:prstGeom prst="straightConnector1">
            <a:avLst/>
          </a:prstGeom>
          <a:noFill/>
          <a:ln cap="flat" cmpd="sng" w="38100">
            <a:solidFill>
              <a:srgbClr val="FFFF00"/>
            </a:solidFill>
            <a:prstDash val="solid"/>
            <a:miter lim="800000"/>
            <a:headEnd len="sm" w="sm" type="none"/>
            <a:tailEnd len="med" w="med" type="triangle"/>
          </a:ln>
        </p:spPr>
      </p:cxnSp>
      <p:cxnSp>
        <p:nvCxnSpPr>
          <p:cNvPr id="130" name="Google Shape;130;p2"/>
          <p:cNvCxnSpPr>
            <a:stCxn id="123" idx="1"/>
            <a:endCxn id="122" idx="3"/>
          </p:cNvCxnSpPr>
          <p:nvPr/>
        </p:nvCxnSpPr>
        <p:spPr>
          <a:xfrm flipH="1">
            <a:off x="1595587" y="3177625"/>
            <a:ext cx="492900" cy="279900"/>
          </a:xfrm>
          <a:prstGeom prst="straightConnector1">
            <a:avLst/>
          </a:prstGeom>
          <a:noFill/>
          <a:ln cap="flat" cmpd="sng" w="38100">
            <a:solidFill>
              <a:srgbClr val="FFFF00"/>
            </a:solidFill>
            <a:prstDash val="solid"/>
            <a:miter lim="800000"/>
            <a:headEnd len="sm" w="sm" type="none"/>
            <a:tailEnd len="med" w="med" type="triangle"/>
          </a:ln>
        </p:spPr>
      </p:cxnSp>
      <p:sp>
        <p:nvSpPr>
          <p:cNvPr id="131" name="Google Shape;131;p2"/>
          <p:cNvSpPr/>
          <p:nvPr/>
        </p:nvSpPr>
        <p:spPr>
          <a:xfrm>
            <a:off x="6428560" y="5430454"/>
            <a:ext cx="1086678" cy="592481"/>
          </a:xfrm>
          <a:prstGeom prst="roundRect">
            <a:avLst>
              <a:gd fmla="val 16667" name="adj"/>
            </a:avLst>
          </a:prstGeom>
          <a:solidFill>
            <a:srgbClr val="FF7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/admin</a:t>
            </a:r>
            <a:endParaRPr/>
          </a:p>
        </p:txBody>
      </p:sp>
      <p:cxnSp>
        <p:nvCxnSpPr>
          <p:cNvPr id="132" name="Google Shape;132;p2"/>
          <p:cNvCxnSpPr>
            <a:stCxn id="116" idx="1"/>
            <a:endCxn id="127" idx="3"/>
          </p:cNvCxnSpPr>
          <p:nvPr/>
        </p:nvCxnSpPr>
        <p:spPr>
          <a:xfrm rot="10800000">
            <a:off x="7482887" y="4696768"/>
            <a:ext cx="638400" cy="235200"/>
          </a:xfrm>
          <a:prstGeom prst="straightConnector1">
            <a:avLst/>
          </a:prstGeom>
          <a:noFill/>
          <a:ln cap="flat" cmpd="sng" w="38100">
            <a:solidFill>
              <a:schemeClr val="lt1"/>
            </a:solidFill>
            <a:prstDash val="solid"/>
            <a:miter lim="800000"/>
            <a:headEnd len="sm" w="sm" type="none"/>
            <a:tailEnd len="med" w="med" type="triangle"/>
          </a:ln>
        </p:spPr>
      </p:cxnSp>
      <p:cxnSp>
        <p:nvCxnSpPr>
          <p:cNvPr id="133" name="Google Shape;133;p2"/>
          <p:cNvCxnSpPr>
            <a:stCxn id="116" idx="1"/>
            <a:endCxn id="131" idx="3"/>
          </p:cNvCxnSpPr>
          <p:nvPr/>
        </p:nvCxnSpPr>
        <p:spPr>
          <a:xfrm flipH="1">
            <a:off x="7515287" y="4931968"/>
            <a:ext cx="606000" cy="794700"/>
          </a:xfrm>
          <a:prstGeom prst="straightConnector1">
            <a:avLst/>
          </a:prstGeom>
          <a:noFill/>
          <a:ln cap="flat" cmpd="sng" w="38100">
            <a:solidFill>
              <a:schemeClr val="lt1"/>
            </a:solidFill>
            <a:prstDash val="solid"/>
            <a:miter lim="800000"/>
            <a:headEnd len="med" w="med" type="triangle"/>
            <a:tailEnd len="med" w="med" type="triangle"/>
          </a:ln>
        </p:spPr>
      </p:cxnSp>
      <p:cxnSp>
        <p:nvCxnSpPr>
          <p:cNvPr id="134" name="Google Shape;134;p2"/>
          <p:cNvCxnSpPr>
            <a:stCxn id="126" idx="1"/>
            <a:endCxn id="131" idx="3"/>
          </p:cNvCxnSpPr>
          <p:nvPr/>
        </p:nvCxnSpPr>
        <p:spPr>
          <a:xfrm rot="10800000">
            <a:off x="7515228" y="5726678"/>
            <a:ext cx="586800" cy="207300"/>
          </a:xfrm>
          <a:prstGeom prst="straightConnector1">
            <a:avLst/>
          </a:prstGeom>
          <a:noFill/>
          <a:ln cap="flat" cmpd="sng" w="38100">
            <a:solidFill>
              <a:schemeClr val="lt1"/>
            </a:solidFill>
            <a:prstDash val="solid"/>
            <a:miter lim="800000"/>
            <a:headEnd len="sm" w="sm" type="none"/>
            <a:tailEnd len="med" w="med" type="triangle"/>
          </a:ln>
        </p:spPr>
      </p:cxnSp>
      <p:cxnSp>
        <p:nvCxnSpPr>
          <p:cNvPr id="135" name="Google Shape;135;p2"/>
          <p:cNvCxnSpPr>
            <a:stCxn id="118" idx="1"/>
            <a:endCxn id="126" idx="3"/>
          </p:cNvCxnSpPr>
          <p:nvPr/>
        </p:nvCxnSpPr>
        <p:spPr>
          <a:xfrm flipH="1">
            <a:off x="9421728" y="5448803"/>
            <a:ext cx="468600" cy="485100"/>
          </a:xfrm>
          <a:prstGeom prst="straightConnector1">
            <a:avLst/>
          </a:prstGeom>
          <a:noFill/>
          <a:ln cap="flat" cmpd="sng" w="38100">
            <a:solidFill>
              <a:schemeClr val="lt1"/>
            </a:solidFill>
            <a:prstDash val="solid"/>
            <a:miter lim="800000"/>
            <a:headEnd len="sm" w="sm" type="none"/>
            <a:tailEnd len="med" w="med" type="triangle"/>
          </a:ln>
        </p:spPr>
      </p:cxnSp>
      <p:cxnSp>
        <p:nvCxnSpPr>
          <p:cNvPr id="136" name="Google Shape;136;p2"/>
          <p:cNvCxnSpPr>
            <a:endCxn id="137" idx="2"/>
          </p:cNvCxnSpPr>
          <p:nvPr/>
        </p:nvCxnSpPr>
        <p:spPr>
          <a:xfrm flipH="1" rot="10800000">
            <a:off x="691331" y="1668102"/>
            <a:ext cx="345600" cy="1384500"/>
          </a:xfrm>
          <a:prstGeom prst="straightConnector1">
            <a:avLst/>
          </a:prstGeom>
          <a:noFill/>
          <a:ln cap="flat" cmpd="sng" w="38100">
            <a:solidFill>
              <a:srgbClr val="FFFF00"/>
            </a:solidFill>
            <a:prstDash val="solid"/>
            <a:miter lim="800000"/>
            <a:headEnd len="sm" w="sm" type="none"/>
            <a:tailEnd len="med" w="med" type="triangle"/>
          </a:ln>
        </p:spPr>
      </p:cxnSp>
      <p:cxnSp>
        <p:nvCxnSpPr>
          <p:cNvPr id="138" name="Google Shape;138;p2"/>
          <p:cNvCxnSpPr>
            <a:stCxn id="122" idx="1"/>
          </p:cNvCxnSpPr>
          <p:nvPr/>
        </p:nvCxnSpPr>
        <p:spPr>
          <a:xfrm rot="10800000">
            <a:off x="669262" y="3052616"/>
            <a:ext cx="409500" cy="405000"/>
          </a:xfrm>
          <a:prstGeom prst="straightConnector1">
            <a:avLst/>
          </a:prstGeom>
          <a:noFill/>
          <a:ln cap="flat" cmpd="sng" w="38100">
            <a:solidFill>
              <a:srgbClr val="FFFF00"/>
            </a:solidFill>
            <a:prstDash val="solid"/>
            <a:miter lim="800000"/>
            <a:headEnd len="sm" w="sm" type="none"/>
            <a:tailEnd len="med" w="med" type="triangle"/>
          </a:ln>
        </p:spPr>
      </p:cxnSp>
      <p:sp>
        <p:nvSpPr>
          <p:cNvPr id="137" name="Google Shape;137;p2"/>
          <p:cNvSpPr/>
          <p:nvPr/>
        </p:nvSpPr>
        <p:spPr>
          <a:xfrm>
            <a:off x="692725" y="1396262"/>
            <a:ext cx="688412" cy="271840"/>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Click</a:t>
            </a:r>
            <a:endParaRPr/>
          </a:p>
        </p:txBody>
      </p:sp>
      <p:cxnSp>
        <p:nvCxnSpPr>
          <p:cNvPr id="139" name="Google Shape;139;p2"/>
          <p:cNvCxnSpPr/>
          <p:nvPr/>
        </p:nvCxnSpPr>
        <p:spPr>
          <a:xfrm>
            <a:off x="6890506" y="2135365"/>
            <a:ext cx="196094" cy="540440"/>
          </a:xfrm>
          <a:prstGeom prst="straightConnector1">
            <a:avLst/>
          </a:prstGeom>
          <a:noFill/>
          <a:ln cap="flat" cmpd="sng" w="38100">
            <a:solidFill>
              <a:srgbClr val="FFFF00"/>
            </a:solidFill>
            <a:prstDash val="solid"/>
            <a:miter lim="800000"/>
            <a:headEnd len="sm" w="sm" type="none"/>
            <a:tailEnd len="med" w="med" type="triangle"/>
          </a:ln>
        </p:spPr>
      </p:cxnSp>
      <p:cxnSp>
        <p:nvCxnSpPr>
          <p:cNvPr id="140" name="Google Shape;140;p2"/>
          <p:cNvCxnSpPr/>
          <p:nvPr/>
        </p:nvCxnSpPr>
        <p:spPr>
          <a:xfrm flipH="1">
            <a:off x="6629400" y="2135365"/>
            <a:ext cx="261106" cy="540440"/>
          </a:xfrm>
          <a:prstGeom prst="straightConnector1">
            <a:avLst/>
          </a:prstGeom>
          <a:noFill/>
          <a:ln cap="flat" cmpd="sng" w="38100">
            <a:solidFill>
              <a:srgbClr val="FFFF00"/>
            </a:solidFill>
            <a:prstDash val="solid"/>
            <a:miter lim="800000"/>
            <a:headEnd len="sm" w="sm" type="none"/>
            <a:tailEnd len="med" w="med" type="triangle"/>
          </a:ln>
        </p:spPr>
      </p:cxnSp>
      <p:cxnSp>
        <p:nvCxnSpPr>
          <p:cNvPr id="141" name="Google Shape;141;p2"/>
          <p:cNvCxnSpPr>
            <a:stCxn id="114" idx="3"/>
          </p:cNvCxnSpPr>
          <p:nvPr/>
        </p:nvCxnSpPr>
        <p:spPr>
          <a:xfrm flipH="1" rot="10800000">
            <a:off x="9815644" y="3421050"/>
            <a:ext cx="971700" cy="294900"/>
          </a:xfrm>
          <a:prstGeom prst="straightConnector1">
            <a:avLst/>
          </a:prstGeom>
          <a:noFill/>
          <a:ln cap="flat" cmpd="sng" w="38100">
            <a:solidFill>
              <a:schemeClr val="lt1"/>
            </a:solidFill>
            <a:prstDash val="solid"/>
            <a:miter lim="800000"/>
            <a:headEnd len="sm" w="sm" type="none"/>
            <a:tailEnd len="med" w="med" type="triangle"/>
          </a:ln>
        </p:spPr>
      </p:cxnSp>
      <p:cxnSp>
        <p:nvCxnSpPr>
          <p:cNvPr id="142" name="Google Shape;142;p2"/>
          <p:cNvCxnSpPr>
            <a:endCxn id="114" idx="2"/>
          </p:cNvCxnSpPr>
          <p:nvPr/>
        </p:nvCxnSpPr>
        <p:spPr>
          <a:xfrm flipH="1" rot="10800000">
            <a:off x="8664634" y="3966793"/>
            <a:ext cx="473100" cy="433500"/>
          </a:xfrm>
          <a:prstGeom prst="straightConnector1">
            <a:avLst/>
          </a:prstGeom>
          <a:noFill/>
          <a:ln cap="flat" cmpd="sng" w="38100">
            <a:solidFill>
              <a:schemeClr val="lt1"/>
            </a:solidFill>
            <a:prstDash val="solid"/>
            <a:miter lim="800000"/>
            <a:headEnd len="med" w="med" type="triangl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Calibri"/>
              <a:buNone/>
            </a:pPr>
            <a:r>
              <a:rPr lang="en-US">
                <a:solidFill>
                  <a:srgbClr val="FFFF00"/>
                </a:solidFill>
              </a:rPr>
              <a:t>Summary</a:t>
            </a:r>
            <a:endParaRPr/>
          </a:p>
        </p:txBody>
      </p:sp>
      <p:sp>
        <p:nvSpPr>
          <p:cNvPr id="290" name="Google Shape;29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t>Generic views allow us to produce lots of similar pages without cutting, pasting and editing boiler plate</a:t>
            </a:r>
            <a:endParaRPr/>
          </a:p>
          <a:p>
            <a:pPr indent="-228600" lvl="0" marL="228600" rtl="0" algn="l">
              <a:lnSpc>
                <a:spcPct val="90000"/>
              </a:lnSpc>
              <a:spcBef>
                <a:spcPts val="1000"/>
              </a:spcBef>
              <a:spcAft>
                <a:spcPts val="0"/>
              </a:spcAft>
              <a:buClr>
                <a:schemeClr val="lt1"/>
              </a:buClr>
              <a:buSzPts val="2800"/>
              <a:buChar char="•"/>
            </a:pPr>
            <a:r>
              <a:rPr lang="en-US"/>
              <a:t>Quicker development</a:t>
            </a:r>
            <a:endParaRPr/>
          </a:p>
          <a:p>
            <a:pPr indent="-228600" lvl="0" marL="228600" rtl="0" algn="l">
              <a:lnSpc>
                <a:spcPct val="90000"/>
              </a:lnSpc>
              <a:spcBef>
                <a:spcPts val="1000"/>
              </a:spcBef>
              <a:spcAft>
                <a:spcPts val="0"/>
              </a:spcAft>
              <a:buClr>
                <a:schemeClr val="lt1"/>
              </a:buClr>
              <a:buSzPts val="2800"/>
              <a:buChar char="•"/>
            </a:pPr>
            <a:r>
              <a:rPr lang="en-US"/>
              <a:t>Consistent User Experience</a:t>
            </a:r>
            <a:endParaRPr/>
          </a:p>
          <a:p>
            <a:pPr indent="-228600" lvl="0" marL="228600" rtl="0" algn="l">
              <a:lnSpc>
                <a:spcPct val="90000"/>
              </a:lnSpc>
              <a:spcBef>
                <a:spcPts val="1000"/>
              </a:spcBef>
              <a:spcAft>
                <a:spcPts val="0"/>
              </a:spcAft>
              <a:buClr>
                <a:schemeClr val="lt1"/>
              </a:buClr>
              <a:buSzPts val="2800"/>
              <a:buChar char="•"/>
            </a:pPr>
            <a:r>
              <a:rPr lang="en-US"/>
              <a:t>Less lines of code means fewer mistakes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7AC08"/>
              </a:buClr>
              <a:buSzPts val="4400"/>
              <a:buFont typeface="Calibri"/>
              <a:buNone/>
            </a:pPr>
            <a:r>
              <a:rPr lang="en-US"/>
              <a:t>Acknowledgements / Contributions</a:t>
            </a:r>
            <a:endParaRPr/>
          </a:p>
        </p:txBody>
      </p:sp>
      <p:sp>
        <p:nvSpPr>
          <p:cNvPr id="296" name="Google Shape;296;p21"/>
          <p:cNvSpPr txBox="1"/>
          <p:nvPr/>
        </p:nvSpPr>
        <p:spPr>
          <a:xfrm>
            <a:off x="838200" y="1512888"/>
            <a:ext cx="52578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Gill Sans"/>
                <a:ea typeface="Gill Sans"/>
                <a:cs typeface="Gill Sans"/>
                <a:sym typeface="Gill Sans"/>
              </a:rPr>
              <a:t>These slides are Copyright 2019-  Charles R. Severance (www.dr-chuck.com)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endParaRPr/>
          </a:p>
          <a:p>
            <a:pPr indent="0" lvl="0" marL="0" marR="0" rtl="0" algn="l">
              <a:spcBef>
                <a:spcPts val="0"/>
              </a:spcBef>
              <a:spcAft>
                <a:spcPts val="0"/>
              </a:spcAft>
              <a:buNone/>
            </a:pPr>
            <a:r>
              <a:t/>
            </a: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lt1"/>
                </a:solidFill>
                <a:latin typeface="Gill Sans"/>
                <a:ea typeface="Gill Sans"/>
                <a:cs typeface="Gill Sans"/>
                <a:sym typeface="Gill Sans"/>
              </a:rPr>
              <a:t>Initial Development: Charles Severance, University of Michigan School of Information</a:t>
            </a:r>
            <a:endParaRPr/>
          </a:p>
          <a:p>
            <a:pPr indent="0" lvl="0" marL="0" marR="0" rtl="0" algn="l">
              <a:spcBef>
                <a:spcPts val="0"/>
              </a:spcBef>
              <a:spcAft>
                <a:spcPts val="0"/>
              </a:spcAft>
              <a:buNone/>
            </a:pPr>
            <a:r>
              <a:t/>
            </a: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en-US" sz="1400">
                <a:solidFill>
                  <a:srgbClr val="FFCC66"/>
                </a:solidFill>
                <a:latin typeface="Gill Sans"/>
                <a:ea typeface="Gill Sans"/>
                <a:cs typeface="Gill Sans"/>
                <a:sym typeface="Gill Sans"/>
              </a:rPr>
              <a:t>Insert new Contributors and Translators here including names and dates</a:t>
            </a:r>
            <a:endParaRPr/>
          </a:p>
          <a:p>
            <a:pPr indent="0" lvl="0" marL="0" marR="0" rtl="0" algn="l">
              <a:spcBef>
                <a:spcPts val="0"/>
              </a:spcBef>
              <a:spcAft>
                <a:spcPts val="0"/>
              </a:spcAft>
              <a:buNone/>
            </a:pPr>
            <a:r>
              <a:t/>
            </a:r>
            <a:endParaRPr sz="1400">
              <a:solidFill>
                <a:srgbClr val="7575D1"/>
              </a:solidFill>
              <a:latin typeface="Gill Sans"/>
              <a:ea typeface="Gill Sans"/>
              <a:cs typeface="Gill Sans"/>
              <a:sym typeface="Gill Sans"/>
            </a:endParaRPr>
          </a:p>
          <a:p>
            <a:pPr indent="0" lvl="0" marL="0" marR="0" rtl="0" algn="l">
              <a:spcBef>
                <a:spcPts val="0"/>
              </a:spcBef>
              <a:spcAft>
                <a:spcPts val="0"/>
              </a:spcAft>
              <a:buNone/>
            </a:pPr>
            <a:r>
              <a:t/>
            </a:r>
            <a:endParaRPr sz="1400">
              <a:solidFill>
                <a:srgbClr val="7575D1"/>
              </a:solidFill>
              <a:latin typeface="Gill Sans"/>
              <a:ea typeface="Gill Sans"/>
              <a:cs typeface="Gill Sans"/>
              <a:sym typeface="Gill Sans"/>
            </a:endParaRPr>
          </a:p>
          <a:p>
            <a:pPr indent="0" lvl="0" marL="0" marR="0" rtl="0" algn="l">
              <a:spcBef>
                <a:spcPts val="0"/>
              </a:spcBef>
              <a:spcAft>
                <a:spcPts val="0"/>
              </a:spcAft>
              <a:buNone/>
            </a:pPr>
            <a:r>
              <a:t/>
            </a:r>
            <a:endParaRPr sz="1400">
              <a:solidFill>
                <a:srgbClr val="7575D1"/>
              </a:solidFill>
              <a:latin typeface="Gill Sans"/>
              <a:ea typeface="Gill Sans"/>
              <a:cs typeface="Gill Sans"/>
              <a:sym typeface="Gill Sans"/>
            </a:endParaRPr>
          </a:p>
          <a:p>
            <a:pPr indent="0" lvl="0" marL="0" marR="0" rtl="0" algn="l">
              <a:spcBef>
                <a:spcPts val="0"/>
              </a:spcBef>
              <a:spcAft>
                <a:spcPts val="0"/>
              </a:spcAft>
              <a:buNone/>
            </a:pPr>
            <a:r>
              <a:t/>
            </a:r>
            <a:endParaRPr sz="1400">
              <a:solidFill>
                <a:srgbClr val="7575D1"/>
              </a:solidFill>
              <a:latin typeface="Gill Sans"/>
              <a:ea typeface="Gill Sans"/>
              <a:cs typeface="Gill Sans"/>
              <a:sym typeface="Gill Sans"/>
            </a:endParaRPr>
          </a:p>
          <a:p>
            <a:pPr indent="0" lvl="0" marL="0" marR="0" rtl="0" algn="l">
              <a:spcBef>
                <a:spcPts val="0"/>
              </a:spcBef>
              <a:spcAft>
                <a:spcPts val="0"/>
              </a:spcAft>
              <a:buNone/>
            </a:pPr>
            <a:r>
              <a:t/>
            </a:r>
            <a:endParaRPr sz="1400">
              <a:solidFill>
                <a:srgbClr val="7575D1"/>
              </a:solidFill>
              <a:latin typeface="Gill Sans"/>
              <a:ea typeface="Gill Sans"/>
              <a:cs typeface="Gill Sans"/>
              <a:sym typeface="Gill Sans"/>
            </a:endParaRPr>
          </a:p>
          <a:p>
            <a:pPr indent="0" lvl="0" marL="0" marR="0" rtl="0" algn="l">
              <a:spcBef>
                <a:spcPts val="0"/>
              </a:spcBef>
              <a:spcAft>
                <a:spcPts val="0"/>
              </a:spcAft>
              <a:buNone/>
            </a:pPr>
            <a:r>
              <a:t/>
            </a:r>
            <a:endParaRPr sz="1400">
              <a:solidFill>
                <a:srgbClr val="7575D1"/>
              </a:solidFill>
              <a:latin typeface="Gill Sans"/>
              <a:ea typeface="Gill Sans"/>
              <a:cs typeface="Gill Sans"/>
              <a:sym typeface="Gill Sans"/>
            </a:endParaRPr>
          </a:p>
          <a:p>
            <a:pPr indent="0" lvl="0" marL="0" marR="0" rtl="0" algn="l">
              <a:spcBef>
                <a:spcPts val="0"/>
              </a:spcBef>
              <a:spcAft>
                <a:spcPts val="0"/>
              </a:spcAft>
              <a:buNone/>
            </a:pPr>
            <a:r>
              <a:t/>
            </a:r>
            <a:endParaRPr sz="1400">
              <a:solidFill>
                <a:srgbClr val="7575D1"/>
              </a:solidFill>
              <a:latin typeface="Gill Sans"/>
              <a:ea typeface="Gill Sans"/>
              <a:cs typeface="Gill Sans"/>
              <a:sym typeface="Gill Sans"/>
            </a:endParaRPr>
          </a:p>
        </p:txBody>
      </p:sp>
      <p:sp>
        <p:nvSpPr>
          <p:cNvPr id="297" name="Google Shape;297;p21"/>
          <p:cNvSpPr txBox="1"/>
          <p:nvPr/>
        </p:nvSpPr>
        <p:spPr>
          <a:xfrm>
            <a:off x="6310312" y="1512888"/>
            <a:ext cx="5257800" cy="489364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FFCC66"/>
                </a:solidFill>
                <a:latin typeface="Helvetica Neue"/>
                <a:ea typeface="Helvetica Neue"/>
                <a:cs typeface="Helvetica Neue"/>
                <a:sym typeface="Helvetica Neue"/>
              </a:rPr>
              <a:t>Continue new Contributors and Translators here</a:t>
            </a:r>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
          <p:cNvSpPr/>
          <p:nvPr/>
        </p:nvSpPr>
        <p:spPr>
          <a:xfrm>
            <a:off x="671513" y="1013513"/>
            <a:ext cx="10787062" cy="507831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814C9"/>
                </a:solidFill>
                <a:latin typeface="Courier"/>
                <a:ea typeface="Courier"/>
                <a:cs typeface="Courier"/>
                <a:sym typeface="Courier"/>
              </a:rPr>
              <a:t>from</a:t>
            </a:r>
            <a:r>
              <a:rPr lang="en-US" sz="1800">
                <a:solidFill>
                  <a:srgbClr val="000000"/>
                </a:solidFill>
                <a:latin typeface="Courier"/>
                <a:ea typeface="Courier"/>
                <a:cs typeface="Courier"/>
                <a:sym typeface="Courier"/>
              </a:rPr>
              <a:t> django.urls </a:t>
            </a:r>
            <a:r>
              <a:rPr lang="en-US" sz="1800">
                <a:solidFill>
                  <a:srgbClr val="C814C9"/>
                </a:solidFill>
                <a:latin typeface="Courier"/>
                <a:ea typeface="Courier"/>
                <a:cs typeface="Courier"/>
                <a:sym typeface="Courier"/>
              </a:rPr>
              <a:t>import</a:t>
            </a:r>
            <a:r>
              <a:rPr lang="en-US" sz="1800">
                <a:solidFill>
                  <a:srgbClr val="000000"/>
                </a:solidFill>
                <a:latin typeface="Courier"/>
                <a:ea typeface="Courier"/>
                <a:cs typeface="Courier"/>
                <a:sym typeface="Courier"/>
              </a:rPr>
              <a:t> path</a:t>
            </a:r>
            <a:endParaRPr/>
          </a:p>
          <a:p>
            <a:pPr indent="0" lvl="0" marL="0" marR="0" rtl="0" algn="l">
              <a:spcBef>
                <a:spcPts val="0"/>
              </a:spcBef>
              <a:spcAft>
                <a:spcPts val="0"/>
              </a:spcAft>
              <a:buNone/>
            </a:pPr>
            <a:r>
              <a:rPr lang="en-US" sz="1800">
                <a:solidFill>
                  <a:srgbClr val="C814C9"/>
                </a:solidFill>
                <a:latin typeface="Courier"/>
                <a:ea typeface="Courier"/>
                <a:cs typeface="Courier"/>
                <a:sym typeface="Courier"/>
              </a:rPr>
              <a:t>from</a:t>
            </a:r>
            <a:r>
              <a:rPr lang="en-US" sz="1800">
                <a:solidFill>
                  <a:srgbClr val="000000"/>
                </a:solidFill>
                <a:latin typeface="Courier"/>
                <a:ea typeface="Courier"/>
                <a:cs typeface="Courier"/>
                <a:sym typeface="Courier"/>
              </a:rPr>
              <a:t> . </a:t>
            </a:r>
            <a:r>
              <a:rPr lang="en-US" sz="1800">
                <a:solidFill>
                  <a:srgbClr val="C814C9"/>
                </a:solidFill>
                <a:latin typeface="Courier"/>
                <a:ea typeface="Courier"/>
                <a:cs typeface="Courier"/>
                <a:sym typeface="Courier"/>
              </a:rPr>
              <a:t>import</a:t>
            </a:r>
            <a:r>
              <a:rPr lang="en-US" sz="1800">
                <a:solidFill>
                  <a:srgbClr val="000000"/>
                </a:solidFill>
                <a:latin typeface="Courier"/>
                <a:ea typeface="Courier"/>
                <a:cs typeface="Courier"/>
                <a:sym typeface="Courier"/>
              </a:rPr>
              <a:t> views</a:t>
            </a:r>
            <a:endParaRPr/>
          </a:p>
          <a:p>
            <a:pPr indent="0" lvl="0" marL="0" marR="0" rtl="0" algn="l">
              <a:spcBef>
                <a:spcPts val="0"/>
              </a:spcBef>
              <a:spcAft>
                <a:spcPts val="0"/>
              </a:spcAft>
              <a:buNone/>
            </a:pPr>
            <a:r>
              <a:rPr lang="en-US" sz="1800">
                <a:solidFill>
                  <a:srgbClr val="C814C9"/>
                </a:solidFill>
                <a:latin typeface="Courier"/>
                <a:ea typeface="Courier"/>
                <a:cs typeface="Courier"/>
                <a:sym typeface="Courier"/>
              </a:rPr>
              <a:t>from</a:t>
            </a:r>
            <a:r>
              <a:rPr lang="en-US" sz="1800">
                <a:solidFill>
                  <a:srgbClr val="000000"/>
                </a:solidFill>
                <a:latin typeface="Courier"/>
                <a:ea typeface="Courier"/>
                <a:cs typeface="Courier"/>
                <a:sym typeface="Courier"/>
              </a:rPr>
              <a:t> django.views.generic </a:t>
            </a:r>
            <a:r>
              <a:rPr lang="en-US" sz="1800">
                <a:solidFill>
                  <a:srgbClr val="C814C9"/>
                </a:solidFill>
                <a:latin typeface="Courier"/>
                <a:ea typeface="Courier"/>
                <a:cs typeface="Courier"/>
                <a:sym typeface="Courier"/>
              </a:rPr>
              <a:t>import</a:t>
            </a:r>
            <a:r>
              <a:rPr lang="en-US" sz="1800">
                <a:solidFill>
                  <a:srgbClr val="000000"/>
                </a:solidFill>
                <a:latin typeface="Courier"/>
                <a:ea typeface="Courier"/>
                <a:cs typeface="Courier"/>
                <a:sym typeface="Courier"/>
              </a:rPr>
              <a:t> TemplateView</a:t>
            </a:r>
            <a:endParaRPr sz="1800">
              <a:solidFill>
                <a:srgbClr val="000000"/>
              </a:solidFill>
              <a:latin typeface="Courier"/>
              <a:ea typeface="Courier"/>
              <a:cs typeface="Courier"/>
              <a:sym typeface="Courie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app_name = </a:t>
            </a:r>
            <a:r>
              <a:rPr lang="en-US" sz="1800">
                <a:solidFill>
                  <a:srgbClr val="B42419"/>
                </a:solidFill>
                <a:latin typeface="Courier"/>
                <a:ea typeface="Courier"/>
                <a:cs typeface="Courier"/>
                <a:sym typeface="Courier"/>
              </a:rPr>
              <a:t>'gview'</a:t>
            </a:r>
            <a:endParaRPr sz="1800">
              <a:solidFill>
                <a:srgbClr val="000000"/>
              </a:solidFill>
              <a:latin typeface="Courier"/>
              <a:ea typeface="Courier"/>
              <a:cs typeface="Courier"/>
              <a:sym typeface="Courier"/>
            </a:endParaRPr>
          </a:p>
          <a:p>
            <a:pPr indent="0" lvl="0" marL="0" marR="0" rtl="0" algn="l">
              <a:spcBef>
                <a:spcPts val="0"/>
              </a:spcBef>
              <a:spcAft>
                <a:spcPts val="0"/>
              </a:spcAft>
              <a:buNone/>
            </a:pPr>
            <a:r>
              <a:t/>
            </a:r>
            <a:endParaRPr sz="1800">
              <a:solidFill>
                <a:srgbClr val="000000"/>
              </a:solidFill>
              <a:latin typeface="Courier"/>
              <a:ea typeface="Courier"/>
              <a:cs typeface="Courier"/>
              <a:sym typeface="Courier"/>
            </a:endParaRPr>
          </a:p>
          <a:p>
            <a:pPr indent="0" lvl="0" marL="0" marR="0" rtl="0" algn="l">
              <a:spcBef>
                <a:spcPts val="0"/>
              </a:spcBef>
              <a:spcAft>
                <a:spcPts val="0"/>
              </a:spcAft>
              <a:buNone/>
            </a:pPr>
            <a:r>
              <a:rPr lang="en-US" sz="1800">
                <a:solidFill>
                  <a:srgbClr val="400BD9"/>
                </a:solidFill>
                <a:latin typeface="Courier"/>
                <a:ea typeface="Courier"/>
                <a:cs typeface="Courier"/>
                <a:sym typeface="Courier"/>
              </a:rPr>
              <a:t># Note use of plural for list view and singular for detail view</a:t>
            </a:r>
            <a:endParaRPr sz="1800">
              <a:solidFill>
                <a:srgbClr val="000000"/>
              </a:solidFill>
              <a:latin typeface="Courier"/>
              <a:ea typeface="Courier"/>
              <a:cs typeface="Courier"/>
              <a:sym typeface="Courie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urlpatterns = [</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a:t>
            </a:r>
            <a:r>
              <a:rPr lang="en-US" sz="1800">
                <a:solidFill>
                  <a:srgbClr val="000000"/>
                </a:solidFill>
                <a:latin typeface="Courier"/>
                <a:ea typeface="Courier"/>
                <a:cs typeface="Courier"/>
                <a:sym typeface="Courier"/>
              </a:rPr>
              <a:t>, TemplateView.as_view(template_name=</a:t>
            </a:r>
            <a:r>
              <a:rPr lang="en-US" sz="1800">
                <a:solidFill>
                  <a:srgbClr val="B42419"/>
                </a:solidFill>
                <a:latin typeface="Courier"/>
                <a:ea typeface="Courier"/>
                <a:cs typeface="Courier"/>
                <a:sym typeface="Courier"/>
              </a:rPr>
              <a:t>'gview/main.html'</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'cats'</a:t>
            </a:r>
            <a:r>
              <a:rPr lang="en-US" sz="1800">
                <a:solidFill>
                  <a:srgbClr val="000000"/>
                </a:solidFill>
                <a:latin typeface="Courier"/>
                <a:ea typeface="Courier"/>
                <a:cs typeface="Courier"/>
                <a:sym typeface="Courier"/>
              </a:rPr>
              <a:t>, views.CatListView.as_view(), name=</a:t>
            </a:r>
            <a:r>
              <a:rPr lang="en-US" sz="1800">
                <a:solidFill>
                  <a:srgbClr val="B42419"/>
                </a:solidFill>
                <a:latin typeface="Courier"/>
                <a:ea typeface="Courier"/>
                <a:cs typeface="Courier"/>
                <a:sym typeface="Courier"/>
              </a:rPr>
              <a:t>'cats'</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'cat/&lt;int:pk_from_url&gt;'</a:t>
            </a:r>
            <a:r>
              <a:rPr lang="en-US" sz="1800">
                <a:solidFill>
                  <a:srgbClr val="000000"/>
                </a:solidFill>
                <a:latin typeface="Courier"/>
                <a:ea typeface="Courier"/>
                <a:cs typeface="Courier"/>
                <a:sym typeface="Courier"/>
              </a:rPr>
              <a:t>, views.CatDetailView.as_view(), name=</a:t>
            </a:r>
            <a:r>
              <a:rPr lang="en-US" sz="1800">
                <a:solidFill>
                  <a:srgbClr val="B42419"/>
                </a:solidFill>
                <a:latin typeface="Courier"/>
                <a:ea typeface="Courier"/>
                <a:cs typeface="Courier"/>
                <a:sym typeface="Courier"/>
              </a:rPr>
              <a:t>'cat'</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'dogs'</a:t>
            </a:r>
            <a:r>
              <a:rPr lang="en-US" sz="1800">
                <a:solidFill>
                  <a:srgbClr val="000000"/>
                </a:solidFill>
                <a:latin typeface="Courier"/>
                <a:ea typeface="Courier"/>
                <a:cs typeface="Courier"/>
                <a:sym typeface="Courier"/>
              </a:rPr>
              <a:t>, views.DogListView.as_view(), name=</a:t>
            </a:r>
            <a:r>
              <a:rPr lang="en-US" sz="1800">
                <a:solidFill>
                  <a:srgbClr val="B42419"/>
                </a:solidFill>
                <a:latin typeface="Courier"/>
                <a:ea typeface="Courier"/>
                <a:cs typeface="Courier"/>
                <a:sym typeface="Courier"/>
              </a:rPr>
              <a:t>'dogs'</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'dog/&lt;int:pk&gt;'</a:t>
            </a:r>
            <a:r>
              <a:rPr lang="en-US" sz="1800">
                <a:solidFill>
                  <a:srgbClr val="000000"/>
                </a:solidFill>
                <a:latin typeface="Courier"/>
                <a:ea typeface="Courier"/>
                <a:cs typeface="Courier"/>
                <a:sym typeface="Courier"/>
              </a:rPr>
              <a:t>, views.DogDetailView.as_view(), name=</a:t>
            </a:r>
            <a:r>
              <a:rPr lang="en-US" sz="1800">
                <a:solidFill>
                  <a:srgbClr val="B42419"/>
                </a:solidFill>
                <a:latin typeface="Courier"/>
                <a:ea typeface="Courier"/>
                <a:cs typeface="Courier"/>
                <a:sym typeface="Courier"/>
              </a:rPr>
              <a:t>'dog'</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'horses'</a:t>
            </a:r>
            <a:r>
              <a:rPr lang="en-US" sz="1800">
                <a:solidFill>
                  <a:srgbClr val="000000"/>
                </a:solidFill>
                <a:latin typeface="Courier"/>
                <a:ea typeface="Courier"/>
                <a:cs typeface="Courier"/>
                <a:sym typeface="Courier"/>
              </a:rPr>
              <a:t>, views.HorseListView.as_view(), name=</a:t>
            </a:r>
            <a:r>
              <a:rPr lang="en-US" sz="1800">
                <a:solidFill>
                  <a:srgbClr val="B42419"/>
                </a:solidFill>
                <a:latin typeface="Courier"/>
                <a:ea typeface="Courier"/>
                <a:cs typeface="Courier"/>
                <a:sym typeface="Courier"/>
              </a:rPr>
              <a:t>'horses'</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'horse/&lt;int:pk&gt;'</a:t>
            </a:r>
            <a:r>
              <a:rPr lang="en-US" sz="1800">
                <a:solidFill>
                  <a:srgbClr val="000000"/>
                </a:solidFill>
                <a:latin typeface="Courier"/>
                <a:ea typeface="Courier"/>
                <a:cs typeface="Courier"/>
                <a:sym typeface="Courier"/>
              </a:rPr>
              <a:t>, views.HorseDetailView.as_view(), name=</a:t>
            </a:r>
            <a:r>
              <a:rPr lang="en-US" sz="1800">
                <a:solidFill>
                  <a:srgbClr val="B42419"/>
                </a:solidFill>
                <a:latin typeface="Courier"/>
                <a:ea typeface="Courier"/>
                <a:cs typeface="Courier"/>
                <a:sym typeface="Courier"/>
              </a:rPr>
              <a:t>'horse'</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'cars'</a:t>
            </a:r>
            <a:r>
              <a:rPr lang="en-US" sz="1800">
                <a:solidFill>
                  <a:srgbClr val="000000"/>
                </a:solidFill>
                <a:latin typeface="Courier"/>
                <a:ea typeface="Courier"/>
                <a:cs typeface="Courier"/>
                <a:sym typeface="Courier"/>
              </a:rPr>
              <a:t>, views.CarListView.as_view(), name=</a:t>
            </a:r>
            <a:r>
              <a:rPr lang="en-US" sz="1800">
                <a:solidFill>
                  <a:srgbClr val="B42419"/>
                </a:solidFill>
                <a:latin typeface="Courier"/>
                <a:ea typeface="Courier"/>
                <a:cs typeface="Courier"/>
                <a:sym typeface="Courier"/>
              </a:rPr>
              <a:t>'cars'</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'car/&lt;int:pk&gt;'</a:t>
            </a:r>
            <a:r>
              <a:rPr lang="en-US" sz="1800">
                <a:solidFill>
                  <a:srgbClr val="000000"/>
                </a:solidFill>
                <a:latin typeface="Courier"/>
                <a:ea typeface="Courier"/>
                <a:cs typeface="Courier"/>
                <a:sym typeface="Courier"/>
              </a:rPr>
              <a:t>, views.CarDetailView.as_view(), name=</a:t>
            </a:r>
            <a:r>
              <a:rPr lang="en-US" sz="1800">
                <a:solidFill>
                  <a:srgbClr val="B42419"/>
                </a:solidFill>
                <a:latin typeface="Courier"/>
                <a:ea typeface="Courier"/>
                <a:cs typeface="Courier"/>
                <a:sym typeface="Courier"/>
              </a:rPr>
              <a:t>'car'</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    path(</a:t>
            </a:r>
            <a:r>
              <a:rPr lang="en-US" sz="1800">
                <a:solidFill>
                  <a:srgbClr val="B42419"/>
                </a:solidFill>
                <a:latin typeface="Courier"/>
                <a:ea typeface="Courier"/>
                <a:cs typeface="Courier"/>
                <a:sym typeface="Courier"/>
              </a:rPr>
              <a:t>'wacky'</a:t>
            </a:r>
            <a:r>
              <a:rPr lang="en-US" sz="1800">
                <a:solidFill>
                  <a:srgbClr val="000000"/>
                </a:solidFill>
                <a:latin typeface="Courier"/>
                <a:ea typeface="Courier"/>
                <a:cs typeface="Courier"/>
                <a:sym typeface="Courier"/>
              </a:rPr>
              <a:t>, views.WackyEquinesView.as_view(), name=</a:t>
            </a:r>
            <a:r>
              <a:rPr lang="en-US" sz="1800">
                <a:solidFill>
                  <a:srgbClr val="B42419"/>
                </a:solidFill>
                <a:latin typeface="Courier"/>
                <a:ea typeface="Courier"/>
                <a:cs typeface="Courier"/>
                <a:sym typeface="Courier"/>
              </a:rPr>
              <a:t>'whatever'</a:t>
            </a:r>
            <a:r>
              <a:rPr lang="en-US" sz="1800">
                <a:solidFill>
                  <a:srgbClr val="000000"/>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00"/>
                </a:solidFill>
                <a:latin typeface="Courier"/>
                <a:ea typeface="Courier"/>
                <a:cs typeface="Courier"/>
                <a:sym typeface="Courier"/>
              </a:rPr>
              <a:t>]</a:t>
            </a:r>
            <a:endParaRPr sz="1800">
              <a:solidFill>
                <a:schemeClr val="lt1"/>
              </a:solidFill>
              <a:latin typeface="Courier"/>
              <a:ea typeface="Courier"/>
              <a:cs typeface="Courier"/>
              <a:sym typeface="Courier"/>
            </a:endParaRPr>
          </a:p>
        </p:txBody>
      </p:sp>
      <p:sp>
        <p:nvSpPr>
          <p:cNvPr id="148" name="Google Shape;148;p3"/>
          <p:cNvSpPr txBox="1"/>
          <p:nvPr/>
        </p:nvSpPr>
        <p:spPr>
          <a:xfrm>
            <a:off x="671513" y="585783"/>
            <a:ext cx="27774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dj4e-samples/gview/urls.py</a:t>
            </a:r>
            <a:endParaRPr sz="1800">
              <a:solidFill>
                <a:srgbClr val="FFFF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4"/>
          <p:cNvSpPr/>
          <p:nvPr/>
        </p:nvSpPr>
        <p:spPr>
          <a:xfrm>
            <a:off x="747705" y="3081385"/>
            <a:ext cx="7010400" cy="310854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396A3"/>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1396A3"/>
                </a:solidFill>
                <a:latin typeface="Courier"/>
                <a:ea typeface="Courier"/>
                <a:cs typeface="Courier"/>
                <a:sym typeface="Courier"/>
              </a:rPr>
              <a:t>&gt;</a:t>
            </a:r>
            <a:r>
              <a:rPr lang="en-US" sz="1400">
                <a:solidFill>
                  <a:srgbClr val="C814C9"/>
                </a:solidFill>
                <a:latin typeface="Courier"/>
                <a:ea typeface="Courier"/>
                <a:cs typeface="Courier"/>
                <a:sym typeface="Courier"/>
              </a:rPr>
              <a:t>Cat List</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if cat_list %}</a:t>
            </a: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ul</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 for cat in cat_list %}</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li</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a</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href</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 url 'gview:cat' cat.id %}"</a:t>
            </a:r>
            <a:r>
              <a:rPr lang="en-US" sz="1400">
                <a:solidFill>
                  <a:srgbClr val="2EAEBB"/>
                </a:solidFill>
                <a:latin typeface="Courier"/>
                <a:ea typeface="Courier"/>
                <a:cs typeface="Courier"/>
                <a:sym typeface="Courier"/>
              </a:rPr>
              <a:t>&gt;</a:t>
            </a:r>
            <a:r>
              <a:rPr lang="en-US" sz="1400" u="sng">
                <a:solidFill>
                  <a:srgbClr val="C814C9"/>
                </a:solidFill>
                <a:latin typeface="Courier"/>
                <a:ea typeface="Courier"/>
                <a:cs typeface="Courier"/>
                <a:sym typeface="Courier"/>
              </a:rPr>
              <a:t>{{ cat.name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a</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000000"/>
                </a:solidFill>
                <a:latin typeface="Courier"/>
                <a:ea typeface="Courier"/>
                <a:cs typeface="Courier"/>
                <a:sym typeface="Courier"/>
              </a:rPr>
              <a:t>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li</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000000"/>
                </a:solidFill>
                <a:latin typeface="Courier"/>
                <a:ea typeface="Courier"/>
                <a:cs typeface="Courier"/>
                <a:sym typeface="Courier"/>
              </a:rPr>
              <a:t>  {% endfor %}</a:t>
            </a:r>
            <a:endParaRPr/>
          </a:p>
          <a:p>
            <a:pPr indent="0" lvl="0" marL="0" marR="0" rtl="0" algn="l">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ul</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000000"/>
                </a:solidFill>
                <a:latin typeface="Courier"/>
                <a:ea typeface="Courier"/>
                <a:cs typeface="Courier"/>
                <a:sym typeface="Courier"/>
              </a:rPr>
              <a:t>{% else %}</a:t>
            </a:r>
            <a:endParaRPr/>
          </a:p>
          <a:p>
            <a:pPr indent="0" lvl="0" marL="0" marR="0" rtl="0" algn="l">
              <a:spcBef>
                <a:spcPts val="0"/>
              </a:spcBef>
              <a:spcAft>
                <a:spcPts val="0"/>
              </a:spcAft>
              <a:buNone/>
            </a:pPr>
            <a:r>
              <a:rPr lang="en-US" sz="1400" u="sng">
                <a:solidFill>
                  <a:srgbClr val="000000"/>
                </a:solidFill>
                <a:latin typeface="Courier"/>
                <a:ea typeface="Courier"/>
                <a:cs typeface="Courier"/>
                <a:sym typeface="Courier"/>
              </a:rPr>
              <a:t>  </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r>
              <a:rPr lang="en-US" sz="1400" u="sng">
                <a:solidFill>
                  <a:srgbClr val="000000"/>
                </a:solidFill>
                <a:latin typeface="Courier"/>
                <a:ea typeface="Courier"/>
                <a:cs typeface="Courier"/>
                <a:sym typeface="Courier"/>
              </a:rPr>
              <a:t>There are no cats in the database.</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000000"/>
                </a:solidFill>
                <a:latin typeface="Courier"/>
                <a:ea typeface="Courier"/>
                <a:cs typeface="Courier"/>
                <a:sym typeface="Courier"/>
              </a:rPr>
              <a:t>{% endif %}</a:t>
            </a:r>
            <a:endParaRPr/>
          </a:p>
          <a:p>
            <a:pPr indent="0" lvl="0" marL="0" marR="0" rtl="0" algn="l">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a:solidFill>
                <a:schemeClr val="lt1"/>
              </a:solidFill>
              <a:latin typeface="Courier"/>
              <a:ea typeface="Courier"/>
              <a:cs typeface="Courier"/>
              <a:sym typeface="Courier"/>
            </a:endParaRPr>
          </a:p>
        </p:txBody>
      </p:sp>
      <p:sp>
        <p:nvSpPr>
          <p:cNvPr id="154" name="Google Shape;154;p4"/>
          <p:cNvSpPr/>
          <p:nvPr/>
        </p:nvSpPr>
        <p:spPr>
          <a:xfrm>
            <a:off x="747705" y="2712053"/>
            <a:ext cx="49630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dj4e-samples/gview/templates/gview/cat_list.html</a:t>
            </a:r>
            <a:endParaRPr sz="1800">
              <a:solidFill>
                <a:srgbClr val="FFFF00"/>
              </a:solidFill>
              <a:latin typeface="Calibri"/>
              <a:ea typeface="Calibri"/>
              <a:cs typeface="Calibri"/>
              <a:sym typeface="Calibri"/>
            </a:endParaRPr>
          </a:p>
        </p:txBody>
      </p:sp>
      <p:pic>
        <p:nvPicPr>
          <p:cNvPr descr="Cat List&#10;&#10;    Sophie&#10;    Frankie&#10;" id="155" name="Google Shape;155;p4" title="Screen shot of https://samples.dj4e.com/gview/cats">
            <a:hlinkClick r:id="rId3"/>
          </p:cNvPr>
          <p:cNvPicPr preferRelativeResize="0"/>
          <p:nvPr/>
        </p:nvPicPr>
        <p:blipFill rotWithShape="1">
          <a:blip r:embed="rId4">
            <a:alphaModFix/>
          </a:blip>
          <a:srcRect b="0" l="0" r="0" t="0"/>
          <a:stretch/>
        </p:blipFill>
        <p:spPr>
          <a:xfrm>
            <a:off x="7758104" y="840381"/>
            <a:ext cx="4433895" cy="4594710"/>
          </a:xfrm>
          <a:prstGeom prst="rect">
            <a:avLst/>
          </a:prstGeom>
          <a:noFill/>
          <a:ln>
            <a:noFill/>
          </a:ln>
        </p:spPr>
      </p:pic>
      <p:sp>
        <p:nvSpPr>
          <p:cNvPr id="156" name="Google Shape;156;p4"/>
          <p:cNvSpPr/>
          <p:nvPr/>
        </p:nvSpPr>
        <p:spPr>
          <a:xfrm>
            <a:off x="8133649" y="721674"/>
            <a:ext cx="36828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https://samples.dj4e.com/gview/cats</a:t>
            </a:r>
            <a:endParaRPr/>
          </a:p>
        </p:txBody>
      </p:sp>
      <p:sp>
        <p:nvSpPr>
          <p:cNvPr id="157" name="Google Shape;157;p4"/>
          <p:cNvSpPr/>
          <p:nvPr/>
        </p:nvSpPr>
        <p:spPr>
          <a:xfrm>
            <a:off x="747705" y="1201746"/>
            <a:ext cx="7010399" cy="116955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C1651C"/>
                </a:solidFill>
                <a:latin typeface="Courier"/>
                <a:ea typeface="Courier"/>
                <a:cs typeface="Courier"/>
                <a:sym typeface="Courier"/>
              </a:rPr>
              <a:t>class</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CatListView</a:t>
            </a:r>
            <a:r>
              <a:rPr lang="en-US" sz="1400">
                <a:solidFill>
                  <a:srgbClr val="000000"/>
                </a:solidFill>
                <a:latin typeface="Courier"/>
                <a:ea typeface="Courier"/>
                <a:cs typeface="Courier"/>
                <a:sym typeface="Courier"/>
              </a:rPr>
              <a:t>(View):</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def</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get</a:t>
            </a:r>
            <a:r>
              <a:rPr lang="en-US" sz="1400">
                <a:solidFill>
                  <a:srgbClr val="000000"/>
                </a:solidFill>
                <a:latin typeface="Courier"/>
                <a:ea typeface="Courier"/>
                <a:cs typeface="Courier"/>
                <a:sym typeface="Courier"/>
              </a:rPr>
              <a:t>(self, request) :</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stuff = Cat.objects.all()</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cntx = { </a:t>
            </a:r>
            <a:r>
              <a:rPr lang="en-US" sz="1400">
                <a:solidFill>
                  <a:srgbClr val="B42419"/>
                </a:solidFill>
                <a:latin typeface="Courier"/>
                <a:ea typeface="Courier"/>
                <a:cs typeface="Courier"/>
                <a:sym typeface="Courier"/>
              </a:rPr>
              <a:t>'cat_list'</a:t>
            </a:r>
            <a:r>
              <a:rPr lang="en-US" sz="1400">
                <a:solidFill>
                  <a:srgbClr val="000000"/>
                </a:solidFill>
                <a:latin typeface="Courier"/>
                <a:ea typeface="Courier"/>
                <a:cs typeface="Courier"/>
                <a:sym typeface="Courier"/>
              </a:rPr>
              <a:t>: stuff }</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return</a:t>
            </a:r>
            <a:r>
              <a:rPr lang="en-US" sz="1400">
                <a:solidFill>
                  <a:srgbClr val="000000"/>
                </a:solidFill>
                <a:latin typeface="Courier"/>
                <a:ea typeface="Courier"/>
                <a:cs typeface="Courier"/>
                <a:sym typeface="Courier"/>
              </a:rPr>
              <a:t> render(request, </a:t>
            </a:r>
            <a:r>
              <a:rPr lang="en-US" sz="1400">
                <a:solidFill>
                  <a:srgbClr val="B42419"/>
                </a:solidFill>
                <a:latin typeface="Courier"/>
                <a:ea typeface="Courier"/>
                <a:cs typeface="Courier"/>
                <a:sym typeface="Courier"/>
              </a:rPr>
              <a:t>'gview/cat_list.html'</a:t>
            </a:r>
            <a:r>
              <a:rPr lang="en-US" sz="1400">
                <a:solidFill>
                  <a:srgbClr val="000000"/>
                </a:solidFill>
                <a:latin typeface="Courier"/>
                <a:ea typeface="Courier"/>
                <a:cs typeface="Courier"/>
                <a:sym typeface="Courier"/>
              </a:rPr>
              <a:t>, cntx)</a:t>
            </a:r>
            <a:endParaRPr sz="1400">
              <a:solidFill>
                <a:schemeClr val="lt1"/>
              </a:solidFill>
              <a:latin typeface="Courier"/>
              <a:ea typeface="Courier"/>
              <a:cs typeface="Courier"/>
              <a:sym typeface="Courier"/>
            </a:endParaRPr>
          </a:p>
        </p:txBody>
      </p:sp>
      <p:sp>
        <p:nvSpPr>
          <p:cNvPr id="158" name="Google Shape;158;p4"/>
          <p:cNvSpPr/>
          <p:nvPr/>
        </p:nvSpPr>
        <p:spPr>
          <a:xfrm>
            <a:off x="728659" y="713707"/>
            <a:ext cx="29574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5"/>
          <p:cNvSpPr/>
          <p:nvPr/>
        </p:nvSpPr>
        <p:spPr>
          <a:xfrm>
            <a:off x="776281" y="1241947"/>
            <a:ext cx="5938844" cy="181588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396A3"/>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1396A3"/>
                </a:solidFill>
                <a:latin typeface="Courier"/>
                <a:ea typeface="Courier"/>
                <a:cs typeface="Courier"/>
                <a:sym typeface="Courier"/>
              </a:rPr>
              <a:t>&gt;</a:t>
            </a:r>
            <a:r>
              <a:rPr lang="en-US" sz="1400">
                <a:solidFill>
                  <a:srgbClr val="C814C9"/>
                </a:solidFill>
                <a:latin typeface="Courier"/>
                <a:ea typeface="Courier"/>
                <a:cs typeface="Courier"/>
                <a:sym typeface="Courier"/>
              </a:rPr>
              <a:t>Cat {{ cat.name }}</a:t>
            </a: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h1</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p</a:t>
            </a:r>
            <a:r>
              <a:rPr lang="en-US" sz="1400">
                <a:solidFill>
                  <a:srgbClr val="2EAEBB"/>
                </a:solidFill>
                <a:latin typeface="Courier"/>
                <a:ea typeface="Courier"/>
                <a:cs typeface="Courier"/>
                <a:sym typeface="Courier"/>
              </a:rPr>
              <a:t>&gt;</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a:solidFill>
                  <a:srgbClr val="2EAEBB"/>
                </a:solidFill>
                <a:latin typeface="Courier"/>
                <a:ea typeface="Courier"/>
                <a:cs typeface="Courier"/>
                <a:sym typeface="Courier"/>
              </a:rPr>
              <a:t>&lt;</a:t>
            </a:r>
            <a:r>
              <a:rPr lang="en-US" sz="1400">
                <a:solidFill>
                  <a:srgbClr val="C1651C"/>
                </a:solidFill>
                <a:latin typeface="Courier"/>
                <a:ea typeface="Courier"/>
                <a:cs typeface="Courier"/>
                <a:sym typeface="Courier"/>
              </a:rPr>
              <a:t>a</a:t>
            </a:r>
            <a:r>
              <a:rPr lang="en-US" sz="1400">
                <a:solidFill>
                  <a:srgbClr val="2EAEBB"/>
                </a:solidFill>
                <a:latin typeface="Courier"/>
                <a:ea typeface="Courier"/>
                <a:cs typeface="Courier"/>
                <a:sym typeface="Courier"/>
              </a:rPr>
              <a:t> </a:t>
            </a:r>
            <a:r>
              <a:rPr lang="en-US" sz="1400">
                <a:solidFill>
                  <a:srgbClr val="2FB41D"/>
                </a:solidFill>
                <a:latin typeface="Courier"/>
                <a:ea typeface="Courier"/>
                <a:cs typeface="Courier"/>
                <a:sym typeface="Courier"/>
              </a:rPr>
              <a:t>href</a:t>
            </a:r>
            <a:r>
              <a:rPr lang="en-US" sz="1400">
                <a:solidFill>
                  <a:srgbClr val="2EAEBB"/>
                </a:solidFill>
                <a:latin typeface="Courier"/>
                <a:ea typeface="Courier"/>
                <a:cs typeface="Courier"/>
                <a:sym typeface="Courier"/>
              </a:rPr>
              <a:t>=</a:t>
            </a:r>
            <a:r>
              <a:rPr lang="en-US" sz="1400">
                <a:solidFill>
                  <a:srgbClr val="B42419"/>
                </a:solidFill>
                <a:latin typeface="Courier"/>
                <a:ea typeface="Courier"/>
                <a:cs typeface="Courier"/>
                <a:sym typeface="Courier"/>
              </a:rPr>
              <a:t>"{% url 'gview:cats' %}"</a:t>
            </a:r>
            <a:r>
              <a:rPr lang="en-US" sz="1400">
                <a:solidFill>
                  <a:srgbClr val="2EAEBB"/>
                </a:solidFill>
                <a:latin typeface="Courier"/>
                <a:ea typeface="Courier"/>
                <a:cs typeface="Courier"/>
                <a:sym typeface="Courier"/>
              </a:rPr>
              <a:t>&gt;</a:t>
            </a:r>
            <a:r>
              <a:rPr lang="en-US" sz="1400" u="sng">
                <a:solidFill>
                  <a:srgbClr val="C814C9"/>
                </a:solidFill>
                <a:latin typeface="Courier"/>
                <a:ea typeface="Courier"/>
                <a:cs typeface="Courier"/>
                <a:sym typeface="Courier"/>
              </a:rPr>
              <a:t>Go back to list</a:t>
            </a: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a</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img</a:t>
            </a:r>
            <a:r>
              <a:rPr lang="en-US" sz="1400" u="sng">
                <a:solidFill>
                  <a:srgbClr val="2EAEBB"/>
                </a:solidFill>
                <a:latin typeface="Courier"/>
                <a:ea typeface="Courier"/>
                <a:cs typeface="Courier"/>
                <a:sym typeface="Courier"/>
              </a:rPr>
              <a:t> </a:t>
            </a:r>
            <a:r>
              <a:rPr lang="en-US" sz="1400" u="sng">
                <a:solidFill>
                  <a:srgbClr val="2FB41D"/>
                </a:solidFill>
                <a:latin typeface="Courier"/>
                <a:ea typeface="Courier"/>
                <a:cs typeface="Courier"/>
                <a:sym typeface="Courier"/>
              </a:rPr>
              <a:t>src</a:t>
            </a:r>
            <a:r>
              <a:rPr lang="en-US" sz="1400" u="sng">
                <a:solidFill>
                  <a:srgbClr val="2EAEBB"/>
                </a:solidFill>
                <a:latin typeface="Courier"/>
                <a:ea typeface="Courier"/>
                <a:cs typeface="Courier"/>
                <a:sym typeface="Courier"/>
              </a:rPr>
              <a:t>=</a:t>
            </a:r>
            <a:r>
              <a:rPr lang="en-US" sz="1400" u="sng">
                <a:solidFill>
                  <a:srgbClr val="B42419"/>
                </a:solidFill>
                <a:latin typeface="Courier"/>
                <a:ea typeface="Courier"/>
                <a:cs typeface="Courier"/>
                <a:sym typeface="Courier"/>
              </a:rPr>
              <a:t>"https://loremflickr.com/160/120/cat"</a:t>
            </a:r>
            <a:r>
              <a:rPr lang="en-US" sz="1400" u="sng">
                <a:solidFill>
                  <a:srgbClr val="2EAEBB"/>
                </a:solidFill>
                <a:latin typeface="Courier"/>
                <a:ea typeface="Courier"/>
                <a:cs typeface="Courier"/>
                <a:sym typeface="Courier"/>
              </a:rPr>
              <a:t> </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2EAEBB"/>
                </a:solidFill>
                <a:latin typeface="Courier"/>
                <a:ea typeface="Courier"/>
                <a:cs typeface="Courier"/>
                <a:sym typeface="Courier"/>
              </a:rPr>
              <a:t>    </a:t>
            </a:r>
            <a:r>
              <a:rPr lang="en-US" sz="1400" u="sng">
                <a:solidFill>
                  <a:srgbClr val="2FB41D"/>
                </a:solidFill>
                <a:latin typeface="Courier"/>
                <a:ea typeface="Courier"/>
                <a:cs typeface="Courier"/>
                <a:sym typeface="Courier"/>
              </a:rPr>
              <a:t>alt</a:t>
            </a:r>
            <a:r>
              <a:rPr lang="en-US" sz="1400" u="sng">
                <a:solidFill>
                  <a:srgbClr val="2EAEBB"/>
                </a:solidFill>
                <a:latin typeface="Courier"/>
                <a:ea typeface="Courier"/>
                <a:cs typeface="Courier"/>
                <a:sym typeface="Courier"/>
              </a:rPr>
              <a:t>=</a:t>
            </a:r>
            <a:r>
              <a:rPr lang="en-US" sz="1400" u="sng">
                <a:solidFill>
                  <a:srgbClr val="B42419"/>
                </a:solidFill>
                <a:latin typeface="Courier"/>
                <a:ea typeface="Courier"/>
                <a:cs typeface="Courier"/>
                <a:sym typeface="Courier"/>
              </a:rPr>
              <a:t>"A random picture of a cat"</a:t>
            </a:r>
            <a:r>
              <a:rPr lang="en-US" sz="1400" u="sng">
                <a:solidFill>
                  <a:srgbClr val="2EAEBB"/>
                </a:solidFill>
                <a:latin typeface="Courier"/>
                <a:ea typeface="Courier"/>
                <a:cs typeface="Courier"/>
                <a:sym typeface="Courier"/>
              </a:rPr>
              <a:t>&gt;</a:t>
            </a:r>
            <a:endParaRPr sz="1400" u="sng">
              <a:solidFill>
                <a:srgbClr val="000000"/>
              </a:solidFill>
              <a:latin typeface="Courier"/>
              <a:ea typeface="Courier"/>
              <a:cs typeface="Courier"/>
              <a:sym typeface="Courier"/>
            </a:endParaRPr>
          </a:p>
          <a:p>
            <a:pPr indent="0" lvl="0" marL="0" marR="0" rtl="0" algn="l">
              <a:spcBef>
                <a:spcPts val="0"/>
              </a:spcBef>
              <a:spcAft>
                <a:spcPts val="0"/>
              </a:spcAft>
              <a:buNone/>
            </a:pPr>
            <a:r>
              <a:rPr lang="en-US" sz="1400" u="sng">
                <a:solidFill>
                  <a:srgbClr val="2EAEBB"/>
                </a:solidFill>
                <a:latin typeface="Courier"/>
                <a:ea typeface="Courier"/>
                <a:cs typeface="Courier"/>
                <a:sym typeface="Courier"/>
              </a:rPr>
              <a:t>&lt;/</a:t>
            </a:r>
            <a:r>
              <a:rPr lang="en-US" sz="1400" u="sng">
                <a:solidFill>
                  <a:srgbClr val="C1651C"/>
                </a:solidFill>
                <a:latin typeface="Courier"/>
                <a:ea typeface="Courier"/>
                <a:cs typeface="Courier"/>
                <a:sym typeface="Courier"/>
              </a:rPr>
              <a:t>p</a:t>
            </a:r>
            <a:r>
              <a:rPr lang="en-US" sz="1400" u="sng">
                <a:solidFill>
                  <a:srgbClr val="2EAEBB"/>
                </a:solidFill>
                <a:latin typeface="Courier"/>
                <a:ea typeface="Courier"/>
                <a:cs typeface="Courier"/>
                <a:sym typeface="Courier"/>
              </a:rPr>
              <a:t>&gt;</a:t>
            </a:r>
            <a:endParaRPr sz="1400">
              <a:solidFill>
                <a:schemeClr val="lt1"/>
              </a:solidFill>
              <a:latin typeface="Courier"/>
              <a:ea typeface="Courier"/>
              <a:cs typeface="Courier"/>
              <a:sym typeface="Courier"/>
            </a:endParaRPr>
          </a:p>
        </p:txBody>
      </p:sp>
      <p:sp>
        <p:nvSpPr>
          <p:cNvPr id="164" name="Google Shape;164;p5"/>
          <p:cNvSpPr/>
          <p:nvPr/>
        </p:nvSpPr>
        <p:spPr>
          <a:xfrm>
            <a:off x="764374" y="783229"/>
            <a:ext cx="5722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dj4e-samples/gview/templates/gview/cat_detail.html</a:t>
            </a:r>
            <a:endParaRPr sz="1800">
              <a:solidFill>
                <a:srgbClr val="FFFF00"/>
              </a:solidFill>
              <a:latin typeface="Calibri"/>
              <a:ea typeface="Calibri"/>
              <a:cs typeface="Calibri"/>
              <a:sym typeface="Calibri"/>
            </a:endParaRPr>
          </a:p>
        </p:txBody>
      </p:sp>
      <p:pic>
        <p:nvPicPr>
          <p:cNvPr descr="Cat Sophie&#10;&#10;Go back to list   And a small picture of a cat" id="165" name="Google Shape;165;p5" title="Screen shot of https://samples.dj4e.com/gview/cat/1">
            <a:hlinkClick r:id="rId3"/>
          </p:cNvPr>
          <p:cNvPicPr preferRelativeResize="0"/>
          <p:nvPr/>
        </p:nvPicPr>
        <p:blipFill rotWithShape="1">
          <a:blip r:embed="rId4">
            <a:alphaModFix/>
          </a:blip>
          <a:srcRect b="0" l="0" r="0" t="0"/>
          <a:stretch/>
        </p:blipFill>
        <p:spPr>
          <a:xfrm>
            <a:off x="7640639" y="967895"/>
            <a:ext cx="4701648" cy="4872174"/>
          </a:xfrm>
          <a:prstGeom prst="rect">
            <a:avLst/>
          </a:prstGeom>
          <a:noFill/>
          <a:ln>
            <a:noFill/>
          </a:ln>
        </p:spPr>
      </p:pic>
      <p:sp>
        <p:nvSpPr>
          <p:cNvPr id="166" name="Google Shape;166;p5"/>
          <p:cNvSpPr/>
          <p:nvPr/>
        </p:nvSpPr>
        <p:spPr>
          <a:xfrm>
            <a:off x="8091551" y="783229"/>
            <a:ext cx="37998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https://samples.dj4e.com/gview/cat/1</a:t>
            </a:r>
            <a:endParaRPr/>
          </a:p>
        </p:txBody>
      </p:sp>
      <p:sp>
        <p:nvSpPr>
          <p:cNvPr id="167" name="Google Shape;167;p5"/>
          <p:cNvSpPr/>
          <p:nvPr/>
        </p:nvSpPr>
        <p:spPr>
          <a:xfrm>
            <a:off x="764375" y="4030671"/>
            <a:ext cx="6750116" cy="116955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C1651C"/>
                </a:solidFill>
                <a:latin typeface="Courier"/>
                <a:ea typeface="Courier"/>
                <a:cs typeface="Courier"/>
                <a:sym typeface="Courier"/>
              </a:rPr>
              <a:t>class</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CatDetailView</a:t>
            </a:r>
            <a:r>
              <a:rPr lang="en-US" sz="1400">
                <a:solidFill>
                  <a:srgbClr val="000000"/>
                </a:solidFill>
                <a:latin typeface="Courier"/>
                <a:ea typeface="Courier"/>
                <a:cs typeface="Courier"/>
                <a:sym typeface="Courier"/>
              </a:rPr>
              <a:t>(View):</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def</a:t>
            </a:r>
            <a:r>
              <a:rPr lang="en-US" sz="1400">
                <a:solidFill>
                  <a:srgbClr val="000000"/>
                </a:solidFill>
                <a:latin typeface="Courier"/>
                <a:ea typeface="Courier"/>
                <a:cs typeface="Courier"/>
                <a:sym typeface="Courier"/>
              </a:rPr>
              <a:t> </a:t>
            </a:r>
            <a:r>
              <a:rPr lang="en-US" sz="1400">
                <a:solidFill>
                  <a:srgbClr val="2EAEBB"/>
                </a:solidFill>
                <a:latin typeface="Courier"/>
                <a:ea typeface="Courier"/>
                <a:cs typeface="Courier"/>
                <a:sym typeface="Courier"/>
              </a:rPr>
              <a:t>get</a:t>
            </a:r>
            <a:r>
              <a:rPr lang="en-US" sz="1400">
                <a:solidFill>
                  <a:srgbClr val="000000"/>
                </a:solidFill>
                <a:latin typeface="Courier"/>
                <a:ea typeface="Courier"/>
                <a:cs typeface="Courier"/>
                <a:sym typeface="Courier"/>
              </a:rPr>
              <a:t>(self, request, pk_from_url) :</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obj = Cat.objects.get(pk=pk_from_url)</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cntx = { </a:t>
            </a:r>
            <a:r>
              <a:rPr lang="en-US" sz="1400">
                <a:solidFill>
                  <a:srgbClr val="B42419"/>
                </a:solidFill>
                <a:latin typeface="Courier"/>
                <a:ea typeface="Courier"/>
                <a:cs typeface="Courier"/>
                <a:sym typeface="Courier"/>
              </a:rPr>
              <a:t>'cat'</a:t>
            </a:r>
            <a:r>
              <a:rPr lang="en-US" sz="1400">
                <a:solidFill>
                  <a:srgbClr val="000000"/>
                </a:solidFill>
                <a:latin typeface="Courier"/>
                <a:ea typeface="Courier"/>
                <a:cs typeface="Courier"/>
                <a:sym typeface="Courier"/>
              </a:rPr>
              <a:t>: obj }</a:t>
            </a:r>
            <a:endParaRPr/>
          </a:p>
          <a:p>
            <a:pPr indent="0" lvl="0" marL="0" marR="0" rtl="0" algn="l">
              <a:spcBef>
                <a:spcPts val="0"/>
              </a:spcBef>
              <a:spcAft>
                <a:spcPts val="0"/>
              </a:spcAft>
              <a:buNone/>
            </a:pPr>
            <a:r>
              <a:rPr lang="en-US" sz="1400">
                <a:solidFill>
                  <a:srgbClr val="000000"/>
                </a:solidFill>
                <a:latin typeface="Courier"/>
                <a:ea typeface="Courier"/>
                <a:cs typeface="Courier"/>
                <a:sym typeface="Courier"/>
              </a:rPr>
              <a:t>        </a:t>
            </a:r>
            <a:r>
              <a:rPr lang="en-US" sz="1400">
                <a:solidFill>
                  <a:srgbClr val="C1651C"/>
                </a:solidFill>
                <a:latin typeface="Courier"/>
                <a:ea typeface="Courier"/>
                <a:cs typeface="Courier"/>
                <a:sym typeface="Courier"/>
              </a:rPr>
              <a:t>return</a:t>
            </a:r>
            <a:r>
              <a:rPr lang="en-US" sz="1400">
                <a:solidFill>
                  <a:srgbClr val="000000"/>
                </a:solidFill>
                <a:latin typeface="Courier"/>
                <a:ea typeface="Courier"/>
                <a:cs typeface="Courier"/>
                <a:sym typeface="Courier"/>
              </a:rPr>
              <a:t> render(request, </a:t>
            </a:r>
            <a:r>
              <a:rPr lang="en-US" sz="1400">
                <a:solidFill>
                  <a:srgbClr val="B42419"/>
                </a:solidFill>
                <a:latin typeface="Courier"/>
                <a:ea typeface="Courier"/>
                <a:cs typeface="Courier"/>
                <a:sym typeface="Courier"/>
              </a:rPr>
              <a:t>'gview/cat_detail.html'</a:t>
            </a:r>
            <a:r>
              <a:rPr lang="en-US" sz="1400">
                <a:solidFill>
                  <a:srgbClr val="000000"/>
                </a:solidFill>
                <a:latin typeface="Courier"/>
                <a:ea typeface="Courier"/>
                <a:cs typeface="Courier"/>
                <a:sym typeface="Courier"/>
              </a:rPr>
              <a:t>, cntx)</a:t>
            </a:r>
            <a:endParaRPr sz="1400">
              <a:solidFill>
                <a:schemeClr val="lt1"/>
              </a:solidFill>
              <a:latin typeface="Courier"/>
              <a:ea typeface="Courier"/>
              <a:cs typeface="Courier"/>
              <a:sym typeface="Courier"/>
            </a:endParaRPr>
          </a:p>
        </p:txBody>
      </p:sp>
      <p:sp>
        <p:nvSpPr>
          <p:cNvPr id="168" name="Google Shape;168;p5"/>
          <p:cNvSpPr/>
          <p:nvPr/>
        </p:nvSpPr>
        <p:spPr>
          <a:xfrm>
            <a:off x="745328" y="3542632"/>
            <a:ext cx="29574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dj4e-samples/gview/views.py</a:t>
            </a:r>
            <a:endParaRPr sz="1800">
              <a:solidFill>
                <a:srgbClr val="FFFF00"/>
              </a:solidFill>
              <a:latin typeface="Calibri"/>
              <a:ea typeface="Calibri"/>
              <a:cs typeface="Calibri"/>
              <a:sym typeface="Calibri"/>
            </a:endParaRPr>
          </a:p>
        </p:txBody>
      </p:sp>
      <p:pic>
        <p:nvPicPr>
          <p:cNvPr id="169" name="Google Shape;169;p5"/>
          <p:cNvPicPr preferRelativeResize="0"/>
          <p:nvPr/>
        </p:nvPicPr>
        <p:blipFill rotWithShape="1">
          <a:blip r:embed="rId5">
            <a:alphaModFix/>
          </a:blip>
          <a:srcRect b="13614" l="0" r="0" t="0"/>
          <a:stretch/>
        </p:blipFill>
        <p:spPr>
          <a:xfrm>
            <a:off x="8127195" y="3593575"/>
            <a:ext cx="1956650" cy="141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7AC08"/>
              </a:buClr>
              <a:buSzPts val="4400"/>
              <a:buFont typeface="Calibri"/>
              <a:buNone/>
            </a:pPr>
            <a:r>
              <a:rPr lang="en-US"/>
              <a:t>Concept: Don't Repeat Yourself (DRY)</a:t>
            </a:r>
            <a:endParaRPr/>
          </a:p>
        </p:txBody>
      </p:sp>
      <p:sp>
        <p:nvSpPr>
          <p:cNvPr id="175" name="Google Shape;175;p6"/>
          <p:cNvSpPr/>
          <p:nvPr/>
        </p:nvSpPr>
        <p:spPr>
          <a:xfrm>
            <a:off x="939800" y="1558415"/>
            <a:ext cx="104140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Don't repeat yourself (DRY, or sometimes do not repeat yourself) is a principle of software development aimed at reducing repetition of software patterns] replacing it with abstractions or using data normalization to avoid redundancy.  The principle has been formulated by Andy Hunt and Dave Thomas in their book The Pragmatic Programmer. </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When the DRY principle is applied successfully, a modification of any single element of a system does not require a change in other logically unrelated elements. Additionally, elements that are logically related all change predictably and uniformly, and are thus kept in sync. </a:t>
            </a:r>
            <a:endParaRPr/>
          </a:p>
        </p:txBody>
      </p:sp>
      <p:sp>
        <p:nvSpPr>
          <p:cNvPr id="176" name="Google Shape;176;p6"/>
          <p:cNvSpPr/>
          <p:nvPr/>
        </p:nvSpPr>
        <p:spPr>
          <a:xfrm>
            <a:off x="6096000" y="5496464"/>
            <a:ext cx="5475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https://en.wikipedia.org/wiki/Don%27t_repeat_yourself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7AC08"/>
              </a:buClr>
              <a:buSzPts val="4400"/>
              <a:buFont typeface="Calibri"/>
              <a:buNone/>
            </a:pPr>
            <a:r>
              <a:rPr lang="en-US"/>
              <a:t>Built-in class-based generic views</a:t>
            </a:r>
            <a:endParaRPr/>
          </a:p>
        </p:txBody>
      </p:sp>
      <p:sp>
        <p:nvSpPr>
          <p:cNvPr id="182" name="Google Shape;182;p7"/>
          <p:cNvSpPr/>
          <p:nvPr/>
        </p:nvSpPr>
        <p:spPr>
          <a:xfrm>
            <a:off x="1876424" y="5427975"/>
            <a:ext cx="88820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https://docs.djangoproject.com/en/3.0/topics/class-based-views/generic-display/</a:t>
            </a:r>
            <a:endParaRPr/>
          </a:p>
        </p:txBody>
      </p:sp>
      <p:sp>
        <p:nvSpPr>
          <p:cNvPr id="183" name="Google Shape;183;p7"/>
          <p:cNvSpPr/>
          <p:nvPr/>
        </p:nvSpPr>
        <p:spPr>
          <a:xfrm>
            <a:off x="1135856" y="1943435"/>
            <a:ext cx="9920287" cy="255454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9442A"/>
                </a:solidFill>
                <a:latin typeface="Calibri"/>
                <a:ea typeface="Calibri"/>
                <a:cs typeface="Calibri"/>
                <a:sym typeface="Calibri"/>
              </a:rPr>
              <a:t>Writing Web applications can be monotonous, because we repeat certain patterns again and again.  Django’s </a:t>
            </a:r>
            <a:r>
              <a:rPr i="1" lang="en-US" sz="2000">
                <a:solidFill>
                  <a:srgbClr val="09442A"/>
                </a:solidFill>
                <a:latin typeface="Calibri"/>
                <a:ea typeface="Calibri"/>
                <a:cs typeface="Calibri"/>
                <a:sym typeface="Calibri"/>
              </a:rPr>
              <a:t>generic views</a:t>
            </a:r>
            <a:r>
              <a:rPr lang="en-US" sz="2000">
                <a:solidFill>
                  <a:srgbClr val="09442A"/>
                </a:solidFill>
                <a:latin typeface="Calibri"/>
                <a:ea typeface="Calibri"/>
                <a:cs typeface="Calibri"/>
                <a:sym typeface="Calibri"/>
              </a:rPr>
              <a:t> were developed to ease that pain. They take certain common idioms and patterns found in view development and abstract them so that you can quickly write common views of data without having to write too much repetitive code.</a:t>
            </a:r>
            <a:endParaRPr/>
          </a:p>
          <a:p>
            <a:pPr indent="0" lvl="0" marL="0" marR="0" rtl="0" algn="l">
              <a:spcBef>
                <a:spcPts val="0"/>
              </a:spcBef>
              <a:spcAft>
                <a:spcPts val="0"/>
              </a:spcAft>
              <a:buNone/>
            </a:pPr>
            <a:r>
              <a:t/>
            </a:r>
            <a:endParaRPr sz="2000">
              <a:solidFill>
                <a:srgbClr val="09442A"/>
              </a:solidFill>
              <a:latin typeface="Calibri"/>
              <a:ea typeface="Calibri"/>
              <a:cs typeface="Calibri"/>
              <a:sym typeface="Calibri"/>
            </a:endParaRPr>
          </a:p>
          <a:p>
            <a:pPr indent="0" lvl="0" marL="0" marR="0" rtl="0" algn="l">
              <a:spcBef>
                <a:spcPts val="0"/>
              </a:spcBef>
              <a:spcAft>
                <a:spcPts val="0"/>
              </a:spcAft>
              <a:buNone/>
            </a:pPr>
            <a:r>
              <a:rPr lang="en-US" sz="2000">
                <a:solidFill>
                  <a:srgbClr val="09442A"/>
                </a:solidFill>
                <a:latin typeface="Calibri"/>
                <a:ea typeface="Calibri"/>
                <a:cs typeface="Calibri"/>
                <a:sym typeface="Calibri"/>
              </a:rPr>
              <a:t>We can recognize certain common tasks, like displaying a list of model objects, and write code that displays a list of </a:t>
            </a:r>
            <a:r>
              <a:rPr i="1" lang="en-US" sz="2000">
                <a:solidFill>
                  <a:srgbClr val="09442A"/>
                </a:solidFill>
                <a:latin typeface="Calibri"/>
                <a:ea typeface="Calibri"/>
                <a:cs typeface="Calibri"/>
                <a:sym typeface="Calibri"/>
              </a:rPr>
              <a:t>any</a:t>
            </a:r>
            <a:r>
              <a:rPr lang="en-US" sz="2000">
                <a:solidFill>
                  <a:srgbClr val="09442A"/>
                </a:solidFill>
                <a:latin typeface="Calibri"/>
                <a:ea typeface="Calibri"/>
                <a:cs typeface="Calibri"/>
                <a:sym typeface="Calibri"/>
              </a:rPr>
              <a:t> model object.  Django ships with generic views to display list and detail pages for a single model object.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7AC08"/>
              </a:buClr>
              <a:buSzPts val="4400"/>
              <a:buFont typeface="Calibri"/>
              <a:buNone/>
            </a:pPr>
            <a:r>
              <a:rPr lang="en-US"/>
              <a:t>Convention over Configuration</a:t>
            </a:r>
            <a:endParaRPr/>
          </a:p>
        </p:txBody>
      </p:sp>
      <p:sp>
        <p:nvSpPr>
          <p:cNvPr id="189" name="Google Shape;189;p8"/>
          <p:cNvSpPr/>
          <p:nvPr/>
        </p:nvSpPr>
        <p:spPr>
          <a:xfrm>
            <a:off x="3100468" y="5373171"/>
            <a:ext cx="59910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https://en.wikipedia.org/wiki/Convention_over_configuration</a:t>
            </a:r>
            <a:endParaRPr sz="1800">
              <a:solidFill>
                <a:schemeClr val="lt1"/>
              </a:solidFill>
              <a:latin typeface="Calibri"/>
              <a:ea typeface="Calibri"/>
              <a:cs typeface="Calibri"/>
              <a:sym typeface="Calibri"/>
            </a:endParaRPr>
          </a:p>
        </p:txBody>
      </p:sp>
      <p:sp>
        <p:nvSpPr>
          <p:cNvPr id="190" name="Google Shape;190;p8"/>
          <p:cNvSpPr txBox="1"/>
          <p:nvPr/>
        </p:nvSpPr>
        <p:spPr>
          <a:xfrm>
            <a:off x="1150144" y="1833563"/>
            <a:ext cx="9891712"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00"/>
                </a:solidFill>
                <a:latin typeface="Calibri"/>
                <a:ea typeface="Calibri"/>
                <a:cs typeface="Calibri"/>
                <a:sym typeface="Calibri"/>
              </a:rPr>
              <a:t>Convention over configuration is a software design paradigm used by software frameworks that attempts to decrease the number of decisions that a developer using the framework is required to make without necessarily losing flexibility. </a:t>
            </a:r>
            <a:endParaRPr sz="2400">
              <a:solidFill>
                <a:srgbClr val="FFFF00"/>
              </a:solidFill>
              <a:latin typeface="Calibri"/>
              <a:ea typeface="Calibri"/>
              <a:cs typeface="Calibri"/>
              <a:sym typeface="Calibri"/>
            </a:endParaRPr>
          </a:p>
          <a:p>
            <a:pPr indent="0" lvl="0" marL="0" marR="0" rtl="0" algn="l">
              <a:spcBef>
                <a:spcPts val="0"/>
              </a:spcBef>
              <a:spcAft>
                <a:spcPts val="0"/>
              </a:spcAft>
              <a:buNone/>
            </a:pPr>
            <a:r>
              <a:t/>
            </a:r>
            <a:endParaRPr sz="2400">
              <a:solidFill>
                <a:srgbClr val="FFFF00"/>
              </a:solidFill>
              <a:latin typeface="Calibri"/>
              <a:ea typeface="Calibri"/>
              <a:cs typeface="Calibri"/>
              <a:sym typeface="Calibri"/>
            </a:endParaRPr>
          </a:p>
          <a:p>
            <a:pPr indent="0" lvl="0" marL="0" marR="0" rtl="0" algn="l">
              <a:spcBef>
                <a:spcPts val="0"/>
              </a:spcBef>
              <a:spcAft>
                <a:spcPts val="0"/>
              </a:spcAft>
              <a:buNone/>
            </a:pPr>
            <a:r>
              <a:rPr lang="en-US" sz="2400">
                <a:solidFill>
                  <a:srgbClr val="FFFF00"/>
                </a:solidFill>
                <a:latin typeface="Calibri"/>
                <a:ea typeface="Calibri"/>
                <a:cs typeface="Calibri"/>
                <a:sym typeface="Calibri"/>
              </a:rPr>
              <a:t>When the convention matches the desired behavior, it behaves as expected without having to write configuration files. Only when the desired behavior deviates from the implemented convention is explicit configuration required.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7AC08"/>
              </a:buClr>
              <a:buSzPts val="4400"/>
              <a:buFont typeface="Calibri"/>
              <a:buNone/>
            </a:pPr>
            <a:r>
              <a:rPr lang="en-US"/>
              <a:t>Convention Over Configuration</a:t>
            </a:r>
            <a:endParaRPr/>
          </a:p>
        </p:txBody>
      </p:sp>
      <p:sp>
        <p:nvSpPr>
          <p:cNvPr id="196" name="Google Shape;196;p9"/>
          <p:cNvSpPr txBox="1"/>
          <p:nvPr>
            <p:ph idx="1" type="body"/>
          </p:nvPr>
        </p:nvSpPr>
        <p:spPr>
          <a:xfrm>
            <a:off x="838200" y="1825625"/>
            <a:ext cx="10515600" cy="31178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t>If</a:t>
            </a:r>
            <a:endParaRPr/>
          </a:p>
          <a:p>
            <a:pPr indent="-228600" lvl="1" marL="685800" rtl="0" algn="l">
              <a:lnSpc>
                <a:spcPct val="90000"/>
              </a:lnSpc>
              <a:spcBef>
                <a:spcPts val="500"/>
              </a:spcBef>
              <a:spcAft>
                <a:spcPts val="0"/>
              </a:spcAft>
              <a:buClr>
                <a:schemeClr val="lt1"/>
              </a:buClr>
              <a:buSzPts val="2400"/>
              <a:buChar char="•"/>
            </a:pPr>
            <a:r>
              <a:rPr lang="en-US"/>
              <a:t>If the app_name is </a:t>
            </a:r>
            <a:r>
              <a:rPr lang="en-US">
                <a:solidFill>
                  <a:srgbClr val="FFFF00"/>
                </a:solidFill>
              </a:rPr>
              <a:t>gview</a:t>
            </a:r>
            <a:endParaRPr>
              <a:solidFill>
                <a:srgbClr val="FFFF00"/>
              </a:solidFill>
            </a:endParaRPr>
          </a:p>
          <a:p>
            <a:pPr indent="-228600" lvl="1" marL="685800" rtl="0" algn="l">
              <a:lnSpc>
                <a:spcPct val="90000"/>
              </a:lnSpc>
              <a:spcBef>
                <a:spcPts val="500"/>
              </a:spcBef>
              <a:spcAft>
                <a:spcPts val="0"/>
              </a:spcAft>
              <a:buClr>
                <a:schemeClr val="lt1"/>
              </a:buClr>
              <a:buSzPts val="2400"/>
              <a:buChar char="•"/>
            </a:pPr>
            <a:r>
              <a:rPr lang="en-US"/>
              <a:t>And the view extends </a:t>
            </a:r>
            <a:r>
              <a:rPr lang="en-US">
                <a:solidFill>
                  <a:srgbClr val="FFFF00"/>
                </a:solidFill>
              </a:rPr>
              <a:t>django.views.generic.list.ListView</a:t>
            </a:r>
            <a:endParaRPr>
              <a:solidFill>
                <a:srgbClr val="FFFF00"/>
              </a:solidFill>
            </a:endParaRPr>
          </a:p>
          <a:p>
            <a:pPr indent="-228600" lvl="1" marL="685800" rtl="0" algn="l">
              <a:lnSpc>
                <a:spcPct val="90000"/>
              </a:lnSpc>
              <a:spcBef>
                <a:spcPts val="500"/>
              </a:spcBef>
              <a:spcAft>
                <a:spcPts val="0"/>
              </a:spcAft>
              <a:buClr>
                <a:schemeClr val="lt1"/>
              </a:buClr>
              <a:buSzPts val="2400"/>
              <a:buChar char="•"/>
            </a:pPr>
            <a:r>
              <a:rPr lang="en-US"/>
              <a:t>And the view uses the model </a:t>
            </a:r>
            <a:r>
              <a:rPr lang="en-US">
                <a:solidFill>
                  <a:srgbClr val="FFFF00"/>
                </a:solidFill>
              </a:rPr>
              <a:t>Horse</a:t>
            </a:r>
            <a:endParaRPr/>
          </a:p>
          <a:p>
            <a:pPr indent="-228600" lvl="0" marL="228600" rtl="0" algn="l">
              <a:lnSpc>
                <a:spcPct val="90000"/>
              </a:lnSpc>
              <a:spcBef>
                <a:spcPts val="1000"/>
              </a:spcBef>
              <a:spcAft>
                <a:spcPts val="0"/>
              </a:spcAft>
              <a:buClr>
                <a:schemeClr val="lt1"/>
              </a:buClr>
              <a:buSzPts val="2800"/>
              <a:buChar char="•"/>
            </a:pPr>
            <a:r>
              <a:rPr lang="en-US"/>
              <a:t>Then</a:t>
            </a:r>
            <a:endParaRPr/>
          </a:p>
          <a:p>
            <a:pPr indent="-228600" lvl="1" marL="685800" rtl="0" algn="l">
              <a:lnSpc>
                <a:spcPct val="90000"/>
              </a:lnSpc>
              <a:spcBef>
                <a:spcPts val="500"/>
              </a:spcBef>
              <a:spcAft>
                <a:spcPts val="0"/>
              </a:spcAft>
              <a:buClr>
                <a:schemeClr val="lt1"/>
              </a:buClr>
              <a:buSzPts val="2400"/>
              <a:buChar char="•"/>
            </a:pPr>
            <a:r>
              <a:rPr lang="en-US"/>
              <a:t>The will automatically render a view named </a:t>
            </a:r>
            <a:r>
              <a:rPr lang="en-US">
                <a:solidFill>
                  <a:srgbClr val="FFFF00"/>
                </a:solidFill>
              </a:rPr>
              <a:t>gview/horse_list.html</a:t>
            </a:r>
            <a:endParaRPr/>
          </a:p>
          <a:p>
            <a:pPr indent="-228600" lvl="1" marL="685800" rtl="0" algn="l">
              <a:lnSpc>
                <a:spcPct val="90000"/>
              </a:lnSpc>
              <a:spcBef>
                <a:spcPts val="500"/>
              </a:spcBef>
              <a:spcAft>
                <a:spcPts val="0"/>
              </a:spcAft>
              <a:buClr>
                <a:schemeClr val="lt1"/>
              </a:buClr>
              <a:buSzPts val="2400"/>
              <a:buChar char="•"/>
            </a:pPr>
            <a:r>
              <a:rPr lang="en-US"/>
              <a:t>Passing a </a:t>
            </a:r>
            <a:r>
              <a:rPr lang="en-US">
                <a:solidFill>
                  <a:srgbClr val="FF40FF"/>
                </a:solidFill>
              </a:rPr>
              <a:t>list</a:t>
            </a:r>
            <a:r>
              <a:rPr lang="en-US"/>
              <a:t> of Horse objects in the variable </a:t>
            </a:r>
            <a:r>
              <a:rPr lang="en-US">
                <a:solidFill>
                  <a:srgbClr val="FFFF00"/>
                </a:solidFill>
              </a:rPr>
              <a:t>horse_list </a:t>
            </a:r>
            <a:r>
              <a:rPr lang="en-US"/>
              <a:t>into the template</a:t>
            </a:r>
            <a:endParaRPr/>
          </a:p>
          <a:p>
            <a:pPr indent="-50800" lvl="0" marL="228600" rtl="0" algn="l">
              <a:lnSpc>
                <a:spcPct val="90000"/>
              </a:lnSpc>
              <a:spcBef>
                <a:spcPts val="1000"/>
              </a:spcBef>
              <a:spcAft>
                <a:spcPts val="0"/>
              </a:spcAft>
              <a:buClr>
                <a:schemeClr val="lt1"/>
              </a:buClr>
              <a:buSzPts val="2800"/>
              <a:buNone/>
            </a:pPr>
            <a:r>
              <a:t/>
            </a:r>
            <a:endParaRPr/>
          </a:p>
        </p:txBody>
      </p:sp>
      <p:sp>
        <p:nvSpPr>
          <p:cNvPr id="197" name="Google Shape;197;p9"/>
          <p:cNvSpPr/>
          <p:nvPr/>
        </p:nvSpPr>
        <p:spPr>
          <a:xfrm>
            <a:off x="723900" y="5320398"/>
            <a:ext cx="1135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https://docs.djangoproject.com/en/3.0/ref/class-based-views/generic-display/#django.views.generic.list.ListView</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2019-01-19T02:12:54Z</dcterms:created>
  <dc:creator>Severance, Charles</dc:creator>
</cp:coreProperties>
</file>