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98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60" r:id="rId7"/>
    <p:sldId id="286" r:id="rId8"/>
    <p:sldId id="287" r:id="rId9"/>
    <p:sldId id="290" r:id="rId10"/>
    <p:sldId id="288" r:id="rId11"/>
    <p:sldId id="28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6/30/2024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6/30/2024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B80C-1549-4737-B651-4421963193B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DE41-4E75-4671-B6BD-263D00E5F07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6" name="Freeform: Shape 14">
                <a:extLst>
                  <a:ext uri="{FF2B5EF4-FFF2-40B4-BE49-F238E27FC236}">
                    <a16:creationId xmlns:a16="http://schemas.microsoft.com/office/drawing/2014/main" xmlns="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Freeform: Shape 15">
                <a:extLst>
                  <a:ext uri="{FF2B5EF4-FFF2-40B4-BE49-F238E27FC236}">
                    <a16:creationId xmlns:a16="http://schemas.microsoft.com/office/drawing/2014/main" xmlns="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xmlns="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xmlns="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Right Triangle 19">
                <a:extLst>
                  <a:ext uri="{FF2B5EF4-FFF2-40B4-BE49-F238E27FC236}">
                    <a16:creationId xmlns:a16="http://schemas.microsoft.com/office/drawing/2014/main" xmlns="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1" name="Freeform: Shape 19">
                <a:extLst>
                  <a:ext uri="{FF2B5EF4-FFF2-40B4-BE49-F238E27FC236}">
                    <a16:creationId xmlns:a16="http://schemas.microsoft.com/office/drawing/2014/main" xmlns="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xmlns="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9">
              <a:extLst>
                <a:ext uri="{FF2B5EF4-FFF2-40B4-BE49-F238E27FC236}">
                  <a16:creationId xmlns:a16="http://schemas.microsoft.com/office/drawing/2014/main" xmlns="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2" name="Freeform: Shape 12">
              <a:extLst>
                <a:ext uri="{FF2B5EF4-FFF2-40B4-BE49-F238E27FC236}">
                  <a16:creationId xmlns:a16="http://schemas.microsoft.com/office/drawing/2014/main" xmlns="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xmlns="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5" name="Freeform: Shape 12">
                <a:extLst>
                  <a:ext uri="{FF2B5EF4-FFF2-40B4-BE49-F238E27FC236}">
                    <a16:creationId xmlns:a16="http://schemas.microsoft.com/office/drawing/2014/main" xmlns="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372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B80C-1549-4737-B651-4421963193B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610949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B80C-1549-4737-B651-4421963193B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805849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8196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xmlns="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xmlns="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xmlns="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B80C-1549-4737-B651-4421963193B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2973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xmlns="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xmlns="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xmlns="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xmlns="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xmlns="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xmlns="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xmlns="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xmlns="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B80C-1549-4737-B651-4421963193B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762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B80C-1549-4737-B651-4421963193B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8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9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723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B80C-1549-4737-B651-4421963193B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20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1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9603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B80C-1549-4737-B651-4421963193B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2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5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6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798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B80C-1549-4737-B651-4421963193B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xmlns="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17">
            <a:extLst>
              <a:ext uri="{FF2B5EF4-FFF2-40B4-BE49-F238E27FC236}">
                <a16:creationId xmlns:a16="http://schemas.microsoft.com/office/drawing/2014/main" xmlns="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xmlns="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7">
            <a:extLst>
              <a:ext uri="{FF2B5EF4-FFF2-40B4-BE49-F238E27FC236}">
                <a16:creationId xmlns:a16="http://schemas.microsoft.com/office/drawing/2014/main" xmlns="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xmlns="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Freeform: Shape 16">
              <a:extLst>
                <a:ext uri="{FF2B5EF4-FFF2-40B4-BE49-F238E27FC236}">
                  <a16:creationId xmlns:a16="http://schemas.microsoft.com/office/drawing/2014/main" xmlns="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3" name="Freeform: Shape 23">
            <a:extLst>
              <a:ext uri="{FF2B5EF4-FFF2-40B4-BE49-F238E27FC236}">
                <a16:creationId xmlns:a16="http://schemas.microsoft.com/office/drawing/2014/main" xmlns="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8225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B80C-1549-4737-B651-4421963193B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9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6322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B80C-1549-4737-B651-4421963193B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9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49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7B80C-1549-4737-B651-4421963193B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9">
            <a:extLst>
              <a:ext uri="{FF2B5EF4-FFF2-40B4-BE49-F238E27FC236}">
                <a16:creationId xmlns:a16="http://schemas.microsoft.com/office/drawing/2014/main" xmlns="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7">
            <a:extLst>
              <a:ext uri="{FF2B5EF4-FFF2-40B4-BE49-F238E27FC236}">
                <a16:creationId xmlns:a16="http://schemas.microsoft.com/office/drawing/2014/main" xmlns="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xmlns="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7">
            <a:extLst>
              <a:ext uri="{FF2B5EF4-FFF2-40B4-BE49-F238E27FC236}">
                <a16:creationId xmlns:a16="http://schemas.microsoft.com/office/drawing/2014/main" xmlns="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reeform: Shape 15">
              <a:extLst>
                <a:ext uri="{FF2B5EF4-FFF2-40B4-BE49-F238E27FC236}">
                  <a16:creationId xmlns:a16="http://schemas.microsoft.com/office/drawing/2014/main" xmlns="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6">
              <a:extLst>
                <a:ext uri="{FF2B5EF4-FFF2-40B4-BE49-F238E27FC236}">
                  <a16:creationId xmlns:a16="http://schemas.microsoft.com/office/drawing/2014/main" xmlns="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ctangle: Single Corner Snipped 18">
              <a:extLst>
                <a:ext uri="{FF2B5EF4-FFF2-40B4-BE49-F238E27FC236}">
                  <a16:creationId xmlns:a16="http://schemas.microsoft.com/office/drawing/2014/main" xmlns="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8" name="Rectangle: Single Corner Snipped 2">
              <a:extLst>
                <a:ext uri="{FF2B5EF4-FFF2-40B4-BE49-F238E27FC236}">
                  <a16:creationId xmlns:a16="http://schemas.microsoft.com/office/drawing/2014/main" xmlns="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9" name="Freeform: Shape 23">
            <a:extLst>
              <a:ext uri="{FF2B5EF4-FFF2-40B4-BE49-F238E27FC236}">
                <a16:creationId xmlns:a16="http://schemas.microsoft.com/office/drawing/2014/main" xmlns="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xmlns="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37995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6" r:id="rId12"/>
    <p:sldLayoutId id="2147483651" r:id="rId13"/>
    <p:sldLayoutId id="2147483661" r:id="rId14"/>
    <p:sldLayoutId id="2147483674" r:id="rId15"/>
    <p:sldLayoutId id="2147483665" r:id="rId16"/>
    <p:sldLayoutId id="2147483673" r:id="rId17"/>
    <p:sldLayoutId id="2147483675" r:id="rId18"/>
    <p:sldLayoutId id="2147483676" r:id="rId19"/>
    <p:sldLayoutId id="2147483672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Stack , Dictionary and Sets using STL in C++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92" y="994955"/>
            <a:ext cx="7414455" cy="464878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What is C++ STL(Standard Template Library)?</a:t>
            </a:r>
            <a:endParaRPr lang="en-US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750" y="1588169"/>
            <a:ext cx="7574017" cy="3773103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Standard Template Library (STL) is a set of C++ template classes to provide common programming data structures and functions such as lists, stacks, arrays, etc.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STL is the library of Generic classes and Function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</a:t>
            </a:r>
            <a:r>
              <a:rPr lang="en-US" dirty="0" smtClean="0"/>
              <a:t>enefits </a:t>
            </a:r>
            <a:r>
              <a:rPr lang="en-US" dirty="0"/>
              <a:t>of </a:t>
            </a:r>
            <a:r>
              <a:rPr lang="en-US" dirty="0" smtClean="0"/>
              <a:t>the STL </a:t>
            </a:r>
            <a:r>
              <a:rPr lang="en-US" dirty="0"/>
              <a:t>is that it provides a way to write generic, reusable code that can be applied to different data </a:t>
            </a:r>
            <a:r>
              <a:rPr lang="en-US" dirty="0" smtClean="0"/>
              <a:t>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Components of STL</a:t>
            </a:r>
            <a:endParaRPr lang="en-US" dirty="0"/>
          </a:p>
          <a:p>
            <a:pPr marL="1028700" lvl="1" indent="-342900">
              <a:buFont typeface="+mj-lt"/>
              <a:buAutoNum type="arabicPeriod"/>
            </a:pPr>
            <a:r>
              <a:rPr lang="en-US" sz="1600" dirty="0" smtClean="0"/>
              <a:t>Containers = Stores Date , Use Templates classes</a:t>
            </a:r>
          </a:p>
          <a:p>
            <a:pPr marL="1028700" lvl="1" indent="-342900">
              <a:buFont typeface="+mj-lt"/>
              <a:buAutoNum type="arabicPeriod"/>
            </a:pPr>
            <a:r>
              <a:rPr lang="en-US" sz="1600" dirty="0" smtClean="0"/>
              <a:t>Algorithms = Use Template Function</a:t>
            </a:r>
          </a:p>
          <a:p>
            <a:pPr marL="1028700" lvl="1" indent="-342900">
              <a:buFont typeface="+mj-lt"/>
              <a:buAutoNum type="arabicPeriod"/>
            </a:pPr>
            <a:r>
              <a:rPr lang="en-US" sz="1600" dirty="0" smtClean="0"/>
              <a:t>Iterators = Object points to an elements in a containers, connects Algorithm with containers</a:t>
            </a:r>
            <a:endParaRPr lang="en-US" sz="1600" dirty="0" smtClean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46" y="565484"/>
            <a:ext cx="7781544" cy="461211"/>
          </a:xfrm>
        </p:spPr>
        <p:txBody>
          <a:bodyPr>
            <a:noAutofit/>
          </a:bodyPr>
          <a:lstStyle/>
          <a:p>
            <a:r>
              <a:rPr lang="en-US" sz="2800" b="1" u="sng" dirty="0" smtClean="0"/>
              <a:t>Stack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007" y="1167867"/>
            <a:ext cx="8649035" cy="125449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 stack is a linear data structure that follows the principle of </a:t>
            </a:r>
            <a:r>
              <a:rPr lang="en-US" sz="2200" b="1" dirty="0"/>
              <a:t>Last In First Out (LIFO)</a:t>
            </a:r>
            <a:r>
              <a:rPr lang="en-US" sz="2200" dirty="0"/>
              <a:t>. This means the last element inserted inside the stack is removed first</a:t>
            </a:r>
            <a:r>
              <a:rPr lang="en-US" sz="2200" dirty="0" smtClean="0"/>
              <a:t>.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In programming terms, putting an item on top of the stack is called </a:t>
            </a:r>
            <a:r>
              <a:rPr lang="en-US" sz="2200" b="1" dirty="0"/>
              <a:t>push</a:t>
            </a:r>
            <a:r>
              <a:rPr lang="en-US" sz="2200" dirty="0"/>
              <a:t> and removing an item is called </a:t>
            </a:r>
            <a:r>
              <a:rPr lang="en-US" sz="2200" b="1" dirty="0"/>
              <a:t>pop</a:t>
            </a:r>
            <a:r>
              <a:rPr lang="en-US" sz="2200" dirty="0" smtClean="0"/>
              <a:t>.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8" name="Picture 4" descr="represent the LIFO principle by using push and pop ope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593" y="2686164"/>
            <a:ext cx="4000033" cy="236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9122" y="4856874"/>
            <a:ext cx="4256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 : Stack </a:t>
            </a:r>
            <a:r>
              <a:rPr lang="en-US" b="1" dirty="0"/>
              <a:t>Push and Pop Operations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1030" name="Picture 6" descr="Adding elements to the top of stack and removing elements from the top of st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162" y="3315092"/>
            <a:ext cx="5122736" cy="340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41408" y="6407125"/>
            <a:ext cx="4513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 : Working </a:t>
            </a:r>
            <a:r>
              <a:rPr lang="en-US" b="1" dirty="0"/>
              <a:t>of Stack Data Structure</a:t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460" y="320777"/>
            <a:ext cx="10515600" cy="350556"/>
          </a:xfrm>
        </p:spPr>
        <p:txBody>
          <a:bodyPr>
            <a:normAutofit fontScale="90000"/>
          </a:bodyPr>
          <a:lstStyle/>
          <a:p>
            <a:r>
              <a:rPr lang="en-US" sz="2200" b="1" dirty="0" smtClean="0"/>
              <a:t>			Stack </a:t>
            </a:r>
            <a:r>
              <a:rPr lang="en-US" sz="2200" b="1" dirty="0"/>
              <a:t>implementation using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755" y="671333"/>
            <a:ext cx="5635365" cy="6186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120" y="5933946"/>
            <a:ext cx="2048161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58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229" y="332352"/>
            <a:ext cx="10515600" cy="292682"/>
          </a:xfrm>
        </p:spPr>
        <p:txBody>
          <a:bodyPr>
            <a:noAutofit/>
          </a:bodyPr>
          <a:lstStyle/>
          <a:p>
            <a:r>
              <a:rPr lang="en-US" sz="2800" b="1" u="sng" dirty="0" smtClean="0"/>
              <a:t>Dictionary</a:t>
            </a:r>
            <a:endParaRPr lang="en-US" sz="2800" b="1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740781"/>
            <a:ext cx="10515600" cy="206029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C++, we don’t have a default data structure like a dictionary as we do in other programming languages such as Python. However, we can achieve similar functionality using data structures like maps in C</a:t>
            </a:r>
            <a:r>
              <a:rPr lang="en-US" dirty="0" smtClean="0"/>
              <a:t>++.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dictionary is a data structure that enables users to store data in the form of key-value pairs, where each key must be </a:t>
            </a:r>
            <a:r>
              <a:rPr lang="en-US" dirty="0" smtClean="0"/>
              <a:t>unique.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761" y="2916820"/>
            <a:ext cx="4498806" cy="31259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56658" y="6171684"/>
            <a:ext cx="424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 : Dictionary </a:t>
            </a:r>
            <a:r>
              <a:rPr lang="en-US" b="1" dirty="0"/>
              <a:t>in Data </a:t>
            </a:r>
            <a:r>
              <a:rPr lang="en-US" b="1" dirty="0" smtClean="0"/>
              <a:t>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12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056" y="438895"/>
            <a:ext cx="6668544" cy="4431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200" b="1" dirty="0" smtClean="0"/>
              <a:t>	Dictionary(maps) </a:t>
            </a:r>
            <a:r>
              <a:rPr lang="en-US" sz="2200" b="1" dirty="0"/>
              <a:t>implementation </a:t>
            </a:r>
            <a:r>
              <a:rPr lang="en-US" sz="2200" b="1" dirty="0" smtClean="0"/>
              <a:t>using </a:t>
            </a:r>
            <a:r>
              <a:rPr lang="en-US" sz="2200" b="1" dirty="0"/>
              <a:t>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4" y="1018572"/>
            <a:ext cx="9037320" cy="58394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4594" y="5162313"/>
            <a:ext cx="2619741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44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0861"/>
            <a:ext cx="10515600" cy="462987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C++ Sets</a:t>
            </a:r>
            <a:endParaRPr lang="en-US" sz="28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983849"/>
            <a:ext cx="10515600" cy="510580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Sets are STL containers that store unique elements of the same type in a sorted manner</a:t>
            </a:r>
            <a:r>
              <a:rPr lang="en-US" sz="2200" dirty="0" smtClean="0"/>
              <a:t>.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As the value of every element in a set is unique, the value itself acts as the key for identifying the element</a:t>
            </a:r>
            <a:r>
              <a:rPr lang="en-US" sz="22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</a:t>
            </a:r>
            <a:r>
              <a:rPr lang="en-US" sz="2200" dirty="0" err="1"/>
              <a:t>std</a:t>
            </a:r>
            <a:r>
              <a:rPr lang="en-US" sz="2200" dirty="0"/>
              <a:t>::set class is the part of C++ Standard Template Library (STL) and it is defined inside the &lt;set&gt; header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2272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0959" y="540695"/>
            <a:ext cx="8102841" cy="269533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/>
              <a:t>SETS implementation using STL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959" y="824174"/>
            <a:ext cx="4446525" cy="58973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403" y="5705314"/>
            <a:ext cx="2848373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90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16c05727-aa75-4e4a-9b5f-8a80a1165891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301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Tahoma</vt:lpstr>
      <vt:lpstr>Trade Gothic LT Pro</vt:lpstr>
      <vt:lpstr>Office Theme</vt:lpstr>
      <vt:lpstr>Stack , Dictionary and Sets using STL in C++</vt:lpstr>
      <vt:lpstr>What is C++ STL(Standard Template Library)?</vt:lpstr>
      <vt:lpstr>Stack:</vt:lpstr>
      <vt:lpstr>   Stack implementation using STL</vt:lpstr>
      <vt:lpstr>Dictionary</vt:lpstr>
      <vt:lpstr> Dictionary(maps) implementation using STL</vt:lpstr>
      <vt:lpstr>C++ Sets</vt:lpstr>
      <vt:lpstr>SETS implementation using STL</vt:lpstr>
      <vt:lpstr>Thank You 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2024-06-30T10:28:21Z</dcterms:created>
  <dcterms:modified xsi:type="dcterms:W3CDTF">2024-06-30T13:03:31Z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