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7" r:id="rId3"/>
    <p:sldId id="262" r:id="rId4"/>
    <p:sldId id="263" r:id="rId5"/>
    <p:sldId id="264" r:id="rId6"/>
    <p:sldId id="265" r:id="rId7"/>
    <p:sldId id="266" r:id="rId8"/>
    <p:sldId id="270" r:id="rId9"/>
    <p:sldId id="271" r:id="rId10"/>
    <p:sldId id="272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9474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761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2324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496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8038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358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80063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43283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74405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5602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4748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5508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856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2983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8954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2085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576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78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FAB12C-FB8B-43EC-9777-E9AFF70AAD62}" type="datetimeFigureOut">
              <a:rPr lang="en-UG" smtClean="0"/>
              <a:t>16/09/2023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960D88-5616-4314-8BCC-2D259478E7A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620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ohn@example.com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AB24-B780-4694-8E11-5E1C9F501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3287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7CFF-06A7-4102-B478-74958D65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753"/>
            <a:ext cx="10364451" cy="1596177"/>
          </a:xfrm>
        </p:spPr>
        <p:txBody>
          <a:bodyPr/>
          <a:lstStyle/>
          <a:p>
            <a:r>
              <a:rPr lang="en-GB" dirty="0"/>
              <a:t>Functional Requirements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42FC-2700-4484-A12B-CB706EF9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89785"/>
            <a:ext cx="10364452" cy="5469462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User Registration and Authentication</a:t>
            </a:r>
          </a:p>
          <a:p>
            <a:pPr marL="0" indent="0">
              <a:buNone/>
            </a:pPr>
            <a:r>
              <a:rPr lang="en-US" sz="1600" dirty="0"/>
              <a:t>Users should be able to register and create accounts.</a:t>
            </a:r>
          </a:p>
          <a:p>
            <a:pPr marL="0" indent="0">
              <a:buNone/>
            </a:pPr>
            <a:r>
              <a:rPr lang="en-US" sz="1600" dirty="0"/>
              <a:t>Users must be authenticated before placing orders.</a:t>
            </a:r>
          </a:p>
          <a:p>
            <a:pPr marL="0" indent="0">
              <a:buNone/>
            </a:pPr>
            <a:r>
              <a:rPr lang="en-US" sz="1600" dirty="0"/>
              <a:t>Social media login options (e.g., Google, Facebook) should be available.</a:t>
            </a:r>
          </a:p>
          <a:p>
            <a:r>
              <a:rPr lang="en-US" sz="1600" b="1" dirty="0"/>
              <a:t>User Profiles</a:t>
            </a:r>
          </a:p>
          <a:p>
            <a:pPr marL="0" indent="0">
              <a:buNone/>
            </a:pPr>
            <a:r>
              <a:rPr lang="en-US" sz="1600" dirty="0"/>
              <a:t>Users should have the ability to edit their profiles.</a:t>
            </a:r>
          </a:p>
          <a:p>
            <a:pPr marL="0" indent="0">
              <a:buNone/>
            </a:pPr>
            <a:r>
              <a:rPr lang="en-US" sz="1600" dirty="0"/>
              <a:t>Users can save multiple delivery addresses.</a:t>
            </a:r>
          </a:p>
          <a:p>
            <a:r>
              <a:rPr lang="en-US" sz="1600" b="1" dirty="0"/>
              <a:t>Ordering Process</a:t>
            </a:r>
          </a:p>
          <a:p>
            <a:pPr marL="0" indent="0">
              <a:buNone/>
            </a:pPr>
            <a:r>
              <a:rPr lang="en-US" sz="1600" dirty="0"/>
              <a:t>Users can add items to their shopping cart.</a:t>
            </a:r>
          </a:p>
          <a:p>
            <a:pPr marL="0" indent="0">
              <a:buNone/>
            </a:pPr>
            <a:r>
              <a:rPr lang="en-US" sz="1600" dirty="0"/>
              <a:t>They can view the cart, modify quantities, and proceed to checkout.</a:t>
            </a:r>
          </a:p>
          <a:p>
            <a:pPr marL="0" indent="0">
              <a:buNone/>
            </a:pPr>
            <a:r>
              <a:rPr lang="en-US" sz="1600" dirty="0"/>
              <a:t>Secure payment processing (e.g., credit card, PayPal) should be integrated.</a:t>
            </a:r>
          </a:p>
          <a:p>
            <a:r>
              <a:rPr lang="en-US" sz="1600" b="1" dirty="0"/>
              <a:t>Order Tracking</a:t>
            </a:r>
          </a:p>
          <a:p>
            <a:pPr marL="0" indent="0">
              <a:buNone/>
            </a:pPr>
            <a:r>
              <a:rPr lang="en-US" sz="1600" dirty="0"/>
              <a:t>Users should be able to track the status of their orders in real time.</a:t>
            </a:r>
          </a:p>
          <a:p>
            <a:pPr marL="0" indent="0">
              <a:buNone/>
            </a:pPr>
            <a:r>
              <a:rPr lang="en-US" sz="1600" dirty="0"/>
              <a:t>Notifications should be sent at key order milestones (order received, preparing, out for delivery, delivered).</a:t>
            </a:r>
            <a:endParaRPr lang="en-UG" sz="1600" dirty="0"/>
          </a:p>
        </p:txBody>
      </p:sp>
    </p:spTree>
    <p:extLst>
      <p:ext uri="{BB962C8B-B14F-4D97-AF65-F5344CB8AC3E}">
        <p14:creationId xmlns:p14="http://schemas.microsoft.com/office/powerpoint/2010/main" val="107403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D3A9-4436-4996-8AAA-E6C4C8A3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7693"/>
            <a:ext cx="10364451" cy="1008152"/>
          </a:xfrm>
        </p:spPr>
        <p:txBody>
          <a:bodyPr>
            <a:normAutofit/>
          </a:bodyPr>
          <a:lstStyle/>
          <a:p>
            <a:r>
              <a:rPr lang="en-US" dirty="0"/>
              <a:t>SOFTWAREs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0EFA-F5BC-4484-B057-1CE99FA4C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195845"/>
            <a:ext cx="10364452" cy="5474462"/>
          </a:xfrm>
        </p:spPr>
        <p:txBody>
          <a:bodyPr>
            <a:normAutofit fontScale="92500"/>
          </a:bodyPr>
          <a:lstStyle/>
          <a:p>
            <a:r>
              <a:rPr lang="en-GB" sz="1600" b="1" dirty="0"/>
              <a:t>Web Development Frameworks: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WordPress is a popular CMS that can be extended with e-commerce plugins like WooCommerce to build online food-ordering websites.</a:t>
            </a:r>
          </a:p>
          <a:p>
            <a:r>
              <a:rPr lang="en-US" sz="1600" b="1" dirty="0"/>
              <a:t>E-commerce Platforms:</a:t>
            </a:r>
          </a:p>
          <a:p>
            <a:pPr marL="0" indent="0">
              <a:buNone/>
            </a:pPr>
            <a:r>
              <a:rPr lang="en-US" sz="1600" dirty="0"/>
              <a:t>Shopify: Shopify is an e-commerce platform that offers various themes and plugins for online food ordering.</a:t>
            </a:r>
          </a:p>
          <a:p>
            <a:r>
              <a:rPr lang="en-US" sz="1600" b="1" dirty="0"/>
              <a:t>Custom Development:</a:t>
            </a:r>
          </a:p>
          <a:p>
            <a:pPr marL="0" indent="0">
              <a:buNone/>
            </a:pPr>
            <a:r>
              <a:rPr lang="en-US" sz="1600" dirty="0"/>
              <a:t> Some businesses opt for custom web development using languages like HTML, CSS, JavaScript, and frameworks like Ruby on Rails, Django, or Node.js to build fully customized online food ordering platforms.</a:t>
            </a:r>
          </a:p>
          <a:p>
            <a:r>
              <a:rPr lang="en-US" sz="1600" b="1" dirty="0"/>
              <a:t>Database Management:</a:t>
            </a:r>
          </a:p>
          <a:p>
            <a:pPr marL="0" indent="0">
              <a:buNone/>
            </a:pPr>
            <a:r>
              <a:rPr lang="en-US" sz="1600" dirty="0"/>
              <a:t>MySQL: A commonly used relational database management system (RDBMS).</a:t>
            </a:r>
            <a:endParaRPr lang="en-UG" sz="1600" dirty="0"/>
          </a:p>
          <a:p>
            <a:r>
              <a:rPr lang="en-GB" sz="1600" b="1" dirty="0"/>
              <a:t>Front-end Technologies:</a:t>
            </a:r>
          </a:p>
          <a:p>
            <a:pPr marL="0" indent="0">
              <a:buNone/>
            </a:pPr>
            <a:r>
              <a:rPr lang="en-GB" sz="1600" dirty="0"/>
              <a:t>HTML/CSS: For structuring and styling the website.</a:t>
            </a:r>
          </a:p>
          <a:p>
            <a:pPr marL="0" indent="0">
              <a:buNone/>
            </a:pPr>
            <a:r>
              <a:rPr lang="en-GB" sz="1600" dirty="0"/>
              <a:t>JavaScript: For adding interactivity and dynamic features.</a:t>
            </a:r>
          </a:p>
          <a:p>
            <a:pPr marL="0" indent="0">
              <a:buNone/>
            </a:pPr>
            <a:r>
              <a:rPr lang="en-GB" sz="1600" dirty="0"/>
              <a:t>React, Angular, or Vue.js: Popular JavaScript frameworks for building interactive web interfaces.</a:t>
            </a:r>
            <a:endParaRPr lang="en-UG" sz="1600" dirty="0"/>
          </a:p>
        </p:txBody>
      </p:sp>
    </p:spTree>
    <p:extLst>
      <p:ext uri="{BB962C8B-B14F-4D97-AF65-F5344CB8AC3E}">
        <p14:creationId xmlns:p14="http://schemas.microsoft.com/office/powerpoint/2010/main" val="30917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300E-0B5E-4B6B-8AF3-7C19389E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381"/>
            <a:ext cx="10364452" cy="6400800"/>
          </a:xfrm>
        </p:spPr>
        <p:txBody>
          <a:bodyPr>
            <a:normAutofit/>
          </a:bodyPr>
          <a:lstStyle/>
          <a:p>
            <a:r>
              <a:rPr lang="en-US" sz="1600" b="1" dirty="0"/>
              <a:t>Payment Processing:</a:t>
            </a:r>
          </a:p>
          <a:p>
            <a:pPr marL="0" indent="0">
              <a:buNone/>
            </a:pPr>
            <a:r>
              <a:rPr lang="en-US" sz="1600" dirty="0"/>
              <a:t>Stripe: A popular payment gateway for handling online transactions.</a:t>
            </a:r>
          </a:p>
          <a:p>
            <a:pPr marL="0" indent="0">
              <a:buNone/>
            </a:pPr>
            <a:r>
              <a:rPr lang="en-US" sz="1600" dirty="0"/>
              <a:t>PayPal: Another widely used payment processor.</a:t>
            </a:r>
          </a:p>
          <a:p>
            <a:pPr marL="0" indent="0">
              <a:buNone/>
            </a:pPr>
            <a:r>
              <a:rPr lang="en-US" sz="1600" dirty="0"/>
              <a:t>Square: Offers payment processing solutions suitable for restaurants and online food ordering.</a:t>
            </a:r>
          </a:p>
          <a:p>
            <a:r>
              <a:rPr lang="en-US" sz="1600" b="1" dirty="0"/>
              <a:t>Order Management and Delivery Integration:</a:t>
            </a:r>
          </a:p>
          <a:p>
            <a:pPr marL="0" indent="0">
              <a:buNone/>
            </a:pPr>
            <a:r>
              <a:rPr lang="en-US" sz="1600" dirty="0"/>
              <a:t>Custom-built or third-party solutions for managing orders, tracking deliveries, and coordinating with restaurants.</a:t>
            </a:r>
          </a:p>
          <a:p>
            <a:r>
              <a:rPr lang="en-US" sz="1600" b="1" dirty="0"/>
              <a:t>Security Measures: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Implement security protocols like HTTPS, data encryption, and user authentication to protect sensitive customer information.</a:t>
            </a:r>
          </a:p>
          <a:p>
            <a:r>
              <a:rPr lang="en-US" sz="1600" b="1" dirty="0"/>
              <a:t>Hosting and Domain Registration:</a:t>
            </a:r>
          </a:p>
          <a:p>
            <a:pPr marL="0" indent="0">
              <a:buNone/>
            </a:pPr>
            <a:r>
              <a:rPr lang="en-US" sz="1600" dirty="0"/>
              <a:t>Web Hosting: Choose a reliable web hosting provider to ensure the website is accessible and performs well.</a:t>
            </a:r>
          </a:p>
          <a:p>
            <a:pPr marL="0" indent="0">
              <a:buNone/>
            </a:pPr>
            <a:r>
              <a:rPr lang="en-US" sz="1600" dirty="0"/>
              <a:t>Domain Registration: Register a domain name that represents the food-ordering business.</a:t>
            </a:r>
          </a:p>
          <a:p>
            <a:r>
              <a:rPr lang="en-US" sz="1600" b="1" dirty="0"/>
              <a:t>Customer Support and Feedback: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Implement chatbots, contact forms, and feedback mechanisms to enhance customer support.</a:t>
            </a:r>
            <a:endParaRPr lang="en-UG" sz="1600" dirty="0"/>
          </a:p>
        </p:txBody>
      </p:sp>
    </p:spTree>
    <p:extLst>
      <p:ext uri="{BB962C8B-B14F-4D97-AF65-F5344CB8AC3E}">
        <p14:creationId xmlns:p14="http://schemas.microsoft.com/office/powerpoint/2010/main" val="359511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12A1-75C3-4EC5-A065-0446AE6D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APPLIED DURING ANALYSIS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7CD6-281D-49E5-8DD7-ED903991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Flow Diagram (DFD) to provide a good system documentation.</a:t>
            </a:r>
          </a:p>
          <a:p>
            <a:r>
              <a:rPr lang="en-US" dirty="0"/>
              <a:t>Data Dictionary to simplify the structure for meeting the data requirement of the system.</a:t>
            </a:r>
          </a:p>
          <a:p>
            <a:r>
              <a:rPr lang="en-US" dirty="0"/>
              <a:t>Decision Tree since sequencing of conditions is important and there are a few conditions to be tested.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62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4348" y="302879"/>
            <a:ext cx="3065930" cy="102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7033" y="1324855"/>
            <a:ext cx="3065930" cy="102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19776" y="3031565"/>
            <a:ext cx="3065930" cy="102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8405" y="4417679"/>
            <a:ext cx="3065930" cy="102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9262" y="5669963"/>
            <a:ext cx="3065930" cy="102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Elbow Connector 10"/>
          <p:cNvCxnSpPr>
            <a:stCxn id="4" idx="3"/>
            <a:endCxn id="6" idx="1"/>
          </p:cNvCxnSpPr>
          <p:nvPr/>
        </p:nvCxnSpPr>
        <p:spPr>
          <a:xfrm>
            <a:off x="3830278" y="813867"/>
            <a:ext cx="1186755" cy="1021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7" idx="1"/>
          </p:cNvCxnSpPr>
          <p:nvPr/>
        </p:nvCxnSpPr>
        <p:spPr>
          <a:xfrm>
            <a:off x="8082963" y="1835843"/>
            <a:ext cx="736813" cy="1706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8" idx="3"/>
          </p:cNvCxnSpPr>
          <p:nvPr/>
        </p:nvCxnSpPr>
        <p:spPr>
          <a:xfrm rot="5400000">
            <a:off x="8460975" y="3036901"/>
            <a:ext cx="875126" cy="290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1"/>
            <a:endCxn id="9" idx="3"/>
          </p:cNvCxnSpPr>
          <p:nvPr/>
        </p:nvCxnSpPr>
        <p:spPr>
          <a:xfrm rot="10800000" flipV="1">
            <a:off x="3235193" y="4928667"/>
            <a:ext cx="1143213" cy="1252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914" y="344552"/>
            <a:ext cx="2901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signs up with email account (new user) / Log in (current user)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8398" y="16511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makes an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13158" y="3219387"/>
            <a:ext cx="287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processes customer order &amp; payment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9084" y="4602345"/>
            <a:ext cx="290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 is prepared and packaged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1202" y="5857785"/>
            <a:ext cx="27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is delivered to 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313" y="2911611"/>
            <a:ext cx="2565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DATA FLOW DIAGRAM (DFD)</a:t>
            </a:r>
          </a:p>
        </p:txBody>
      </p:sp>
    </p:spTree>
    <p:extLst>
      <p:ext uri="{BB962C8B-B14F-4D97-AF65-F5344CB8AC3E}">
        <p14:creationId xmlns:p14="http://schemas.microsoft.com/office/powerpoint/2010/main" val="67324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B5CF-33F9-402F-A66D-7048FEE9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5941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DICTIONARY FOR CUSTOMER DETAILS</a:t>
            </a:r>
            <a:endParaRPr lang="en-UG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856F6-FD7F-475C-873F-08DC9CBD4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554568"/>
              </p:ext>
            </p:extLst>
          </p:nvPr>
        </p:nvGraphicFramePr>
        <p:xfrm>
          <a:off x="1384435" y="1780211"/>
          <a:ext cx="9423130" cy="4996476"/>
        </p:xfrm>
        <a:graphic>
          <a:graphicData uri="http://schemas.openxmlformats.org/drawingml/2006/table">
            <a:tbl>
              <a:tblPr/>
              <a:tblGrid>
                <a:gridCol w="1884626">
                  <a:extLst>
                    <a:ext uri="{9D8B030D-6E8A-4147-A177-3AD203B41FA5}">
                      <a16:colId xmlns:a16="http://schemas.microsoft.com/office/drawing/2014/main" val="203737397"/>
                    </a:ext>
                  </a:extLst>
                </a:gridCol>
                <a:gridCol w="1884626">
                  <a:extLst>
                    <a:ext uri="{9D8B030D-6E8A-4147-A177-3AD203B41FA5}">
                      <a16:colId xmlns:a16="http://schemas.microsoft.com/office/drawing/2014/main" val="1499947617"/>
                    </a:ext>
                  </a:extLst>
                </a:gridCol>
                <a:gridCol w="1884626">
                  <a:extLst>
                    <a:ext uri="{9D8B030D-6E8A-4147-A177-3AD203B41FA5}">
                      <a16:colId xmlns:a16="http://schemas.microsoft.com/office/drawing/2014/main" val="997245849"/>
                    </a:ext>
                  </a:extLst>
                </a:gridCol>
                <a:gridCol w="1884626">
                  <a:extLst>
                    <a:ext uri="{9D8B030D-6E8A-4147-A177-3AD203B41FA5}">
                      <a16:colId xmlns:a16="http://schemas.microsoft.com/office/drawing/2014/main" val="1896024202"/>
                    </a:ext>
                  </a:extLst>
                </a:gridCol>
                <a:gridCol w="1884626">
                  <a:extLst>
                    <a:ext uri="{9D8B030D-6E8A-4147-A177-3AD203B41FA5}">
                      <a16:colId xmlns:a16="http://schemas.microsoft.com/office/drawing/2014/main" val="2446387378"/>
                    </a:ext>
                  </a:extLst>
                </a:gridCol>
              </a:tblGrid>
              <a:tr h="180233"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Field Name</a:t>
                      </a:r>
                    </a:p>
                  </a:txBody>
                  <a:tcPr marL="25748" marR="25748" marT="12874" marB="12874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Description</a:t>
                      </a:r>
                    </a:p>
                  </a:txBody>
                  <a:tcPr marL="25748" marR="25748" marT="12874" marB="12874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Data Type</a:t>
                      </a:r>
                    </a:p>
                  </a:txBody>
                  <a:tcPr marL="25748" marR="25748" marT="12874" marB="12874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Length</a:t>
                      </a:r>
                    </a:p>
                  </a:txBody>
                  <a:tcPr marL="25748" marR="25748" marT="12874" marB="12874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Example</a:t>
                      </a:r>
                    </a:p>
                  </a:txBody>
                  <a:tcPr marL="25748" marR="25748" marT="12874" marB="12874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90355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 err="1">
                          <a:effectLst/>
                        </a:rPr>
                        <a:t>CustomerID</a:t>
                      </a:r>
                      <a:endParaRPr lang="en-GB" sz="1600" dirty="0">
                        <a:effectLst/>
                      </a:endParaRP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Unique identifier for the customer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Integer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12345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73616"/>
                  </a:ext>
                </a:extLst>
              </a:tr>
              <a:tr h="4119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FirstName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First name of the customer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John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75775"/>
                  </a:ext>
                </a:extLst>
              </a:tr>
              <a:tr h="4119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LastName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Last name of the customer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Smith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6372"/>
                  </a:ext>
                </a:extLst>
              </a:tr>
              <a:tr h="4119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Email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Customer's email address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100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b="0" u="sng">
                          <a:effectLst/>
                          <a:hlinkClick r:id="rId2"/>
                        </a:rPr>
                        <a:t>john@example.com</a:t>
                      </a:r>
                      <a:endParaRPr lang="en-GB" sz="1600">
                        <a:effectLst/>
                      </a:endParaRP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39425"/>
                  </a:ext>
                </a:extLst>
              </a:tr>
              <a:tr h="4119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Phone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Customer's phone number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15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(123) 456-7890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25374"/>
                  </a:ext>
                </a:extLst>
              </a:tr>
              <a:tr h="489204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Address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Customer's primary address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200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123 Main St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99708"/>
                  </a:ext>
                </a:extLst>
              </a:tr>
              <a:tr h="489204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City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City where the customer lives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Anytown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82565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State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State or province of the customer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CA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49781"/>
                  </a:ext>
                </a:extLst>
              </a:tr>
              <a:tr h="41196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PostalCode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Postal code of the customer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 dirty="0">
                          <a:effectLst/>
                        </a:rPr>
                        <a:t>20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 dirty="0">
                          <a:effectLst/>
                        </a:rPr>
                        <a:t>12345</a:t>
                      </a:r>
                    </a:p>
                  </a:txBody>
                  <a:tcPr marL="25748" marR="25748" marT="12874" marB="12874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7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64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096-7966-4E00-8CC7-9C26D8DD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2919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DICTIONARY FOR BILLING DETAILS</a:t>
            </a:r>
            <a:endParaRPr lang="en-UG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2CC91-A9A1-4F8F-AE75-B2AA43C79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8187"/>
              </p:ext>
            </p:extLst>
          </p:nvPr>
        </p:nvGraphicFramePr>
        <p:xfrm>
          <a:off x="1071611" y="1612767"/>
          <a:ext cx="10048775" cy="4962932"/>
        </p:xfrm>
        <a:graphic>
          <a:graphicData uri="http://schemas.openxmlformats.org/drawingml/2006/table">
            <a:tbl>
              <a:tblPr/>
              <a:tblGrid>
                <a:gridCol w="2009755">
                  <a:extLst>
                    <a:ext uri="{9D8B030D-6E8A-4147-A177-3AD203B41FA5}">
                      <a16:colId xmlns:a16="http://schemas.microsoft.com/office/drawing/2014/main" val="2902526214"/>
                    </a:ext>
                  </a:extLst>
                </a:gridCol>
                <a:gridCol w="2009755">
                  <a:extLst>
                    <a:ext uri="{9D8B030D-6E8A-4147-A177-3AD203B41FA5}">
                      <a16:colId xmlns:a16="http://schemas.microsoft.com/office/drawing/2014/main" val="422340582"/>
                    </a:ext>
                  </a:extLst>
                </a:gridCol>
                <a:gridCol w="2009755">
                  <a:extLst>
                    <a:ext uri="{9D8B030D-6E8A-4147-A177-3AD203B41FA5}">
                      <a16:colId xmlns:a16="http://schemas.microsoft.com/office/drawing/2014/main" val="2441110131"/>
                    </a:ext>
                  </a:extLst>
                </a:gridCol>
                <a:gridCol w="2009755">
                  <a:extLst>
                    <a:ext uri="{9D8B030D-6E8A-4147-A177-3AD203B41FA5}">
                      <a16:colId xmlns:a16="http://schemas.microsoft.com/office/drawing/2014/main" val="2164843436"/>
                    </a:ext>
                  </a:extLst>
                </a:gridCol>
                <a:gridCol w="2009755">
                  <a:extLst>
                    <a:ext uri="{9D8B030D-6E8A-4147-A177-3AD203B41FA5}">
                      <a16:colId xmlns:a16="http://schemas.microsoft.com/office/drawing/2014/main" val="2346378055"/>
                    </a:ext>
                  </a:extLst>
                </a:gridCol>
              </a:tblGrid>
              <a:tr h="153062"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Field Name</a:t>
                      </a:r>
                    </a:p>
                  </a:txBody>
                  <a:tcPr marL="21866" marR="21866" marT="10933" marB="10933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Description</a:t>
                      </a:r>
                    </a:p>
                  </a:txBody>
                  <a:tcPr marL="21866" marR="21866" marT="10933" marB="10933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Data Type</a:t>
                      </a:r>
                    </a:p>
                  </a:txBody>
                  <a:tcPr marL="21866" marR="21866" marT="10933" marB="10933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Length</a:t>
                      </a:r>
                    </a:p>
                  </a:txBody>
                  <a:tcPr marL="21866" marR="21866" marT="10933" marB="10933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Example</a:t>
                      </a:r>
                    </a:p>
                  </a:txBody>
                  <a:tcPr marL="21866" marR="21866" marT="10933" marB="10933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57814"/>
                  </a:ext>
                </a:extLst>
              </a:tr>
              <a:tr h="481052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 err="1">
                          <a:effectLst/>
                        </a:rPr>
                        <a:t>BillingID</a:t>
                      </a:r>
                      <a:endParaRPr lang="en-GB" sz="1600" dirty="0">
                        <a:effectLst/>
                      </a:endParaRP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Unique identifier for the billing record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Integer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10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98765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94246"/>
                  </a:ext>
                </a:extLst>
              </a:tr>
              <a:tr h="481052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CustomerID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Unique identifier of the customer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Integer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10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12345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97123"/>
                  </a:ext>
                </a:extLst>
              </a:tr>
              <a:tr h="481052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PaymentMethod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Payment method used by the customer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String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20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Credit Card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97396"/>
                  </a:ext>
                </a:extLst>
              </a:tr>
              <a:tr h="284258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CardNumber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Credit card number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16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1234 5678 9012 3456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926742"/>
                  </a:ext>
                </a:extLst>
              </a:tr>
              <a:tr h="415454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ExpirationDate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Expiration date of the credit card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Date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G" sz="1600">
                        <a:effectLst/>
                      </a:endParaRP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01/25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82704"/>
                  </a:ext>
                </a:extLst>
              </a:tr>
              <a:tr h="546650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 err="1">
                          <a:effectLst/>
                        </a:rPr>
                        <a:t>BillingAddress</a:t>
                      </a:r>
                      <a:endParaRPr lang="en-GB" sz="1600" dirty="0">
                        <a:effectLst/>
                      </a:endParaRP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Billing address associated with the card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 dirty="0">
                          <a:effectLst/>
                        </a:rPr>
                        <a:t>200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456 Billing St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02763"/>
                  </a:ext>
                </a:extLst>
              </a:tr>
              <a:tr h="546650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BillingCity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City associated with the billing address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50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Billtown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33486"/>
                  </a:ext>
                </a:extLst>
              </a:tr>
              <a:tr h="546650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BillingState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State or province associated with billing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50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NY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53384"/>
                  </a:ext>
                </a:extLst>
              </a:tr>
              <a:tr h="415454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 err="1">
                          <a:effectLst/>
                        </a:rPr>
                        <a:t>BillingPostalCode</a:t>
                      </a:r>
                      <a:endParaRPr lang="en-GB" sz="1600" dirty="0">
                        <a:effectLst/>
                      </a:endParaRP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Postal code associated with billing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 dirty="0">
                          <a:effectLst/>
                        </a:rPr>
                        <a:t>20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 dirty="0">
                          <a:effectLst/>
                        </a:rPr>
                        <a:t>54321</a:t>
                      </a:r>
                    </a:p>
                  </a:txBody>
                  <a:tcPr marL="21866" marR="21866" marT="10933" marB="10933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63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20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0086-311A-48CA-B6F8-725F1511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844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DICTIONARY FOR SERVICE DETAILS</a:t>
            </a:r>
            <a:endParaRPr lang="en-UG" sz="320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30C29F1-D0D3-4B16-B8C2-8F7F1DAD4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20627"/>
              </p:ext>
            </p:extLst>
          </p:nvPr>
        </p:nvGraphicFramePr>
        <p:xfrm>
          <a:off x="1220805" y="1805271"/>
          <a:ext cx="9750390" cy="4838029"/>
        </p:xfrm>
        <a:graphic>
          <a:graphicData uri="http://schemas.openxmlformats.org/drawingml/2006/table">
            <a:tbl>
              <a:tblPr/>
              <a:tblGrid>
                <a:gridCol w="1950078">
                  <a:extLst>
                    <a:ext uri="{9D8B030D-6E8A-4147-A177-3AD203B41FA5}">
                      <a16:colId xmlns:a16="http://schemas.microsoft.com/office/drawing/2014/main" val="2578744304"/>
                    </a:ext>
                  </a:extLst>
                </a:gridCol>
                <a:gridCol w="1950078">
                  <a:extLst>
                    <a:ext uri="{9D8B030D-6E8A-4147-A177-3AD203B41FA5}">
                      <a16:colId xmlns:a16="http://schemas.microsoft.com/office/drawing/2014/main" val="82942622"/>
                    </a:ext>
                  </a:extLst>
                </a:gridCol>
                <a:gridCol w="1950078">
                  <a:extLst>
                    <a:ext uri="{9D8B030D-6E8A-4147-A177-3AD203B41FA5}">
                      <a16:colId xmlns:a16="http://schemas.microsoft.com/office/drawing/2014/main" val="455191887"/>
                    </a:ext>
                  </a:extLst>
                </a:gridCol>
                <a:gridCol w="1950078">
                  <a:extLst>
                    <a:ext uri="{9D8B030D-6E8A-4147-A177-3AD203B41FA5}">
                      <a16:colId xmlns:a16="http://schemas.microsoft.com/office/drawing/2014/main" val="2086401871"/>
                    </a:ext>
                  </a:extLst>
                </a:gridCol>
                <a:gridCol w="1950078">
                  <a:extLst>
                    <a:ext uri="{9D8B030D-6E8A-4147-A177-3AD203B41FA5}">
                      <a16:colId xmlns:a16="http://schemas.microsoft.com/office/drawing/2014/main" val="3504114"/>
                    </a:ext>
                  </a:extLst>
                </a:gridCol>
              </a:tblGrid>
              <a:tr h="153835"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Field Name</a:t>
                      </a:r>
                    </a:p>
                  </a:txBody>
                  <a:tcPr marL="21976" marR="21976" marT="10988" marB="10988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Description</a:t>
                      </a:r>
                    </a:p>
                  </a:txBody>
                  <a:tcPr marL="21976" marR="21976" marT="10988" marB="10988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Data Type</a:t>
                      </a:r>
                    </a:p>
                  </a:txBody>
                  <a:tcPr marL="21976" marR="21976" marT="10988" marB="10988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Length</a:t>
                      </a:r>
                    </a:p>
                  </a:txBody>
                  <a:tcPr marL="21976" marR="21976" marT="10988" marB="10988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Example</a:t>
                      </a:r>
                    </a:p>
                  </a:txBody>
                  <a:tcPr marL="21976" marR="21976" marT="10988" marB="10988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690206"/>
                  </a:ext>
                </a:extLst>
              </a:tr>
              <a:tr h="615341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 err="1">
                          <a:effectLst/>
                        </a:rPr>
                        <a:t>ServiceID</a:t>
                      </a:r>
                      <a:endParaRPr lang="en-GB" sz="1600" dirty="0">
                        <a:effectLst/>
                      </a:endParaRP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Unique identifier for the service request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>
                          <a:effectLst/>
                        </a:rPr>
                        <a:t>Integer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10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54321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3221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CustomerID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Unique identifier of the customer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Integer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10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 dirty="0">
                          <a:effectLst/>
                        </a:rPr>
                        <a:t>12345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620768"/>
                  </a:ext>
                </a:extLst>
              </a:tr>
              <a:tr h="417553">
                <a:tc>
                  <a:txBody>
                    <a:bodyPr/>
                    <a:lstStyle/>
                    <a:p>
                      <a:pPr fontAlgn="base"/>
                      <a:r>
                        <a:rPr lang="en-GB" sz="1600" dirty="0" err="1">
                          <a:effectLst/>
                        </a:rPr>
                        <a:t>OrderDate</a:t>
                      </a:r>
                      <a:endParaRPr lang="en-GB" sz="1600" dirty="0">
                        <a:effectLst/>
                      </a:endParaRP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Date when the order was placed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Date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G" sz="1600">
                        <a:effectLst/>
                      </a:endParaRP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2023-09-16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65683"/>
                  </a:ext>
                </a:extLst>
              </a:tr>
              <a:tr h="54941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OrderStatus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Status of the order (e.g., Pending, Delivered)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20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Delivered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82093"/>
                  </a:ext>
                </a:extLst>
              </a:tr>
              <a:tr h="54941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DeliveryAddress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Address where the meal will be delivered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200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789 Elm St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4192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DeliveryCity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City where the meal will be delivered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50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Delivertown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19955"/>
                  </a:ext>
                </a:extLst>
              </a:tr>
              <a:tr h="615341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DeliveryState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State or province for the delivery address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>
                          <a:effectLst/>
                        </a:rPr>
                        <a:t>50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CA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2834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DeliveryPostalCode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Postal code for the delivery address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600">
                          <a:effectLst/>
                        </a:rPr>
                        <a:t>String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 dirty="0">
                          <a:effectLst/>
                        </a:rPr>
                        <a:t>20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G" sz="1600" dirty="0">
                          <a:effectLst/>
                        </a:rPr>
                        <a:t>98765</a:t>
                      </a:r>
                    </a:p>
                  </a:txBody>
                  <a:tcPr marL="21976" marR="21976" marT="10988" marB="10988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3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27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D926-0781-4EED-921B-2DA81277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  <a:endParaRPr lang="en-U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9651C-6229-4449-9032-263F6F081C83}"/>
              </a:ext>
            </a:extLst>
          </p:cNvPr>
          <p:cNvSpPr/>
          <p:nvPr/>
        </p:nvSpPr>
        <p:spPr>
          <a:xfrm>
            <a:off x="5499233" y="1289786"/>
            <a:ext cx="1193533" cy="654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U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5B47-4CB1-4115-B84D-9D2FD5116255}"/>
              </a:ext>
            </a:extLst>
          </p:cNvPr>
          <p:cNvSpPr/>
          <p:nvPr/>
        </p:nvSpPr>
        <p:spPr>
          <a:xfrm>
            <a:off x="1674795" y="1944304"/>
            <a:ext cx="1944303" cy="596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the customer a new customer?</a:t>
            </a:r>
            <a:endParaRPr lang="en-U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F96835-3282-4D19-ABC1-30CFB5F5B9A7}"/>
              </a:ext>
            </a:extLst>
          </p:cNvPr>
          <p:cNvSpPr/>
          <p:nvPr/>
        </p:nvSpPr>
        <p:spPr>
          <a:xfrm>
            <a:off x="4677877" y="3759207"/>
            <a:ext cx="2098307" cy="596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the bill amount greater than $300?</a:t>
            </a:r>
            <a:endParaRPr lang="en-U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9450E6-90F2-4CFA-89F9-B058182F7EEF}"/>
              </a:ext>
            </a:extLst>
          </p:cNvPr>
          <p:cNvSpPr/>
          <p:nvPr/>
        </p:nvSpPr>
        <p:spPr>
          <a:xfrm>
            <a:off x="7767588" y="4687453"/>
            <a:ext cx="1549668" cy="8277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a 10% discount</a:t>
            </a:r>
            <a:endParaRPr lang="en-U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0E9DFE-B55D-4220-B251-FD9DF8EC07B8}"/>
              </a:ext>
            </a:extLst>
          </p:cNvPr>
          <p:cNvSpPr/>
          <p:nvPr/>
        </p:nvSpPr>
        <p:spPr>
          <a:xfrm>
            <a:off x="1799923" y="4711516"/>
            <a:ext cx="1694046" cy="8037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a 5% discount</a:t>
            </a:r>
            <a:endParaRPr lang="en-U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BBFE2D-A0DE-4A32-94F7-C5978A8F1F92}"/>
              </a:ext>
            </a:extLst>
          </p:cNvPr>
          <p:cNvSpPr/>
          <p:nvPr/>
        </p:nvSpPr>
        <p:spPr>
          <a:xfrm>
            <a:off x="6006165" y="2218032"/>
            <a:ext cx="2791326" cy="827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 the customer been active within the past 3 months?</a:t>
            </a:r>
            <a:endParaRPr lang="en-U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0029FD-4E91-4334-A0F2-1FE36FB71A94}"/>
              </a:ext>
            </a:extLst>
          </p:cNvPr>
          <p:cNvSpPr/>
          <p:nvPr/>
        </p:nvSpPr>
        <p:spPr>
          <a:xfrm>
            <a:off x="9910010" y="3134605"/>
            <a:ext cx="1443790" cy="924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discount</a:t>
            </a:r>
            <a:endParaRPr lang="en-U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DC9BEFB-77A5-46F4-88FC-C9FDA8B1EE05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2904152" y="2283865"/>
            <a:ext cx="1516520" cy="2030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615DB82-AE96-4485-9821-0BFDBAD19CA0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776184" y="4057590"/>
            <a:ext cx="1766238" cy="629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F6A76E-AC53-4793-B874-A071C50480EE}"/>
              </a:ext>
            </a:extLst>
          </p:cNvPr>
          <p:cNvCxnSpPr>
            <a:stCxn id="9" idx="2"/>
            <a:endCxn id="11" idx="6"/>
          </p:cNvCxnSpPr>
          <p:nvPr/>
        </p:nvCxnSpPr>
        <p:spPr>
          <a:xfrm rot="5400000">
            <a:off x="4231801" y="3618141"/>
            <a:ext cx="757398" cy="2233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E775458-A99C-415E-AAD2-587850AF4FCB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646947" y="1617044"/>
            <a:ext cx="2852286" cy="327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A7EC199-F283-400B-B6CC-203AAAF5F46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619098" y="2242687"/>
            <a:ext cx="2387067" cy="389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4307501-1E7F-4292-9BD3-E800123D803F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>
            <a:off x="6207729" y="2565107"/>
            <a:ext cx="713403" cy="1674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8E09FA-E21C-431F-AA52-37B5A73DF131}"/>
              </a:ext>
            </a:extLst>
          </p:cNvPr>
          <p:cNvSpPr txBox="1"/>
          <p:nvPr/>
        </p:nvSpPr>
        <p:spPr>
          <a:xfrm>
            <a:off x="7170821" y="3759207"/>
            <a:ext cx="9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U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63140E-0332-4852-8251-7E8930854D2B}"/>
              </a:ext>
            </a:extLst>
          </p:cNvPr>
          <p:cNvSpPr txBox="1"/>
          <p:nvPr/>
        </p:nvSpPr>
        <p:spPr>
          <a:xfrm>
            <a:off x="2103121" y="3131783"/>
            <a:ext cx="7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U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080ECB-0ADF-49FA-A0C7-298CC495F2EE}"/>
              </a:ext>
            </a:extLst>
          </p:cNvPr>
          <p:cNvSpPr txBox="1"/>
          <p:nvPr/>
        </p:nvSpPr>
        <p:spPr>
          <a:xfrm>
            <a:off x="4158114" y="4744621"/>
            <a:ext cx="7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U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9BA71C-5E51-4E71-A36E-9A37696EAEB3}"/>
              </a:ext>
            </a:extLst>
          </p:cNvPr>
          <p:cNvSpPr txBox="1"/>
          <p:nvPr/>
        </p:nvSpPr>
        <p:spPr>
          <a:xfrm>
            <a:off x="4073090" y="1963620"/>
            <a:ext cx="7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U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BAE503-FB33-43A4-9602-546D6663C1E7}"/>
              </a:ext>
            </a:extLst>
          </p:cNvPr>
          <p:cNvSpPr txBox="1"/>
          <p:nvPr/>
        </p:nvSpPr>
        <p:spPr>
          <a:xfrm>
            <a:off x="6179420" y="3112857"/>
            <a:ext cx="77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UG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EDC5547-BDB1-4992-94C8-3E02AF114AB7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8797491" y="2631918"/>
            <a:ext cx="1834414" cy="502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6ECBB19-7E5C-4856-BE9A-C9B066B5DA2B}"/>
              </a:ext>
            </a:extLst>
          </p:cNvPr>
          <p:cNvSpPr txBox="1"/>
          <p:nvPr/>
        </p:nvSpPr>
        <p:spPr>
          <a:xfrm>
            <a:off x="9485700" y="2332445"/>
            <a:ext cx="9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8384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5E2F-4A57-44DE-A476-BA328C3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(SRS) DOCUMENT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CC37-0AA0-4BB6-8F77-F12CC1B2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SRS (Software Requirements Specification) document is a comprehensive document that serves as a blueprint for software development projects. It outlines the functional and non-functional requirements of the software system to be developed. An SRS document is crucial for ensuring a clear understanding of what the software should do and how it should perform.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53196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3559-EA60-44CD-9353-046897BD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683394"/>
            <a:ext cx="10364451" cy="1568918"/>
          </a:xfrm>
        </p:spPr>
        <p:txBody>
          <a:bodyPr/>
          <a:lstStyle/>
          <a:p>
            <a:r>
              <a:rPr lang="en-US" dirty="0"/>
              <a:t>scope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DB76-E3C4-4AD8-9729-2776C789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05802"/>
            <a:ext cx="10364452" cy="4747567"/>
          </a:xfrm>
        </p:spPr>
        <p:txBody>
          <a:bodyPr>
            <a:normAutofit/>
          </a:bodyPr>
          <a:lstStyle/>
          <a:p>
            <a:r>
              <a:rPr lang="en-US" sz="2800" dirty="0"/>
              <a:t>Web platform accessible via browsers.    </a:t>
            </a:r>
          </a:p>
          <a:p>
            <a:r>
              <a:rPr lang="en-US" sz="2800" dirty="0"/>
              <a:t>User registration and profiles. (user registration with email account)    </a:t>
            </a:r>
          </a:p>
          <a:p>
            <a:r>
              <a:rPr lang="en-US" sz="2800" dirty="0"/>
              <a:t>Detailed product pages with nutritional information. </a:t>
            </a:r>
          </a:p>
          <a:p>
            <a:r>
              <a:rPr lang="en-US" sz="2800" dirty="0"/>
              <a:t>Categorized menu items with detailed description, nutritional information, dietary presences   </a:t>
            </a:r>
          </a:p>
          <a:p>
            <a:r>
              <a:rPr lang="en-US" sz="2800" dirty="0"/>
              <a:t>Shopping cart and checkout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631552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127</TotalTime>
  <Words>972</Words>
  <Application>Microsoft Office PowerPoint</Application>
  <PresentationFormat>Widescreen</PresentationFormat>
  <Paragraphs>220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ANALYSIS PHASE</vt:lpstr>
      <vt:lpstr>TOOLS APPLIED DURING ANALYSIS</vt:lpstr>
      <vt:lpstr>PowerPoint Presentation</vt:lpstr>
      <vt:lpstr>DATA DICTIONARY FOR CUSTOMER DETAILS</vt:lpstr>
      <vt:lpstr>DATA DICTIONARY FOR BILLING DETAILS</vt:lpstr>
      <vt:lpstr>DATA DICTIONARY FOR SERVICE DETAILS</vt:lpstr>
      <vt:lpstr>DECISION TREE</vt:lpstr>
      <vt:lpstr>SOFTWARE REQUIREMENTS SPECIFICATION (SRS) DOCUMENT</vt:lpstr>
      <vt:lpstr>scope</vt:lpstr>
      <vt:lpstr>Functional Requirements</vt:lpstr>
      <vt:lpstr>SOFTWAREs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PHASE</dc:title>
  <dc:creator>Allan Trevor Mwesigwa</dc:creator>
  <cp:lastModifiedBy>Allan Trevor Mwesigwa</cp:lastModifiedBy>
  <cp:revision>18</cp:revision>
  <dcterms:created xsi:type="dcterms:W3CDTF">2023-09-16T12:54:38Z</dcterms:created>
  <dcterms:modified xsi:type="dcterms:W3CDTF">2023-09-16T18:50:08Z</dcterms:modified>
</cp:coreProperties>
</file>