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www.fhfa.gov/DataTools/Downloads/Pages/Public-Use-Databases.aspx" TargetMode="External"/><Relationship Id="rId1" Type="http://schemas.openxmlformats.org/officeDocument/2006/relationships/hyperlink" Target="https://www.zillow.com/research/data/" TargetMode="Externa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hyperlink" Target="https://www.zillow.com/research/data/" TargetMode="External"/><Relationship Id="rId7"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hyperlink" Target="https://www.fhfa.gov/DataTools/Downloads/Pages/Public-Use-Databases.aspx" TargetMode="External"/><Relationship Id="rId5" Type="http://schemas.openxmlformats.org/officeDocument/2006/relationships/image" Target="../media/image5.sv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B14EFB-4E11-43E9-8BA8-76AF5EE2B857}"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DE11C16A-EAAA-4EA5-B322-1BF6D34994C0}">
      <dgm:prSet/>
      <dgm:spPr/>
      <dgm:t>
        <a:bodyPr/>
        <a:lstStyle/>
        <a:p>
          <a:r>
            <a:rPr lang="en-US" b="1">
              <a:hlinkClick xmlns:r="http://schemas.openxmlformats.org/officeDocument/2006/relationships" r:id="rId1"/>
            </a:rPr>
            <a:t>Zillow Home Value Index (ZHVI)</a:t>
          </a:r>
          <a:r>
            <a:rPr lang="en-US" b="1"/>
            <a:t>: </a:t>
          </a:r>
          <a:r>
            <a:rPr lang="en-US"/>
            <a:t>A smoothed, seasonally adjusted measure of the typical home value and market changes across single-family residences. </a:t>
          </a:r>
        </a:p>
      </dgm:t>
    </dgm:pt>
    <dgm:pt modelId="{97EBB6B7-E0E0-48D7-948E-F50C3BFEB49F}" type="parTrans" cxnId="{EE4F825C-7A9B-4A9B-84C4-62012E59B421}">
      <dgm:prSet/>
      <dgm:spPr/>
      <dgm:t>
        <a:bodyPr/>
        <a:lstStyle/>
        <a:p>
          <a:endParaRPr lang="en-US"/>
        </a:p>
      </dgm:t>
    </dgm:pt>
    <dgm:pt modelId="{670D9F29-AAEB-491E-B968-3A3985575956}" type="sibTrans" cxnId="{EE4F825C-7A9B-4A9B-84C4-62012E59B421}">
      <dgm:prSet/>
      <dgm:spPr/>
      <dgm:t>
        <a:bodyPr/>
        <a:lstStyle/>
        <a:p>
          <a:endParaRPr lang="en-US"/>
        </a:p>
      </dgm:t>
    </dgm:pt>
    <dgm:pt modelId="{314E5CDB-EEFE-4F01-AFF9-08D019021A12}">
      <dgm:prSet/>
      <dgm:spPr/>
      <dgm:t>
        <a:bodyPr/>
        <a:lstStyle/>
        <a:p>
          <a:r>
            <a:rPr lang="en-US" b="1">
              <a:hlinkClick xmlns:r="http://schemas.openxmlformats.org/officeDocument/2006/relationships" r:id="rId2">
                <a:extLst>
                  <a:ext uri="{A12FA001-AC4F-418D-AE19-62706E023703}">
                    <ahyp:hlinkClr xmlns:ahyp="http://schemas.microsoft.com/office/drawing/2018/hyperlinkcolor" val="tx"/>
                  </a:ext>
                </a:extLst>
              </a:hlinkClick>
            </a:rPr>
            <a:t>Public Use Database - Federal Home Loan Bank System</a:t>
          </a:r>
          <a:r>
            <a:rPr lang="en-US" b="1"/>
            <a:t>: </a:t>
          </a:r>
          <a:r>
            <a:rPr lang="en-US"/>
            <a:t>Census level data relating to mortgages purchased by each Federal Home Loan Bank. </a:t>
          </a:r>
        </a:p>
      </dgm:t>
    </dgm:pt>
    <dgm:pt modelId="{62F49C07-CBC3-48D6-87E3-4249DBE91CD0}" type="parTrans" cxnId="{2FA18ADB-5448-4DE9-A1F8-DA5D34A9A55C}">
      <dgm:prSet/>
      <dgm:spPr/>
      <dgm:t>
        <a:bodyPr/>
        <a:lstStyle/>
        <a:p>
          <a:endParaRPr lang="en-US"/>
        </a:p>
      </dgm:t>
    </dgm:pt>
    <dgm:pt modelId="{0C2DB614-9530-45B8-AC76-7D83D2295CF4}" type="sibTrans" cxnId="{2FA18ADB-5448-4DE9-A1F8-DA5D34A9A55C}">
      <dgm:prSet/>
      <dgm:spPr/>
      <dgm:t>
        <a:bodyPr/>
        <a:lstStyle/>
        <a:p>
          <a:endParaRPr lang="en-US"/>
        </a:p>
      </dgm:t>
    </dgm:pt>
    <dgm:pt modelId="{2B4AF508-3C42-4479-819B-B808568CC7E7}">
      <dgm:prSet/>
      <dgm:spPr/>
      <dgm:t>
        <a:bodyPr/>
        <a:lstStyle/>
        <a:p>
          <a:r>
            <a:rPr lang="en-US" b="1" u="sng"/>
            <a:t>US Zip codes</a:t>
          </a:r>
          <a:endParaRPr lang="en-US"/>
        </a:p>
      </dgm:t>
    </dgm:pt>
    <dgm:pt modelId="{D40DAF2D-0BAF-44BE-9AD1-D847879AD481}" type="parTrans" cxnId="{DA51BEB3-0DA1-41FC-B0A7-C424A15BE2CC}">
      <dgm:prSet/>
      <dgm:spPr/>
      <dgm:t>
        <a:bodyPr/>
        <a:lstStyle/>
        <a:p>
          <a:endParaRPr lang="en-US"/>
        </a:p>
      </dgm:t>
    </dgm:pt>
    <dgm:pt modelId="{BF22D68A-164F-4801-8B18-5930655592FF}" type="sibTrans" cxnId="{DA51BEB3-0DA1-41FC-B0A7-C424A15BE2CC}">
      <dgm:prSet/>
      <dgm:spPr/>
      <dgm:t>
        <a:bodyPr/>
        <a:lstStyle/>
        <a:p>
          <a:endParaRPr lang="en-US"/>
        </a:p>
      </dgm:t>
    </dgm:pt>
    <dgm:pt modelId="{41782EE5-7E5A-4DF7-A638-7BCD24D96BDB}" type="pres">
      <dgm:prSet presAssocID="{C8B14EFB-4E11-43E9-8BA8-76AF5EE2B857}" presName="root" presStyleCnt="0">
        <dgm:presLayoutVars>
          <dgm:dir/>
          <dgm:resizeHandles val="exact"/>
        </dgm:presLayoutVars>
      </dgm:prSet>
      <dgm:spPr/>
    </dgm:pt>
    <dgm:pt modelId="{1BDD9362-4174-4B76-BCB0-147FD855AC1D}" type="pres">
      <dgm:prSet presAssocID="{DE11C16A-EAAA-4EA5-B322-1BF6D34994C0}" presName="compNode" presStyleCnt="0"/>
      <dgm:spPr/>
    </dgm:pt>
    <dgm:pt modelId="{2E9AF4C2-A649-48FC-97B6-396F14A3FC59}" type="pres">
      <dgm:prSet presAssocID="{DE11C16A-EAAA-4EA5-B322-1BF6D34994C0}" presName="bgRect" presStyleLbl="bgShp" presStyleIdx="0" presStyleCnt="3"/>
      <dgm:spPr/>
    </dgm:pt>
    <dgm:pt modelId="{469A727E-F077-4D2F-90B3-6E63233D39D1}" type="pres">
      <dgm:prSet presAssocID="{DE11C16A-EAAA-4EA5-B322-1BF6D34994C0}"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se"/>
        </a:ext>
      </dgm:extLst>
    </dgm:pt>
    <dgm:pt modelId="{E6C5939C-859B-470A-9DE1-D00612145468}" type="pres">
      <dgm:prSet presAssocID="{DE11C16A-EAAA-4EA5-B322-1BF6D34994C0}" presName="spaceRect" presStyleCnt="0"/>
      <dgm:spPr/>
    </dgm:pt>
    <dgm:pt modelId="{1E4E64AB-EA8A-4D47-8106-89BF38184969}" type="pres">
      <dgm:prSet presAssocID="{DE11C16A-EAAA-4EA5-B322-1BF6D34994C0}" presName="parTx" presStyleLbl="revTx" presStyleIdx="0" presStyleCnt="3">
        <dgm:presLayoutVars>
          <dgm:chMax val="0"/>
          <dgm:chPref val="0"/>
        </dgm:presLayoutVars>
      </dgm:prSet>
      <dgm:spPr/>
    </dgm:pt>
    <dgm:pt modelId="{9CC205AC-3A46-4D4E-AAAA-8CD852F528AD}" type="pres">
      <dgm:prSet presAssocID="{670D9F29-AAEB-491E-B968-3A3985575956}" presName="sibTrans" presStyleCnt="0"/>
      <dgm:spPr/>
    </dgm:pt>
    <dgm:pt modelId="{5EDE8E98-38E8-4D97-AB0F-D3F3A7097D1B}" type="pres">
      <dgm:prSet presAssocID="{314E5CDB-EEFE-4F01-AFF9-08D019021A12}" presName="compNode" presStyleCnt="0"/>
      <dgm:spPr/>
    </dgm:pt>
    <dgm:pt modelId="{742A391A-7472-418B-BE1D-C943CA64E860}" type="pres">
      <dgm:prSet presAssocID="{314E5CDB-EEFE-4F01-AFF9-08D019021A12}" presName="bgRect" presStyleLbl="bgShp" presStyleIdx="1" presStyleCnt="3"/>
      <dgm:spPr/>
    </dgm:pt>
    <dgm:pt modelId="{16DBD0A6-672C-4A24-8036-59FA908FA036}" type="pres">
      <dgm:prSet presAssocID="{314E5CDB-EEFE-4F01-AFF9-08D019021A12}"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199EAA2D-9BC0-4923-BA3A-0118D5C26B3D}" type="pres">
      <dgm:prSet presAssocID="{314E5CDB-EEFE-4F01-AFF9-08D019021A12}" presName="spaceRect" presStyleCnt="0"/>
      <dgm:spPr/>
    </dgm:pt>
    <dgm:pt modelId="{C5230DE4-70D8-42E9-ADC2-D438B898584C}" type="pres">
      <dgm:prSet presAssocID="{314E5CDB-EEFE-4F01-AFF9-08D019021A12}" presName="parTx" presStyleLbl="revTx" presStyleIdx="1" presStyleCnt="3">
        <dgm:presLayoutVars>
          <dgm:chMax val="0"/>
          <dgm:chPref val="0"/>
        </dgm:presLayoutVars>
      </dgm:prSet>
      <dgm:spPr/>
    </dgm:pt>
    <dgm:pt modelId="{DA9E2EF0-AA27-49B5-B11E-E143FB85F0A9}" type="pres">
      <dgm:prSet presAssocID="{0C2DB614-9530-45B8-AC76-7D83D2295CF4}" presName="sibTrans" presStyleCnt="0"/>
      <dgm:spPr/>
    </dgm:pt>
    <dgm:pt modelId="{ADB8680C-DCD2-4629-9DFF-7750C35D2FED}" type="pres">
      <dgm:prSet presAssocID="{2B4AF508-3C42-4479-819B-B808568CC7E7}" presName="compNode" presStyleCnt="0"/>
      <dgm:spPr/>
    </dgm:pt>
    <dgm:pt modelId="{EC00CB9F-34F0-451A-AB32-7601181582EC}" type="pres">
      <dgm:prSet presAssocID="{2B4AF508-3C42-4479-819B-B808568CC7E7}" presName="bgRect" presStyleLbl="bgShp" presStyleIdx="2" presStyleCnt="3"/>
      <dgm:spPr/>
    </dgm:pt>
    <dgm:pt modelId="{B7A2ECBE-954A-43D3-B6B8-50C212D370A2}" type="pres">
      <dgm:prSet presAssocID="{2B4AF508-3C42-4479-819B-B808568CC7E7}"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A6553B7A-D469-4840-9E97-2039D31A9681}" type="pres">
      <dgm:prSet presAssocID="{2B4AF508-3C42-4479-819B-B808568CC7E7}" presName="spaceRect" presStyleCnt="0"/>
      <dgm:spPr/>
    </dgm:pt>
    <dgm:pt modelId="{29BE1EDE-3533-4AD4-95F9-E7E2C67617FB}" type="pres">
      <dgm:prSet presAssocID="{2B4AF508-3C42-4479-819B-B808568CC7E7}" presName="parTx" presStyleLbl="revTx" presStyleIdx="2" presStyleCnt="3">
        <dgm:presLayoutVars>
          <dgm:chMax val="0"/>
          <dgm:chPref val="0"/>
        </dgm:presLayoutVars>
      </dgm:prSet>
      <dgm:spPr/>
    </dgm:pt>
  </dgm:ptLst>
  <dgm:cxnLst>
    <dgm:cxn modelId="{E8A69A0C-2B2F-DC41-91C5-D6E1C4476D5C}" type="presOf" srcId="{C8B14EFB-4E11-43E9-8BA8-76AF5EE2B857}" destId="{41782EE5-7E5A-4DF7-A638-7BCD24D96BDB}" srcOrd="0" destOrd="0" presId="urn:microsoft.com/office/officeart/2018/2/layout/IconVerticalSolidList"/>
    <dgm:cxn modelId="{80DAE918-36C0-9B44-9375-2DADD06C8339}" type="presOf" srcId="{DE11C16A-EAAA-4EA5-B322-1BF6D34994C0}" destId="{1E4E64AB-EA8A-4D47-8106-89BF38184969}" srcOrd="0" destOrd="0" presId="urn:microsoft.com/office/officeart/2018/2/layout/IconVerticalSolidList"/>
    <dgm:cxn modelId="{3B97B735-AD4F-CA48-9D6B-D6E52E0F390D}" type="presOf" srcId="{2B4AF508-3C42-4479-819B-B808568CC7E7}" destId="{29BE1EDE-3533-4AD4-95F9-E7E2C67617FB}" srcOrd="0" destOrd="0" presId="urn:microsoft.com/office/officeart/2018/2/layout/IconVerticalSolidList"/>
    <dgm:cxn modelId="{EE4F825C-7A9B-4A9B-84C4-62012E59B421}" srcId="{C8B14EFB-4E11-43E9-8BA8-76AF5EE2B857}" destId="{DE11C16A-EAAA-4EA5-B322-1BF6D34994C0}" srcOrd="0" destOrd="0" parTransId="{97EBB6B7-E0E0-48D7-948E-F50C3BFEB49F}" sibTransId="{670D9F29-AAEB-491E-B968-3A3985575956}"/>
    <dgm:cxn modelId="{C1F8119F-C847-8E4E-B438-0E7231F5A14F}" type="presOf" srcId="{314E5CDB-EEFE-4F01-AFF9-08D019021A12}" destId="{C5230DE4-70D8-42E9-ADC2-D438B898584C}" srcOrd="0" destOrd="0" presId="urn:microsoft.com/office/officeart/2018/2/layout/IconVerticalSolidList"/>
    <dgm:cxn modelId="{DA51BEB3-0DA1-41FC-B0A7-C424A15BE2CC}" srcId="{C8B14EFB-4E11-43E9-8BA8-76AF5EE2B857}" destId="{2B4AF508-3C42-4479-819B-B808568CC7E7}" srcOrd="2" destOrd="0" parTransId="{D40DAF2D-0BAF-44BE-9AD1-D847879AD481}" sibTransId="{BF22D68A-164F-4801-8B18-5930655592FF}"/>
    <dgm:cxn modelId="{2FA18ADB-5448-4DE9-A1F8-DA5D34A9A55C}" srcId="{C8B14EFB-4E11-43E9-8BA8-76AF5EE2B857}" destId="{314E5CDB-EEFE-4F01-AFF9-08D019021A12}" srcOrd="1" destOrd="0" parTransId="{62F49C07-CBC3-48D6-87E3-4249DBE91CD0}" sibTransId="{0C2DB614-9530-45B8-AC76-7D83D2295CF4}"/>
    <dgm:cxn modelId="{69C7203F-1144-5648-8264-13BF86D7BB20}" type="presParOf" srcId="{41782EE5-7E5A-4DF7-A638-7BCD24D96BDB}" destId="{1BDD9362-4174-4B76-BCB0-147FD855AC1D}" srcOrd="0" destOrd="0" presId="urn:microsoft.com/office/officeart/2018/2/layout/IconVerticalSolidList"/>
    <dgm:cxn modelId="{B62A8FB5-5767-284D-89A5-BDD8C2B53D0D}" type="presParOf" srcId="{1BDD9362-4174-4B76-BCB0-147FD855AC1D}" destId="{2E9AF4C2-A649-48FC-97B6-396F14A3FC59}" srcOrd="0" destOrd="0" presId="urn:microsoft.com/office/officeart/2018/2/layout/IconVerticalSolidList"/>
    <dgm:cxn modelId="{6A61092D-1517-4443-A465-9B0D438B1095}" type="presParOf" srcId="{1BDD9362-4174-4B76-BCB0-147FD855AC1D}" destId="{469A727E-F077-4D2F-90B3-6E63233D39D1}" srcOrd="1" destOrd="0" presId="urn:microsoft.com/office/officeart/2018/2/layout/IconVerticalSolidList"/>
    <dgm:cxn modelId="{5AC98EBF-954D-1C44-B3B5-C39C1D3A111E}" type="presParOf" srcId="{1BDD9362-4174-4B76-BCB0-147FD855AC1D}" destId="{E6C5939C-859B-470A-9DE1-D00612145468}" srcOrd="2" destOrd="0" presId="urn:microsoft.com/office/officeart/2018/2/layout/IconVerticalSolidList"/>
    <dgm:cxn modelId="{29418275-D435-2149-B00D-1775A8F38F4D}" type="presParOf" srcId="{1BDD9362-4174-4B76-BCB0-147FD855AC1D}" destId="{1E4E64AB-EA8A-4D47-8106-89BF38184969}" srcOrd="3" destOrd="0" presId="urn:microsoft.com/office/officeart/2018/2/layout/IconVerticalSolidList"/>
    <dgm:cxn modelId="{EC837F32-A6ED-4240-9F5C-75E4DFB471E1}" type="presParOf" srcId="{41782EE5-7E5A-4DF7-A638-7BCD24D96BDB}" destId="{9CC205AC-3A46-4D4E-AAAA-8CD852F528AD}" srcOrd="1" destOrd="0" presId="urn:microsoft.com/office/officeart/2018/2/layout/IconVerticalSolidList"/>
    <dgm:cxn modelId="{2D027848-38C5-4C49-9409-CF6F5CD5E2DF}" type="presParOf" srcId="{41782EE5-7E5A-4DF7-A638-7BCD24D96BDB}" destId="{5EDE8E98-38E8-4D97-AB0F-D3F3A7097D1B}" srcOrd="2" destOrd="0" presId="urn:microsoft.com/office/officeart/2018/2/layout/IconVerticalSolidList"/>
    <dgm:cxn modelId="{78490156-CF31-D449-A1A5-94D5687E6913}" type="presParOf" srcId="{5EDE8E98-38E8-4D97-AB0F-D3F3A7097D1B}" destId="{742A391A-7472-418B-BE1D-C943CA64E860}" srcOrd="0" destOrd="0" presId="urn:microsoft.com/office/officeart/2018/2/layout/IconVerticalSolidList"/>
    <dgm:cxn modelId="{8918B1D9-CFD8-9C42-9B0F-3E1022FBCDD1}" type="presParOf" srcId="{5EDE8E98-38E8-4D97-AB0F-D3F3A7097D1B}" destId="{16DBD0A6-672C-4A24-8036-59FA908FA036}" srcOrd="1" destOrd="0" presId="urn:microsoft.com/office/officeart/2018/2/layout/IconVerticalSolidList"/>
    <dgm:cxn modelId="{76263A88-E299-0345-9576-D7C4A311C2F7}" type="presParOf" srcId="{5EDE8E98-38E8-4D97-AB0F-D3F3A7097D1B}" destId="{199EAA2D-9BC0-4923-BA3A-0118D5C26B3D}" srcOrd="2" destOrd="0" presId="urn:microsoft.com/office/officeart/2018/2/layout/IconVerticalSolidList"/>
    <dgm:cxn modelId="{C72A4258-BE7B-654D-A0CB-4A7CB86BEF8F}" type="presParOf" srcId="{5EDE8E98-38E8-4D97-AB0F-D3F3A7097D1B}" destId="{C5230DE4-70D8-42E9-ADC2-D438B898584C}" srcOrd="3" destOrd="0" presId="urn:microsoft.com/office/officeart/2018/2/layout/IconVerticalSolidList"/>
    <dgm:cxn modelId="{1FD067E5-A474-0A43-A39E-8AD86E5B789D}" type="presParOf" srcId="{41782EE5-7E5A-4DF7-A638-7BCD24D96BDB}" destId="{DA9E2EF0-AA27-49B5-B11E-E143FB85F0A9}" srcOrd="3" destOrd="0" presId="urn:microsoft.com/office/officeart/2018/2/layout/IconVerticalSolidList"/>
    <dgm:cxn modelId="{4CD1048D-EB93-B843-8250-C19E2D0F3A49}" type="presParOf" srcId="{41782EE5-7E5A-4DF7-A638-7BCD24D96BDB}" destId="{ADB8680C-DCD2-4629-9DFF-7750C35D2FED}" srcOrd="4" destOrd="0" presId="urn:microsoft.com/office/officeart/2018/2/layout/IconVerticalSolidList"/>
    <dgm:cxn modelId="{CA28102B-7C2A-4F44-813B-DD190123C1B5}" type="presParOf" srcId="{ADB8680C-DCD2-4629-9DFF-7750C35D2FED}" destId="{EC00CB9F-34F0-451A-AB32-7601181582EC}" srcOrd="0" destOrd="0" presId="urn:microsoft.com/office/officeart/2018/2/layout/IconVerticalSolidList"/>
    <dgm:cxn modelId="{16DE20ED-CB1E-8A4A-BC8A-8FDEA1AB7DB9}" type="presParOf" srcId="{ADB8680C-DCD2-4629-9DFF-7750C35D2FED}" destId="{B7A2ECBE-954A-43D3-B6B8-50C212D370A2}" srcOrd="1" destOrd="0" presId="urn:microsoft.com/office/officeart/2018/2/layout/IconVerticalSolidList"/>
    <dgm:cxn modelId="{1C8B6A46-C59C-0E4E-9088-D62B61B95589}" type="presParOf" srcId="{ADB8680C-DCD2-4629-9DFF-7750C35D2FED}" destId="{A6553B7A-D469-4840-9E97-2039D31A9681}" srcOrd="2" destOrd="0" presId="urn:microsoft.com/office/officeart/2018/2/layout/IconVerticalSolidList"/>
    <dgm:cxn modelId="{0D694592-DD9E-B048-BB2A-A77219D9C218}" type="presParOf" srcId="{ADB8680C-DCD2-4629-9DFF-7750C35D2FED}" destId="{29BE1EDE-3533-4AD4-95F9-E7E2C67617F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AF4C2-A649-48FC-97B6-396F14A3FC59}">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9A727E-F077-4D2F-90B3-6E63233D39D1}">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4E64AB-EA8A-4D47-8106-89BF38184969}">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44550">
            <a:lnSpc>
              <a:spcPct val="90000"/>
            </a:lnSpc>
            <a:spcBef>
              <a:spcPct val="0"/>
            </a:spcBef>
            <a:spcAft>
              <a:spcPct val="35000"/>
            </a:spcAft>
            <a:buNone/>
          </a:pPr>
          <a:r>
            <a:rPr lang="en-US" sz="1900" b="1" kern="1200">
              <a:hlinkClick xmlns:r="http://schemas.openxmlformats.org/officeDocument/2006/relationships" r:id="rId3"/>
            </a:rPr>
            <a:t>Zillow Home Value Index (ZHVI)</a:t>
          </a:r>
          <a:r>
            <a:rPr lang="en-US" sz="1900" b="1" kern="1200"/>
            <a:t>: </a:t>
          </a:r>
          <a:r>
            <a:rPr lang="en-US" sz="1900" kern="1200"/>
            <a:t>A smoothed, seasonally adjusted measure of the typical home value and market changes across single-family residences. </a:t>
          </a:r>
        </a:p>
      </dsp:txBody>
      <dsp:txXfrm>
        <a:off x="1816103" y="671"/>
        <a:ext cx="4447536" cy="1572384"/>
      </dsp:txXfrm>
    </dsp:sp>
    <dsp:sp modelId="{742A391A-7472-418B-BE1D-C943CA64E860}">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DBD0A6-672C-4A24-8036-59FA908FA036}">
      <dsp:nvSpPr>
        <dsp:cNvPr id="0" name=""/>
        <dsp:cNvSpPr/>
      </dsp:nvSpPr>
      <dsp:spPr>
        <a:xfrm>
          <a:off x="475646" y="2319938"/>
          <a:ext cx="864811" cy="86481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230DE4-70D8-42E9-ADC2-D438B898584C}">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44550">
            <a:lnSpc>
              <a:spcPct val="90000"/>
            </a:lnSpc>
            <a:spcBef>
              <a:spcPct val="0"/>
            </a:spcBef>
            <a:spcAft>
              <a:spcPct val="35000"/>
            </a:spcAft>
            <a:buNone/>
          </a:pPr>
          <a:r>
            <a:rPr lang="en-US" sz="1900" b="1" kern="1200">
              <a:hlinkClick xmlns:r="http://schemas.openxmlformats.org/officeDocument/2006/relationships" r:id="rId6">
                <a:extLst>
                  <a:ext uri="{A12FA001-AC4F-418D-AE19-62706E023703}">
                    <ahyp:hlinkClr xmlns:ahyp="http://schemas.microsoft.com/office/drawing/2018/hyperlinkcolor" val="tx"/>
                  </a:ext>
                </a:extLst>
              </a:hlinkClick>
            </a:rPr>
            <a:t>Public Use Database - Federal Home Loan Bank System</a:t>
          </a:r>
          <a:r>
            <a:rPr lang="en-US" sz="1900" b="1" kern="1200"/>
            <a:t>: </a:t>
          </a:r>
          <a:r>
            <a:rPr lang="en-US" sz="1900" kern="1200"/>
            <a:t>Census level data relating to mortgages purchased by each Federal Home Loan Bank. </a:t>
          </a:r>
        </a:p>
      </dsp:txBody>
      <dsp:txXfrm>
        <a:off x="1816103" y="1966151"/>
        <a:ext cx="4447536" cy="1572384"/>
      </dsp:txXfrm>
    </dsp:sp>
    <dsp:sp modelId="{EC00CB9F-34F0-451A-AB32-7601181582EC}">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A2ECBE-954A-43D3-B6B8-50C212D370A2}">
      <dsp:nvSpPr>
        <dsp:cNvPr id="0" name=""/>
        <dsp:cNvSpPr/>
      </dsp:nvSpPr>
      <dsp:spPr>
        <a:xfrm>
          <a:off x="475646" y="4285418"/>
          <a:ext cx="864811" cy="8648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BE1EDE-3533-4AD4-95F9-E7E2C67617FB}">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44550">
            <a:lnSpc>
              <a:spcPct val="90000"/>
            </a:lnSpc>
            <a:spcBef>
              <a:spcPct val="0"/>
            </a:spcBef>
            <a:spcAft>
              <a:spcPct val="35000"/>
            </a:spcAft>
            <a:buNone/>
          </a:pPr>
          <a:r>
            <a:rPr lang="en-US" sz="1900" b="1" u="sng" kern="1200"/>
            <a:t>US Zip codes</a:t>
          </a:r>
          <a:endParaRPr lang="en-US" sz="1900" kern="1200"/>
        </a:p>
      </dsp:txBody>
      <dsp:txXfrm>
        <a:off x="1816103" y="3931632"/>
        <a:ext cx="4447536" cy="15723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CB561-580C-4F48-A325-ABC2FA0B30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4B9CF9-7595-2D41-9FAC-D7637F0A23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5EB0C7-FAE1-534E-8432-04790C1BC99A}"/>
              </a:ext>
            </a:extLst>
          </p:cNvPr>
          <p:cNvSpPr>
            <a:spLocks noGrp="1"/>
          </p:cNvSpPr>
          <p:nvPr>
            <p:ph type="dt" sz="half" idx="10"/>
          </p:nvPr>
        </p:nvSpPr>
        <p:spPr/>
        <p:txBody>
          <a:bodyPr/>
          <a:lstStyle/>
          <a:p>
            <a:fld id="{9184DA70-C731-4C70-880D-CCD4705E623C}" type="datetime1">
              <a:rPr lang="en-US" smtClean="0"/>
              <a:t>1/29/20</a:t>
            </a:fld>
            <a:endParaRPr lang="en-US" dirty="0"/>
          </a:p>
        </p:txBody>
      </p:sp>
      <p:sp>
        <p:nvSpPr>
          <p:cNvPr id="5" name="Footer Placeholder 4">
            <a:extLst>
              <a:ext uri="{FF2B5EF4-FFF2-40B4-BE49-F238E27FC236}">
                <a16:creationId xmlns:a16="http://schemas.microsoft.com/office/drawing/2014/main" id="{195E0A29-34B4-BE45-A1C7-FAB5CC05C2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CC2AE6-EF8F-7642-BC88-BC9CA73350E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49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9FAA-4D73-EA42-AD17-F5BAD6991C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6D5CA2-178B-304C-BCD2-622B5D60EF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DD5FC-2D9C-D446-B633-F545F63F7CE3}"/>
              </a:ext>
            </a:extLst>
          </p:cNvPr>
          <p:cNvSpPr>
            <a:spLocks noGrp="1"/>
          </p:cNvSpPr>
          <p:nvPr>
            <p:ph type="dt" sz="half" idx="10"/>
          </p:nvPr>
        </p:nvSpPr>
        <p:spPr/>
        <p:txBody>
          <a:bodyPr/>
          <a:lstStyle/>
          <a:p>
            <a:fld id="{B612A279-0833-481D-8C56-F67FD0AC6C50}" type="datetime1">
              <a:rPr lang="en-US" smtClean="0"/>
              <a:t>1/29/20</a:t>
            </a:fld>
            <a:endParaRPr lang="en-US" dirty="0"/>
          </a:p>
        </p:txBody>
      </p:sp>
      <p:sp>
        <p:nvSpPr>
          <p:cNvPr id="5" name="Footer Placeholder 4">
            <a:extLst>
              <a:ext uri="{FF2B5EF4-FFF2-40B4-BE49-F238E27FC236}">
                <a16:creationId xmlns:a16="http://schemas.microsoft.com/office/drawing/2014/main" id="{CB784605-D5F3-6E47-ADFA-60F0B6C357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AF90A3-3DED-6A4C-8ECE-9FD41D3824E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5443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68A1A-A0B4-4C4F-8282-9F6E4E94BA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EB78A0-1C67-D742-B0C2-2181E5C105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0B2A0-1B33-D64D-BE92-CBC5C4A089D9}"/>
              </a:ext>
            </a:extLst>
          </p:cNvPr>
          <p:cNvSpPr>
            <a:spLocks noGrp="1"/>
          </p:cNvSpPr>
          <p:nvPr>
            <p:ph type="dt" sz="half" idx="10"/>
          </p:nvPr>
        </p:nvSpPr>
        <p:spPr/>
        <p:txBody>
          <a:bodyPr/>
          <a:lstStyle/>
          <a:p>
            <a:fld id="{6587DA83-5663-4C9C-B9AA-0B40A3DAFF81}" type="datetime1">
              <a:rPr lang="en-US" smtClean="0"/>
              <a:t>1/29/20</a:t>
            </a:fld>
            <a:endParaRPr lang="en-US" dirty="0"/>
          </a:p>
        </p:txBody>
      </p:sp>
      <p:sp>
        <p:nvSpPr>
          <p:cNvPr id="5" name="Footer Placeholder 4">
            <a:extLst>
              <a:ext uri="{FF2B5EF4-FFF2-40B4-BE49-F238E27FC236}">
                <a16:creationId xmlns:a16="http://schemas.microsoft.com/office/drawing/2014/main" id="{E3BABE1D-B490-D944-A588-F47F2DBAB7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1BA405-5BCF-354E-B154-E2FA1C2E1D7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867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5970-F2BD-B443-94CB-6B537F6AC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5957C6-C817-8440-8B28-12E9006860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0A5CB-5E2D-EE4A-90B2-4153E956D625}"/>
              </a:ext>
            </a:extLst>
          </p:cNvPr>
          <p:cNvSpPr>
            <a:spLocks noGrp="1"/>
          </p:cNvSpPr>
          <p:nvPr>
            <p:ph type="dt" sz="half" idx="10"/>
          </p:nvPr>
        </p:nvSpPr>
        <p:spPr/>
        <p:txBody>
          <a:bodyPr/>
          <a:lstStyle/>
          <a:p>
            <a:fld id="{4BE1D723-8F53-4F53-90B0-1982A396982E}" type="datetime1">
              <a:rPr lang="en-US" smtClean="0"/>
              <a:t>1/29/20</a:t>
            </a:fld>
            <a:endParaRPr lang="en-US" dirty="0"/>
          </a:p>
        </p:txBody>
      </p:sp>
      <p:sp>
        <p:nvSpPr>
          <p:cNvPr id="5" name="Footer Placeholder 4">
            <a:extLst>
              <a:ext uri="{FF2B5EF4-FFF2-40B4-BE49-F238E27FC236}">
                <a16:creationId xmlns:a16="http://schemas.microsoft.com/office/drawing/2014/main" id="{F4913A32-0350-8A4F-ADF7-872675D654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EA4704-7D25-4A4F-A5CC-E9FB493FAFB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6698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B40D-FEBE-B64B-B6CE-B13B09F6FF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8E2F2D-15F4-8648-AA1B-95408A5E62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A682C3-5A91-C049-847F-B44E86E8E8C1}"/>
              </a:ext>
            </a:extLst>
          </p:cNvPr>
          <p:cNvSpPr>
            <a:spLocks noGrp="1"/>
          </p:cNvSpPr>
          <p:nvPr>
            <p:ph type="dt" sz="half" idx="10"/>
          </p:nvPr>
        </p:nvSpPr>
        <p:spPr/>
        <p:txBody>
          <a:bodyPr/>
          <a:lstStyle/>
          <a:p>
            <a:fld id="{97669AF7-7BEB-44E4-9852-375E34362B5B}" type="datetime1">
              <a:rPr lang="en-US" smtClean="0"/>
              <a:t>1/29/20</a:t>
            </a:fld>
            <a:endParaRPr lang="en-US" dirty="0"/>
          </a:p>
        </p:txBody>
      </p:sp>
      <p:sp>
        <p:nvSpPr>
          <p:cNvPr id="5" name="Footer Placeholder 4">
            <a:extLst>
              <a:ext uri="{FF2B5EF4-FFF2-40B4-BE49-F238E27FC236}">
                <a16:creationId xmlns:a16="http://schemas.microsoft.com/office/drawing/2014/main" id="{6727FF9D-7BBB-7F43-B78D-6C3527093A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090427-6430-B441-A9CD-99E34374639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2481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7F41-D34E-B044-B686-199C5202FB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DF8650-81B6-5E45-958B-FC6B9F85EA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427D94-09A0-324F-B0D9-D1CD55A72F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E81BF2-CCC1-6D4E-B49E-99B037B01E89}"/>
              </a:ext>
            </a:extLst>
          </p:cNvPr>
          <p:cNvSpPr>
            <a:spLocks noGrp="1"/>
          </p:cNvSpPr>
          <p:nvPr>
            <p:ph type="dt" sz="half" idx="10"/>
          </p:nvPr>
        </p:nvSpPr>
        <p:spPr/>
        <p:txBody>
          <a:bodyPr/>
          <a:lstStyle/>
          <a:p>
            <a:fld id="{BAAAC38D-0552-4C82-B593-E6124DFADBE2}" type="datetime1">
              <a:rPr lang="en-US" smtClean="0"/>
              <a:t>1/29/20</a:t>
            </a:fld>
            <a:endParaRPr lang="en-US" dirty="0"/>
          </a:p>
        </p:txBody>
      </p:sp>
      <p:sp>
        <p:nvSpPr>
          <p:cNvPr id="6" name="Footer Placeholder 5">
            <a:extLst>
              <a:ext uri="{FF2B5EF4-FFF2-40B4-BE49-F238E27FC236}">
                <a16:creationId xmlns:a16="http://schemas.microsoft.com/office/drawing/2014/main" id="{2461A636-2308-DE49-A868-081FCA2470C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E3119C-38F9-6444-8BA1-B8A7FD18102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050B3-02F4-5541-A5DD-2CA9E4A26B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64FF65-0A83-284C-8CBE-AAAF2284AF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FAEE44-2445-ED49-BC14-E8D5D53E0B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9B5C4A-C92D-B740-979A-CCEFB7E51A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D70A61-205D-BD49-AC35-373F93C55E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C96AC8-E156-AA49-BEF6-7D3697C49D13}"/>
              </a:ext>
            </a:extLst>
          </p:cNvPr>
          <p:cNvSpPr>
            <a:spLocks noGrp="1"/>
          </p:cNvSpPr>
          <p:nvPr>
            <p:ph type="dt" sz="half" idx="10"/>
          </p:nvPr>
        </p:nvSpPr>
        <p:spPr/>
        <p:txBody>
          <a:bodyPr/>
          <a:lstStyle/>
          <a:p>
            <a:fld id="{D9DF0F1C-5577-4ACB-BB62-DF8F3C494C7E}" type="datetime1">
              <a:rPr lang="en-US" smtClean="0"/>
              <a:t>1/29/20</a:t>
            </a:fld>
            <a:endParaRPr lang="en-US" dirty="0"/>
          </a:p>
        </p:txBody>
      </p:sp>
      <p:sp>
        <p:nvSpPr>
          <p:cNvPr id="8" name="Footer Placeholder 7">
            <a:extLst>
              <a:ext uri="{FF2B5EF4-FFF2-40B4-BE49-F238E27FC236}">
                <a16:creationId xmlns:a16="http://schemas.microsoft.com/office/drawing/2014/main" id="{0517D2E7-209C-1844-9763-15A308A6AD1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560130F-B8C4-7142-8ABD-2DAEFE85C46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683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FF70-1CF7-CB4D-B093-C1B2A231DD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82D1F3-D50C-5D4C-B9BF-6B0D4BDE9E2D}"/>
              </a:ext>
            </a:extLst>
          </p:cNvPr>
          <p:cNvSpPr>
            <a:spLocks noGrp="1"/>
          </p:cNvSpPr>
          <p:nvPr>
            <p:ph type="dt" sz="half" idx="10"/>
          </p:nvPr>
        </p:nvSpPr>
        <p:spPr/>
        <p:txBody>
          <a:bodyPr/>
          <a:lstStyle/>
          <a:p>
            <a:fld id="{1775B394-D9F9-4F0C-B15D-605F45CB9E9F}" type="datetime1">
              <a:rPr lang="en-US" smtClean="0"/>
              <a:t>1/29/20</a:t>
            </a:fld>
            <a:endParaRPr lang="en-US" dirty="0"/>
          </a:p>
        </p:txBody>
      </p:sp>
      <p:sp>
        <p:nvSpPr>
          <p:cNvPr id="4" name="Footer Placeholder 3">
            <a:extLst>
              <a:ext uri="{FF2B5EF4-FFF2-40B4-BE49-F238E27FC236}">
                <a16:creationId xmlns:a16="http://schemas.microsoft.com/office/drawing/2014/main" id="{179ABA4E-FAD5-4B46-BDF4-2CB70A01F0A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01A5EA3-FF2F-204F-9511-F5D52B5B894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46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4D0AFB-F147-644B-84B0-87982CBD8CBD}"/>
              </a:ext>
            </a:extLst>
          </p:cNvPr>
          <p:cNvSpPr>
            <a:spLocks noGrp="1"/>
          </p:cNvSpPr>
          <p:nvPr>
            <p:ph type="dt" sz="half" idx="10"/>
          </p:nvPr>
        </p:nvSpPr>
        <p:spPr/>
        <p:txBody>
          <a:bodyPr/>
          <a:lstStyle/>
          <a:p>
            <a:fld id="{39667345-2558-425A-8533-9BFDBCE15005}" type="datetime1">
              <a:rPr lang="en-US" smtClean="0"/>
              <a:t>1/29/20</a:t>
            </a:fld>
            <a:endParaRPr lang="en-US" dirty="0"/>
          </a:p>
        </p:txBody>
      </p:sp>
      <p:sp>
        <p:nvSpPr>
          <p:cNvPr id="3" name="Footer Placeholder 2">
            <a:extLst>
              <a:ext uri="{FF2B5EF4-FFF2-40B4-BE49-F238E27FC236}">
                <a16:creationId xmlns:a16="http://schemas.microsoft.com/office/drawing/2014/main" id="{441AE3E5-0AA6-6944-9783-D8718BDCB84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BD71E68-7E42-814A-9B5B-08F3E08976D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026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7AF9-17E7-9343-B5BF-5529D12C0C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0BFBF4-20A0-0E43-AD07-D86482008B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5AFE7E-1639-7B4F-9B90-DEF09154D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23646-C91F-3B48-91A0-57314654F092}"/>
              </a:ext>
            </a:extLst>
          </p:cNvPr>
          <p:cNvSpPr>
            <a:spLocks noGrp="1"/>
          </p:cNvSpPr>
          <p:nvPr>
            <p:ph type="dt" sz="half" idx="10"/>
          </p:nvPr>
        </p:nvSpPr>
        <p:spPr/>
        <p:txBody>
          <a:bodyPr/>
          <a:lstStyle/>
          <a:p>
            <a:fld id="{92BEA474-078D-4E9B-9B14-09A87B19DC46}" type="datetime1">
              <a:rPr lang="en-US" smtClean="0"/>
              <a:t>1/29/20</a:t>
            </a:fld>
            <a:endParaRPr lang="en-US" dirty="0"/>
          </a:p>
        </p:txBody>
      </p:sp>
      <p:sp>
        <p:nvSpPr>
          <p:cNvPr id="6" name="Footer Placeholder 5">
            <a:extLst>
              <a:ext uri="{FF2B5EF4-FFF2-40B4-BE49-F238E27FC236}">
                <a16:creationId xmlns:a16="http://schemas.microsoft.com/office/drawing/2014/main" id="{94C21D59-2FA8-E143-AF64-B56EED29B2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E6F5CF-FEE4-9842-8E40-D9DB5EC9330D}"/>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84573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8DF8-CED5-8749-8EEF-10AB3FFD1D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901427-DB44-1B47-8658-140EB8AD77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E99B16-1989-1B44-A62D-3B1515A80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A3D4C7-E370-D349-854C-50AB272F2A9A}"/>
              </a:ext>
            </a:extLst>
          </p:cNvPr>
          <p:cNvSpPr>
            <a:spLocks noGrp="1"/>
          </p:cNvSpPr>
          <p:nvPr>
            <p:ph type="dt" sz="half" idx="10"/>
          </p:nvPr>
        </p:nvSpPr>
        <p:spPr/>
        <p:txBody>
          <a:bodyPr/>
          <a:lstStyle/>
          <a:p>
            <a:fld id="{4907D986-8816-4272-A432-0437A28A9828}" type="datetime1">
              <a:rPr lang="en-US" smtClean="0"/>
              <a:t>1/29/20</a:t>
            </a:fld>
            <a:endParaRPr lang="en-US" dirty="0"/>
          </a:p>
        </p:txBody>
      </p:sp>
      <p:sp>
        <p:nvSpPr>
          <p:cNvPr id="6" name="Footer Placeholder 5">
            <a:extLst>
              <a:ext uri="{FF2B5EF4-FFF2-40B4-BE49-F238E27FC236}">
                <a16:creationId xmlns:a16="http://schemas.microsoft.com/office/drawing/2014/main" id="{EEDEB8ED-E414-6844-A7AA-EA7C693DBA66}"/>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EA224F0C-0B97-5240-87D7-5FFDF0B2B59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0812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341F60-6242-F240-97A4-434BB15AE9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FF1117-416B-EF45-8E91-4FBFAF2F9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81FDB-97D7-E041-AB60-A2E263176D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1/29/20</a:t>
            </a:fld>
            <a:endParaRPr lang="en-US" dirty="0"/>
          </a:p>
        </p:txBody>
      </p:sp>
      <p:sp>
        <p:nvSpPr>
          <p:cNvPr id="5" name="Footer Placeholder 4">
            <a:extLst>
              <a:ext uri="{FF2B5EF4-FFF2-40B4-BE49-F238E27FC236}">
                <a16:creationId xmlns:a16="http://schemas.microsoft.com/office/drawing/2014/main" id="{F0E55E79-7E95-3642-89CD-4E56141FA7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AFCC548-51A2-7D4B-AA0C-DC51A9EEA6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723768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F032FA-0C1B-E548-97AE-DE16829575DB}"/>
              </a:ext>
            </a:extLst>
          </p:cNvPr>
          <p:cNvSpPr>
            <a:spLocks noGrp="1"/>
          </p:cNvSpPr>
          <p:nvPr>
            <p:ph type="ctrTitle"/>
          </p:nvPr>
        </p:nvSpPr>
        <p:spPr>
          <a:xfrm>
            <a:off x="804673" y="3320859"/>
            <a:ext cx="4573475" cy="2076333"/>
          </a:xfrm>
        </p:spPr>
        <p:txBody>
          <a:bodyPr anchor="t">
            <a:normAutofit/>
          </a:bodyPr>
          <a:lstStyle/>
          <a:p>
            <a:pPr algn="l"/>
            <a:r>
              <a:rPr lang="en-US" b="1" dirty="0">
                <a:solidFill>
                  <a:schemeClr val="bg1"/>
                </a:solidFill>
              </a:rPr>
              <a:t>ETL Project</a:t>
            </a:r>
          </a:p>
        </p:txBody>
      </p:sp>
      <p:sp>
        <p:nvSpPr>
          <p:cNvPr id="3" name="Subtitle 2">
            <a:extLst>
              <a:ext uri="{FF2B5EF4-FFF2-40B4-BE49-F238E27FC236}">
                <a16:creationId xmlns:a16="http://schemas.microsoft.com/office/drawing/2014/main" id="{9B6376DC-AC16-5F47-92A5-EAA3B64DD1C7}"/>
              </a:ext>
            </a:extLst>
          </p:cNvPr>
          <p:cNvSpPr>
            <a:spLocks noGrp="1"/>
          </p:cNvSpPr>
          <p:nvPr>
            <p:ph type="subTitle" idx="1"/>
          </p:nvPr>
        </p:nvSpPr>
        <p:spPr>
          <a:xfrm>
            <a:off x="804673" y="2348680"/>
            <a:ext cx="4662678" cy="972180"/>
          </a:xfrm>
        </p:spPr>
        <p:txBody>
          <a:bodyPr anchor="b">
            <a:normAutofit fontScale="92500" lnSpcReduction="10000"/>
          </a:bodyPr>
          <a:lstStyle/>
          <a:p>
            <a:pPr algn="l"/>
            <a:r>
              <a:rPr lang="en-US" dirty="0">
                <a:solidFill>
                  <a:schemeClr val="bg1"/>
                </a:solidFill>
              </a:rPr>
              <a:t>U.S. Single Family Home Prices &amp; Federal Home Loan Bank Mortgage Data</a:t>
            </a:r>
          </a:p>
        </p:txBody>
      </p:sp>
      <p:sp>
        <p:nvSpPr>
          <p:cNvPr id="14" name="Freeform: Shape 13">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34548E3A-BAFB-2E45-A4D9-A17FA21E044B}"/>
              </a:ext>
            </a:extLst>
          </p:cNvPr>
          <p:cNvPicPr>
            <a:picLocks noChangeAspect="1"/>
          </p:cNvPicPr>
          <p:nvPr/>
        </p:nvPicPr>
        <p:blipFill>
          <a:blip r:embed="rId2"/>
          <a:stretch>
            <a:fillRect/>
          </a:stretch>
        </p:blipFill>
        <p:spPr>
          <a:xfrm>
            <a:off x="7276156" y="1691172"/>
            <a:ext cx="4244451" cy="4601031"/>
          </a:xfrm>
          <a:prstGeom prst="rect">
            <a:avLst/>
          </a:prstGeom>
        </p:spPr>
      </p:pic>
      <p:sp>
        <p:nvSpPr>
          <p:cNvPr id="5" name="TextBox 4">
            <a:extLst>
              <a:ext uri="{FF2B5EF4-FFF2-40B4-BE49-F238E27FC236}">
                <a16:creationId xmlns:a16="http://schemas.microsoft.com/office/drawing/2014/main" id="{00406416-56D1-BF4B-9F13-3A676696CC09}"/>
              </a:ext>
            </a:extLst>
          </p:cNvPr>
          <p:cNvSpPr txBox="1"/>
          <p:nvPr/>
        </p:nvSpPr>
        <p:spPr>
          <a:xfrm>
            <a:off x="804673" y="6246555"/>
            <a:ext cx="4130566" cy="338554"/>
          </a:xfrm>
          <a:prstGeom prst="rect">
            <a:avLst/>
          </a:prstGeom>
          <a:noFill/>
        </p:spPr>
        <p:txBody>
          <a:bodyPr wrap="square" rtlCol="0">
            <a:spAutoFit/>
          </a:bodyPr>
          <a:lstStyle/>
          <a:p>
            <a:pPr>
              <a:spcAft>
                <a:spcPts val="600"/>
              </a:spcAft>
            </a:pPr>
            <a:r>
              <a:rPr lang="en-US" sz="1600" i="1" dirty="0">
                <a:solidFill>
                  <a:schemeClr val="bg1"/>
                </a:solidFill>
                <a:latin typeface="+mj-lt"/>
              </a:rPr>
              <a:t>Group 6:</a:t>
            </a:r>
            <a:r>
              <a:rPr lang="en-US" sz="1600" dirty="0">
                <a:solidFill>
                  <a:schemeClr val="bg1"/>
                </a:solidFill>
                <a:latin typeface="+mj-lt"/>
              </a:rPr>
              <a:t> </a:t>
            </a:r>
            <a:r>
              <a:rPr lang="en-US" sz="1600" i="1" dirty="0">
                <a:solidFill>
                  <a:schemeClr val="bg1"/>
                </a:solidFill>
                <a:latin typeface="+mj-lt"/>
              </a:rPr>
              <a:t>Mahesh, </a:t>
            </a:r>
            <a:r>
              <a:rPr lang="en-US" sz="1600" i="1" dirty="0" err="1">
                <a:solidFill>
                  <a:schemeClr val="bg1"/>
                </a:solidFill>
                <a:latin typeface="+mj-lt"/>
              </a:rPr>
              <a:t>Shuo</a:t>
            </a:r>
            <a:r>
              <a:rPr lang="en-US" sz="1600" i="1" dirty="0">
                <a:solidFill>
                  <a:schemeClr val="bg1"/>
                </a:solidFill>
                <a:latin typeface="+mj-lt"/>
              </a:rPr>
              <a:t>, Alfredo, and Dan</a:t>
            </a:r>
            <a:endParaRPr lang="en-US" sz="1600" dirty="0">
              <a:solidFill>
                <a:schemeClr val="bg1"/>
              </a:solidFill>
              <a:latin typeface="+mj-lt"/>
            </a:endParaRPr>
          </a:p>
        </p:txBody>
      </p:sp>
    </p:spTree>
    <p:extLst>
      <p:ext uri="{BB962C8B-B14F-4D97-AF65-F5344CB8AC3E}">
        <p14:creationId xmlns:p14="http://schemas.microsoft.com/office/powerpoint/2010/main" val="87322620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4D4B-8341-B946-B50F-599F24B61D1B}"/>
              </a:ext>
            </a:extLst>
          </p:cNvPr>
          <p:cNvSpPr>
            <a:spLocks noGrp="1"/>
          </p:cNvSpPr>
          <p:nvPr>
            <p:ph type="title"/>
          </p:nvPr>
        </p:nvSpPr>
        <p:spPr>
          <a:xfrm>
            <a:off x="838200" y="620392"/>
            <a:ext cx="3374136" cy="5504688"/>
          </a:xfrm>
        </p:spPr>
        <p:txBody>
          <a:bodyPr>
            <a:normAutofit/>
          </a:bodyPr>
          <a:lstStyle/>
          <a:p>
            <a:r>
              <a:rPr lang="en-US"/>
              <a:t>Data Sources</a:t>
            </a:r>
          </a:p>
        </p:txBody>
      </p:sp>
      <p:graphicFrame>
        <p:nvGraphicFramePr>
          <p:cNvPr id="5" name="Content Placeholder 2">
            <a:extLst>
              <a:ext uri="{FF2B5EF4-FFF2-40B4-BE49-F238E27FC236}">
                <a16:creationId xmlns:a16="http://schemas.microsoft.com/office/drawing/2014/main" id="{CA67DA0E-FEA0-4E91-9280-3A0BABF02108}"/>
              </a:ext>
            </a:extLst>
          </p:cNvPr>
          <p:cNvGraphicFramePr>
            <a:graphicFrameLocks noGrp="1"/>
          </p:cNvGraphicFramePr>
          <p:nvPr>
            <p:ph idx="1"/>
            <p:extLst>
              <p:ext uri="{D42A27DB-BD31-4B8C-83A1-F6EECF244321}">
                <p14:modId xmlns:p14="http://schemas.microsoft.com/office/powerpoint/2010/main" val="218447951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8711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06918D-1DD6-154E-8188-5191A72851C5}"/>
              </a:ext>
            </a:extLst>
          </p:cNvPr>
          <p:cNvSpPr>
            <a:spLocks noGrp="1"/>
          </p:cNvSpPr>
          <p:nvPr>
            <p:ph idx="1"/>
          </p:nvPr>
        </p:nvSpPr>
        <p:spPr>
          <a:xfrm>
            <a:off x="838199" y="1820049"/>
            <a:ext cx="5035379" cy="4351338"/>
          </a:xfrm>
        </p:spPr>
        <p:txBody>
          <a:bodyPr>
            <a:normAutofit lnSpcReduction="10000"/>
          </a:bodyPr>
          <a:lstStyle/>
          <a:p>
            <a:r>
              <a:rPr lang="en-US" dirty="0"/>
              <a:t>For our ETL project we elected to compile a database capable of providing insight into mortgages and home prices in the U.S. To do so, we focused on U.S. single family home prices and Federal mortgage data for the years </a:t>
            </a:r>
            <a:r>
              <a:rPr lang="en-US" b="1" dirty="0"/>
              <a:t>2016 and 2018</a:t>
            </a:r>
            <a:r>
              <a:rPr lang="en-US" dirty="0"/>
              <a:t>. We extracted, transformed, and loaded the data into a production-ready relational database. </a:t>
            </a:r>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356744E6-9DB4-FF48-BE8E-31A76B855931}"/>
              </a:ext>
            </a:extLst>
          </p:cNvPr>
          <p:cNvPicPr>
            <a:picLocks noChangeAspect="1"/>
          </p:cNvPicPr>
          <p:nvPr/>
        </p:nvPicPr>
        <p:blipFill>
          <a:blip r:embed="rId2"/>
          <a:stretch>
            <a:fillRect/>
          </a:stretch>
        </p:blipFill>
        <p:spPr>
          <a:xfrm>
            <a:off x="6951442" y="1381881"/>
            <a:ext cx="3045583" cy="4568375"/>
          </a:xfrm>
          <a:prstGeom prst="rect">
            <a:avLst/>
          </a:prstGeom>
        </p:spPr>
      </p:pic>
      <p:sp>
        <p:nvSpPr>
          <p:cNvPr id="10" name="TextBox 9">
            <a:extLst>
              <a:ext uri="{FF2B5EF4-FFF2-40B4-BE49-F238E27FC236}">
                <a16:creationId xmlns:a16="http://schemas.microsoft.com/office/drawing/2014/main" id="{B7769281-A0E4-1840-999C-F2641745DAD5}"/>
              </a:ext>
            </a:extLst>
          </p:cNvPr>
          <p:cNvSpPr txBox="1"/>
          <p:nvPr/>
        </p:nvSpPr>
        <p:spPr>
          <a:xfrm>
            <a:off x="6988513" y="6044158"/>
            <a:ext cx="3886424" cy="369332"/>
          </a:xfrm>
          <a:prstGeom prst="rect">
            <a:avLst/>
          </a:prstGeom>
          <a:noFill/>
        </p:spPr>
        <p:txBody>
          <a:bodyPr wrap="square" rtlCol="0">
            <a:spAutoFit/>
          </a:bodyPr>
          <a:lstStyle/>
          <a:p>
            <a:pPr algn="ctr"/>
            <a:r>
              <a:rPr lang="en-US" dirty="0"/>
              <a:t>LTV: Loan to Value Ratio</a:t>
            </a:r>
          </a:p>
        </p:txBody>
      </p:sp>
      <p:sp>
        <p:nvSpPr>
          <p:cNvPr id="2" name="Title 1">
            <a:extLst>
              <a:ext uri="{FF2B5EF4-FFF2-40B4-BE49-F238E27FC236}">
                <a16:creationId xmlns:a16="http://schemas.microsoft.com/office/drawing/2014/main" id="{DC1B5CA1-4E55-5147-A6B0-2D5620F994D1}"/>
              </a:ext>
            </a:extLst>
          </p:cNvPr>
          <p:cNvSpPr>
            <a:spLocks noGrp="1"/>
          </p:cNvSpPr>
          <p:nvPr>
            <p:ph type="title"/>
          </p:nvPr>
        </p:nvSpPr>
        <p:spPr>
          <a:xfrm>
            <a:off x="838200" y="365125"/>
            <a:ext cx="10515600" cy="1152683"/>
          </a:xfrm>
          <a:noFill/>
        </p:spPr>
        <p:txBody>
          <a:bodyPr/>
          <a:lstStyle/>
          <a:p>
            <a:r>
              <a:rPr lang="en-US" dirty="0"/>
              <a:t>Scope</a:t>
            </a:r>
          </a:p>
        </p:txBody>
      </p:sp>
      <p:cxnSp>
        <p:nvCxnSpPr>
          <p:cNvPr id="12" name="Straight Connector 11">
            <a:extLst>
              <a:ext uri="{FF2B5EF4-FFF2-40B4-BE49-F238E27FC236}">
                <a16:creationId xmlns:a16="http://schemas.microsoft.com/office/drawing/2014/main" id="{F1A83494-FB99-CF46-A8E9-66B3164D1EFB}"/>
              </a:ext>
            </a:extLst>
          </p:cNvPr>
          <p:cNvCxnSpPr/>
          <p:nvPr/>
        </p:nvCxnSpPr>
        <p:spPr>
          <a:xfrm>
            <a:off x="6096000" y="1272746"/>
            <a:ext cx="0" cy="504155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552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7FC6DF5-6695-481D-AEEA-555296115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26"/>
            <a:ext cx="675033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FE27E6BE-1194-49E7-BA29-0898123DD9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5DD3A6E1-476E-104E-9DCA-CD995C8F6AD2}"/>
              </a:ext>
            </a:extLst>
          </p:cNvPr>
          <p:cNvSpPr>
            <a:spLocks noGrp="1"/>
          </p:cNvSpPr>
          <p:nvPr>
            <p:ph type="title"/>
          </p:nvPr>
        </p:nvSpPr>
        <p:spPr>
          <a:xfrm>
            <a:off x="7129133" y="802955"/>
            <a:ext cx="4266942" cy="1454051"/>
          </a:xfrm>
        </p:spPr>
        <p:txBody>
          <a:bodyPr>
            <a:normAutofit/>
          </a:bodyPr>
          <a:lstStyle/>
          <a:p>
            <a:r>
              <a:rPr lang="en-US" sz="4000">
                <a:solidFill>
                  <a:srgbClr val="000000"/>
                </a:solidFill>
              </a:rPr>
              <a:t>ETL Process</a:t>
            </a:r>
          </a:p>
        </p:txBody>
      </p:sp>
      <p:sp>
        <p:nvSpPr>
          <p:cNvPr id="28" name="Freeform 82">
            <a:extLst>
              <a:ext uri="{FF2B5EF4-FFF2-40B4-BE49-F238E27FC236}">
                <a16:creationId xmlns:a16="http://schemas.microsoft.com/office/drawing/2014/main" id="{63D44656-9703-4F76-BF95-869D8579EE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62511"/>
            <a:ext cx="3242130" cy="2704964"/>
          </a:xfrm>
          <a:custGeom>
            <a:avLst/>
            <a:gdLst>
              <a:gd name="connsiteX0" fmla="*/ 1465277 w 3242130"/>
              <a:gd name="connsiteY0" fmla="*/ 0 h 2704964"/>
              <a:gd name="connsiteX1" fmla="*/ 3242130 w 3242130"/>
              <a:gd name="connsiteY1" fmla="*/ 1776853 h 2704964"/>
              <a:gd name="connsiteX2" fmla="*/ 3027674 w 3242130"/>
              <a:gd name="connsiteY2" fmla="*/ 2623807 h 2704964"/>
              <a:gd name="connsiteX3" fmla="*/ 2978369 w 3242130"/>
              <a:gd name="connsiteY3" fmla="*/ 2704964 h 2704964"/>
              <a:gd name="connsiteX4" fmla="*/ 0 w 3242130"/>
              <a:gd name="connsiteY4" fmla="*/ 2704964 h 2704964"/>
              <a:gd name="connsiteX5" fmla="*/ 0 w 3242130"/>
              <a:gd name="connsiteY5" fmla="*/ 772542 h 2704964"/>
              <a:gd name="connsiteX6" fmla="*/ 94171 w 3242130"/>
              <a:gd name="connsiteY6" fmla="*/ 646610 h 2704964"/>
              <a:gd name="connsiteX7" fmla="*/ 1465277 w 3242130"/>
              <a:gd name="connsiteY7" fmla="*/ 0 h 270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2130" h="2704964">
                <a:moveTo>
                  <a:pt x="1465277" y="0"/>
                </a:moveTo>
                <a:cubicBezTo>
                  <a:pt x="2446606" y="0"/>
                  <a:pt x="3242130" y="795524"/>
                  <a:pt x="3242130" y="1776853"/>
                </a:cubicBezTo>
                <a:cubicBezTo>
                  <a:pt x="3242130" y="2083519"/>
                  <a:pt x="3164442" y="2372039"/>
                  <a:pt x="3027674" y="2623807"/>
                </a:cubicBezTo>
                <a:lnTo>
                  <a:pt x="2978369" y="2704964"/>
                </a:lnTo>
                <a:lnTo>
                  <a:pt x="0" y="2704964"/>
                </a:lnTo>
                <a:lnTo>
                  <a:pt x="0" y="772542"/>
                </a:lnTo>
                <a:lnTo>
                  <a:pt x="94171" y="646610"/>
                </a:lnTo>
                <a:cubicBezTo>
                  <a:pt x="420072" y="251709"/>
                  <a:pt x="913280" y="0"/>
                  <a:pt x="1465277"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Oval 29">
            <a:extLst>
              <a:ext uri="{FF2B5EF4-FFF2-40B4-BE49-F238E27FC236}">
                <a16:creationId xmlns:a16="http://schemas.microsoft.com/office/drawing/2014/main" id="{6F72EDF1-3CBA-4BB0-8AE8-3583F0846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5971" y="2816635"/>
            <a:ext cx="2865340" cy="2865340"/>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78">
            <a:extLst>
              <a:ext uri="{FF2B5EF4-FFF2-40B4-BE49-F238E27FC236}">
                <a16:creationId xmlns:a16="http://schemas.microsoft.com/office/drawing/2014/main" id="{29B389D7-95A7-4E4F-B9CF-F8D686302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090921" cy="3465906"/>
          </a:xfrm>
          <a:custGeom>
            <a:avLst/>
            <a:gdLst>
              <a:gd name="connsiteX0" fmla="*/ 0 w 4090921"/>
              <a:gd name="connsiteY0" fmla="*/ 0 h 3465906"/>
              <a:gd name="connsiteX1" fmla="*/ 3746474 w 4090921"/>
              <a:gd name="connsiteY1" fmla="*/ 0 h 3465906"/>
              <a:gd name="connsiteX2" fmla="*/ 3817144 w 4090921"/>
              <a:gd name="connsiteY2" fmla="*/ 116327 h 3465906"/>
              <a:gd name="connsiteX3" fmla="*/ 4090921 w 4090921"/>
              <a:gd name="connsiteY3" fmla="*/ 1197557 h 3465906"/>
              <a:gd name="connsiteX4" fmla="*/ 1822572 w 4090921"/>
              <a:gd name="connsiteY4" fmla="*/ 3465906 h 3465906"/>
              <a:gd name="connsiteX5" fmla="*/ 72204 w 4090921"/>
              <a:gd name="connsiteY5" fmla="*/ 2640438 h 3465906"/>
              <a:gd name="connsiteX6" fmla="*/ 0 w 4090921"/>
              <a:gd name="connsiteY6" fmla="*/ 2543882 h 346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0921" h="3465906">
                <a:moveTo>
                  <a:pt x="0" y="0"/>
                </a:moveTo>
                <a:lnTo>
                  <a:pt x="3746474" y="0"/>
                </a:lnTo>
                <a:lnTo>
                  <a:pt x="3817144" y="116327"/>
                </a:lnTo>
                <a:cubicBezTo>
                  <a:pt x="3991744" y="437737"/>
                  <a:pt x="4090921" y="806065"/>
                  <a:pt x="4090921" y="1197557"/>
                </a:cubicBezTo>
                <a:cubicBezTo>
                  <a:pt x="4090921" y="2450332"/>
                  <a:pt x="3075348" y="3465906"/>
                  <a:pt x="1822572" y="3465906"/>
                </a:cubicBezTo>
                <a:cubicBezTo>
                  <a:pt x="1117886" y="3465906"/>
                  <a:pt x="488252" y="3144572"/>
                  <a:pt x="72204" y="2640438"/>
                </a:cubicBezTo>
                <a:lnTo>
                  <a:pt x="0" y="2543882"/>
                </a:ln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Picture 16" descr="A close up of a sign&#10;&#10;Description automatically generated">
            <a:extLst>
              <a:ext uri="{FF2B5EF4-FFF2-40B4-BE49-F238E27FC236}">
                <a16:creationId xmlns:a16="http://schemas.microsoft.com/office/drawing/2014/main" id="{7C6367BE-A834-8142-A803-9ABA9B5864F9}"/>
              </a:ext>
            </a:extLst>
          </p:cNvPr>
          <p:cNvPicPr>
            <a:picLocks noChangeAspect="1"/>
          </p:cNvPicPr>
          <p:nvPr/>
        </p:nvPicPr>
        <p:blipFill>
          <a:blip r:embed="rId3"/>
          <a:stretch>
            <a:fillRect/>
          </a:stretch>
        </p:blipFill>
        <p:spPr>
          <a:xfrm>
            <a:off x="315402" y="742717"/>
            <a:ext cx="3060569" cy="1530284"/>
          </a:xfrm>
          <a:prstGeom prst="rect">
            <a:avLst/>
          </a:prstGeom>
        </p:spPr>
      </p:pic>
      <p:sp>
        <p:nvSpPr>
          <p:cNvPr id="34" name="Oval 33">
            <a:extLst>
              <a:ext uri="{FF2B5EF4-FFF2-40B4-BE49-F238E27FC236}">
                <a16:creationId xmlns:a16="http://schemas.microsoft.com/office/drawing/2014/main" id="{B275ED38-7160-44B2-ADEA-7615F92E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27" y="457158"/>
            <a:ext cx="1964524" cy="1964524"/>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2D4FFE71-FC7C-AC4D-9974-3F84FCC3EFD3}"/>
              </a:ext>
            </a:extLst>
          </p:cNvPr>
          <p:cNvPicPr>
            <a:picLocks noChangeAspect="1"/>
          </p:cNvPicPr>
          <p:nvPr/>
        </p:nvPicPr>
        <p:blipFill>
          <a:blip r:embed="rId4"/>
          <a:stretch>
            <a:fillRect/>
          </a:stretch>
        </p:blipFill>
        <p:spPr>
          <a:xfrm>
            <a:off x="4987068" y="856999"/>
            <a:ext cx="1164842" cy="1164842"/>
          </a:xfrm>
          <a:prstGeom prst="rect">
            <a:avLst/>
          </a:prstGeom>
        </p:spPr>
      </p:pic>
      <p:pic>
        <p:nvPicPr>
          <p:cNvPr id="4" name="Picture 3">
            <a:extLst>
              <a:ext uri="{FF2B5EF4-FFF2-40B4-BE49-F238E27FC236}">
                <a16:creationId xmlns:a16="http://schemas.microsoft.com/office/drawing/2014/main" id="{3354B2DF-3784-0C4E-AB23-099FF67B98E3}"/>
              </a:ext>
            </a:extLst>
          </p:cNvPr>
          <p:cNvPicPr>
            <a:picLocks noChangeAspect="1"/>
          </p:cNvPicPr>
          <p:nvPr/>
        </p:nvPicPr>
        <p:blipFill>
          <a:blip r:embed="rId5"/>
          <a:stretch>
            <a:fillRect/>
          </a:stretch>
        </p:blipFill>
        <p:spPr>
          <a:xfrm>
            <a:off x="504441" y="4804968"/>
            <a:ext cx="1956533" cy="1878272"/>
          </a:xfrm>
          <a:prstGeom prst="rect">
            <a:avLst/>
          </a:prstGeom>
        </p:spPr>
      </p:pic>
      <p:pic>
        <p:nvPicPr>
          <p:cNvPr id="19" name="Picture 18">
            <a:extLst>
              <a:ext uri="{FF2B5EF4-FFF2-40B4-BE49-F238E27FC236}">
                <a16:creationId xmlns:a16="http://schemas.microsoft.com/office/drawing/2014/main" id="{613852D9-0015-1E4F-91DD-AEC36998662D}"/>
              </a:ext>
            </a:extLst>
          </p:cNvPr>
          <p:cNvPicPr>
            <a:picLocks noChangeAspect="1"/>
          </p:cNvPicPr>
          <p:nvPr/>
        </p:nvPicPr>
        <p:blipFill>
          <a:blip r:embed="rId6"/>
          <a:stretch>
            <a:fillRect/>
          </a:stretch>
        </p:blipFill>
        <p:spPr>
          <a:xfrm>
            <a:off x="3876985" y="3317649"/>
            <a:ext cx="1863312" cy="1863312"/>
          </a:xfrm>
          <a:prstGeom prst="rect">
            <a:avLst/>
          </a:prstGeom>
        </p:spPr>
      </p:pic>
      <p:sp>
        <p:nvSpPr>
          <p:cNvPr id="3" name="Content Placeholder 2">
            <a:extLst>
              <a:ext uri="{FF2B5EF4-FFF2-40B4-BE49-F238E27FC236}">
                <a16:creationId xmlns:a16="http://schemas.microsoft.com/office/drawing/2014/main" id="{6A70E5F9-7ABF-9941-B3AB-FE3D919344A8}"/>
              </a:ext>
            </a:extLst>
          </p:cNvPr>
          <p:cNvSpPr>
            <a:spLocks noGrp="1"/>
          </p:cNvSpPr>
          <p:nvPr>
            <p:ph idx="1"/>
          </p:nvPr>
        </p:nvSpPr>
        <p:spPr>
          <a:xfrm>
            <a:off x="7125519" y="2421682"/>
            <a:ext cx="4266601" cy="3639289"/>
          </a:xfrm>
        </p:spPr>
        <p:txBody>
          <a:bodyPr anchor="ctr">
            <a:normAutofit/>
          </a:bodyPr>
          <a:lstStyle/>
          <a:p>
            <a:r>
              <a:rPr lang="en-US" sz="2000">
                <a:solidFill>
                  <a:srgbClr val="000000"/>
                </a:solidFill>
              </a:rPr>
              <a:t>Extracted CSV files from web</a:t>
            </a:r>
          </a:p>
          <a:p>
            <a:r>
              <a:rPr lang="en-US" sz="2000">
                <a:solidFill>
                  <a:srgbClr val="000000"/>
                </a:solidFill>
              </a:rPr>
              <a:t>Read CSV files into Pandas</a:t>
            </a:r>
          </a:p>
          <a:p>
            <a:r>
              <a:rPr lang="en-US" sz="2000">
                <a:solidFill>
                  <a:srgbClr val="000000"/>
                </a:solidFill>
              </a:rPr>
              <a:t>Cleaned &amp; transformed data in Pandas</a:t>
            </a:r>
          </a:p>
          <a:p>
            <a:r>
              <a:rPr lang="en-US" sz="2000">
                <a:solidFill>
                  <a:srgbClr val="000000"/>
                </a:solidFill>
              </a:rPr>
              <a:t>Created database in pgAdmin</a:t>
            </a:r>
          </a:p>
          <a:p>
            <a:r>
              <a:rPr lang="en-US" sz="2000">
                <a:solidFill>
                  <a:srgbClr val="000000"/>
                </a:solidFill>
              </a:rPr>
              <a:t>Loaded tables using SQLalchemy engine into pgAdmin</a:t>
            </a:r>
          </a:p>
          <a:p>
            <a:r>
              <a:rPr lang="en-US" sz="2000">
                <a:solidFill>
                  <a:srgbClr val="000000"/>
                </a:solidFill>
              </a:rPr>
              <a:t>Used SQL to join Zillow and FHLB data in pgAdmin creating production-ready tables</a:t>
            </a:r>
          </a:p>
          <a:p>
            <a:endParaRPr lang="en-US" sz="2000">
              <a:solidFill>
                <a:srgbClr val="000000"/>
              </a:solidFill>
            </a:endParaRPr>
          </a:p>
        </p:txBody>
      </p:sp>
    </p:spTree>
    <p:extLst>
      <p:ext uri="{BB962C8B-B14F-4D97-AF65-F5344CB8AC3E}">
        <p14:creationId xmlns:p14="http://schemas.microsoft.com/office/powerpoint/2010/main" val="3401841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197</Words>
  <Application>Microsoft Macintosh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ETL Project</vt:lpstr>
      <vt:lpstr>Data Sources</vt:lpstr>
      <vt:lpstr>Scope</vt:lpstr>
      <vt:lpstr>ETL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dc:title>
  <dc:creator>Dan Bishop</dc:creator>
  <cp:lastModifiedBy>Dan Bishop</cp:lastModifiedBy>
  <cp:revision>1</cp:revision>
  <dcterms:created xsi:type="dcterms:W3CDTF">2020-01-30T02:03:32Z</dcterms:created>
  <dcterms:modified xsi:type="dcterms:W3CDTF">2020-01-30T02:05:52Z</dcterms:modified>
</cp:coreProperties>
</file>