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07"/>
    <p:restoredTop sz="94694"/>
  </p:normalViewPr>
  <p:slideViewPr>
    <p:cSldViewPr snapToGrid="0" snapToObjects="1">
      <p:cViewPr>
        <p:scale>
          <a:sx n="90" d="100"/>
          <a:sy n="90" d="100"/>
        </p:scale>
        <p:origin x="608" y="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E7B7B-26DC-8F46-9DC5-EF7C17C794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436B13-5894-214D-A816-822D37D789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6B5FB4-C98D-7C46-A0BD-4868823EF1A2}"/>
              </a:ext>
            </a:extLst>
          </p:cNvPr>
          <p:cNvSpPr>
            <a:spLocks noGrp="1"/>
          </p:cNvSpPr>
          <p:nvPr>
            <p:ph type="dt" sz="half" idx="10"/>
          </p:nvPr>
        </p:nvSpPr>
        <p:spPr/>
        <p:txBody>
          <a:bodyPr/>
          <a:lstStyle/>
          <a:p>
            <a:fld id="{23A95A0D-2431-8E49-95AD-B30BD2478D7D}" type="datetimeFigureOut">
              <a:rPr lang="en-US" smtClean="0"/>
              <a:t>12/7/19</a:t>
            </a:fld>
            <a:endParaRPr lang="en-US"/>
          </a:p>
        </p:txBody>
      </p:sp>
      <p:sp>
        <p:nvSpPr>
          <p:cNvPr id="5" name="Footer Placeholder 4">
            <a:extLst>
              <a:ext uri="{FF2B5EF4-FFF2-40B4-BE49-F238E27FC236}">
                <a16:creationId xmlns:a16="http://schemas.microsoft.com/office/drawing/2014/main" id="{0C8F4609-BAC8-7549-B585-97A7057625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A335C7-BB19-284F-BB8F-BCE11A2785B6}"/>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2519871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11739-D3B3-7342-AB9B-FDDD1B169A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11DBA0-E344-794E-874C-70E00BF00B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671BAF-D288-2F49-8C95-DF69C1B83CCB}"/>
              </a:ext>
            </a:extLst>
          </p:cNvPr>
          <p:cNvSpPr>
            <a:spLocks noGrp="1"/>
          </p:cNvSpPr>
          <p:nvPr>
            <p:ph type="dt" sz="half" idx="10"/>
          </p:nvPr>
        </p:nvSpPr>
        <p:spPr/>
        <p:txBody>
          <a:bodyPr/>
          <a:lstStyle/>
          <a:p>
            <a:fld id="{23A95A0D-2431-8E49-95AD-B30BD2478D7D}" type="datetimeFigureOut">
              <a:rPr lang="en-US" smtClean="0"/>
              <a:t>12/7/19</a:t>
            </a:fld>
            <a:endParaRPr lang="en-US"/>
          </a:p>
        </p:txBody>
      </p:sp>
      <p:sp>
        <p:nvSpPr>
          <p:cNvPr id="5" name="Footer Placeholder 4">
            <a:extLst>
              <a:ext uri="{FF2B5EF4-FFF2-40B4-BE49-F238E27FC236}">
                <a16:creationId xmlns:a16="http://schemas.microsoft.com/office/drawing/2014/main" id="{B0C21332-393D-014F-A56F-C429FA1619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F4D64F-53BE-EC42-B6FD-0920A562A8DB}"/>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3449742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A7F2B5-23CC-9E40-94EF-A458382CD4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E72240-9F87-9B47-A05B-CA587C745D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6FF7A2-523E-944A-84BA-C0490C34F642}"/>
              </a:ext>
            </a:extLst>
          </p:cNvPr>
          <p:cNvSpPr>
            <a:spLocks noGrp="1"/>
          </p:cNvSpPr>
          <p:nvPr>
            <p:ph type="dt" sz="half" idx="10"/>
          </p:nvPr>
        </p:nvSpPr>
        <p:spPr/>
        <p:txBody>
          <a:bodyPr/>
          <a:lstStyle/>
          <a:p>
            <a:fld id="{23A95A0D-2431-8E49-95AD-B30BD2478D7D}" type="datetimeFigureOut">
              <a:rPr lang="en-US" smtClean="0"/>
              <a:t>12/7/19</a:t>
            </a:fld>
            <a:endParaRPr lang="en-US"/>
          </a:p>
        </p:txBody>
      </p:sp>
      <p:sp>
        <p:nvSpPr>
          <p:cNvPr id="5" name="Footer Placeholder 4">
            <a:extLst>
              <a:ext uri="{FF2B5EF4-FFF2-40B4-BE49-F238E27FC236}">
                <a16:creationId xmlns:a16="http://schemas.microsoft.com/office/drawing/2014/main" id="{E7A64AB1-49DA-B045-ABDF-25A531F60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52593-42BD-CC40-8269-E3CC5CBDB6AB}"/>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3808428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50ADF-05A4-4D45-A4D4-2D4F5D087B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CDDD4B-C763-0E40-ADA2-56C10ED06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DC86EC-AC10-4743-83D3-7D8C8A0761A6}"/>
              </a:ext>
            </a:extLst>
          </p:cNvPr>
          <p:cNvSpPr>
            <a:spLocks noGrp="1"/>
          </p:cNvSpPr>
          <p:nvPr>
            <p:ph type="dt" sz="half" idx="10"/>
          </p:nvPr>
        </p:nvSpPr>
        <p:spPr/>
        <p:txBody>
          <a:bodyPr/>
          <a:lstStyle/>
          <a:p>
            <a:fld id="{23A95A0D-2431-8E49-95AD-B30BD2478D7D}" type="datetimeFigureOut">
              <a:rPr lang="en-US" smtClean="0"/>
              <a:t>12/7/19</a:t>
            </a:fld>
            <a:endParaRPr lang="en-US"/>
          </a:p>
        </p:txBody>
      </p:sp>
      <p:sp>
        <p:nvSpPr>
          <p:cNvPr id="5" name="Footer Placeholder 4">
            <a:extLst>
              <a:ext uri="{FF2B5EF4-FFF2-40B4-BE49-F238E27FC236}">
                <a16:creationId xmlns:a16="http://schemas.microsoft.com/office/drawing/2014/main" id="{A5E9713C-03BB-D740-89E6-78738C587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421FE0-7B0F-014F-BA51-C7652F8D1D28}"/>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338448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CDABF-1C10-DF4F-80CD-61BF442789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AE2D80-3824-1442-86EB-9E930C8F3B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484771-FD33-524F-8321-1E852604874C}"/>
              </a:ext>
            </a:extLst>
          </p:cNvPr>
          <p:cNvSpPr>
            <a:spLocks noGrp="1"/>
          </p:cNvSpPr>
          <p:nvPr>
            <p:ph type="dt" sz="half" idx="10"/>
          </p:nvPr>
        </p:nvSpPr>
        <p:spPr/>
        <p:txBody>
          <a:bodyPr/>
          <a:lstStyle/>
          <a:p>
            <a:fld id="{23A95A0D-2431-8E49-95AD-B30BD2478D7D}" type="datetimeFigureOut">
              <a:rPr lang="en-US" smtClean="0"/>
              <a:t>12/7/19</a:t>
            </a:fld>
            <a:endParaRPr lang="en-US"/>
          </a:p>
        </p:txBody>
      </p:sp>
      <p:sp>
        <p:nvSpPr>
          <p:cNvPr id="5" name="Footer Placeholder 4">
            <a:extLst>
              <a:ext uri="{FF2B5EF4-FFF2-40B4-BE49-F238E27FC236}">
                <a16:creationId xmlns:a16="http://schemas.microsoft.com/office/drawing/2014/main" id="{129C9A46-D966-DA4A-A6C1-CBE5CD1DEB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02024F-0B76-584D-9014-757DDACED2A4}"/>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2306299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B6B0-CC39-4048-8661-FC439BFBA4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E07A14-1455-0D40-9E2E-D54FC9CDC0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ABF842-39AD-D049-A350-14FFB37EB4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F60BEF-86E1-6646-ACF6-5C0AB518BAAC}"/>
              </a:ext>
            </a:extLst>
          </p:cNvPr>
          <p:cNvSpPr>
            <a:spLocks noGrp="1"/>
          </p:cNvSpPr>
          <p:nvPr>
            <p:ph type="dt" sz="half" idx="10"/>
          </p:nvPr>
        </p:nvSpPr>
        <p:spPr/>
        <p:txBody>
          <a:bodyPr/>
          <a:lstStyle/>
          <a:p>
            <a:fld id="{23A95A0D-2431-8E49-95AD-B30BD2478D7D}" type="datetimeFigureOut">
              <a:rPr lang="en-US" smtClean="0"/>
              <a:t>12/7/19</a:t>
            </a:fld>
            <a:endParaRPr lang="en-US"/>
          </a:p>
        </p:txBody>
      </p:sp>
      <p:sp>
        <p:nvSpPr>
          <p:cNvPr id="6" name="Footer Placeholder 5">
            <a:extLst>
              <a:ext uri="{FF2B5EF4-FFF2-40B4-BE49-F238E27FC236}">
                <a16:creationId xmlns:a16="http://schemas.microsoft.com/office/drawing/2014/main" id="{A26E8B87-1EB0-254D-81A5-9A77C3EABD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A4CD9F-9B7F-9846-8827-69058AA8FD8C}"/>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2948354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62727-7042-5C48-AA57-FEEB6BAC2F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48A1CB-2B71-D541-915E-EEE5D63A25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7B0B68-F5F6-D849-B3E5-7E2758B55B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53611F-D343-6346-8293-EF5D57E70A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CF627B-B6C1-D245-9A8A-7FB5E43BCB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346A51-7327-EE4D-B909-1B239118A05B}"/>
              </a:ext>
            </a:extLst>
          </p:cNvPr>
          <p:cNvSpPr>
            <a:spLocks noGrp="1"/>
          </p:cNvSpPr>
          <p:nvPr>
            <p:ph type="dt" sz="half" idx="10"/>
          </p:nvPr>
        </p:nvSpPr>
        <p:spPr/>
        <p:txBody>
          <a:bodyPr/>
          <a:lstStyle/>
          <a:p>
            <a:fld id="{23A95A0D-2431-8E49-95AD-B30BD2478D7D}" type="datetimeFigureOut">
              <a:rPr lang="en-US" smtClean="0"/>
              <a:t>12/7/19</a:t>
            </a:fld>
            <a:endParaRPr lang="en-US"/>
          </a:p>
        </p:txBody>
      </p:sp>
      <p:sp>
        <p:nvSpPr>
          <p:cNvPr id="8" name="Footer Placeholder 7">
            <a:extLst>
              <a:ext uri="{FF2B5EF4-FFF2-40B4-BE49-F238E27FC236}">
                <a16:creationId xmlns:a16="http://schemas.microsoft.com/office/drawing/2014/main" id="{08FDDC8B-C592-CD4A-9838-5A17FF6066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ABFE1C-B404-2F40-829B-D4B6B95BFDC5}"/>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3507955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C7E1B-9962-F447-8536-E08EBD9D09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7209F9-71F6-254A-A52A-0798F780AA46}"/>
              </a:ext>
            </a:extLst>
          </p:cNvPr>
          <p:cNvSpPr>
            <a:spLocks noGrp="1"/>
          </p:cNvSpPr>
          <p:nvPr>
            <p:ph type="dt" sz="half" idx="10"/>
          </p:nvPr>
        </p:nvSpPr>
        <p:spPr/>
        <p:txBody>
          <a:bodyPr/>
          <a:lstStyle/>
          <a:p>
            <a:fld id="{23A95A0D-2431-8E49-95AD-B30BD2478D7D}" type="datetimeFigureOut">
              <a:rPr lang="en-US" smtClean="0"/>
              <a:t>12/7/19</a:t>
            </a:fld>
            <a:endParaRPr lang="en-US"/>
          </a:p>
        </p:txBody>
      </p:sp>
      <p:sp>
        <p:nvSpPr>
          <p:cNvPr id="4" name="Footer Placeholder 3">
            <a:extLst>
              <a:ext uri="{FF2B5EF4-FFF2-40B4-BE49-F238E27FC236}">
                <a16:creationId xmlns:a16="http://schemas.microsoft.com/office/drawing/2014/main" id="{FBFDE963-517C-F44F-9B74-BE2BA46016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7C1393-92FF-AC40-8696-C937EB7A81C2}"/>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3221964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E908D7-6D88-E64E-A65B-9BEDB4772CD3}"/>
              </a:ext>
            </a:extLst>
          </p:cNvPr>
          <p:cNvSpPr>
            <a:spLocks noGrp="1"/>
          </p:cNvSpPr>
          <p:nvPr>
            <p:ph type="dt" sz="half" idx="10"/>
          </p:nvPr>
        </p:nvSpPr>
        <p:spPr/>
        <p:txBody>
          <a:bodyPr/>
          <a:lstStyle/>
          <a:p>
            <a:fld id="{23A95A0D-2431-8E49-95AD-B30BD2478D7D}" type="datetimeFigureOut">
              <a:rPr lang="en-US" smtClean="0"/>
              <a:t>12/7/19</a:t>
            </a:fld>
            <a:endParaRPr lang="en-US"/>
          </a:p>
        </p:txBody>
      </p:sp>
      <p:sp>
        <p:nvSpPr>
          <p:cNvPr id="3" name="Footer Placeholder 2">
            <a:extLst>
              <a:ext uri="{FF2B5EF4-FFF2-40B4-BE49-F238E27FC236}">
                <a16:creationId xmlns:a16="http://schemas.microsoft.com/office/drawing/2014/main" id="{DC5052F6-9297-3B4D-9D51-CEBA91B6F4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A5A89E-F5FD-314E-A5CA-A05E09310657}"/>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4194488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E9DF4-F2A3-A443-A3CA-707805AD13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124D6E-A7B2-454A-B05E-A6EECA77CA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B9D66B-A09A-4F49-A6CF-D442ECF90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803F57-521E-B642-B585-E6AA66EBD332}"/>
              </a:ext>
            </a:extLst>
          </p:cNvPr>
          <p:cNvSpPr>
            <a:spLocks noGrp="1"/>
          </p:cNvSpPr>
          <p:nvPr>
            <p:ph type="dt" sz="half" idx="10"/>
          </p:nvPr>
        </p:nvSpPr>
        <p:spPr/>
        <p:txBody>
          <a:bodyPr/>
          <a:lstStyle/>
          <a:p>
            <a:fld id="{23A95A0D-2431-8E49-95AD-B30BD2478D7D}" type="datetimeFigureOut">
              <a:rPr lang="en-US" smtClean="0"/>
              <a:t>12/7/19</a:t>
            </a:fld>
            <a:endParaRPr lang="en-US"/>
          </a:p>
        </p:txBody>
      </p:sp>
      <p:sp>
        <p:nvSpPr>
          <p:cNvPr id="6" name="Footer Placeholder 5">
            <a:extLst>
              <a:ext uri="{FF2B5EF4-FFF2-40B4-BE49-F238E27FC236}">
                <a16:creationId xmlns:a16="http://schemas.microsoft.com/office/drawing/2014/main" id="{0BE7A60B-075C-CC42-A4B9-818BEB9FDF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E4F642-95F5-3848-AAEE-BA7A2565ED9D}"/>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3821587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A7E64-43C9-5847-AD15-9346000CF7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46E3C8-289C-3843-8BEB-641DE410F8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49D215-7005-EF42-8528-04B6A5B95A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F572C6-81AC-014A-B9FB-CC0478AD41F1}"/>
              </a:ext>
            </a:extLst>
          </p:cNvPr>
          <p:cNvSpPr>
            <a:spLocks noGrp="1"/>
          </p:cNvSpPr>
          <p:nvPr>
            <p:ph type="dt" sz="half" idx="10"/>
          </p:nvPr>
        </p:nvSpPr>
        <p:spPr/>
        <p:txBody>
          <a:bodyPr/>
          <a:lstStyle/>
          <a:p>
            <a:fld id="{23A95A0D-2431-8E49-95AD-B30BD2478D7D}" type="datetimeFigureOut">
              <a:rPr lang="en-US" smtClean="0"/>
              <a:t>12/7/19</a:t>
            </a:fld>
            <a:endParaRPr lang="en-US"/>
          </a:p>
        </p:txBody>
      </p:sp>
      <p:sp>
        <p:nvSpPr>
          <p:cNvPr id="6" name="Footer Placeholder 5">
            <a:extLst>
              <a:ext uri="{FF2B5EF4-FFF2-40B4-BE49-F238E27FC236}">
                <a16:creationId xmlns:a16="http://schemas.microsoft.com/office/drawing/2014/main" id="{FF897892-790D-6444-A7CE-1E1EE4F369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51DDE5-714E-B24E-A321-C023FA51A212}"/>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675686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63B1D6-129C-5642-9583-A4400E9EFC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3D2E0E-0110-A14D-A341-2F96997596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56BEA2-A731-2C4E-A225-93745F8570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A95A0D-2431-8E49-95AD-B30BD2478D7D}" type="datetimeFigureOut">
              <a:rPr lang="en-US" smtClean="0"/>
              <a:t>12/7/19</a:t>
            </a:fld>
            <a:endParaRPr lang="en-US"/>
          </a:p>
        </p:txBody>
      </p:sp>
      <p:sp>
        <p:nvSpPr>
          <p:cNvPr id="5" name="Footer Placeholder 4">
            <a:extLst>
              <a:ext uri="{FF2B5EF4-FFF2-40B4-BE49-F238E27FC236}">
                <a16:creationId xmlns:a16="http://schemas.microsoft.com/office/drawing/2014/main" id="{ADB5F073-1760-DB49-8CC7-51AD82FD1F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E50511-6A94-AD4F-A516-2FC56406AB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D0D126-6121-3A4B-9BCE-4B8C34854E0A}" type="slidenum">
              <a:rPr lang="en-US" smtClean="0"/>
              <a:t>‹#›</a:t>
            </a:fld>
            <a:endParaRPr lang="en-US"/>
          </a:p>
        </p:txBody>
      </p:sp>
    </p:spTree>
    <p:extLst>
      <p:ext uri="{BB962C8B-B14F-4D97-AF65-F5344CB8AC3E}">
        <p14:creationId xmlns:p14="http://schemas.microsoft.com/office/powerpoint/2010/main" val="3762850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ranstats.bts.gov/DL_SelectFields.asp?Table_ID=237"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3952A-C3D3-7347-A30A-D7BB4541ECA4}"/>
              </a:ext>
            </a:extLst>
          </p:cNvPr>
          <p:cNvSpPr>
            <a:spLocks noGrp="1"/>
          </p:cNvSpPr>
          <p:nvPr>
            <p:ph type="ctrTitle"/>
          </p:nvPr>
        </p:nvSpPr>
        <p:spPr>
          <a:xfrm>
            <a:off x="108155" y="2442574"/>
            <a:ext cx="6615002" cy="1972852"/>
          </a:xfrm>
        </p:spPr>
        <p:txBody>
          <a:bodyPr/>
          <a:lstStyle/>
          <a:p>
            <a:pPr algn="l"/>
            <a:r>
              <a:rPr lang="en-US" dirty="0"/>
              <a:t>U.S. Airport &amp; Airline Delay Analysis</a:t>
            </a:r>
          </a:p>
        </p:txBody>
      </p:sp>
      <p:sp>
        <p:nvSpPr>
          <p:cNvPr id="3" name="Subtitle 2">
            <a:extLst>
              <a:ext uri="{FF2B5EF4-FFF2-40B4-BE49-F238E27FC236}">
                <a16:creationId xmlns:a16="http://schemas.microsoft.com/office/drawing/2014/main" id="{C17ED43A-06B9-044D-9597-BCF7CA126673}"/>
              </a:ext>
            </a:extLst>
          </p:cNvPr>
          <p:cNvSpPr>
            <a:spLocks noGrp="1"/>
          </p:cNvSpPr>
          <p:nvPr>
            <p:ph type="subTitle" idx="1"/>
          </p:nvPr>
        </p:nvSpPr>
        <p:spPr>
          <a:xfrm>
            <a:off x="0" y="6269038"/>
            <a:ext cx="4767943" cy="588962"/>
          </a:xfrm>
        </p:spPr>
        <p:txBody>
          <a:bodyPr/>
          <a:lstStyle/>
          <a:p>
            <a:endParaRPr lang="en-US" dirty="0"/>
          </a:p>
        </p:txBody>
      </p:sp>
      <p:pic>
        <p:nvPicPr>
          <p:cNvPr id="4" name="Picture 3">
            <a:extLst>
              <a:ext uri="{FF2B5EF4-FFF2-40B4-BE49-F238E27FC236}">
                <a16:creationId xmlns:a16="http://schemas.microsoft.com/office/drawing/2014/main" id="{27E75B81-92DC-3E42-9A01-92D1E15097F0}"/>
              </a:ext>
            </a:extLst>
          </p:cNvPr>
          <p:cNvPicPr>
            <a:picLocks noChangeAspect="1"/>
          </p:cNvPicPr>
          <p:nvPr/>
        </p:nvPicPr>
        <p:blipFill>
          <a:blip r:embed="rId2"/>
          <a:stretch>
            <a:fillRect/>
          </a:stretch>
        </p:blipFill>
        <p:spPr>
          <a:xfrm>
            <a:off x="6723157" y="-25436"/>
            <a:ext cx="5486400" cy="6883435"/>
          </a:xfrm>
          <a:prstGeom prst="rect">
            <a:avLst/>
          </a:prstGeom>
        </p:spPr>
      </p:pic>
    </p:spTree>
    <p:extLst>
      <p:ext uri="{BB962C8B-B14F-4D97-AF65-F5344CB8AC3E}">
        <p14:creationId xmlns:p14="http://schemas.microsoft.com/office/powerpoint/2010/main" val="2210746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5766D-A7CF-9C4C-BC3A-1AD493D17569}"/>
              </a:ext>
            </a:extLst>
          </p:cNvPr>
          <p:cNvSpPr>
            <a:spLocks noGrp="1"/>
          </p:cNvSpPr>
          <p:nvPr>
            <p:ph type="title"/>
          </p:nvPr>
        </p:nvSpPr>
        <p:spPr>
          <a:xfrm>
            <a:off x="217715" y="125639"/>
            <a:ext cx="10515600" cy="1325563"/>
          </a:xfrm>
        </p:spPr>
        <p:txBody>
          <a:bodyPr/>
          <a:lstStyle/>
          <a:p>
            <a:r>
              <a:rPr lang="en-US" dirty="0"/>
              <a:t>Analysis Summary</a:t>
            </a:r>
          </a:p>
        </p:txBody>
      </p:sp>
      <p:sp>
        <p:nvSpPr>
          <p:cNvPr id="3" name="Content Placeholder 2">
            <a:extLst>
              <a:ext uri="{FF2B5EF4-FFF2-40B4-BE49-F238E27FC236}">
                <a16:creationId xmlns:a16="http://schemas.microsoft.com/office/drawing/2014/main" id="{32CB86D2-B7E6-8649-8789-225660D0E6E4}"/>
              </a:ext>
            </a:extLst>
          </p:cNvPr>
          <p:cNvSpPr>
            <a:spLocks noGrp="1"/>
          </p:cNvSpPr>
          <p:nvPr>
            <p:ph idx="1"/>
          </p:nvPr>
        </p:nvSpPr>
        <p:spPr>
          <a:xfrm>
            <a:off x="435429" y="1586140"/>
            <a:ext cx="10515600" cy="4351338"/>
          </a:xfrm>
        </p:spPr>
        <p:txBody>
          <a:bodyPr>
            <a:normAutofit fontScale="85000" lnSpcReduction="20000"/>
          </a:bodyPr>
          <a:lstStyle/>
          <a:p>
            <a:pPr marL="0" indent="0">
              <a:buNone/>
            </a:pPr>
            <a:r>
              <a:rPr lang="en-US" u="sng" dirty="0"/>
              <a:t>Overview</a:t>
            </a:r>
            <a:r>
              <a:rPr lang="en-US" dirty="0"/>
              <a:t>: Our project looks to analyze commercial airline flights in the US in order to summarize timeliness of arrivals, and if arriving flights are delayed, the primary reason(s) for this (i.e. weather, carrier, mechanical issues, etc.) including how this varies by both, airline and airport.</a:t>
            </a:r>
          </a:p>
          <a:p>
            <a:pPr marL="0" indent="0">
              <a:buNone/>
            </a:pPr>
            <a:endParaRPr lang="en-US" dirty="0"/>
          </a:p>
          <a:p>
            <a:pPr marL="0" indent="0">
              <a:buNone/>
            </a:pPr>
            <a:r>
              <a:rPr lang="en-US" u="sng" dirty="0"/>
              <a:t>Time period</a:t>
            </a:r>
            <a:r>
              <a:rPr lang="en-US" dirty="0"/>
              <a:t>: September 2018 – September 2019</a:t>
            </a:r>
          </a:p>
          <a:p>
            <a:pPr marL="0" indent="0">
              <a:buNone/>
            </a:pPr>
            <a:endParaRPr lang="en-US" dirty="0"/>
          </a:p>
          <a:p>
            <a:pPr marL="0" indent="0">
              <a:buNone/>
            </a:pPr>
            <a:r>
              <a:rPr lang="en-US" u="sng" dirty="0"/>
              <a:t>Data source(s)</a:t>
            </a:r>
            <a:r>
              <a:rPr lang="en-US" dirty="0"/>
              <a:t>: United States Department of Transportation, </a:t>
            </a:r>
            <a:r>
              <a:rPr lang="en-US" dirty="0">
                <a:hlinkClick r:id="rId2"/>
              </a:rPr>
              <a:t>Bureau of Transportation Statistics</a:t>
            </a:r>
            <a:endParaRPr lang="en-US" dirty="0"/>
          </a:p>
          <a:p>
            <a:pPr marL="0" indent="0">
              <a:buNone/>
            </a:pPr>
            <a:endParaRPr lang="en-US" b="0" dirty="0">
              <a:effectLst/>
            </a:endParaRPr>
          </a:p>
          <a:p>
            <a:pPr marL="0" indent="0">
              <a:buNone/>
            </a:pPr>
            <a:br>
              <a:rPr lang="en-US" dirty="0"/>
            </a:br>
            <a:endParaRPr lang="en-US" dirty="0"/>
          </a:p>
        </p:txBody>
      </p:sp>
    </p:spTree>
    <p:extLst>
      <p:ext uri="{BB962C8B-B14F-4D97-AF65-F5344CB8AC3E}">
        <p14:creationId xmlns:p14="http://schemas.microsoft.com/office/powerpoint/2010/main" val="973868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A screenshot of a cell phone&#10;&#10;Description automatically generated">
            <a:extLst>
              <a:ext uri="{FF2B5EF4-FFF2-40B4-BE49-F238E27FC236}">
                <a16:creationId xmlns:a16="http://schemas.microsoft.com/office/drawing/2014/main" id="{00BFD81F-0720-7D43-8139-1B430F974C5C}"/>
              </a:ext>
            </a:extLst>
          </p:cNvPr>
          <p:cNvPicPr>
            <a:picLocks noChangeAspect="1"/>
          </p:cNvPicPr>
          <p:nvPr/>
        </p:nvPicPr>
        <p:blipFill>
          <a:blip r:embed="rId2"/>
          <a:stretch>
            <a:fillRect/>
          </a:stretch>
        </p:blipFill>
        <p:spPr>
          <a:xfrm>
            <a:off x="409576" y="1328736"/>
            <a:ext cx="11144247" cy="3714749"/>
          </a:xfrm>
          <a:prstGeom prst="rect">
            <a:avLst/>
          </a:prstGeom>
        </p:spPr>
      </p:pic>
      <p:sp>
        <p:nvSpPr>
          <p:cNvPr id="28" name="TextBox 27">
            <a:extLst>
              <a:ext uri="{FF2B5EF4-FFF2-40B4-BE49-F238E27FC236}">
                <a16:creationId xmlns:a16="http://schemas.microsoft.com/office/drawing/2014/main" id="{DB0F8AAC-F654-3848-B92C-FD622A5B5AC4}"/>
              </a:ext>
            </a:extLst>
          </p:cNvPr>
          <p:cNvSpPr txBox="1"/>
          <p:nvPr/>
        </p:nvSpPr>
        <p:spPr>
          <a:xfrm>
            <a:off x="528638" y="85636"/>
            <a:ext cx="11134725" cy="1200329"/>
          </a:xfrm>
          <a:prstGeom prst="rect">
            <a:avLst/>
          </a:prstGeom>
          <a:noFill/>
        </p:spPr>
        <p:txBody>
          <a:bodyPr wrap="square" rtlCol="0">
            <a:spAutoFit/>
          </a:bodyPr>
          <a:lstStyle/>
          <a:p>
            <a:r>
              <a:rPr lang="en-US" dirty="0"/>
              <a:t>To start, we aggregated domestic flight data from the Bureau of Transportation in order to identify the Top U.S. Airlines and Top U.S. Airports by total flight volume. </a:t>
            </a:r>
          </a:p>
          <a:p>
            <a:pPr marL="285750" indent="-285750">
              <a:buFont typeface="Arial" panose="020B0604020202020204" pitchFamily="34" charset="0"/>
              <a:buChar char="•"/>
            </a:pPr>
            <a:r>
              <a:rPr lang="en-US" dirty="0"/>
              <a:t>The following graphs illustrate the 18 top airlines by flight count as well as the 25 top airports in the U.S. by flight count</a:t>
            </a:r>
          </a:p>
        </p:txBody>
      </p:sp>
      <p:sp>
        <p:nvSpPr>
          <p:cNvPr id="30" name="Oval 29">
            <a:extLst>
              <a:ext uri="{FF2B5EF4-FFF2-40B4-BE49-F238E27FC236}">
                <a16:creationId xmlns:a16="http://schemas.microsoft.com/office/drawing/2014/main" id="{2B3BC30B-C0A6-5B4F-9128-F9CFCE5A765C}"/>
              </a:ext>
            </a:extLst>
          </p:cNvPr>
          <p:cNvSpPr/>
          <p:nvPr/>
        </p:nvSpPr>
        <p:spPr>
          <a:xfrm>
            <a:off x="9472614" y="1757359"/>
            <a:ext cx="442913" cy="471487"/>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31" name="Oval 30">
            <a:extLst>
              <a:ext uri="{FF2B5EF4-FFF2-40B4-BE49-F238E27FC236}">
                <a16:creationId xmlns:a16="http://schemas.microsoft.com/office/drawing/2014/main" id="{A4BFB1D6-B7B2-464E-B2B3-DC41C787ABED}"/>
              </a:ext>
            </a:extLst>
          </p:cNvPr>
          <p:cNvSpPr/>
          <p:nvPr/>
        </p:nvSpPr>
        <p:spPr>
          <a:xfrm>
            <a:off x="3231351" y="2293321"/>
            <a:ext cx="442913" cy="471487"/>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a:t>
            </a:r>
          </a:p>
        </p:txBody>
      </p:sp>
      <p:sp>
        <p:nvSpPr>
          <p:cNvPr id="32" name="Oval 31">
            <a:extLst>
              <a:ext uri="{FF2B5EF4-FFF2-40B4-BE49-F238E27FC236}">
                <a16:creationId xmlns:a16="http://schemas.microsoft.com/office/drawing/2014/main" id="{EF1B1D41-580B-0F45-8193-103B6E9E416E}"/>
              </a:ext>
            </a:extLst>
          </p:cNvPr>
          <p:cNvSpPr/>
          <p:nvPr/>
        </p:nvSpPr>
        <p:spPr>
          <a:xfrm>
            <a:off x="2714623" y="2550305"/>
            <a:ext cx="442913" cy="471487"/>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a:t>
            </a:r>
          </a:p>
        </p:txBody>
      </p:sp>
    </p:spTree>
    <p:extLst>
      <p:ext uri="{BB962C8B-B14F-4D97-AF65-F5344CB8AC3E}">
        <p14:creationId xmlns:p14="http://schemas.microsoft.com/office/powerpoint/2010/main" val="2346053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470940FA-4DFC-6D45-90F3-0352495B49C9}"/>
              </a:ext>
            </a:extLst>
          </p:cNvPr>
          <p:cNvPicPr>
            <a:picLocks noChangeAspect="1"/>
          </p:cNvPicPr>
          <p:nvPr/>
        </p:nvPicPr>
        <p:blipFill>
          <a:blip r:embed="rId2"/>
          <a:stretch>
            <a:fillRect/>
          </a:stretch>
        </p:blipFill>
        <p:spPr>
          <a:xfrm>
            <a:off x="133350" y="1441450"/>
            <a:ext cx="11925300" cy="3975100"/>
          </a:xfrm>
          <a:prstGeom prst="rect">
            <a:avLst/>
          </a:prstGeom>
        </p:spPr>
      </p:pic>
    </p:spTree>
    <p:extLst>
      <p:ext uri="{BB962C8B-B14F-4D97-AF65-F5344CB8AC3E}">
        <p14:creationId xmlns:p14="http://schemas.microsoft.com/office/powerpoint/2010/main" val="1337203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150C1-1942-D24C-B941-F62A55A271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0D2F60-3284-3848-8044-2FB901CA0AA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89575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B7D71-50F7-7A41-9A0C-F50C595141F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7CDC35D-0291-D341-B2F6-9DCC482A151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18730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4691</TotalTime>
  <Words>162</Words>
  <Application>Microsoft Macintosh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U.S. Airport &amp; Airline Delay Analysis</vt:lpstr>
      <vt:lpstr>Analysis Summary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Bishop</dc:creator>
  <cp:lastModifiedBy>Dan Bishop</cp:lastModifiedBy>
  <cp:revision>10</cp:revision>
  <dcterms:created xsi:type="dcterms:W3CDTF">2019-12-07T15:45:41Z</dcterms:created>
  <dcterms:modified xsi:type="dcterms:W3CDTF">2019-12-10T21:56:55Z</dcterms:modified>
</cp:coreProperties>
</file>