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3"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23"/>
    <p:restoredTop sz="94694"/>
  </p:normalViewPr>
  <p:slideViewPr>
    <p:cSldViewPr snapToGrid="0" snapToObjects="1">
      <p:cViewPr>
        <p:scale>
          <a:sx n="90" d="100"/>
          <a:sy n="90" d="100"/>
        </p:scale>
        <p:origin x="480"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E7B7B-26DC-8F46-9DC5-EF7C17C794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436B13-5894-214D-A816-822D37D789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6B5FB4-C98D-7C46-A0BD-4868823EF1A2}"/>
              </a:ext>
            </a:extLst>
          </p:cNvPr>
          <p:cNvSpPr>
            <a:spLocks noGrp="1"/>
          </p:cNvSpPr>
          <p:nvPr>
            <p:ph type="dt" sz="half" idx="10"/>
          </p:nvPr>
        </p:nvSpPr>
        <p:spPr/>
        <p:txBody>
          <a:bodyPr/>
          <a:lstStyle/>
          <a:p>
            <a:fld id="{23A95A0D-2431-8E49-95AD-B30BD2478D7D}" type="datetimeFigureOut">
              <a:rPr lang="en-US" smtClean="0"/>
              <a:t>12/10/19</a:t>
            </a:fld>
            <a:endParaRPr lang="en-US"/>
          </a:p>
        </p:txBody>
      </p:sp>
      <p:sp>
        <p:nvSpPr>
          <p:cNvPr id="5" name="Footer Placeholder 4">
            <a:extLst>
              <a:ext uri="{FF2B5EF4-FFF2-40B4-BE49-F238E27FC236}">
                <a16:creationId xmlns:a16="http://schemas.microsoft.com/office/drawing/2014/main" id="{0C8F4609-BAC8-7549-B585-97A705762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335C7-BB19-284F-BB8F-BCE11A2785B6}"/>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251987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11739-D3B3-7342-AB9B-FDDD1B169A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11DBA0-E344-794E-874C-70E00BF00B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71BAF-D288-2F49-8C95-DF69C1B83CCB}"/>
              </a:ext>
            </a:extLst>
          </p:cNvPr>
          <p:cNvSpPr>
            <a:spLocks noGrp="1"/>
          </p:cNvSpPr>
          <p:nvPr>
            <p:ph type="dt" sz="half" idx="10"/>
          </p:nvPr>
        </p:nvSpPr>
        <p:spPr/>
        <p:txBody>
          <a:bodyPr/>
          <a:lstStyle/>
          <a:p>
            <a:fld id="{23A95A0D-2431-8E49-95AD-B30BD2478D7D}" type="datetimeFigureOut">
              <a:rPr lang="en-US" smtClean="0"/>
              <a:t>12/10/19</a:t>
            </a:fld>
            <a:endParaRPr lang="en-US"/>
          </a:p>
        </p:txBody>
      </p:sp>
      <p:sp>
        <p:nvSpPr>
          <p:cNvPr id="5" name="Footer Placeholder 4">
            <a:extLst>
              <a:ext uri="{FF2B5EF4-FFF2-40B4-BE49-F238E27FC236}">
                <a16:creationId xmlns:a16="http://schemas.microsoft.com/office/drawing/2014/main" id="{B0C21332-393D-014F-A56F-C429FA1619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F4D64F-53BE-EC42-B6FD-0920A562A8DB}"/>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3449742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A7F2B5-23CC-9E40-94EF-A458382CD4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E72240-9F87-9B47-A05B-CA587C745D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FF7A2-523E-944A-84BA-C0490C34F642}"/>
              </a:ext>
            </a:extLst>
          </p:cNvPr>
          <p:cNvSpPr>
            <a:spLocks noGrp="1"/>
          </p:cNvSpPr>
          <p:nvPr>
            <p:ph type="dt" sz="half" idx="10"/>
          </p:nvPr>
        </p:nvSpPr>
        <p:spPr/>
        <p:txBody>
          <a:bodyPr/>
          <a:lstStyle/>
          <a:p>
            <a:fld id="{23A95A0D-2431-8E49-95AD-B30BD2478D7D}" type="datetimeFigureOut">
              <a:rPr lang="en-US" smtClean="0"/>
              <a:t>12/10/19</a:t>
            </a:fld>
            <a:endParaRPr lang="en-US"/>
          </a:p>
        </p:txBody>
      </p:sp>
      <p:sp>
        <p:nvSpPr>
          <p:cNvPr id="5" name="Footer Placeholder 4">
            <a:extLst>
              <a:ext uri="{FF2B5EF4-FFF2-40B4-BE49-F238E27FC236}">
                <a16:creationId xmlns:a16="http://schemas.microsoft.com/office/drawing/2014/main" id="{E7A64AB1-49DA-B045-ABDF-25A531F60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52593-42BD-CC40-8269-E3CC5CBDB6AB}"/>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380842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50ADF-05A4-4D45-A4D4-2D4F5D087B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CDDD4B-C763-0E40-ADA2-56C10ED06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DC86EC-AC10-4743-83D3-7D8C8A0761A6}"/>
              </a:ext>
            </a:extLst>
          </p:cNvPr>
          <p:cNvSpPr>
            <a:spLocks noGrp="1"/>
          </p:cNvSpPr>
          <p:nvPr>
            <p:ph type="dt" sz="half" idx="10"/>
          </p:nvPr>
        </p:nvSpPr>
        <p:spPr/>
        <p:txBody>
          <a:bodyPr/>
          <a:lstStyle/>
          <a:p>
            <a:fld id="{23A95A0D-2431-8E49-95AD-B30BD2478D7D}" type="datetimeFigureOut">
              <a:rPr lang="en-US" smtClean="0"/>
              <a:t>12/10/19</a:t>
            </a:fld>
            <a:endParaRPr lang="en-US"/>
          </a:p>
        </p:txBody>
      </p:sp>
      <p:sp>
        <p:nvSpPr>
          <p:cNvPr id="5" name="Footer Placeholder 4">
            <a:extLst>
              <a:ext uri="{FF2B5EF4-FFF2-40B4-BE49-F238E27FC236}">
                <a16:creationId xmlns:a16="http://schemas.microsoft.com/office/drawing/2014/main" id="{A5E9713C-03BB-D740-89E6-78738C587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421FE0-7B0F-014F-BA51-C7652F8D1D28}"/>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338448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CDABF-1C10-DF4F-80CD-61BF442789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AE2D80-3824-1442-86EB-9E930C8F3B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484771-FD33-524F-8321-1E852604874C}"/>
              </a:ext>
            </a:extLst>
          </p:cNvPr>
          <p:cNvSpPr>
            <a:spLocks noGrp="1"/>
          </p:cNvSpPr>
          <p:nvPr>
            <p:ph type="dt" sz="half" idx="10"/>
          </p:nvPr>
        </p:nvSpPr>
        <p:spPr/>
        <p:txBody>
          <a:bodyPr/>
          <a:lstStyle/>
          <a:p>
            <a:fld id="{23A95A0D-2431-8E49-95AD-B30BD2478D7D}" type="datetimeFigureOut">
              <a:rPr lang="en-US" smtClean="0"/>
              <a:t>12/10/19</a:t>
            </a:fld>
            <a:endParaRPr lang="en-US"/>
          </a:p>
        </p:txBody>
      </p:sp>
      <p:sp>
        <p:nvSpPr>
          <p:cNvPr id="5" name="Footer Placeholder 4">
            <a:extLst>
              <a:ext uri="{FF2B5EF4-FFF2-40B4-BE49-F238E27FC236}">
                <a16:creationId xmlns:a16="http://schemas.microsoft.com/office/drawing/2014/main" id="{129C9A46-D966-DA4A-A6C1-CBE5CD1DEB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2024F-0B76-584D-9014-757DDACED2A4}"/>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2306299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B6B0-CC39-4048-8661-FC439BFBA4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E07A14-1455-0D40-9E2E-D54FC9CDC0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ABF842-39AD-D049-A350-14FFB37EB4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F60BEF-86E1-6646-ACF6-5C0AB518BAAC}"/>
              </a:ext>
            </a:extLst>
          </p:cNvPr>
          <p:cNvSpPr>
            <a:spLocks noGrp="1"/>
          </p:cNvSpPr>
          <p:nvPr>
            <p:ph type="dt" sz="half" idx="10"/>
          </p:nvPr>
        </p:nvSpPr>
        <p:spPr/>
        <p:txBody>
          <a:bodyPr/>
          <a:lstStyle/>
          <a:p>
            <a:fld id="{23A95A0D-2431-8E49-95AD-B30BD2478D7D}" type="datetimeFigureOut">
              <a:rPr lang="en-US" smtClean="0"/>
              <a:t>12/10/19</a:t>
            </a:fld>
            <a:endParaRPr lang="en-US"/>
          </a:p>
        </p:txBody>
      </p:sp>
      <p:sp>
        <p:nvSpPr>
          <p:cNvPr id="6" name="Footer Placeholder 5">
            <a:extLst>
              <a:ext uri="{FF2B5EF4-FFF2-40B4-BE49-F238E27FC236}">
                <a16:creationId xmlns:a16="http://schemas.microsoft.com/office/drawing/2014/main" id="{A26E8B87-1EB0-254D-81A5-9A77C3EABD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4CD9F-9B7F-9846-8827-69058AA8FD8C}"/>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2948354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62727-7042-5C48-AA57-FEEB6BAC2F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48A1CB-2B71-D541-915E-EEE5D63A25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7B0B68-F5F6-D849-B3E5-7E2758B55B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53611F-D343-6346-8293-EF5D57E70A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CF627B-B6C1-D245-9A8A-7FB5E43BCB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346A51-7327-EE4D-B909-1B239118A05B}"/>
              </a:ext>
            </a:extLst>
          </p:cNvPr>
          <p:cNvSpPr>
            <a:spLocks noGrp="1"/>
          </p:cNvSpPr>
          <p:nvPr>
            <p:ph type="dt" sz="half" idx="10"/>
          </p:nvPr>
        </p:nvSpPr>
        <p:spPr/>
        <p:txBody>
          <a:bodyPr/>
          <a:lstStyle/>
          <a:p>
            <a:fld id="{23A95A0D-2431-8E49-95AD-B30BD2478D7D}" type="datetimeFigureOut">
              <a:rPr lang="en-US" smtClean="0"/>
              <a:t>12/10/19</a:t>
            </a:fld>
            <a:endParaRPr lang="en-US"/>
          </a:p>
        </p:txBody>
      </p:sp>
      <p:sp>
        <p:nvSpPr>
          <p:cNvPr id="8" name="Footer Placeholder 7">
            <a:extLst>
              <a:ext uri="{FF2B5EF4-FFF2-40B4-BE49-F238E27FC236}">
                <a16:creationId xmlns:a16="http://schemas.microsoft.com/office/drawing/2014/main" id="{08FDDC8B-C592-CD4A-9838-5A17FF6066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ABFE1C-B404-2F40-829B-D4B6B95BFDC5}"/>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3507955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7E1B-9962-F447-8536-E08EBD9D09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7209F9-71F6-254A-A52A-0798F780AA46}"/>
              </a:ext>
            </a:extLst>
          </p:cNvPr>
          <p:cNvSpPr>
            <a:spLocks noGrp="1"/>
          </p:cNvSpPr>
          <p:nvPr>
            <p:ph type="dt" sz="half" idx="10"/>
          </p:nvPr>
        </p:nvSpPr>
        <p:spPr/>
        <p:txBody>
          <a:bodyPr/>
          <a:lstStyle/>
          <a:p>
            <a:fld id="{23A95A0D-2431-8E49-95AD-B30BD2478D7D}" type="datetimeFigureOut">
              <a:rPr lang="en-US" smtClean="0"/>
              <a:t>12/10/19</a:t>
            </a:fld>
            <a:endParaRPr lang="en-US"/>
          </a:p>
        </p:txBody>
      </p:sp>
      <p:sp>
        <p:nvSpPr>
          <p:cNvPr id="4" name="Footer Placeholder 3">
            <a:extLst>
              <a:ext uri="{FF2B5EF4-FFF2-40B4-BE49-F238E27FC236}">
                <a16:creationId xmlns:a16="http://schemas.microsoft.com/office/drawing/2014/main" id="{FBFDE963-517C-F44F-9B74-BE2BA46016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7C1393-92FF-AC40-8696-C937EB7A81C2}"/>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3221964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E908D7-6D88-E64E-A65B-9BEDB4772CD3}"/>
              </a:ext>
            </a:extLst>
          </p:cNvPr>
          <p:cNvSpPr>
            <a:spLocks noGrp="1"/>
          </p:cNvSpPr>
          <p:nvPr>
            <p:ph type="dt" sz="half" idx="10"/>
          </p:nvPr>
        </p:nvSpPr>
        <p:spPr/>
        <p:txBody>
          <a:bodyPr/>
          <a:lstStyle/>
          <a:p>
            <a:fld id="{23A95A0D-2431-8E49-95AD-B30BD2478D7D}" type="datetimeFigureOut">
              <a:rPr lang="en-US" smtClean="0"/>
              <a:t>12/10/19</a:t>
            </a:fld>
            <a:endParaRPr lang="en-US"/>
          </a:p>
        </p:txBody>
      </p:sp>
      <p:sp>
        <p:nvSpPr>
          <p:cNvPr id="3" name="Footer Placeholder 2">
            <a:extLst>
              <a:ext uri="{FF2B5EF4-FFF2-40B4-BE49-F238E27FC236}">
                <a16:creationId xmlns:a16="http://schemas.microsoft.com/office/drawing/2014/main" id="{DC5052F6-9297-3B4D-9D51-CEBA91B6F4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A5A89E-F5FD-314E-A5CA-A05E09310657}"/>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4194488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E9DF4-F2A3-A443-A3CA-707805AD13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124D6E-A7B2-454A-B05E-A6EECA77CA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B9D66B-A09A-4F49-A6CF-D442ECF90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803F57-521E-B642-B585-E6AA66EBD332}"/>
              </a:ext>
            </a:extLst>
          </p:cNvPr>
          <p:cNvSpPr>
            <a:spLocks noGrp="1"/>
          </p:cNvSpPr>
          <p:nvPr>
            <p:ph type="dt" sz="half" idx="10"/>
          </p:nvPr>
        </p:nvSpPr>
        <p:spPr/>
        <p:txBody>
          <a:bodyPr/>
          <a:lstStyle/>
          <a:p>
            <a:fld id="{23A95A0D-2431-8E49-95AD-B30BD2478D7D}" type="datetimeFigureOut">
              <a:rPr lang="en-US" smtClean="0"/>
              <a:t>12/10/19</a:t>
            </a:fld>
            <a:endParaRPr lang="en-US"/>
          </a:p>
        </p:txBody>
      </p:sp>
      <p:sp>
        <p:nvSpPr>
          <p:cNvPr id="6" name="Footer Placeholder 5">
            <a:extLst>
              <a:ext uri="{FF2B5EF4-FFF2-40B4-BE49-F238E27FC236}">
                <a16:creationId xmlns:a16="http://schemas.microsoft.com/office/drawing/2014/main" id="{0BE7A60B-075C-CC42-A4B9-818BEB9FDF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E4F642-95F5-3848-AAEE-BA7A2565ED9D}"/>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3821587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A7E64-43C9-5847-AD15-9346000CF7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46E3C8-289C-3843-8BEB-641DE410F8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49D215-7005-EF42-8528-04B6A5B95A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F572C6-81AC-014A-B9FB-CC0478AD41F1}"/>
              </a:ext>
            </a:extLst>
          </p:cNvPr>
          <p:cNvSpPr>
            <a:spLocks noGrp="1"/>
          </p:cNvSpPr>
          <p:nvPr>
            <p:ph type="dt" sz="half" idx="10"/>
          </p:nvPr>
        </p:nvSpPr>
        <p:spPr/>
        <p:txBody>
          <a:bodyPr/>
          <a:lstStyle/>
          <a:p>
            <a:fld id="{23A95A0D-2431-8E49-95AD-B30BD2478D7D}" type="datetimeFigureOut">
              <a:rPr lang="en-US" smtClean="0"/>
              <a:t>12/10/19</a:t>
            </a:fld>
            <a:endParaRPr lang="en-US"/>
          </a:p>
        </p:txBody>
      </p:sp>
      <p:sp>
        <p:nvSpPr>
          <p:cNvPr id="6" name="Footer Placeholder 5">
            <a:extLst>
              <a:ext uri="{FF2B5EF4-FFF2-40B4-BE49-F238E27FC236}">
                <a16:creationId xmlns:a16="http://schemas.microsoft.com/office/drawing/2014/main" id="{FF897892-790D-6444-A7CE-1E1EE4F369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51DDE5-714E-B24E-A321-C023FA51A212}"/>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675686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63B1D6-129C-5642-9583-A4400E9EFC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3D2E0E-0110-A14D-A341-2F96997596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56BEA2-A731-2C4E-A225-93745F8570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A95A0D-2431-8E49-95AD-B30BD2478D7D}" type="datetimeFigureOut">
              <a:rPr lang="en-US" smtClean="0"/>
              <a:t>12/10/19</a:t>
            </a:fld>
            <a:endParaRPr lang="en-US"/>
          </a:p>
        </p:txBody>
      </p:sp>
      <p:sp>
        <p:nvSpPr>
          <p:cNvPr id="5" name="Footer Placeholder 4">
            <a:extLst>
              <a:ext uri="{FF2B5EF4-FFF2-40B4-BE49-F238E27FC236}">
                <a16:creationId xmlns:a16="http://schemas.microsoft.com/office/drawing/2014/main" id="{ADB5F073-1760-DB49-8CC7-51AD82FD1F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E50511-6A94-AD4F-A516-2FC56406AB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D0D126-6121-3A4B-9BCE-4B8C34854E0A}" type="slidenum">
              <a:rPr lang="en-US" smtClean="0"/>
              <a:t>‹#›</a:t>
            </a:fld>
            <a:endParaRPr lang="en-US"/>
          </a:p>
        </p:txBody>
      </p:sp>
    </p:spTree>
    <p:extLst>
      <p:ext uri="{BB962C8B-B14F-4D97-AF65-F5344CB8AC3E}">
        <p14:creationId xmlns:p14="http://schemas.microsoft.com/office/powerpoint/2010/main" val="376285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ranstats.bts.gov/DL_SelectFields.asp?Table_ID=237"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3952A-C3D3-7347-A30A-D7BB4541ECA4}"/>
              </a:ext>
            </a:extLst>
          </p:cNvPr>
          <p:cNvSpPr>
            <a:spLocks noGrp="1"/>
          </p:cNvSpPr>
          <p:nvPr>
            <p:ph type="ctrTitle"/>
          </p:nvPr>
        </p:nvSpPr>
        <p:spPr>
          <a:xfrm>
            <a:off x="108155" y="2442574"/>
            <a:ext cx="6615002" cy="1972852"/>
          </a:xfrm>
        </p:spPr>
        <p:txBody>
          <a:bodyPr/>
          <a:lstStyle/>
          <a:p>
            <a:pPr algn="l"/>
            <a:r>
              <a:rPr lang="en-US" dirty="0"/>
              <a:t>U.S. Airport &amp; Airline Delay Analysis</a:t>
            </a:r>
          </a:p>
        </p:txBody>
      </p:sp>
      <p:sp>
        <p:nvSpPr>
          <p:cNvPr id="3" name="Subtitle 2">
            <a:extLst>
              <a:ext uri="{FF2B5EF4-FFF2-40B4-BE49-F238E27FC236}">
                <a16:creationId xmlns:a16="http://schemas.microsoft.com/office/drawing/2014/main" id="{C17ED43A-06B9-044D-9597-BCF7CA126673}"/>
              </a:ext>
            </a:extLst>
          </p:cNvPr>
          <p:cNvSpPr>
            <a:spLocks noGrp="1"/>
          </p:cNvSpPr>
          <p:nvPr>
            <p:ph type="subTitle" idx="1"/>
          </p:nvPr>
        </p:nvSpPr>
        <p:spPr>
          <a:xfrm>
            <a:off x="0" y="6269038"/>
            <a:ext cx="4767943" cy="588962"/>
          </a:xfrm>
        </p:spPr>
        <p:txBody>
          <a:bodyPr/>
          <a:lstStyle/>
          <a:p>
            <a:endParaRPr lang="en-US" dirty="0"/>
          </a:p>
        </p:txBody>
      </p:sp>
      <p:pic>
        <p:nvPicPr>
          <p:cNvPr id="4" name="Picture 3">
            <a:extLst>
              <a:ext uri="{FF2B5EF4-FFF2-40B4-BE49-F238E27FC236}">
                <a16:creationId xmlns:a16="http://schemas.microsoft.com/office/drawing/2014/main" id="{27E75B81-92DC-3E42-9A01-92D1E15097F0}"/>
              </a:ext>
            </a:extLst>
          </p:cNvPr>
          <p:cNvPicPr>
            <a:picLocks noChangeAspect="1"/>
          </p:cNvPicPr>
          <p:nvPr/>
        </p:nvPicPr>
        <p:blipFill>
          <a:blip r:embed="rId2"/>
          <a:stretch>
            <a:fillRect/>
          </a:stretch>
        </p:blipFill>
        <p:spPr>
          <a:xfrm>
            <a:off x="6723157" y="-25436"/>
            <a:ext cx="5486400" cy="6883435"/>
          </a:xfrm>
          <a:prstGeom prst="rect">
            <a:avLst/>
          </a:prstGeom>
        </p:spPr>
      </p:pic>
    </p:spTree>
    <p:extLst>
      <p:ext uri="{BB962C8B-B14F-4D97-AF65-F5344CB8AC3E}">
        <p14:creationId xmlns:p14="http://schemas.microsoft.com/office/powerpoint/2010/main" val="2210746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5766D-A7CF-9C4C-BC3A-1AD493D17569}"/>
              </a:ext>
            </a:extLst>
          </p:cNvPr>
          <p:cNvSpPr>
            <a:spLocks noGrp="1"/>
          </p:cNvSpPr>
          <p:nvPr>
            <p:ph type="title"/>
          </p:nvPr>
        </p:nvSpPr>
        <p:spPr>
          <a:xfrm>
            <a:off x="217715" y="125639"/>
            <a:ext cx="10515600" cy="1325563"/>
          </a:xfrm>
        </p:spPr>
        <p:txBody>
          <a:bodyPr/>
          <a:lstStyle/>
          <a:p>
            <a:r>
              <a:rPr lang="en-US" dirty="0"/>
              <a:t>Analysis Summary</a:t>
            </a:r>
          </a:p>
        </p:txBody>
      </p:sp>
      <p:sp>
        <p:nvSpPr>
          <p:cNvPr id="3" name="Content Placeholder 2">
            <a:extLst>
              <a:ext uri="{FF2B5EF4-FFF2-40B4-BE49-F238E27FC236}">
                <a16:creationId xmlns:a16="http://schemas.microsoft.com/office/drawing/2014/main" id="{32CB86D2-B7E6-8649-8789-225660D0E6E4}"/>
              </a:ext>
            </a:extLst>
          </p:cNvPr>
          <p:cNvSpPr>
            <a:spLocks noGrp="1"/>
          </p:cNvSpPr>
          <p:nvPr>
            <p:ph idx="1"/>
          </p:nvPr>
        </p:nvSpPr>
        <p:spPr>
          <a:xfrm>
            <a:off x="435428" y="1200374"/>
            <a:ext cx="11400971" cy="4351338"/>
          </a:xfrm>
        </p:spPr>
        <p:txBody>
          <a:bodyPr>
            <a:normAutofit fontScale="77500" lnSpcReduction="20000"/>
          </a:bodyPr>
          <a:lstStyle/>
          <a:p>
            <a:pPr marL="0" indent="0">
              <a:buNone/>
            </a:pPr>
            <a:r>
              <a:rPr lang="en-US" u="sng" dirty="0"/>
              <a:t>Overview</a:t>
            </a:r>
            <a:r>
              <a:rPr lang="en-US" dirty="0"/>
              <a:t>: Our project looks to analyze commercial airline flights in the US in order to summarize timeliness of arrivals, and if arriving flights are delayed, the primary reason(s) for this (i.e. weather, carrier, mechanical issues, etc.) including how this varies by both, airline and airport. </a:t>
            </a:r>
          </a:p>
          <a:p>
            <a:endParaRPr lang="en-US" dirty="0"/>
          </a:p>
          <a:p>
            <a:pPr marL="0" indent="0">
              <a:buNone/>
            </a:pPr>
            <a:endParaRPr lang="en-US" dirty="0"/>
          </a:p>
          <a:p>
            <a:pPr marL="0" indent="0">
              <a:buNone/>
            </a:pPr>
            <a:r>
              <a:rPr lang="en-US" u="sng" dirty="0"/>
              <a:t>Time period</a:t>
            </a:r>
            <a:r>
              <a:rPr lang="en-US" dirty="0"/>
              <a:t>: September 2018 – September 2019</a:t>
            </a:r>
          </a:p>
          <a:p>
            <a:pPr marL="0" indent="0">
              <a:buNone/>
            </a:pPr>
            <a:endParaRPr lang="en-US" dirty="0"/>
          </a:p>
          <a:p>
            <a:pPr marL="0" indent="0">
              <a:buNone/>
            </a:pPr>
            <a:r>
              <a:rPr lang="en-US" u="sng" dirty="0"/>
              <a:t>Data source(s)</a:t>
            </a:r>
            <a:r>
              <a:rPr lang="en-US" dirty="0"/>
              <a:t>: </a:t>
            </a:r>
          </a:p>
          <a:p>
            <a:r>
              <a:rPr lang="en-US" dirty="0"/>
              <a:t>United States Department of Transportation, </a:t>
            </a:r>
            <a:r>
              <a:rPr lang="en-US" dirty="0">
                <a:hlinkClick r:id="rId2"/>
              </a:rPr>
              <a:t>Bureau of Transportation Statistics</a:t>
            </a:r>
            <a:r>
              <a:rPr lang="en-US" dirty="0"/>
              <a:t>,</a:t>
            </a:r>
          </a:p>
          <a:p>
            <a:r>
              <a:rPr lang="en-US" dirty="0"/>
              <a:t>Google Maps (API)</a:t>
            </a:r>
          </a:p>
          <a:p>
            <a:pPr marL="0" indent="0">
              <a:buNone/>
            </a:pPr>
            <a:endParaRPr lang="en-US" b="0" dirty="0">
              <a:effectLst/>
            </a:endParaRPr>
          </a:p>
          <a:p>
            <a:pPr marL="0" indent="0">
              <a:buNone/>
            </a:pPr>
            <a:br>
              <a:rPr lang="en-US" dirty="0"/>
            </a:br>
            <a:endParaRPr lang="en-US" dirty="0"/>
          </a:p>
        </p:txBody>
      </p:sp>
    </p:spTree>
    <p:extLst>
      <p:ext uri="{BB962C8B-B14F-4D97-AF65-F5344CB8AC3E}">
        <p14:creationId xmlns:p14="http://schemas.microsoft.com/office/powerpoint/2010/main" val="973868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551E02B-C2BF-F34D-9050-4EF85B63EEC6}"/>
              </a:ext>
            </a:extLst>
          </p:cNvPr>
          <p:cNvPicPr>
            <a:picLocks noChangeAspect="1"/>
          </p:cNvPicPr>
          <p:nvPr/>
        </p:nvPicPr>
        <p:blipFill>
          <a:blip r:embed="rId2"/>
          <a:stretch>
            <a:fillRect/>
          </a:stretch>
        </p:blipFill>
        <p:spPr>
          <a:xfrm>
            <a:off x="849795" y="288775"/>
            <a:ext cx="10492409" cy="6295445"/>
          </a:xfrm>
          <a:prstGeom prst="rect">
            <a:avLst/>
          </a:prstGeom>
        </p:spPr>
      </p:pic>
    </p:spTree>
    <p:extLst>
      <p:ext uri="{BB962C8B-B14F-4D97-AF65-F5344CB8AC3E}">
        <p14:creationId xmlns:p14="http://schemas.microsoft.com/office/powerpoint/2010/main" val="2346053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A800695B-DE3C-1C4E-844E-DCC19F9843D0}"/>
              </a:ext>
            </a:extLst>
          </p:cNvPr>
          <p:cNvPicPr>
            <a:picLocks noChangeAspect="1"/>
          </p:cNvPicPr>
          <p:nvPr/>
        </p:nvPicPr>
        <p:blipFill>
          <a:blip r:embed="rId2"/>
          <a:stretch>
            <a:fillRect/>
          </a:stretch>
        </p:blipFill>
        <p:spPr>
          <a:xfrm>
            <a:off x="200439" y="1463813"/>
            <a:ext cx="11791122" cy="3930374"/>
          </a:xfrm>
          <a:prstGeom prst="rect">
            <a:avLst/>
          </a:prstGeom>
        </p:spPr>
      </p:pic>
    </p:spTree>
    <p:extLst>
      <p:ext uri="{BB962C8B-B14F-4D97-AF65-F5344CB8AC3E}">
        <p14:creationId xmlns:p14="http://schemas.microsoft.com/office/powerpoint/2010/main" val="1337203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5EEA2B00-45FB-144E-BA94-814B4395EF20}"/>
              </a:ext>
            </a:extLst>
          </p:cNvPr>
          <p:cNvPicPr>
            <a:picLocks noChangeAspect="1"/>
          </p:cNvPicPr>
          <p:nvPr/>
        </p:nvPicPr>
        <p:blipFill>
          <a:blip r:embed="rId2"/>
          <a:stretch>
            <a:fillRect/>
          </a:stretch>
        </p:blipFill>
        <p:spPr>
          <a:xfrm>
            <a:off x="0" y="76469"/>
            <a:ext cx="12192000" cy="6705061"/>
          </a:xfrm>
          <a:prstGeom prst="rect">
            <a:avLst/>
          </a:prstGeom>
        </p:spPr>
      </p:pic>
    </p:spTree>
    <p:extLst>
      <p:ext uri="{BB962C8B-B14F-4D97-AF65-F5344CB8AC3E}">
        <p14:creationId xmlns:p14="http://schemas.microsoft.com/office/powerpoint/2010/main" val="2689575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accessory, umbrella&#10;&#10;Description automatically generated">
            <a:extLst>
              <a:ext uri="{FF2B5EF4-FFF2-40B4-BE49-F238E27FC236}">
                <a16:creationId xmlns:a16="http://schemas.microsoft.com/office/drawing/2014/main" id="{139165D8-D941-9A47-9C8A-DFE23C7F6F8A}"/>
              </a:ext>
            </a:extLst>
          </p:cNvPr>
          <p:cNvPicPr>
            <a:picLocks noChangeAspect="1"/>
          </p:cNvPicPr>
          <p:nvPr/>
        </p:nvPicPr>
        <p:blipFill>
          <a:blip r:embed="rId2"/>
          <a:stretch>
            <a:fillRect/>
          </a:stretch>
        </p:blipFill>
        <p:spPr>
          <a:xfrm>
            <a:off x="6698298" y="1147152"/>
            <a:ext cx="5317877" cy="4015227"/>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DBCF0F1B-1C76-A940-B2C8-88E78EC9A47F}"/>
              </a:ext>
            </a:extLst>
          </p:cNvPr>
          <p:cNvPicPr>
            <a:picLocks noChangeAspect="1"/>
          </p:cNvPicPr>
          <p:nvPr/>
        </p:nvPicPr>
        <p:blipFill>
          <a:blip r:embed="rId3"/>
          <a:stretch>
            <a:fillRect/>
          </a:stretch>
        </p:blipFill>
        <p:spPr>
          <a:xfrm>
            <a:off x="155701" y="1147152"/>
            <a:ext cx="6310519" cy="3965713"/>
          </a:xfrm>
          <a:prstGeom prst="rect">
            <a:avLst/>
          </a:prstGeom>
        </p:spPr>
      </p:pic>
      <p:sp>
        <p:nvSpPr>
          <p:cNvPr id="9" name="TextBox 8">
            <a:extLst>
              <a:ext uri="{FF2B5EF4-FFF2-40B4-BE49-F238E27FC236}">
                <a16:creationId xmlns:a16="http://schemas.microsoft.com/office/drawing/2014/main" id="{D93395A4-A7D4-1647-8B4C-4A44BA642AE3}"/>
              </a:ext>
            </a:extLst>
          </p:cNvPr>
          <p:cNvSpPr txBox="1"/>
          <p:nvPr/>
        </p:nvSpPr>
        <p:spPr>
          <a:xfrm>
            <a:off x="1113905" y="315884"/>
            <a:ext cx="3956859" cy="369332"/>
          </a:xfrm>
          <a:prstGeom prst="rect">
            <a:avLst/>
          </a:prstGeom>
          <a:noFill/>
        </p:spPr>
        <p:txBody>
          <a:bodyPr wrap="square" rtlCol="0">
            <a:spAutoFit/>
          </a:bodyPr>
          <a:lstStyle/>
          <a:p>
            <a:pPr algn="ctr"/>
            <a:r>
              <a:rPr lang="en-US" b="1" u="sng" dirty="0"/>
              <a:t>Total Delay Percentage by U.S. Airport</a:t>
            </a:r>
          </a:p>
        </p:txBody>
      </p:sp>
      <p:sp>
        <p:nvSpPr>
          <p:cNvPr id="10" name="TextBox 9">
            <a:extLst>
              <a:ext uri="{FF2B5EF4-FFF2-40B4-BE49-F238E27FC236}">
                <a16:creationId xmlns:a16="http://schemas.microsoft.com/office/drawing/2014/main" id="{34011F33-E9C3-3841-A67D-111830FBCC84}"/>
              </a:ext>
            </a:extLst>
          </p:cNvPr>
          <p:cNvSpPr txBox="1"/>
          <p:nvPr/>
        </p:nvSpPr>
        <p:spPr>
          <a:xfrm>
            <a:off x="7497044" y="315884"/>
            <a:ext cx="3956859" cy="369332"/>
          </a:xfrm>
          <a:prstGeom prst="rect">
            <a:avLst/>
          </a:prstGeom>
          <a:noFill/>
        </p:spPr>
        <p:txBody>
          <a:bodyPr wrap="square" rtlCol="0">
            <a:spAutoFit/>
          </a:bodyPr>
          <a:lstStyle/>
          <a:p>
            <a:pPr algn="ctr"/>
            <a:r>
              <a:rPr lang="en-US" b="1" u="sng" dirty="0"/>
              <a:t>Delay Causes as a Percentage of Total</a:t>
            </a:r>
          </a:p>
        </p:txBody>
      </p:sp>
      <p:cxnSp>
        <p:nvCxnSpPr>
          <p:cNvPr id="12" name="Straight Connector 11">
            <a:extLst>
              <a:ext uri="{FF2B5EF4-FFF2-40B4-BE49-F238E27FC236}">
                <a16:creationId xmlns:a16="http://schemas.microsoft.com/office/drawing/2014/main" id="{79D660BD-6BA2-8B4A-9F7F-57D3642CF28B}"/>
              </a:ext>
            </a:extLst>
          </p:cNvPr>
          <p:cNvCxnSpPr/>
          <p:nvPr/>
        </p:nvCxnSpPr>
        <p:spPr>
          <a:xfrm>
            <a:off x="6616934" y="818216"/>
            <a:ext cx="0" cy="49840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257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5BE0293-1790-2F41-B0B5-80DE4865ED0D}"/>
              </a:ext>
            </a:extLst>
          </p:cNvPr>
          <p:cNvPicPr>
            <a:picLocks noChangeAspect="1"/>
          </p:cNvPicPr>
          <p:nvPr/>
        </p:nvPicPr>
        <p:blipFill>
          <a:blip r:embed="rId2"/>
          <a:stretch>
            <a:fillRect/>
          </a:stretch>
        </p:blipFill>
        <p:spPr>
          <a:xfrm>
            <a:off x="770872" y="990259"/>
            <a:ext cx="10484005" cy="5770517"/>
          </a:xfrm>
          <a:prstGeom prst="rect">
            <a:avLst/>
          </a:prstGeom>
        </p:spPr>
      </p:pic>
      <p:sp>
        <p:nvSpPr>
          <p:cNvPr id="5" name="Oval 4">
            <a:extLst>
              <a:ext uri="{FF2B5EF4-FFF2-40B4-BE49-F238E27FC236}">
                <a16:creationId xmlns:a16="http://schemas.microsoft.com/office/drawing/2014/main" id="{1F9B0252-D5D7-8A43-9694-1E26D2E0A699}"/>
              </a:ext>
            </a:extLst>
          </p:cNvPr>
          <p:cNvSpPr/>
          <p:nvPr/>
        </p:nvSpPr>
        <p:spPr>
          <a:xfrm>
            <a:off x="9053484" y="1482205"/>
            <a:ext cx="116378" cy="11637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TextBox 5">
            <a:extLst>
              <a:ext uri="{FF2B5EF4-FFF2-40B4-BE49-F238E27FC236}">
                <a16:creationId xmlns:a16="http://schemas.microsoft.com/office/drawing/2014/main" id="{42BAF154-66F8-424A-8C4B-2087FFE4D09C}"/>
              </a:ext>
            </a:extLst>
          </p:cNvPr>
          <p:cNvSpPr txBox="1"/>
          <p:nvPr/>
        </p:nvSpPr>
        <p:spPr>
          <a:xfrm>
            <a:off x="9169862" y="1402143"/>
            <a:ext cx="2227811" cy="276999"/>
          </a:xfrm>
          <a:prstGeom prst="rect">
            <a:avLst/>
          </a:prstGeom>
          <a:noFill/>
        </p:spPr>
        <p:txBody>
          <a:bodyPr wrap="square" rtlCol="0">
            <a:spAutoFit/>
          </a:bodyPr>
          <a:lstStyle/>
          <a:p>
            <a:r>
              <a:rPr lang="en-US" sz="1200" dirty="0"/>
              <a:t>Delay percentage</a:t>
            </a:r>
          </a:p>
        </p:txBody>
      </p:sp>
      <p:sp>
        <p:nvSpPr>
          <p:cNvPr id="7" name="TextBox 6">
            <a:extLst>
              <a:ext uri="{FF2B5EF4-FFF2-40B4-BE49-F238E27FC236}">
                <a16:creationId xmlns:a16="http://schemas.microsoft.com/office/drawing/2014/main" id="{192DDACD-8ACF-1F47-9F84-40FD58D4C4CF}"/>
              </a:ext>
            </a:extLst>
          </p:cNvPr>
          <p:cNvSpPr txBox="1"/>
          <p:nvPr/>
        </p:nvSpPr>
        <p:spPr>
          <a:xfrm>
            <a:off x="419100" y="215900"/>
            <a:ext cx="11277600" cy="646331"/>
          </a:xfrm>
          <a:prstGeom prst="rect">
            <a:avLst/>
          </a:prstGeom>
          <a:noFill/>
        </p:spPr>
        <p:txBody>
          <a:bodyPr wrap="square" rtlCol="0">
            <a:spAutoFit/>
          </a:bodyPr>
          <a:lstStyle/>
          <a:p>
            <a:r>
              <a:rPr lang="en-US" b="1" dirty="0"/>
              <a:t>Total number of flights</a:t>
            </a:r>
            <a:r>
              <a:rPr lang="en-US" dirty="0"/>
              <a:t> by top 25 U.S. airport including </a:t>
            </a:r>
            <a:r>
              <a:rPr lang="en-US" b="1" dirty="0"/>
              <a:t>percentage of flight delays </a:t>
            </a:r>
            <a:r>
              <a:rPr lang="en-US" dirty="0"/>
              <a:t>for each compared to the median delay percentage.  </a:t>
            </a:r>
          </a:p>
        </p:txBody>
      </p:sp>
      <p:sp>
        <p:nvSpPr>
          <p:cNvPr id="8" name="Oval 7">
            <a:extLst>
              <a:ext uri="{FF2B5EF4-FFF2-40B4-BE49-F238E27FC236}">
                <a16:creationId xmlns:a16="http://schemas.microsoft.com/office/drawing/2014/main" id="{CDAB61D6-94B8-674B-A999-0285DF44747E}"/>
              </a:ext>
            </a:extLst>
          </p:cNvPr>
          <p:cNvSpPr/>
          <p:nvPr/>
        </p:nvSpPr>
        <p:spPr>
          <a:xfrm>
            <a:off x="7616142" y="2928397"/>
            <a:ext cx="335666" cy="32409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8730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A6B52F3D-759C-D142-BF3A-6411673005B2}"/>
              </a:ext>
            </a:extLst>
          </p:cNvPr>
          <p:cNvPicPr>
            <a:picLocks noChangeAspect="1"/>
          </p:cNvPicPr>
          <p:nvPr/>
        </p:nvPicPr>
        <p:blipFill>
          <a:blip r:embed="rId2"/>
          <a:stretch>
            <a:fillRect/>
          </a:stretch>
        </p:blipFill>
        <p:spPr>
          <a:xfrm>
            <a:off x="199057" y="208167"/>
            <a:ext cx="11552583" cy="3850861"/>
          </a:xfrm>
          <a:prstGeom prst="rect">
            <a:avLst/>
          </a:prstGeom>
        </p:spPr>
      </p:pic>
      <p:graphicFrame>
        <p:nvGraphicFramePr>
          <p:cNvPr id="7" name="Table 6">
            <a:extLst>
              <a:ext uri="{FF2B5EF4-FFF2-40B4-BE49-F238E27FC236}">
                <a16:creationId xmlns:a16="http://schemas.microsoft.com/office/drawing/2014/main" id="{0DD23146-4F54-474C-B1BC-7755D92A40F5}"/>
              </a:ext>
            </a:extLst>
          </p:cNvPr>
          <p:cNvGraphicFramePr>
            <a:graphicFrameLocks noGrp="1"/>
          </p:cNvGraphicFramePr>
          <p:nvPr>
            <p:extLst>
              <p:ext uri="{D42A27DB-BD31-4B8C-83A1-F6EECF244321}">
                <p14:modId xmlns:p14="http://schemas.microsoft.com/office/powerpoint/2010/main" val="2690576907"/>
              </p:ext>
            </p:extLst>
          </p:nvPr>
        </p:nvGraphicFramePr>
        <p:xfrm>
          <a:off x="698500" y="4059028"/>
          <a:ext cx="10236200" cy="2560320"/>
        </p:xfrm>
        <a:graphic>
          <a:graphicData uri="http://schemas.openxmlformats.org/drawingml/2006/table">
            <a:tbl>
              <a:tblPr>
                <a:tableStyleId>{2D5ABB26-0587-4C30-8999-92F81FD0307C}</a:tableStyleId>
              </a:tblPr>
              <a:tblGrid>
                <a:gridCol w="1282700">
                  <a:extLst>
                    <a:ext uri="{9D8B030D-6E8A-4147-A177-3AD203B41FA5}">
                      <a16:colId xmlns:a16="http://schemas.microsoft.com/office/drawing/2014/main" val="1561978766"/>
                    </a:ext>
                  </a:extLst>
                </a:gridCol>
                <a:gridCol w="3798312">
                  <a:extLst>
                    <a:ext uri="{9D8B030D-6E8A-4147-A177-3AD203B41FA5}">
                      <a16:colId xmlns:a16="http://schemas.microsoft.com/office/drawing/2014/main" val="2373290220"/>
                    </a:ext>
                  </a:extLst>
                </a:gridCol>
                <a:gridCol w="2596138">
                  <a:extLst>
                    <a:ext uri="{9D8B030D-6E8A-4147-A177-3AD203B41FA5}">
                      <a16:colId xmlns:a16="http://schemas.microsoft.com/office/drawing/2014/main" val="1651183939"/>
                    </a:ext>
                  </a:extLst>
                </a:gridCol>
                <a:gridCol w="2559050">
                  <a:extLst>
                    <a:ext uri="{9D8B030D-6E8A-4147-A177-3AD203B41FA5}">
                      <a16:colId xmlns:a16="http://schemas.microsoft.com/office/drawing/2014/main" val="3323380002"/>
                    </a:ext>
                  </a:extLst>
                </a:gridCol>
              </a:tblGrid>
              <a:tr h="0">
                <a:tc>
                  <a:txBody>
                    <a:bodyPr/>
                    <a:lstStyle/>
                    <a:p>
                      <a:pPr algn="r" fontAlgn="ctr"/>
                      <a:r>
                        <a:rPr lang="en-US" dirty="0">
                          <a:effectLst/>
                        </a:rPr>
                        <a:t>Rank</a:t>
                      </a:r>
                      <a:endParaRPr lang="en-US" b="1" dirty="0">
                        <a:effectLst/>
                      </a:endParaRPr>
                    </a:p>
                  </a:txBody>
                  <a:tcPr anchor="ctr"/>
                </a:tc>
                <a:tc>
                  <a:txBody>
                    <a:bodyPr/>
                    <a:lstStyle/>
                    <a:p>
                      <a:pPr algn="l" fontAlgn="ctr"/>
                      <a:r>
                        <a:rPr lang="en-US" dirty="0">
                          <a:effectLst/>
                        </a:rPr>
                        <a:t>Airline</a:t>
                      </a:r>
                      <a:endParaRPr lang="en-US" b="1" dirty="0">
                        <a:effectLst/>
                      </a:endParaRPr>
                    </a:p>
                  </a:txBody>
                  <a:tcPr anchor="ctr"/>
                </a:tc>
                <a:tc>
                  <a:txBody>
                    <a:bodyPr/>
                    <a:lstStyle/>
                    <a:p>
                      <a:pPr algn="r" fontAlgn="ctr"/>
                      <a:r>
                        <a:rPr lang="en-US" dirty="0">
                          <a:effectLst/>
                        </a:rPr>
                        <a:t>Flight Count</a:t>
                      </a:r>
                      <a:endParaRPr lang="en-US" b="1" dirty="0">
                        <a:effectLst/>
                      </a:endParaRPr>
                    </a:p>
                  </a:txBody>
                  <a:tcPr anchor="ctr"/>
                </a:tc>
                <a:tc>
                  <a:txBody>
                    <a:bodyPr/>
                    <a:lstStyle/>
                    <a:p>
                      <a:r>
                        <a:rPr lang="en-US" dirty="0"/>
                        <a:t>Delay Percentage</a:t>
                      </a:r>
                    </a:p>
                  </a:txBody>
                  <a:tcPr/>
                </a:tc>
                <a:extLst>
                  <a:ext uri="{0D108BD9-81ED-4DB2-BD59-A6C34878D82A}">
                    <a16:rowId xmlns:a16="http://schemas.microsoft.com/office/drawing/2014/main" val="1669385293"/>
                  </a:ext>
                </a:extLst>
              </a:tr>
              <a:tr h="0">
                <a:tc>
                  <a:txBody>
                    <a:bodyPr/>
                    <a:lstStyle/>
                    <a:p>
                      <a:pPr algn="r" fontAlgn="ctr"/>
                      <a:r>
                        <a:rPr lang="en-US" dirty="0">
                          <a:effectLst/>
                        </a:rPr>
                        <a:t>0</a:t>
                      </a:r>
                      <a:endParaRPr lang="en-US" b="1" dirty="0">
                        <a:effectLst/>
                      </a:endParaRPr>
                    </a:p>
                  </a:txBody>
                  <a:tcPr anchor="ctr"/>
                </a:tc>
                <a:tc>
                  <a:txBody>
                    <a:bodyPr/>
                    <a:lstStyle/>
                    <a:p>
                      <a:pPr algn="l" fontAlgn="ctr"/>
                      <a:r>
                        <a:rPr lang="en-US" dirty="0">
                          <a:effectLst/>
                        </a:rPr>
                        <a:t>ExpressJet Airlines LLC</a:t>
                      </a:r>
                    </a:p>
                  </a:txBody>
                  <a:tcPr anchor="ctr"/>
                </a:tc>
                <a:tc>
                  <a:txBody>
                    <a:bodyPr/>
                    <a:lstStyle/>
                    <a:p>
                      <a:pPr algn="r" fontAlgn="ctr"/>
                      <a:r>
                        <a:rPr lang="en-US" dirty="0">
                          <a:effectLst/>
                        </a:rPr>
                        <a:t>21086.17</a:t>
                      </a:r>
                    </a:p>
                  </a:txBody>
                  <a:tcPr anchor="ctr"/>
                </a:tc>
                <a:tc>
                  <a:txBody>
                    <a:bodyPr/>
                    <a:lstStyle/>
                    <a:p>
                      <a:pPr algn="r" fontAlgn="ctr"/>
                      <a:r>
                        <a:rPr lang="en-US" dirty="0">
                          <a:effectLst/>
                        </a:rPr>
                        <a:t>32.79%</a:t>
                      </a:r>
                    </a:p>
                  </a:txBody>
                  <a:tcPr anchor="ctr"/>
                </a:tc>
                <a:extLst>
                  <a:ext uri="{0D108BD9-81ED-4DB2-BD59-A6C34878D82A}">
                    <a16:rowId xmlns:a16="http://schemas.microsoft.com/office/drawing/2014/main" val="3777635038"/>
                  </a:ext>
                </a:extLst>
              </a:tr>
              <a:tr h="0">
                <a:tc>
                  <a:txBody>
                    <a:bodyPr/>
                    <a:lstStyle/>
                    <a:p>
                      <a:pPr algn="r" fontAlgn="ctr"/>
                      <a:r>
                        <a:rPr lang="en-US" dirty="0">
                          <a:effectLst/>
                        </a:rPr>
                        <a:t>1</a:t>
                      </a:r>
                      <a:endParaRPr lang="en-US" b="1" dirty="0">
                        <a:effectLst/>
                      </a:endParaRPr>
                    </a:p>
                  </a:txBody>
                  <a:tcPr anchor="ctr"/>
                </a:tc>
                <a:tc>
                  <a:txBody>
                    <a:bodyPr/>
                    <a:lstStyle/>
                    <a:p>
                      <a:pPr algn="l" fontAlgn="ctr"/>
                      <a:r>
                        <a:rPr lang="en-US" dirty="0">
                          <a:effectLst/>
                        </a:rPr>
                        <a:t>Frontier Airlines Inc.</a:t>
                      </a:r>
                    </a:p>
                  </a:txBody>
                  <a:tcPr anchor="ctr"/>
                </a:tc>
                <a:tc>
                  <a:txBody>
                    <a:bodyPr/>
                    <a:lstStyle/>
                    <a:p>
                      <a:pPr algn="r" fontAlgn="ctr"/>
                      <a:r>
                        <a:rPr lang="en-US" dirty="0">
                          <a:effectLst/>
                        </a:rPr>
                        <a:t>39393.26</a:t>
                      </a:r>
                    </a:p>
                  </a:txBody>
                  <a:tcPr anchor="ctr"/>
                </a:tc>
                <a:tc>
                  <a:txBody>
                    <a:bodyPr/>
                    <a:lstStyle/>
                    <a:p>
                      <a:pPr algn="r" fontAlgn="ctr"/>
                      <a:r>
                        <a:rPr lang="en-US" dirty="0">
                          <a:effectLst/>
                        </a:rPr>
                        <a:t>28.60%</a:t>
                      </a:r>
                    </a:p>
                  </a:txBody>
                  <a:tcPr anchor="ctr"/>
                </a:tc>
                <a:extLst>
                  <a:ext uri="{0D108BD9-81ED-4DB2-BD59-A6C34878D82A}">
                    <a16:rowId xmlns:a16="http://schemas.microsoft.com/office/drawing/2014/main" val="2575755822"/>
                  </a:ext>
                </a:extLst>
              </a:tr>
              <a:tr h="0">
                <a:tc>
                  <a:txBody>
                    <a:bodyPr/>
                    <a:lstStyle/>
                    <a:p>
                      <a:pPr algn="r" fontAlgn="ctr"/>
                      <a:r>
                        <a:rPr lang="en-US">
                          <a:effectLst/>
                        </a:rPr>
                        <a:t>2</a:t>
                      </a:r>
                      <a:endParaRPr lang="en-US" b="1">
                        <a:effectLst/>
                      </a:endParaRPr>
                    </a:p>
                  </a:txBody>
                  <a:tcPr anchor="ctr"/>
                </a:tc>
                <a:tc>
                  <a:txBody>
                    <a:bodyPr/>
                    <a:lstStyle/>
                    <a:p>
                      <a:pPr algn="l" fontAlgn="ctr"/>
                      <a:r>
                        <a:rPr lang="en-US" dirty="0">
                          <a:effectLst/>
                        </a:rPr>
                        <a:t>ExpressJet Airlines Inc.</a:t>
                      </a:r>
                    </a:p>
                  </a:txBody>
                  <a:tcPr anchor="ctr"/>
                </a:tc>
                <a:tc>
                  <a:txBody>
                    <a:bodyPr/>
                    <a:lstStyle/>
                    <a:p>
                      <a:pPr algn="r" fontAlgn="ctr"/>
                      <a:r>
                        <a:rPr lang="en-US" dirty="0">
                          <a:effectLst/>
                        </a:rPr>
                        <a:t>26378.96</a:t>
                      </a:r>
                    </a:p>
                  </a:txBody>
                  <a:tcPr anchor="ctr"/>
                </a:tc>
                <a:tc>
                  <a:txBody>
                    <a:bodyPr/>
                    <a:lstStyle/>
                    <a:p>
                      <a:pPr algn="r" fontAlgn="ctr"/>
                      <a:r>
                        <a:rPr lang="en-US" dirty="0">
                          <a:effectLst/>
                        </a:rPr>
                        <a:t>27.32%</a:t>
                      </a:r>
                    </a:p>
                  </a:txBody>
                  <a:tcPr anchor="ctr"/>
                </a:tc>
                <a:extLst>
                  <a:ext uri="{0D108BD9-81ED-4DB2-BD59-A6C34878D82A}">
                    <a16:rowId xmlns:a16="http://schemas.microsoft.com/office/drawing/2014/main" val="2602320495"/>
                  </a:ext>
                </a:extLst>
              </a:tr>
              <a:tr h="0">
                <a:tc>
                  <a:txBody>
                    <a:bodyPr/>
                    <a:lstStyle/>
                    <a:p>
                      <a:pPr algn="r" fontAlgn="ctr"/>
                      <a:r>
                        <a:rPr lang="en-US">
                          <a:effectLst/>
                        </a:rPr>
                        <a:t>3</a:t>
                      </a:r>
                      <a:endParaRPr lang="en-US" b="1">
                        <a:effectLst/>
                      </a:endParaRPr>
                    </a:p>
                  </a:txBody>
                  <a:tcPr anchor="ctr"/>
                </a:tc>
                <a:tc>
                  <a:txBody>
                    <a:bodyPr/>
                    <a:lstStyle/>
                    <a:p>
                      <a:pPr algn="l" fontAlgn="ctr"/>
                      <a:r>
                        <a:rPr lang="en-US" dirty="0">
                          <a:effectLst/>
                        </a:rPr>
                        <a:t>JetBlue Airways</a:t>
                      </a:r>
                    </a:p>
                  </a:txBody>
                  <a:tcPr anchor="ctr"/>
                </a:tc>
                <a:tc>
                  <a:txBody>
                    <a:bodyPr/>
                    <a:lstStyle/>
                    <a:p>
                      <a:pPr algn="r" fontAlgn="ctr"/>
                      <a:r>
                        <a:rPr lang="en-US" dirty="0">
                          <a:effectLst/>
                        </a:rPr>
                        <a:t>81252.91</a:t>
                      </a:r>
                    </a:p>
                  </a:txBody>
                  <a:tcPr anchor="ctr"/>
                </a:tc>
                <a:tc>
                  <a:txBody>
                    <a:bodyPr/>
                    <a:lstStyle/>
                    <a:p>
                      <a:pPr algn="r" fontAlgn="ctr"/>
                      <a:r>
                        <a:rPr lang="en-US" dirty="0">
                          <a:effectLst/>
                        </a:rPr>
                        <a:t>26.39%</a:t>
                      </a:r>
                    </a:p>
                  </a:txBody>
                  <a:tcPr anchor="ctr"/>
                </a:tc>
                <a:extLst>
                  <a:ext uri="{0D108BD9-81ED-4DB2-BD59-A6C34878D82A}">
                    <a16:rowId xmlns:a16="http://schemas.microsoft.com/office/drawing/2014/main" val="1398823619"/>
                  </a:ext>
                </a:extLst>
              </a:tr>
              <a:tr h="0">
                <a:tc>
                  <a:txBody>
                    <a:bodyPr/>
                    <a:lstStyle/>
                    <a:p>
                      <a:pPr algn="r" fontAlgn="ctr"/>
                      <a:r>
                        <a:rPr lang="en-US">
                          <a:effectLst/>
                        </a:rPr>
                        <a:t>4</a:t>
                      </a:r>
                      <a:endParaRPr lang="en-US" b="1">
                        <a:effectLst/>
                      </a:endParaRPr>
                    </a:p>
                  </a:txBody>
                  <a:tcPr anchor="ctr"/>
                </a:tc>
                <a:tc>
                  <a:txBody>
                    <a:bodyPr/>
                    <a:lstStyle/>
                    <a:p>
                      <a:pPr algn="l" fontAlgn="ctr"/>
                      <a:r>
                        <a:rPr lang="en-US" dirty="0">
                          <a:effectLst/>
                        </a:rPr>
                        <a:t>Mesa Airlines Inc.</a:t>
                      </a:r>
                    </a:p>
                  </a:txBody>
                  <a:tcPr anchor="ctr"/>
                </a:tc>
                <a:tc>
                  <a:txBody>
                    <a:bodyPr/>
                    <a:lstStyle/>
                    <a:p>
                      <a:pPr algn="r" fontAlgn="ctr"/>
                      <a:r>
                        <a:rPr lang="en-US" dirty="0">
                          <a:effectLst/>
                        </a:rPr>
                        <a:t>60502.04</a:t>
                      </a:r>
                    </a:p>
                  </a:txBody>
                  <a:tcPr anchor="ctr"/>
                </a:tc>
                <a:tc>
                  <a:txBody>
                    <a:bodyPr/>
                    <a:lstStyle/>
                    <a:p>
                      <a:pPr algn="r" fontAlgn="ctr"/>
                      <a:r>
                        <a:rPr lang="en-US" dirty="0">
                          <a:effectLst/>
                        </a:rPr>
                        <a:t>24.59%</a:t>
                      </a:r>
                    </a:p>
                  </a:txBody>
                  <a:tcPr anchor="ctr"/>
                </a:tc>
                <a:extLst>
                  <a:ext uri="{0D108BD9-81ED-4DB2-BD59-A6C34878D82A}">
                    <a16:rowId xmlns:a16="http://schemas.microsoft.com/office/drawing/2014/main" val="1930893282"/>
                  </a:ext>
                </a:extLst>
              </a:tr>
              <a:tr h="0">
                <a:tc>
                  <a:txBody>
                    <a:bodyPr/>
                    <a:lstStyle/>
                    <a:p>
                      <a:pPr algn="r" fontAlgn="ctr"/>
                      <a:r>
                        <a:rPr lang="en-US">
                          <a:effectLst/>
                        </a:rPr>
                        <a:t>5</a:t>
                      </a:r>
                      <a:endParaRPr lang="en-US" b="1">
                        <a:effectLst/>
                      </a:endParaRPr>
                    </a:p>
                  </a:txBody>
                  <a:tcPr anchor="ctr"/>
                </a:tc>
                <a:tc>
                  <a:txBody>
                    <a:bodyPr/>
                    <a:lstStyle/>
                    <a:p>
                      <a:pPr algn="l" fontAlgn="ctr"/>
                      <a:r>
                        <a:rPr lang="en-US" dirty="0">
                          <a:effectLst/>
                        </a:rPr>
                        <a:t>Envoy Air</a:t>
                      </a:r>
                    </a:p>
                  </a:txBody>
                  <a:tcPr anchor="ctr"/>
                </a:tc>
                <a:tc>
                  <a:txBody>
                    <a:bodyPr/>
                    <a:lstStyle/>
                    <a:p>
                      <a:pPr algn="r" fontAlgn="ctr"/>
                      <a:r>
                        <a:rPr lang="en-US">
                          <a:effectLst/>
                        </a:rPr>
                        <a:t>83714.10</a:t>
                      </a:r>
                    </a:p>
                  </a:txBody>
                  <a:tcPr anchor="ctr"/>
                </a:tc>
                <a:tc>
                  <a:txBody>
                    <a:bodyPr/>
                    <a:lstStyle/>
                    <a:p>
                      <a:pPr algn="r" fontAlgn="ctr"/>
                      <a:r>
                        <a:rPr lang="en-US" dirty="0">
                          <a:effectLst/>
                        </a:rPr>
                        <a:t>24.11%</a:t>
                      </a:r>
                    </a:p>
                  </a:txBody>
                  <a:tcPr anchor="ctr"/>
                </a:tc>
                <a:extLst>
                  <a:ext uri="{0D108BD9-81ED-4DB2-BD59-A6C34878D82A}">
                    <a16:rowId xmlns:a16="http://schemas.microsoft.com/office/drawing/2014/main" val="2823802540"/>
                  </a:ext>
                </a:extLst>
              </a:tr>
            </a:tbl>
          </a:graphicData>
        </a:graphic>
      </p:graphicFrame>
    </p:spTree>
    <p:extLst>
      <p:ext uri="{BB962C8B-B14F-4D97-AF65-F5344CB8AC3E}">
        <p14:creationId xmlns:p14="http://schemas.microsoft.com/office/powerpoint/2010/main" val="3289720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9A441-D4EB-1542-84E7-61F9E27855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58495E-7C79-A24C-8982-375AFFAC693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4738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4723</TotalTime>
  <Words>195</Words>
  <Application>Microsoft Macintosh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U.S. Airport &amp; Airline Delay Analysis</vt:lpstr>
      <vt:lpstr>Analysis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Bishop</dc:creator>
  <cp:lastModifiedBy>Dan Bishop</cp:lastModifiedBy>
  <cp:revision>14</cp:revision>
  <dcterms:created xsi:type="dcterms:W3CDTF">2019-12-07T15:45:41Z</dcterms:created>
  <dcterms:modified xsi:type="dcterms:W3CDTF">2019-12-11T00:30:41Z</dcterms:modified>
</cp:coreProperties>
</file>